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698" r:id="rId2"/>
  </p:sldMasterIdLst>
  <p:notesMasterIdLst>
    <p:notesMasterId r:id="rId34"/>
  </p:notesMasterIdLst>
  <p:sldIdLst>
    <p:sldId id="258" r:id="rId3"/>
    <p:sldId id="284" r:id="rId4"/>
    <p:sldId id="285" r:id="rId5"/>
    <p:sldId id="287" r:id="rId6"/>
    <p:sldId id="346" r:id="rId7"/>
    <p:sldId id="271" r:id="rId8"/>
    <p:sldId id="347" r:id="rId9"/>
    <p:sldId id="256" r:id="rId10"/>
    <p:sldId id="259" r:id="rId11"/>
    <p:sldId id="257" r:id="rId12"/>
    <p:sldId id="348" r:id="rId13"/>
    <p:sldId id="272" r:id="rId14"/>
    <p:sldId id="283" r:id="rId15"/>
    <p:sldId id="349" r:id="rId16"/>
    <p:sldId id="350" r:id="rId17"/>
    <p:sldId id="351" r:id="rId18"/>
    <p:sldId id="352" r:id="rId19"/>
    <p:sldId id="265" r:id="rId20"/>
    <p:sldId id="353" r:id="rId21"/>
    <p:sldId id="270" r:id="rId22"/>
    <p:sldId id="273" r:id="rId23"/>
    <p:sldId id="266" r:id="rId24"/>
    <p:sldId id="262" r:id="rId25"/>
    <p:sldId id="275" r:id="rId26"/>
    <p:sldId id="260" r:id="rId27"/>
    <p:sldId id="354" r:id="rId28"/>
    <p:sldId id="355" r:id="rId29"/>
    <p:sldId id="356" r:id="rId30"/>
    <p:sldId id="344" r:id="rId31"/>
    <p:sldId id="345" r:id="rId32"/>
    <p:sldId id="26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C2F"/>
    <a:srgbClr val="DF6613"/>
    <a:srgbClr val="F9D3B9"/>
    <a:srgbClr val="B11F43"/>
    <a:srgbClr val="BFDA7E"/>
    <a:srgbClr val="0A99AE"/>
    <a:srgbClr val="96C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234" y="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82;&#1072;&#1095;-&#1074;&#1086;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82;&#1072;&#1095;-&#1074;&#1086;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82;&#1072;&#1095;-&#1074;&#1086;.xls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User\Desktop\&#1082;&#1072;&#1095;-&#1074;&#1086;.xls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Динамика подготовки к ГИА 2012 г</a:t>
            </a:r>
            <a:r>
              <a:rPr lang="ru-RU" dirty="0"/>
              <a:t>.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Лист1!$A$3</c:f>
              <c:strCache>
                <c:ptCount val="1"/>
                <c:pt idx="0">
                  <c:v>ТР-тренировочная работа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Лист1!$B$1:$E$2</c:f>
              <c:strCache>
                <c:ptCount val="4"/>
                <c:pt idx="0">
                  <c:v>Долгова А.</c:v>
                </c:pt>
                <c:pt idx="1">
                  <c:v>Казанбаева А.</c:v>
                </c:pt>
                <c:pt idx="2">
                  <c:v>Кузьмин А.</c:v>
                </c:pt>
                <c:pt idx="3">
                  <c:v>Тямаев А.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78</c:v>
                </c:pt>
                <c:pt idx="1">
                  <c:v>86</c:v>
                </c:pt>
                <c:pt idx="2">
                  <c:v>90</c:v>
                </c:pt>
                <c:pt idx="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3B-4CDB-B562-D1FE21C6C6E9}"/>
            </c:ext>
          </c:extLst>
        </c:ser>
        <c:ser>
          <c:idx val="1"/>
          <c:order val="1"/>
          <c:tx>
            <c:strRef>
              <c:f>Лист1!$A$4</c:f>
              <c:strCache>
                <c:ptCount val="1"/>
                <c:pt idx="0">
                  <c:v>ДР- диагностическая работа</c:v>
                </c:pt>
              </c:strCache>
            </c:strRef>
          </c:tx>
          <c:spPr>
            <a:solidFill>
              <a:srgbClr val="99663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Лист1!$B$1:$E$2</c:f>
              <c:strCache>
                <c:ptCount val="4"/>
                <c:pt idx="0">
                  <c:v>Долгова А.</c:v>
                </c:pt>
                <c:pt idx="1">
                  <c:v>Казанбаева А.</c:v>
                </c:pt>
                <c:pt idx="2">
                  <c:v>Кузьмин А.</c:v>
                </c:pt>
                <c:pt idx="3">
                  <c:v>Тямаев А.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68</c:v>
                </c:pt>
                <c:pt idx="1">
                  <c:v>78</c:v>
                </c:pt>
                <c:pt idx="2">
                  <c:v>75</c:v>
                </c:pt>
                <c:pt idx="3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3B-4CDB-B562-D1FE21C6C6E9}"/>
            </c:ext>
          </c:extLst>
        </c:ser>
        <c:ser>
          <c:idx val="2"/>
          <c:order val="2"/>
          <c:tx>
            <c:strRef>
              <c:f>Лист1!$A$5</c:f>
              <c:strCache>
                <c:ptCount val="1"/>
                <c:pt idx="0">
                  <c:v>ИТ-интернет - тестирование</c:v>
                </c:pt>
              </c:strCache>
            </c:strRef>
          </c:tx>
          <c:spPr>
            <a:solidFill>
              <a:srgbClr val="CC6600">
                <a:alpha val="66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Лист1!$B$1:$E$2</c:f>
              <c:strCache>
                <c:ptCount val="4"/>
                <c:pt idx="0">
                  <c:v>Долгова А.</c:v>
                </c:pt>
                <c:pt idx="1">
                  <c:v>Казанбаева А.</c:v>
                </c:pt>
                <c:pt idx="2">
                  <c:v>Кузьмин А.</c:v>
                </c:pt>
                <c:pt idx="3">
                  <c:v>Тямаев А.</c:v>
                </c:pt>
              </c:strCache>
            </c:strRef>
          </c:cat>
          <c:val>
            <c:numRef>
              <c:f>Лист1!$B$5:$E$5</c:f>
              <c:numCache>
                <c:formatCode>General</c:formatCode>
                <c:ptCount val="4"/>
                <c:pt idx="0">
                  <c:v>85</c:v>
                </c:pt>
                <c:pt idx="1">
                  <c:v>90</c:v>
                </c:pt>
                <c:pt idx="2">
                  <c:v>85</c:v>
                </c:pt>
                <c:pt idx="3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3B-4CDB-B562-D1FE21C6C6E9}"/>
            </c:ext>
          </c:extLst>
        </c:ser>
        <c:ser>
          <c:idx val="3"/>
          <c:order val="3"/>
          <c:tx>
            <c:strRef>
              <c:f>Лист1!$A$6</c:f>
              <c:strCache>
                <c:ptCount val="1"/>
                <c:pt idx="0">
                  <c:v>ГИА</c:v>
                </c:pt>
              </c:strCache>
            </c:strRef>
          </c:tx>
          <c:spPr>
            <a:solidFill>
              <a:srgbClr val="005C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Лист1!$B$1:$E$2</c:f>
              <c:strCache>
                <c:ptCount val="4"/>
                <c:pt idx="0">
                  <c:v>Долгова А.</c:v>
                </c:pt>
                <c:pt idx="1">
                  <c:v>Казанбаева А.</c:v>
                </c:pt>
                <c:pt idx="2">
                  <c:v>Кузьмин А.</c:v>
                </c:pt>
                <c:pt idx="3">
                  <c:v>Тямаев А.</c:v>
                </c:pt>
              </c:strCache>
            </c:strRef>
          </c:cat>
          <c:val>
            <c:numRef>
              <c:f>Лист1!$B$6:$E$6</c:f>
              <c:numCache>
                <c:formatCode>General</c:formatCode>
                <c:ptCount val="4"/>
                <c:pt idx="0">
                  <c:v>98</c:v>
                </c:pt>
                <c:pt idx="1">
                  <c:v>95</c:v>
                </c:pt>
                <c:pt idx="2">
                  <c:v>100</c:v>
                </c:pt>
                <c:pt idx="3">
                  <c:v>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3B-4CDB-B562-D1FE21C6C6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5585664"/>
        <c:axId val="105595648"/>
      </c:barChart>
      <c:catAx>
        <c:axId val="105585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5595648"/>
        <c:crosses val="autoZero"/>
        <c:auto val="1"/>
        <c:lblAlgn val="ctr"/>
        <c:lblOffset val="100"/>
        <c:noMultiLvlLbl val="0"/>
      </c:catAx>
      <c:valAx>
        <c:axId val="1055956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0558566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Позитивная динамика сдачи выпускного экзамена по биологии </a:t>
            </a:r>
          </a:p>
          <a:p>
            <a:pPr>
              <a:defRPr/>
            </a:pPr>
            <a:r>
              <a:rPr lang="ru-RU" sz="1400" dirty="0"/>
              <a:t>обучающихся 9 классов</a:t>
            </a:r>
          </a:p>
        </c:rich>
      </c:tx>
      <c:overlay val="0"/>
    </c:title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Лист3!$A$4</c:f>
              <c:strCache>
                <c:ptCount val="1"/>
                <c:pt idx="0">
                  <c:v>количчесво выпусктиков</c:v>
                </c:pt>
              </c:strCache>
            </c:strRef>
          </c:tx>
          <c:spPr>
            <a:solidFill>
              <a:srgbClr val="005C00"/>
            </a:solidFill>
            <a:ln>
              <a:solidFill>
                <a:srgbClr val="0000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Лист3!$B$3:$C$3</c:f>
              <c:strCache>
                <c:ptCount val="2"/>
                <c:pt idx="0">
                  <c:v>2010-2011 г.</c:v>
                </c:pt>
                <c:pt idx="1">
                  <c:v>2011-2012 г.</c:v>
                </c:pt>
              </c:strCache>
            </c:strRef>
          </c:cat>
          <c:val>
            <c:numRef>
              <c:f>Лист3!$B$4:$C$4</c:f>
              <c:numCache>
                <c:formatCode>0</c:formatCode>
                <c:ptCount val="2"/>
                <c:pt idx="0">
                  <c:v>1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B1-413B-91F9-980CA4CD8D31}"/>
            </c:ext>
          </c:extLst>
        </c:ser>
        <c:ser>
          <c:idx val="1"/>
          <c:order val="1"/>
          <c:tx>
            <c:strRef>
              <c:f>Лист3!$A$5</c:f>
              <c:strCache>
                <c:ptCount val="1"/>
                <c:pt idx="0">
                  <c:v>качество обученности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Лист3!$B$3:$C$3</c:f>
              <c:strCache>
                <c:ptCount val="2"/>
                <c:pt idx="0">
                  <c:v>2010-2011 г.</c:v>
                </c:pt>
                <c:pt idx="1">
                  <c:v>2011-2012 г.</c:v>
                </c:pt>
              </c:strCache>
            </c:strRef>
          </c:cat>
          <c:val>
            <c:numRef>
              <c:f>Лист3!$B$5:$C$5</c:f>
              <c:numCache>
                <c:formatCode>0</c:formatCode>
                <c:ptCount val="2"/>
                <c:pt idx="0">
                  <c:v>70</c:v>
                </c:pt>
                <c:pt idx="1">
                  <c:v>98.5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CB1-413B-91F9-980CA4CD8D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05635200"/>
        <c:axId val="105636992"/>
        <c:axId val="0"/>
      </c:bar3DChart>
      <c:catAx>
        <c:axId val="10563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5636992"/>
        <c:crosses val="autoZero"/>
        <c:auto val="1"/>
        <c:lblAlgn val="ctr"/>
        <c:lblOffset val="100"/>
        <c:noMultiLvlLbl val="0"/>
      </c:catAx>
      <c:valAx>
        <c:axId val="105636992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one"/>
        <c:crossAx val="10563520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2592104111986024"/>
          <c:y val="0.34687518226888686"/>
          <c:w val="0.79477037824721419"/>
          <c:h val="0.10377343130456768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Результаты республиканского тестирования учащихся 8, 10 классов по биологии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Лист6!$B$4</c:f>
              <c:strCache>
                <c:ptCount val="1"/>
                <c:pt idx="0">
                  <c:v>Кач-во знаний</c:v>
                </c:pt>
              </c:strCache>
            </c:strRef>
          </c:tx>
          <c:spPr>
            <a:solidFill>
              <a:srgbClr val="996633">
                <a:alpha val="76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Лист6!$C$3:$D$3</c:f>
              <c:strCache>
                <c:ptCount val="2"/>
                <c:pt idx="0">
                  <c:v>2012-2013</c:v>
                </c:pt>
                <c:pt idx="1">
                  <c:v>2013-2014</c:v>
                </c:pt>
              </c:strCache>
            </c:strRef>
          </c:cat>
          <c:val>
            <c:numRef>
              <c:f>Лист6!$C$4:$D$4</c:f>
              <c:numCache>
                <c:formatCode>0%</c:formatCode>
                <c:ptCount val="2"/>
                <c:pt idx="0">
                  <c:v>0.84000000000000064</c:v>
                </c:pt>
                <c:pt idx="1">
                  <c:v>0.85600000000000065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42-4057-AF1B-7C6FCE45214E}"/>
            </c:ext>
          </c:extLst>
        </c:ser>
        <c:ser>
          <c:idx val="1"/>
          <c:order val="1"/>
          <c:tx>
            <c:strRef>
              <c:f>Лист6!$B$5</c:f>
              <c:strCache>
                <c:ptCount val="1"/>
                <c:pt idx="0">
                  <c:v>Успеваемосвть</c:v>
                </c:pt>
              </c:strCache>
            </c:strRef>
          </c:tx>
          <c:spPr>
            <a:solidFill>
              <a:srgbClr val="005C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Лист6!$C$3:$D$3</c:f>
              <c:strCache>
                <c:ptCount val="2"/>
                <c:pt idx="0">
                  <c:v>2012-2013</c:v>
                </c:pt>
                <c:pt idx="1">
                  <c:v>2013-2014</c:v>
                </c:pt>
              </c:strCache>
            </c:strRef>
          </c:cat>
          <c:val>
            <c:numRef>
              <c:f>Лист6!$C$5:$D$5</c:f>
              <c:numCache>
                <c:formatCode>0%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42-4057-AF1B-7C6FCE45214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5733504"/>
        <c:axId val="105739392"/>
      </c:barChart>
      <c:catAx>
        <c:axId val="10573350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05739392"/>
        <c:crosses val="autoZero"/>
        <c:auto val="1"/>
        <c:lblAlgn val="ctr"/>
        <c:lblOffset val="100"/>
        <c:noMultiLvlLbl val="0"/>
      </c:catAx>
      <c:valAx>
        <c:axId val="10573939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105733504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Качество</a:t>
            </a:r>
            <a:r>
              <a:rPr lang="ru-RU" sz="1400" baseline="0" dirty="0"/>
              <a:t> знаний</a:t>
            </a:r>
            <a:r>
              <a:rPr lang="ru-RU" sz="1400" dirty="0"/>
              <a:t> обучающихся по биологии за 3 года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Лист2!$A$3</c:f>
              <c:strCache>
                <c:ptCount val="1"/>
                <c:pt idx="0">
                  <c:v>качество знаний</c:v>
                </c:pt>
              </c:strCache>
            </c:strRef>
          </c:tx>
          <c:spPr>
            <a:solidFill>
              <a:srgbClr val="996633">
                <a:alpha val="76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Лист2!$B$1:$D$2</c:f>
              <c:strCache>
                <c:ptCount val="3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</c:strCache>
            </c:strRef>
          </c:cat>
          <c:val>
            <c:numRef>
              <c:f>Лист2!$B$3:$D$3</c:f>
              <c:numCache>
                <c:formatCode>General</c:formatCode>
                <c:ptCount val="3"/>
                <c:pt idx="0">
                  <c:v>70</c:v>
                </c:pt>
                <c:pt idx="1">
                  <c:v>72</c:v>
                </c:pt>
                <c:pt idx="2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86-48C5-B5D0-8831DF74A3A5}"/>
            </c:ext>
          </c:extLst>
        </c:ser>
        <c:ser>
          <c:idx val="1"/>
          <c:order val="1"/>
          <c:tx>
            <c:strRef>
              <c:f>Лист2!$A$4</c:f>
              <c:strCache>
                <c:ptCount val="1"/>
                <c:pt idx="0">
                  <c:v>успеваемость</c:v>
                </c:pt>
              </c:strCache>
            </c:strRef>
          </c:tx>
          <c:spPr>
            <a:solidFill>
              <a:srgbClr val="155316">
                <a:alpha val="85000"/>
              </a:srgbClr>
            </a:solidFill>
            <a:ln>
              <a:solidFill>
                <a:srgbClr val="005C00"/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Лист2!$B$1:$D$2</c:f>
              <c:strCache>
                <c:ptCount val="3"/>
                <c:pt idx="0">
                  <c:v>2011-2012</c:v>
                </c:pt>
                <c:pt idx="1">
                  <c:v>2012-2013</c:v>
                </c:pt>
                <c:pt idx="2">
                  <c:v>2013-2014</c:v>
                </c:pt>
              </c:strCache>
            </c:strRef>
          </c:cat>
          <c:val>
            <c:numRef>
              <c:f>Лист2!$B$4:$D$4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86-48C5-B5D0-8831DF74A3A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5766272"/>
        <c:axId val="105845888"/>
      </c:barChart>
      <c:catAx>
        <c:axId val="10576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05845888"/>
        <c:crosses val="autoZero"/>
        <c:auto val="1"/>
        <c:lblAlgn val="ctr"/>
        <c:lblOffset val="100"/>
        <c:noMultiLvlLbl val="0"/>
      </c:catAx>
      <c:valAx>
        <c:axId val="1058458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0576627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Эффективность</a:t>
            </a:r>
            <a:r>
              <a:rPr lang="ru-RU" sz="1400" baseline="0" dirty="0"/>
              <a:t> </a:t>
            </a:r>
            <a:r>
              <a:rPr lang="ru-RU" sz="1400" dirty="0"/>
              <a:t>участия школьников</a:t>
            </a:r>
            <a:r>
              <a:rPr lang="ru-RU" sz="1400" baseline="0" dirty="0"/>
              <a:t> во </a:t>
            </a:r>
            <a:r>
              <a:rPr lang="ru-RU" sz="1400" dirty="0"/>
              <a:t>Всероссийской олимпиаде</a:t>
            </a:r>
          </a:p>
          <a:p>
            <a:pPr>
              <a:defRPr/>
            </a:pPr>
            <a:r>
              <a:rPr lang="ru-RU" sz="1400" dirty="0"/>
              <a:t> по биологии (муниципальный этап)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0555555555555582E-2"/>
          <c:y val="0.41712849723572037"/>
          <c:w val="0.93888888888889166"/>
          <c:h val="0.4692476206431628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Лист1!$A$6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spPr>
            <a:solidFill>
              <a:srgbClr val="005C00"/>
            </a:solidFill>
            <a:ln>
              <a:solidFill>
                <a:schemeClr val="accent1">
                  <a:shade val="50000"/>
                </a:schemeClr>
              </a:solidFill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Лист1!$B$5:$D$5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Лист1!$B$6:$D$6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D3A-4EE5-B139-AE14E3117129}"/>
            </c:ext>
          </c:extLst>
        </c:ser>
        <c:ser>
          <c:idx val="1"/>
          <c:order val="1"/>
          <c:tx>
            <c:strRef>
              <c:f>Лист1!$A$7</c:f>
              <c:strCache>
                <c:ptCount val="1"/>
                <c:pt idx="0">
                  <c:v>Количество призовых мест</c:v>
                </c:pt>
              </c:strCache>
            </c:strRef>
          </c:tx>
          <c:spPr>
            <a:solidFill>
              <a:srgbClr val="996633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Лист1!$B$5:$D$5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Лист1!$B$7:$D$7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D3A-4EE5-B139-AE14E3117129}"/>
            </c:ext>
          </c:extLst>
        </c:ser>
        <c:ser>
          <c:idx val="2"/>
          <c:order val="2"/>
          <c:tx>
            <c:strRef>
              <c:f>Лист1!$A$8</c:f>
              <c:strCache>
                <c:ptCount val="1"/>
                <c:pt idx="0">
                  <c:v>Эффективность участия</c:v>
                </c:pt>
              </c:strCache>
            </c:strRef>
          </c:tx>
          <c:spPr>
            <a:solidFill>
              <a:srgbClr val="6633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Лист1!$B$5:$D$5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Лист1!$B$8:$D$8</c:f>
              <c:numCache>
                <c:formatCode>0%</c:formatCode>
                <c:ptCount val="3"/>
                <c:pt idx="0">
                  <c:v>1</c:v>
                </c:pt>
                <c:pt idx="1">
                  <c:v>0.5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3A-4EE5-B139-AE14E311712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05896192"/>
        <c:axId val="117571584"/>
      </c:barChart>
      <c:catAx>
        <c:axId val="10589619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7571584"/>
        <c:crosses val="autoZero"/>
        <c:auto val="1"/>
        <c:lblAlgn val="ctr"/>
        <c:lblOffset val="100"/>
        <c:noMultiLvlLbl val="0"/>
      </c:catAx>
      <c:valAx>
        <c:axId val="1175715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05896192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ln>
      <a:solidFill>
        <a:srgbClr val="000000"/>
      </a:solidFill>
    </a:ln>
  </c:sp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Эффективность</a:t>
            </a:r>
            <a:r>
              <a:rPr lang="ru-RU" sz="1400" baseline="0" dirty="0"/>
              <a:t> </a:t>
            </a:r>
            <a:r>
              <a:rPr lang="ru-RU" sz="1400" dirty="0"/>
              <a:t> участия школьников</a:t>
            </a:r>
            <a:r>
              <a:rPr lang="ru-RU" sz="1400" baseline="0" dirty="0"/>
              <a:t> во Всероссийской</a:t>
            </a:r>
            <a:r>
              <a:rPr lang="ru-RU" sz="1400" dirty="0"/>
              <a:t> олимпиаде по экологии</a:t>
            </a:r>
            <a:r>
              <a:rPr lang="ru-RU" sz="1400" baseline="0" dirty="0"/>
              <a:t> </a:t>
            </a:r>
            <a:r>
              <a:rPr lang="ru-RU" sz="1400" dirty="0"/>
              <a:t>(муниципальный этап)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Лист1!$A$6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spPr>
            <a:solidFill>
              <a:srgbClr val="005C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Лист1!$B$5:$D$5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Лист1!$B$6:$D$6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21-4126-9261-CEC22051E64D}"/>
            </c:ext>
          </c:extLst>
        </c:ser>
        <c:ser>
          <c:idx val="1"/>
          <c:order val="1"/>
          <c:tx>
            <c:strRef>
              <c:f>Лист1!$A$7</c:f>
              <c:strCache>
                <c:ptCount val="1"/>
                <c:pt idx="0">
                  <c:v>Количество призовых мест</c:v>
                </c:pt>
              </c:strCache>
            </c:strRef>
          </c:tx>
          <c:spPr>
            <a:solidFill>
              <a:srgbClr val="996633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Лист1!$B$5:$D$5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Лист1!$B$7:$D$7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21-4126-9261-CEC22051E64D}"/>
            </c:ext>
          </c:extLst>
        </c:ser>
        <c:ser>
          <c:idx val="2"/>
          <c:order val="2"/>
          <c:tx>
            <c:strRef>
              <c:f>Лист1!$A$8</c:f>
              <c:strCache>
                <c:ptCount val="1"/>
                <c:pt idx="0">
                  <c:v>Эффективность участия</c:v>
                </c:pt>
              </c:strCache>
            </c:strRef>
          </c:tx>
          <c:spPr>
            <a:solidFill>
              <a:srgbClr val="6633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Лист1!$B$5:$D$5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Лист1!$B$8:$D$8</c:f>
              <c:numCache>
                <c:formatCode>0%</c:formatCode>
                <c:ptCount val="3"/>
                <c:pt idx="0">
                  <c:v>1</c:v>
                </c:pt>
                <c:pt idx="1">
                  <c:v>0.5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21-4126-9261-CEC22051E64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7608448"/>
        <c:axId val="117609984"/>
      </c:barChart>
      <c:catAx>
        <c:axId val="1176084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7609984"/>
        <c:crosses val="autoZero"/>
        <c:auto val="1"/>
        <c:lblAlgn val="ctr"/>
        <c:lblOffset val="100"/>
        <c:noMultiLvlLbl val="0"/>
      </c:catAx>
      <c:valAx>
        <c:axId val="1176099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1760844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noFill/>
    <a:ln>
      <a:solidFill>
        <a:srgbClr val="000000"/>
      </a:solidFill>
    </a:ln>
  </c:sp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ru-RU" sz="1400" dirty="0"/>
              <a:t>Эффективность участия школьников </a:t>
            </a:r>
          </a:p>
          <a:p>
            <a:pPr>
              <a:defRPr/>
            </a:pPr>
            <a:r>
              <a:rPr lang="ru-RU" sz="1400" dirty="0"/>
              <a:t>в научно - исследовательских конференциях различного уровня</a:t>
            </a:r>
          </a:p>
        </c:rich>
      </c:tx>
      <c:layout>
        <c:manualLayout>
          <c:xMode val="edge"/>
          <c:yMode val="edge"/>
          <c:x val="0.1436383239880977"/>
          <c:y val="3.413599205823009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3.4643968130525296E-2"/>
          <c:y val="0.62722043229764923"/>
          <c:w val="0.93071206373894666"/>
          <c:h val="0.27951601056672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Лист2!$B$6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spPr>
            <a:solidFill>
              <a:srgbClr val="005C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Лист2!$C$4:$E$5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Лист2!$C$6:$E$6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A22-4CC6-A78B-740A047D2BAF}"/>
            </c:ext>
          </c:extLst>
        </c:ser>
        <c:ser>
          <c:idx val="1"/>
          <c:order val="1"/>
          <c:tx>
            <c:strRef>
              <c:f>Лист2!$B$7</c:f>
              <c:strCache>
                <c:ptCount val="1"/>
                <c:pt idx="0">
                  <c:v>Количество призовых мест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Лист2!$C$4:$E$5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Лист2!$C$7:$E$7</c:f>
              <c:numCache>
                <c:formatCode>General</c:formatCode>
                <c:ptCount val="3"/>
                <c:pt idx="0">
                  <c:v>2</c:v>
                </c:pt>
                <c:pt idx="1">
                  <c:v>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22-4CC6-A78B-740A047D2BAF}"/>
            </c:ext>
          </c:extLst>
        </c:ser>
        <c:ser>
          <c:idx val="2"/>
          <c:order val="2"/>
          <c:tx>
            <c:strRef>
              <c:f>Лист2!$B$8</c:f>
              <c:strCache>
                <c:ptCount val="1"/>
                <c:pt idx="0">
                  <c:v>Эффективность участия</c:v>
                </c:pt>
              </c:strCache>
            </c:strRef>
          </c:tx>
          <c:spPr>
            <a:solidFill>
              <a:srgbClr val="66330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Лист2!$C$4:$E$5</c:f>
              <c:strCache>
                <c:ptCount val="3"/>
                <c:pt idx="0">
                  <c:v>2011-2012 </c:v>
                </c:pt>
                <c:pt idx="1">
                  <c:v>2012-2013 </c:v>
                </c:pt>
                <c:pt idx="2">
                  <c:v>2013-2014 </c:v>
                </c:pt>
              </c:strCache>
            </c:strRef>
          </c:cat>
          <c:val>
            <c:numRef>
              <c:f>Лист2!$C$8:$E$8</c:f>
              <c:numCache>
                <c:formatCode>0%</c:formatCode>
                <c:ptCount val="3"/>
                <c:pt idx="0">
                  <c:v>1</c:v>
                </c:pt>
                <c:pt idx="1">
                  <c:v>0.5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A22-4CC6-A78B-740A047D2BA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17667328"/>
        <c:axId val="117668864"/>
      </c:barChart>
      <c:catAx>
        <c:axId val="1176673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17668864"/>
        <c:crosses val="autoZero"/>
        <c:auto val="1"/>
        <c:lblAlgn val="ctr"/>
        <c:lblOffset val="100"/>
        <c:noMultiLvlLbl val="0"/>
      </c:catAx>
      <c:valAx>
        <c:axId val="1176688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117667328"/>
        <c:crosses val="autoZero"/>
        <c:crossBetween val="between"/>
      </c:valAx>
    </c:plotArea>
    <c:legend>
      <c:legendPos val="t"/>
      <c:overlay val="0"/>
    </c:legend>
    <c:plotVisOnly val="1"/>
    <c:dispBlanksAs val="gap"/>
    <c:showDLblsOverMax val="0"/>
  </c:chart>
  <c:spPr>
    <a:noFill/>
    <a:ln>
      <a:solidFill>
        <a:srgbClr val="000000"/>
      </a:solidFill>
    </a:ln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A41FA6-CBDC-4EF1-8CD6-37BCF1F15B27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EE85B-8340-4661-9989-6C4F65CFB0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410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3D03828F-8135-41F0-A3E3-F6F7197654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B4140FAE-9ECA-420C-B73A-E8F65337B7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C76536F4-991D-4791-9912-7174CDF4C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FDE955-F260-437D-A280-57A11E3C4FA6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>
            <a:extLst>
              <a:ext uri="{FF2B5EF4-FFF2-40B4-BE49-F238E27FC236}">
                <a16:creationId xmlns:a16="http://schemas.microsoft.com/office/drawing/2014/main" id="{84129738-1500-41F0-A415-165CDFC5EB7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Заметки 2">
            <a:extLst>
              <a:ext uri="{FF2B5EF4-FFF2-40B4-BE49-F238E27FC236}">
                <a16:creationId xmlns:a16="http://schemas.microsoft.com/office/drawing/2014/main" id="{3D3F7ECF-E25E-4442-B67E-ECD83CB3DD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8196" name="Номер слайда 3">
            <a:extLst>
              <a:ext uri="{FF2B5EF4-FFF2-40B4-BE49-F238E27FC236}">
                <a16:creationId xmlns:a16="http://schemas.microsoft.com/office/drawing/2014/main" id="{F53E316D-C9C0-4AF4-9536-37C09DDCF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D5264DE-0437-4145-8DCC-55663F97034F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89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25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630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E914F4-F49A-490D-A331-9E81DF1538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702E04-4BE7-442E-8A6E-6CAC5CC05A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1C2D19-297A-481C-B5F4-8D4786C533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70B99-2371-4B7E-943E-B74B99A16E85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531319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5D996D8-612F-4771-BC71-1C23526541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32BC52-7781-4E66-959A-A6B3A799CC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40FC075-C4BC-4592-B296-35811DED3C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2BE64D-AE83-45CE-83D1-2894AD0AB305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618958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680C7C-2B18-4455-9B20-F02F16D6AB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4BDB948-6C99-4215-A36E-62AA6AAEEE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DD8254-884C-4DC2-9835-A32EF8A507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9DAF3-F986-4828-9A64-D29AAE762D91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423383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16A849-1BBC-4089-B1D3-E15949AC1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69F319-D156-4D7E-9463-5D84207C95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AB4EC1-1DF2-42BB-8671-A43023A97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D78AD-E205-46F6-A478-58940810B8E5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253599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33812FC-A5ED-43DA-962F-8DB86CBE9A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A2E2FED-5BB2-472C-B9D6-823EE731F6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5910211-C140-4463-A78F-48B086214E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4E6ED-92CB-46FE-984E-468D98762DE9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639542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A7D9FBB-F893-4E64-B408-3DBBEEE37F6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2F7D593-3E2D-4285-B217-4DB498AFCB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7185370-1CC5-4720-A886-55C4EFDA27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CF10D-302D-42B3-9210-20B8BE9951A1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40152346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D18DF0C-F408-466F-939A-64D08DEB10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B73220E-59CE-4F02-8624-3EEDC497F3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251EE0E-4010-4EB6-9910-1479AC49B4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0787A-7BF8-430A-9AA5-137959F8F64E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012756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28A159-2DDE-4869-B095-F5165FB74C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1C06E47-4071-4DF8-B730-89B969AFE2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5CFCA3-274E-4D6F-A1CE-5DD3DF3D4C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49350-ADC3-4190-A221-C870EA5B5B56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715111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953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A29BD2-04E6-400B-B0F5-4B6BDA0F3D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0D5598-4C41-406E-890C-ED48D567DD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81DA9D-DB71-45AE-B50A-0B3AE1DA99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4DDF62-2293-4CE1-94F2-E934995BEEC4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660369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BCF87E-FB76-4266-A713-F33D58E6EB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970AB48-1D48-44D8-9EBB-CFD15BC481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954D75F-B5AD-4893-B7E1-2713B8F6E86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DA2F9-3ECD-40D1-A5AD-B088369DC3DC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0808515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C6ACBD-E91F-4590-8313-B95B34CE488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70CB03-8003-4DC3-89AE-463DBE4313E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8D644B-A047-4C95-A2D0-FACE82D78D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4BB48-6C77-4890-BA45-644288C86029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5645181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729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42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84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88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409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599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E9AA5-155F-4666-9BEF-62272601AA6E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0CB56-A8DA-4636-AF85-31619A4AB6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698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www.themegallery.com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3FC273-F26F-4A23-AF84-18A2A9A24771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10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F3F9EB6-9A94-4FEF-849A-DCB4D98C61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F12A67D-D801-413F-B79F-8937767DF01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/>
              <a:t>Haga clic para modificar el estilo de texto del patrón</a:t>
            </a:r>
          </a:p>
          <a:p>
            <a:pPr lvl="1"/>
            <a:r>
              <a:rPr lang="es-ES" altLang="ru-RU"/>
              <a:t>Segundo nivel</a:t>
            </a:r>
          </a:p>
          <a:p>
            <a:pPr lvl="2"/>
            <a:r>
              <a:rPr lang="es-ES" altLang="ru-RU"/>
              <a:t>Tercer nivel</a:t>
            </a:r>
          </a:p>
          <a:p>
            <a:pPr lvl="3"/>
            <a:r>
              <a:rPr lang="es-ES" altLang="ru-RU"/>
              <a:t>Cuarto nivel</a:t>
            </a:r>
          </a:p>
          <a:p>
            <a:pPr lvl="4"/>
            <a:r>
              <a:rPr lang="es-ES" altLang="ru-RU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AB4603D-FE53-4B10-A12D-00E2D010012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0756A18-6D14-49FA-99C9-F82DB78C76E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C1D713C-D0AC-4B2F-870F-12298BDD1DF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4E5B9DD-2836-427C-859C-B309B37FF1EC}" type="slidenum">
              <a:rPr lang="es-ES" altLang="ru-RU"/>
              <a:pPr>
                <a:defRPr/>
              </a:pPr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4202557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slide" Target="slide11.xml"/><Relationship Id="rId7" Type="http://schemas.openxmlformats.org/officeDocument/2006/relationships/image" Target="../media/image18.jpeg"/><Relationship Id="rId2" Type="http://schemas.openxmlformats.org/officeDocument/2006/relationships/slide" Target="slide19.xml"/><Relationship Id="rId1" Type="http://schemas.openxmlformats.org/officeDocument/2006/relationships/slideLayout" Target="../slideLayouts/slideLayout17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youtu.be/YixzNRSBSc4" TargetMode="External"/><Relationship Id="rId3" Type="http://schemas.openxmlformats.org/officeDocument/2006/relationships/image" Target="../media/image21.jpeg"/><Relationship Id="rId7" Type="http://schemas.openxmlformats.org/officeDocument/2006/relationships/hyperlink" Target="http://golovenkina.info/articles/show/64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golovenkina.info/articles/show/7" TargetMode="External"/><Relationship Id="rId5" Type="http://schemas.openxmlformats.org/officeDocument/2006/relationships/hyperlink" Target="http://ru.pitomec.wikia.com/wiki/" TargetMode="External"/><Relationship Id="rId4" Type="http://schemas.openxmlformats.org/officeDocument/2006/relationships/slide" Target="sl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Vpnsh1X4340" TargetMode="External"/><Relationship Id="rId2" Type="http://schemas.openxmlformats.org/officeDocument/2006/relationships/slide" Target="slide16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golovenkina.info/articles/show/52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golovenkina.info/projects/show/2" TargetMode="External"/><Relationship Id="rId3" Type="http://schemas.openxmlformats.org/officeDocument/2006/relationships/hyperlink" Target="http://www.nurlat-tat.ru/ru/the-news/item/7637-horovod-ukrashaet-gorod.html" TargetMode="External"/><Relationship Id="rId7" Type="http://schemas.openxmlformats.org/officeDocument/2006/relationships/hyperlink" Target="http://golovenkina.info/nagrady/" TargetMode="External"/><Relationship Id="rId2" Type="http://schemas.openxmlformats.org/officeDocument/2006/relationships/hyperlink" Target="http://vk.com/horovod_nurlat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s://vk.com/fotoflah" TargetMode="External"/><Relationship Id="rId5" Type="http://schemas.openxmlformats.org/officeDocument/2006/relationships/hyperlink" Target="https://edu.tatar.ru/nurlat/sch1/page1900494.htm" TargetMode="External"/><Relationship Id="rId10" Type="http://schemas.openxmlformats.org/officeDocument/2006/relationships/hyperlink" Target="http://golovenkina.info/projects/show/7" TargetMode="External"/><Relationship Id="rId4" Type="http://schemas.openxmlformats.org/officeDocument/2006/relationships/hyperlink" Target="https://edu.tatar.ru/nurlat/sch1/page1900482.htm" TargetMode="External"/><Relationship Id="rId9" Type="http://schemas.openxmlformats.org/officeDocument/2006/relationships/hyperlink" Target="http://golovenkina.info/projects/show/6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17.ru/article/17157/" TargetMode="External"/><Relationship Id="rId2" Type="http://schemas.openxmlformats.org/officeDocument/2006/relationships/hyperlink" Target="http://mon.tatarstan.ru/rus/kilechek.htm" TargetMode="Externa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insai.ru/slovar/sotrudnichestvo" TargetMode="External"/><Relationship Id="rId4" Type="http://schemas.openxmlformats.org/officeDocument/2006/relationships/hyperlink" Target="http://dic.academic.ru/dic.nsf/enc_philosophy/543/%D0%9A%D0%9E%D0%9C%D0%9C%D0%A3%D0%9D%D0%98%D0%9A%D0%90%D0%A6%D0%98%D0%AF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pwr.ru/quotauthor/399/" TargetMode="External"/><Relationship Id="rId3" Type="http://schemas.openxmlformats.org/officeDocument/2006/relationships/hyperlink" Target="http://ru.wikipedia.org/wiki/%CC%EE%F2%E8%E2%E0%F6%E8%FF" TargetMode="External"/><Relationship Id="rId7" Type="http://schemas.openxmlformats.org/officeDocument/2006/relationships/hyperlink" Target="http://synderesis.ru/2010/03/13-interesnyx-vyskazyvanij-o-motivacii/" TargetMode="External"/><Relationship Id="rId2" Type="http://schemas.openxmlformats.org/officeDocument/2006/relationships/hyperlink" Target="http://az.budclub.ru/d/dobroljubow_n_a/about.shtml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synderesis.ru/" TargetMode="External"/><Relationship Id="rId5" Type="http://schemas.openxmlformats.org/officeDocument/2006/relationships/hyperlink" Target="https://ru.wikipedia.org/wiki/%D1%EE%EB%EE%E2%E5%E9%F7%E8%EA,_%D1%E8%EC%EE%ED_%CB%FC%E2%EE%E2%E8%F7" TargetMode="External"/><Relationship Id="rId4" Type="http://schemas.openxmlformats.org/officeDocument/2006/relationships/hyperlink" Target="http://paidagogos.com/?p=4291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hyperlink" Target="mailto:kem@toipkro.ru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er-of-russia.ru/index2015.php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E63467-A546-4F57-B870-B6A52D370B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8027"/>
            <a:ext cx="12192000" cy="5699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B17DEE-AC90-4DA9-915D-ABCE8CBFB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9879407" y="180362"/>
            <a:ext cx="2048942" cy="100400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42A4A5-8FEC-4259-B652-510FDCCEF7B7}"/>
              </a:ext>
            </a:extLst>
          </p:cNvPr>
          <p:cNvSpPr/>
          <p:nvPr/>
        </p:nvSpPr>
        <p:spPr>
          <a:xfrm>
            <a:off x="1547931" y="47473"/>
            <a:ext cx="86633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Установочный семинар </a:t>
            </a: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для участников третьего этапа Всероссийского конкурса </a:t>
            </a:r>
          </a:p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«Учитель года России»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6C0CD5-E1CE-4FD4-82D2-C1BEB49C86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106195" y="47473"/>
            <a:ext cx="1441736" cy="98316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08FAA1-BEB7-4C19-96DB-ED8E9755CDA0}"/>
              </a:ext>
            </a:extLst>
          </p:cNvPr>
          <p:cNvSpPr/>
          <p:nvPr/>
        </p:nvSpPr>
        <p:spPr>
          <a:xfrm>
            <a:off x="1750197" y="2116834"/>
            <a:ext cx="8323930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40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Конкурсное испытание заочного этапа «Методическая мастерская»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9CC6F83-F9CE-4C4F-8385-CF9D86C64F20}"/>
              </a:ext>
            </a:extLst>
          </p:cNvPr>
          <p:cNvSpPr/>
          <p:nvPr/>
        </p:nvSpPr>
        <p:spPr>
          <a:xfrm>
            <a:off x="7926493" y="4002375"/>
            <a:ext cx="412376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Диденко Вера Валентиновна,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старший преподаватель </a:t>
            </a:r>
          </a:p>
          <a:p>
            <a:pPr>
              <a:spcAft>
                <a:spcPts val="600"/>
              </a:spcAft>
            </a:pPr>
            <a:r>
              <a:rPr lang="ru-RU" sz="2000" dirty="0">
                <a:latin typeface="Century Gothic" panose="020B0502020202020204" pitchFamily="34" charset="0"/>
                <a:ea typeface="Cambria Math" pitchFamily="18" charset="0"/>
                <a:cs typeface="Times New Roman"/>
              </a:rPr>
              <a:t>ЦУО ТОИПКРО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4AFFF54-2438-4B9F-A9C3-05D7546C0625}"/>
              </a:ext>
            </a:extLst>
          </p:cNvPr>
          <p:cNvCxnSpPr>
            <a:cxnSpLocks/>
          </p:cNvCxnSpPr>
          <p:nvPr/>
        </p:nvCxnSpPr>
        <p:spPr>
          <a:xfrm flipH="1" flipV="1">
            <a:off x="2865694" y="1134177"/>
            <a:ext cx="5695950" cy="2881"/>
          </a:xfrm>
          <a:prstGeom prst="line">
            <a:avLst/>
          </a:prstGeom>
          <a:ln w="63500">
            <a:solidFill>
              <a:srgbClr val="BFDA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7503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4">
            <a:extLst>
              <a:ext uri="{FF2B5EF4-FFF2-40B4-BE49-F238E27FC236}">
                <a16:creationId xmlns:a16="http://schemas.microsoft.com/office/drawing/2014/main" id="{EF0E8A56-DA6D-4E62-88B8-01289F910A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33376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FFFFFF"/>
                </a:solidFill>
              </a:rPr>
              <a:t>Условия возникновения и становления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FFFFFF"/>
                </a:solidFill>
              </a:rPr>
              <a:t>педагогического  опыта. Актуальность выбранной темы</a:t>
            </a:r>
            <a:r>
              <a:rPr lang="ru-RU" altLang="ru-RU" sz="1800" b="1">
                <a:solidFill>
                  <a:srgbClr val="FFFFFF"/>
                </a:solidFill>
              </a:rPr>
              <a:t>.</a:t>
            </a:r>
          </a:p>
        </p:txBody>
      </p:sp>
      <p:grpSp>
        <p:nvGrpSpPr>
          <p:cNvPr id="5123" name="Группа 29">
            <a:extLst>
              <a:ext uri="{FF2B5EF4-FFF2-40B4-BE49-F238E27FC236}">
                <a16:creationId xmlns:a16="http://schemas.microsoft.com/office/drawing/2014/main" id="{726C63A6-86C1-4BC3-9434-4EDA1DC00FD1}"/>
              </a:ext>
            </a:extLst>
          </p:cNvPr>
          <p:cNvGrpSpPr>
            <a:grpSpLocks/>
          </p:cNvGrpSpPr>
          <p:nvPr/>
        </p:nvGrpSpPr>
        <p:grpSpPr bwMode="auto">
          <a:xfrm>
            <a:off x="2208213" y="1484314"/>
            <a:ext cx="7848600" cy="3444875"/>
            <a:chOff x="827584" y="1628800"/>
            <a:chExt cx="7848872" cy="344361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A324A2C-F8D8-4664-BCA9-B048BDD4D189}"/>
                </a:ext>
              </a:extLst>
            </p:cNvPr>
            <p:cNvSpPr txBox="1"/>
            <p:nvPr/>
          </p:nvSpPr>
          <p:spPr>
            <a:xfrm>
              <a:off x="1403648" y="1628800"/>
              <a:ext cx="6624736" cy="646331"/>
            </a:xfrm>
            <a:prstGeom prst="rect">
              <a:avLst/>
            </a:prstGeom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ajor"/>
          </p:style>
          <p:txBody>
            <a:bodyPr>
              <a:spAutoFit/>
            </a:bodyPr>
            <a:lstStyle/>
            <a:p>
              <a:pPr marL="360000" algn="ctr" fontAlgn="base">
                <a:spcAft>
                  <a:spcPct val="0"/>
                </a:spcAft>
                <a:defRPr/>
              </a:pPr>
              <a:r>
                <a:rPr lang="ru-RU" b="1" dirty="0">
                  <a:solidFill>
                    <a:srgbClr val="000000"/>
                  </a:solidFill>
                  <a:latin typeface="Arial"/>
                  <a:cs typeface="Arial"/>
                </a:rPr>
                <a:t>Факторы, оказавшие влияние на возникновения и становления педагогического  опыта</a:t>
              </a:r>
              <a:r>
                <a:rPr lang="ru-RU" b="1" dirty="0">
                  <a:solidFill>
                    <a:srgbClr val="FFFFFF"/>
                  </a:solidFill>
                  <a:latin typeface="Arial"/>
                  <a:cs typeface="Arial"/>
                </a:rPr>
                <a:t>.</a:t>
              </a: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DE34884-0633-45FE-BB76-46B3504F0272}"/>
                </a:ext>
              </a:extLst>
            </p:cNvPr>
            <p:cNvSpPr txBox="1"/>
            <p:nvPr/>
          </p:nvSpPr>
          <p:spPr>
            <a:xfrm>
              <a:off x="6372200" y="2852936"/>
              <a:ext cx="2304256" cy="923330"/>
            </a:xfrm>
            <a:prstGeom prst="rect">
              <a:avLst/>
            </a:prstGeom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ajor"/>
          </p:style>
          <p:txBody>
            <a:bodyPr>
              <a:spAutoFit/>
            </a:bodyPr>
            <a:lstStyle/>
            <a:p>
              <a:pPr marL="360000" algn="ctr" fontAlgn="base"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Изучение опыта коллег</a:t>
              </a:r>
            </a:p>
            <a:p>
              <a:pPr marL="360000" algn="ctr" fontAlgn="base"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1E09DF5-7BF8-4BFF-811A-62D958E69F63}"/>
                </a:ext>
              </a:extLst>
            </p:cNvPr>
            <p:cNvSpPr txBox="1"/>
            <p:nvPr/>
          </p:nvSpPr>
          <p:spPr>
            <a:xfrm>
              <a:off x="3779912" y="2852936"/>
              <a:ext cx="2016224" cy="923330"/>
            </a:xfrm>
            <a:prstGeom prst="rect">
              <a:avLst/>
            </a:prstGeom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ajor"/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Курсовая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 подготовка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7F247D-217D-4750-8276-168373E5E1ED}"/>
                </a:ext>
              </a:extLst>
            </p:cNvPr>
            <p:cNvSpPr txBox="1"/>
            <p:nvPr/>
          </p:nvSpPr>
          <p:spPr>
            <a:xfrm>
              <a:off x="5076056" y="4149080"/>
              <a:ext cx="2808312" cy="923330"/>
            </a:xfrm>
            <a:prstGeom prst="rect">
              <a:avLst/>
            </a:prstGeom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ajor"/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Диагностика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собственного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опыта</a:t>
              </a:r>
            </a:p>
          </p:txBody>
        </p: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1ECF8ADE-B7FD-4795-A4BE-E5C47E30469F}"/>
                </a:ext>
              </a:extLst>
            </p:cNvPr>
            <p:cNvCxnSpPr/>
            <p:nvPr/>
          </p:nvCxnSpPr>
          <p:spPr>
            <a:xfrm>
              <a:off x="4717094" y="2274675"/>
              <a:ext cx="0" cy="29040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id="{9E56670E-69EF-4B30-8BB5-0C7E36F7B55C}"/>
                </a:ext>
              </a:extLst>
            </p:cNvPr>
            <p:cNvCxnSpPr/>
            <p:nvPr/>
          </p:nvCxnSpPr>
          <p:spPr>
            <a:xfrm>
              <a:off x="1908708" y="2565081"/>
              <a:ext cx="5759650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:a16="http://schemas.microsoft.com/office/drawing/2014/main" id="{218AEAFC-82C6-48AF-A8B8-6A4981AB182F}"/>
                </a:ext>
              </a:extLst>
            </p:cNvPr>
            <p:cNvCxnSpPr/>
            <p:nvPr/>
          </p:nvCxnSpPr>
          <p:spPr>
            <a:xfrm>
              <a:off x="1908708" y="2565081"/>
              <a:ext cx="0" cy="28881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>
              <a:extLst>
                <a:ext uri="{FF2B5EF4-FFF2-40B4-BE49-F238E27FC236}">
                  <a16:creationId xmlns:a16="http://schemas.microsoft.com/office/drawing/2014/main" id="{2DE7B034-BE60-4B88-8E20-F0F7037B24EF}"/>
                </a:ext>
              </a:extLst>
            </p:cNvPr>
            <p:cNvCxnSpPr/>
            <p:nvPr/>
          </p:nvCxnSpPr>
          <p:spPr>
            <a:xfrm>
              <a:off x="4717094" y="2565081"/>
              <a:ext cx="0" cy="28881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FB5C5348-3273-4DC0-9AA5-17EC341457F6}"/>
                </a:ext>
              </a:extLst>
            </p:cNvPr>
            <p:cNvCxnSpPr/>
            <p:nvPr/>
          </p:nvCxnSpPr>
          <p:spPr>
            <a:xfrm>
              <a:off x="7668358" y="2565081"/>
              <a:ext cx="0" cy="288819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1F46B4-108C-48E0-8737-CE3869872217}"/>
                </a:ext>
              </a:extLst>
            </p:cNvPr>
            <p:cNvSpPr txBox="1"/>
            <p:nvPr/>
          </p:nvSpPr>
          <p:spPr>
            <a:xfrm>
              <a:off x="1331640" y="4149080"/>
              <a:ext cx="3096344" cy="923330"/>
            </a:xfrm>
            <a:prstGeom prst="rect">
              <a:avLst/>
            </a:prstGeom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ajor"/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Изучение международных образовательных стандартов</a:t>
              </a:r>
            </a:p>
          </p:txBody>
        </p: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070001B5-7ADE-4ED5-BF0C-9D9C92DF7012}"/>
                </a:ext>
              </a:extLst>
            </p:cNvPr>
            <p:cNvCxnSpPr/>
            <p:nvPr/>
          </p:nvCxnSpPr>
          <p:spPr>
            <a:xfrm>
              <a:off x="2772338" y="2565081"/>
              <a:ext cx="14288" cy="1644046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8FE397-BEE5-48C7-A040-1D713F185357}"/>
                </a:ext>
              </a:extLst>
            </p:cNvPr>
            <p:cNvSpPr txBox="1"/>
            <p:nvPr/>
          </p:nvSpPr>
          <p:spPr>
            <a:xfrm>
              <a:off x="827584" y="2852936"/>
              <a:ext cx="2520280" cy="923330"/>
            </a:xfrm>
            <a:prstGeom prst="rect">
              <a:avLst/>
            </a:prstGeom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0">
              <a:scrgbClr r="0" g="0" b="0"/>
            </a:lnRef>
            <a:fillRef idx="1001">
              <a:schemeClr val="lt1"/>
            </a:fillRef>
            <a:effectRef idx="0">
              <a:scrgbClr r="0" g="0" b="0"/>
            </a:effectRef>
            <a:fontRef idx="major"/>
          </p:style>
          <p:txBody>
            <a:bodyPr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Внедрение новых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solidFill>
                    <a:srgbClr val="000000"/>
                  </a:solidFill>
                  <a:latin typeface="Arial"/>
                  <a:cs typeface="Arial"/>
                </a:rPr>
                <a:t>ФГОС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cxnSp>
          <p:nvCxnSpPr>
            <p:cNvPr id="22" name="Прямая соединительная линия 21">
              <a:extLst>
                <a:ext uri="{FF2B5EF4-FFF2-40B4-BE49-F238E27FC236}">
                  <a16:creationId xmlns:a16="http://schemas.microsoft.com/office/drawing/2014/main" id="{9109D700-6BE6-4171-B4D3-2DF3273B1FD7}"/>
                </a:ext>
              </a:extLst>
            </p:cNvPr>
            <p:cNvCxnSpPr/>
            <p:nvPr/>
          </p:nvCxnSpPr>
          <p:spPr>
            <a:xfrm>
              <a:off x="6155419" y="2565081"/>
              <a:ext cx="3175" cy="1588503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24" name="Прямоугольник 3">
            <a:extLst>
              <a:ext uri="{FF2B5EF4-FFF2-40B4-BE49-F238E27FC236}">
                <a16:creationId xmlns:a16="http://schemas.microsoft.com/office/drawing/2014/main" id="{CF11DEDA-F6C4-41AC-9830-63E0BDE780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5373689"/>
            <a:ext cx="4462462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Актуальность темы:</a:t>
            </a:r>
            <a:r>
              <a:rPr lang="ru-RU" altLang="ru-RU" sz="1800">
                <a:solidFill>
                  <a:srgbClr val="0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обусловлена потребностями современного общества</a:t>
            </a:r>
          </a:p>
        </p:txBody>
      </p:sp>
      <p:grpSp>
        <p:nvGrpSpPr>
          <p:cNvPr id="5125" name="Группа 24">
            <a:extLst>
              <a:ext uri="{FF2B5EF4-FFF2-40B4-BE49-F238E27FC236}">
                <a16:creationId xmlns:a16="http://schemas.microsoft.com/office/drawing/2014/main" id="{BDD526A1-D5C1-4014-BCDF-C7453EC0FC46}"/>
              </a:ext>
            </a:extLst>
          </p:cNvPr>
          <p:cNvGrpSpPr>
            <a:grpSpLocks/>
          </p:cNvGrpSpPr>
          <p:nvPr/>
        </p:nvGrpSpPr>
        <p:grpSpPr bwMode="auto">
          <a:xfrm>
            <a:off x="5951538" y="5013325"/>
            <a:ext cx="3181350" cy="1608138"/>
            <a:chOff x="4427984" y="5013176"/>
            <a:chExt cx="3181597" cy="1608655"/>
          </a:xfrm>
        </p:grpSpPr>
        <p:pic>
          <p:nvPicPr>
            <p:cNvPr id="5127" name="Picture 31" descr="C:\Users\User\Desktop\2014-08-07 12.32.27.jpg">
              <a:extLst>
                <a:ext uri="{FF2B5EF4-FFF2-40B4-BE49-F238E27FC236}">
                  <a16:creationId xmlns:a16="http://schemas.microsoft.com/office/drawing/2014/main" id="{F0C3B50E-4380-4EDB-9512-5EF5EFF83DD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5013176"/>
              <a:ext cx="3109589" cy="1608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Овал 20">
              <a:extLst>
                <a:ext uri="{FF2B5EF4-FFF2-40B4-BE49-F238E27FC236}">
                  <a16:creationId xmlns:a16="http://schemas.microsoft.com/office/drawing/2014/main" id="{362681A9-3C10-42C8-92A3-242D435D61D7}"/>
                </a:ext>
              </a:extLst>
            </p:cNvPr>
            <p:cNvSpPr/>
            <p:nvPr/>
          </p:nvSpPr>
          <p:spPr>
            <a:xfrm>
              <a:off x="4427984" y="5948515"/>
              <a:ext cx="1871807" cy="28901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5126" name="Picture 30" descr="C:\Users\User\Desktop\2014-08-07 12.32.57.jpg">
            <a:extLst>
              <a:ext uri="{FF2B5EF4-FFF2-40B4-BE49-F238E27FC236}">
                <a16:creationId xmlns:a16="http://schemas.microsoft.com/office/drawing/2014/main" id="{F568D13E-F9AE-4E82-B985-76A0B40628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463" y="5013326"/>
            <a:ext cx="208915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EB01680-CF46-41B7-B0A7-C9E4374556EC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4E1EE3C-AF97-418A-B1C7-49237926491B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3FE517CF-7F6F-4F38-A926-D4E2AD62E6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03388" y="404813"/>
            <a:ext cx="8964612" cy="10795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ru-RU" altLang="ru-RU" sz="1800"/>
              <a:t>     </a:t>
            </a:r>
            <a:endParaRPr lang="ru-RU" altLang="ru-RU" sz="1800">
              <a:solidFill>
                <a:schemeClr val="bg1"/>
              </a:solidFill>
            </a:endParaRPr>
          </a:p>
          <a:p>
            <a:pPr eaLnBrk="1" hangingPunct="1">
              <a:buFontTx/>
              <a:buNone/>
            </a:pPr>
            <a:endParaRPr lang="ru-RU" altLang="ru-RU" sz="800"/>
          </a:p>
          <a:p>
            <a:pPr eaLnBrk="1" hangingPunct="1">
              <a:buFontTx/>
              <a:buNone/>
            </a:pPr>
            <a:endParaRPr lang="ru-RU" altLang="ru-RU" sz="2000"/>
          </a:p>
          <a:p>
            <a:pPr eaLnBrk="1" hangingPunct="1">
              <a:buFontTx/>
              <a:buNone/>
            </a:pPr>
            <a:endParaRPr lang="ru-RU" altLang="ru-RU" sz="2000"/>
          </a:p>
        </p:txBody>
      </p:sp>
      <p:pic>
        <p:nvPicPr>
          <p:cNvPr id="6147" name="Picture 2" descr="http://smoking-room.ru/data/pnp/crime/Chernishevsky.jpg">
            <a:extLst>
              <a:ext uri="{FF2B5EF4-FFF2-40B4-BE49-F238E27FC236}">
                <a16:creationId xmlns:a16="http://schemas.microsoft.com/office/drawing/2014/main" id="{20A14C57-66C7-44A0-86B4-F0775D03DB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92314" y="1557338"/>
            <a:ext cx="1366837" cy="2038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http://litcult.ru/u/dd/news/5789/image.jpg">
            <a:extLst>
              <a:ext uri="{FF2B5EF4-FFF2-40B4-BE49-F238E27FC236}">
                <a16:creationId xmlns:a16="http://schemas.microsoft.com/office/drawing/2014/main" id="{DEE40084-81A6-4F95-9548-B3C2B8C68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1275" r="13480" b="26140"/>
          <a:stretch>
            <a:fillRect/>
          </a:stretch>
        </p:blipFill>
        <p:spPr bwMode="auto">
          <a:xfrm>
            <a:off x="3719513" y="1557338"/>
            <a:ext cx="1560512" cy="1987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173" name="TextBox 4">
            <a:extLst>
              <a:ext uri="{FF2B5EF4-FFF2-40B4-BE49-F238E27FC236}">
                <a16:creationId xmlns:a16="http://schemas.microsoft.com/office/drawing/2014/main" id="{321E4DA3-8B22-4039-9752-8344AF1C15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6" y="3644900"/>
            <a:ext cx="18335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>
                <a:solidFill>
                  <a:srgbClr val="000000"/>
                </a:solidFill>
              </a:rPr>
              <a:t>Чернышевский Н.Г</a:t>
            </a:r>
            <a:r>
              <a:rPr lang="ru-RU" altLang="ru-RU" sz="1800">
                <a:solidFill>
                  <a:srgbClr val="000000"/>
                </a:solidFill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>
                <a:solidFill>
                  <a:srgbClr val="000000"/>
                </a:solidFill>
              </a:rPr>
              <a:t>(1828 – 1889)</a:t>
            </a:r>
          </a:p>
        </p:txBody>
      </p:sp>
      <p:sp>
        <p:nvSpPr>
          <p:cNvPr id="7174" name="TextBox 5">
            <a:extLst>
              <a:ext uri="{FF2B5EF4-FFF2-40B4-BE49-F238E27FC236}">
                <a16:creationId xmlns:a16="http://schemas.microsoft.com/office/drawing/2014/main" id="{DC8ED788-6F5A-4B2B-96F5-31D22C1C26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4" y="3644900"/>
            <a:ext cx="170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>
                <a:solidFill>
                  <a:srgbClr val="000000"/>
                </a:solidFill>
              </a:rPr>
              <a:t>Добролюбов Н.А.</a:t>
            </a:r>
            <a:r>
              <a:rPr lang="ru-RU" altLang="ru-RU" sz="1800">
                <a:solidFill>
                  <a:srgbClr val="000000"/>
                </a:solidFill>
              </a:rPr>
              <a:t>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>
                <a:solidFill>
                  <a:srgbClr val="000000"/>
                </a:solidFill>
              </a:rPr>
              <a:t>(1836 – 1870)</a:t>
            </a:r>
          </a:p>
        </p:txBody>
      </p:sp>
      <p:sp>
        <p:nvSpPr>
          <p:cNvPr id="7175" name="TextBox 6">
            <a:extLst>
              <a:ext uri="{FF2B5EF4-FFF2-40B4-BE49-F238E27FC236}">
                <a16:creationId xmlns:a16="http://schemas.microsoft.com/office/drawing/2014/main" id="{3580872D-B4B5-4290-82B3-B615F1DE08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6275" y="1754189"/>
            <a:ext cx="449103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Защищали осмысленность 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сознательность обучения, активность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и самодеятельность учащихся, выступали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за развитие у них творческого мышления.</a:t>
            </a:r>
          </a:p>
        </p:txBody>
      </p:sp>
      <p:sp>
        <p:nvSpPr>
          <p:cNvPr id="22" name="Нашивка 21">
            <a:extLst>
              <a:ext uri="{FF2B5EF4-FFF2-40B4-BE49-F238E27FC236}">
                <a16:creationId xmlns:a16="http://schemas.microsoft.com/office/drawing/2014/main" id="{E85A4536-3F09-4279-AA10-78A1E61DA434}"/>
              </a:ext>
            </a:extLst>
          </p:cNvPr>
          <p:cNvSpPr/>
          <p:nvPr/>
        </p:nvSpPr>
        <p:spPr>
          <a:xfrm>
            <a:off x="5375276" y="2349501"/>
            <a:ext cx="360363" cy="358775"/>
          </a:xfrm>
          <a:prstGeom prst="chevron">
            <a:avLst/>
          </a:prstGeom>
          <a:solidFill>
            <a:srgbClr val="005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177" name="TextBox 23">
            <a:extLst>
              <a:ext uri="{FF2B5EF4-FFF2-40B4-BE49-F238E27FC236}">
                <a16:creationId xmlns:a16="http://schemas.microsoft.com/office/drawing/2014/main" id="{F3128EEE-0465-47FA-BF85-AC8410D967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76" y="5970589"/>
            <a:ext cx="1579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>
                <a:solidFill>
                  <a:srgbClr val="000000"/>
                </a:solidFill>
              </a:rPr>
              <a:t>Соловейчик С.Л.</a:t>
            </a:r>
            <a:endParaRPr lang="ru-RU" altLang="ru-RU" sz="180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srgbClr val="000000"/>
              </a:solidFill>
            </a:endParaRPr>
          </a:p>
        </p:txBody>
      </p:sp>
      <p:sp>
        <p:nvSpPr>
          <p:cNvPr id="7178" name="TextBox 24">
            <a:extLst>
              <a:ext uri="{FF2B5EF4-FFF2-40B4-BE49-F238E27FC236}">
                <a16:creationId xmlns:a16="http://schemas.microsoft.com/office/drawing/2014/main" id="{E7ADC537-DF15-46C5-988F-3BB7CC5816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4508500"/>
            <a:ext cx="39878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Автор направления в педагогике: педагогика сотрудничества. «Педагоги и ученики рассматриваются в учебно-воспитательном процессе педагогики сотрудничества как равноправные партнеры». </a:t>
            </a:r>
          </a:p>
        </p:txBody>
      </p:sp>
      <p:sp>
        <p:nvSpPr>
          <p:cNvPr id="26" name="Нашивка 25">
            <a:extLst>
              <a:ext uri="{FF2B5EF4-FFF2-40B4-BE49-F238E27FC236}">
                <a16:creationId xmlns:a16="http://schemas.microsoft.com/office/drawing/2014/main" id="{ACC12884-F3A6-4AF6-878F-868C337B3A25}"/>
              </a:ext>
            </a:extLst>
          </p:cNvPr>
          <p:cNvSpPr/>
          <p:nvPr/>
        </p:nvSpPr>
        <p:spPr>
          <a:xfrm flipH="1">
            <a:off x="7535863" y="5084763"/>
            <a:ext cx="360362" cy="360362"/>
          </a:xfrm>
          <a:prstGeom prst="chevron">
            <a:avLst/>
          </a:prstGeom>
          <a:solidFill>
            <a:srgbClr val="005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180" name="Прямоугольник 4">
            <a:extLst>
              <a:ext uri="{FF2B5EF4-FFF2-40B4-BE49-F238E27FC236}">
                <a16:creationId xmlns:a16="http://schemas.microsoft.com/office/drawing/2014/main" id="{125DCA32-F7A6-48B1-9AA3-4B80C6580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333375"/>
            <a:ext cx="72009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FFFFFF"/>
                </a:solidFill>
              </a:rPr>
              <a:t>Подходы к теме в истории отечественной педагогики</a:t>
            </a:r>
            <a:endParaRPr lang="ru-RU" altLang="ru-RU" sz="2000" b="1">
              <a:solidFill>
                <a:srgbClr val="FFFFFF"/>
              </a:solidFill>
            </a:endParaRPr>
          </a:p>
        </p:txBody>
      </p:sp>
      <p:pic>
        <p:nvPicPr>
          <p:cNvPr id="5133" name="Picture 13" descr="C:\Users\User\Desktop\Simon_Soloveychik.jpg">
            <a:extLst>
              <a:ext uri="{FF2B5EF4-FFF2-40B4-BE49-F238E27FC236}">
                <a16:creationId xmlns:a16="http://schemas.microsoft.com/office/drawing/2014/main" id="{E44BFEBC-FDEE-4865-9001-2ED3A50DF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183564" y="3703638"/>
            <a:ext cx="1584325" cy="22082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9C622F7-D893-4401-AA3F-0DE06AF2AAE7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ED0278-68B1-4CC5-8534-012A272DE2B6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A69EDA9-E537-44A4-9956-4D9DD64429AB}"/>
              </a:ext>
            </a:extLst>
          </p:cNvPr>
          <p:cNvSpPr/>
          <p:nvPr/>
        </p:nvSpPr>
        <p:spPr>
          <a:xfrm>
            <a:off x="1524001" y="1"/>
            <a:ext cx="9255125" cy="8620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Arial" charset="0"/>
                <a:cs typeface="Arial" charset="0"/>
              </a:rPr>
              <a:t>Коммуникация + сотрудничество =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kern="0" dirty="0">
                <a:solidFill>
                  <a:srgbClr val="FFFFFF"/>
                </a:solidFill>
                <a:latin typeface="Arial" charset="0"/>
                <a:cs typeface="Arial" charset="0"/>
              </a:rPr>
              <a:t>активное обучение        интерактивное обучение (командная работа)</a:t>
            </a:r>
            <a:endParaRPr lang="ru-RU" sz="2200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9219" name="Прямоугольник 3">
            <a:extLst>
              <a:ext uri="{FF2B5EF4-FFF2-40B4-BE49-F238E27FC236}">
                <a16:creationId xmlns:a16="http://schemas.microsoft.com/office/drawing/2014/main" id="{D8DEEB4A-F033-4234-B59A-E76418E7F9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3213101"/>
            <a:ext cx="4573588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Активное обучение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>
                <a:solidFill>
                  <a:srgbClr val="000000"/>
                </a:solidFill>
              </a:rPr>
              <a:t>это организация и ведение учебного процесса, которые направлены на побуждение обучающихся к учебно – познавательной деятельности, посредством широкого использования как педагогических, так и организационно-управленческих средств, а также развитие коммуникативных, управленческих навыков учащихся, формирование у учеников таких качеств, как терпимость, уважение к иному, отличающемуся от своего мнению. (В.Н. Кругликов).  </a:t>
            </a:r>
            <a:endParaRPr lang="ru-RU" altLang="ru-RU" sz="1600">
              <a:solidFill>
                <a:srgbClr val="000000"/>
              </a:solidFill>
            </a:endParaRPr>
          </a:p>
        </p:txBody>
      </p:sp>
      <p:sp>
        <p:nvSpPr>
          <p:cNvPr id="9220" name="Прямоугольник 8">
            <a:extLst>
              <a:ext uri="{FF2B5EF4-FFF2-40B4-BE49-F238E27FC236}">
                <a16:creationId xmlns:a16="http://schemas.microsoft.com/office/drawing/2014/main" id="{9D7DA08F-9B08-4E44-8580-F2FC987535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1288" y="4830763"/>
            <a:ext cx="4176712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Командная работа </a:t>
            </a:r>
            <a:r>
              <a:rPr lang="ru-RU" altLang="ru-RU" sz="1400">
                <a:solidFill>
                  <a:srgbClr val="000000"/>
                </a:solidFill>
              </a:rPr>
              <a:t>это совместная деятельность группы людей связанных единым замыслом, стремящихся к общим целям и разделяющих ответственность за их достижения. (Тимергалиева М.М.). </a:t>
            </a: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9221" name="Прямоугольник 9">
            <a:extLst>
              <a:ext uri="{FF2B5EF4-FFF2-40B4-BE49-F238E27FC236}">
                <a16:creationId xmlns:a16="http://schemas.microsoft.com/office/drawing/2014/main" id="{E6B998B0-A4E9-4A81-9218-029641F02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1628775"/>
            <a:ext cx="45720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Коммуникация </a:t>
            </a:r>
            <a:r>
              <a:rPr lang="ru-RU" altLang="ru-RU" sz="1400">
                <a:solidFill>
                  <a:srgbClr val="000000"/>
                </a:solidFill>
              </a:rPr>
              <a:t>это</a:t>
            </a:r>
            <a:r>
              <a:rPr lang="ru-RU" altLang="ru-RU" sz="1800">
                <a:solidFill>
                  <a:srgbClr val="000000"/>
                </a:solidFill>
              </a:rPr>
              <a:t> </a:t>
            </a:r>
            <a:r>
              <a:rPr lang="ru-RU" altLang="ru-RU" sz="1400">
                <a:solidFill>
                  <a:srgbClr val="000000"/>
                </a:solidFill>
              </a:rPr>
              <a:t>общение, обмен мыслями, сведениями, идеями; передача того или иного содержания от одного сознания </a:t>
            </a:r>
            <a:r>
              <a:rPr lang="ru-RU" altLang="ru-RU" sz="1400" i="1">
                <a:solidFill>
                  <a:srgbClr val="000000"/>
                </a:solidFill>
              </a:rPr>
              <a:t>(коллективного или индивидуального)</a:t>
            </a:r>
            <a:r>
              <a:rPr lang="ru-RU" altLang="ru-RU" sz="1400">
                <a:solidFill>
                  <a:srgbClr val="000000"/>
                </a:solidFill>
              </a:rPr>
              <a:t> к другому. (Словари и энциклопедии на Академике).</a:t>
            </a:r>
          </a:p>
        </p:txBody>
      </p:sp>
      <p:sp>
        <p:nvSpPr>
          <p:cNvPr id="9222" name="Прямоугольник 12">
            <a:extLst>
              <a:ext uri="{FF2B5EF4-FFF2-40B4-BE49-F238E27FC236}">
                <a16:creationId xmlns:a16="http://schemas.microsoft.com/office/drawing/2014/main" id="{7F7D5768-6D3A-4298-BFB0-DCA11701AE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1288" y="1628775"/>
            <a:ext cx="37449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Сотрудничество</a:t>
            </a:r>
            <a:r>
              <a:rPr lang="ru-RU" altLang="ru-RU" sz="1800">
                <a:solidFill>
                  <a:srgbClr val="000000"/>
                </a:solidFill>
              </a:rPr>
              <a:t> </a:t>
            </a:r>
            <a:r>
              <a:rPr lang="ru-RU" altLang="ru-RU" sz="1400">
                <a:solidFill>
                  <a:srgbClr val="000000"/>
                </a:solidFill>
              </a:rPr>
              <a:t>это способность людей работать вместе для достижения общих целей (Психологическая энциклопедия).</a:t>
            </a: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9223" name="Прямоугольник 15">
            <a:extLst>
              <a:ext uri="{FF2B5EF4-FFF2-40B4-BE49-F238E27FC236}">
                <a16:creationId xmlns:a16="http://schemas.microsoft.com/office/drawing/2014/main" id="{E2D28862-16B5-49C3-B6E5-0F94671137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1288" y="3068638"/>
            <a:ext cx="3960812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Интерактивное обучение  </a:t>
            </a:r>
            <a:r>
              <a:rPr lang="ru-RU" altLang="ru-RU" sz="1400">
                <a:solidFill>
                  <a:srgbClr val="000000"/>
                </a:solidFill>
              </a:rPr>
              <a:t>это форма организации учебного процесса, ориентированная на более широкое, по сравнению с активным обучением, взаимодействие обучающихся друг с другом, и доминирование активности учащихся в процессе обучения. </a:t>
            </a:r>
            <a:endParaRPr lang="ru-RU" altLang="ru-RU" sz="1800">
              <a:solidFill>
                <a:srgbClr val="000000"/>
              </a:solidFill>
            </a:endParaRPr>
          </a:p>
        </p:txBody>
      </p:sp>
      <p:sp>
        <p:nvSpPr>
          <p:cNvPr id="17" name="Стрелка вправо 16">
            <a:extLst>
              <a:ext uri="{FF2B5EF4-FFF2-40B4-BE49-F238E27FC236}">
                <a16:creationId xmlns:a16="http://schemas.microsoft.com/office/drawing/2014/main" id="{E228CA63-4968-4456-914F-A7F446BFA186}"/>
              </a:ext>
            </a:extLst>
          </p:cNvPr>
          <p:cNvSpPr/>
          <p:nvPr/>
        </p:nvSpPr>
        <p:spPr>
          <a:xfrm>
            <a:off x="4151314" y="620713"/>
            <a:ext cx="504825" cy="14446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E5C060B-C517-4172-B51F-E485D1C4BD37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E5563D-033C-43B6-8F1F-2442E86141A1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Группа 13">
            <a:extLst>
              <a:ext uri="{FF2B5EF4-FFF2-40B4-BE49-F238E27FC236}">
                <a16:creationId xmlns:a16="http://schemas.microsoft.com/office/drawing/2014/main" id="{ACAF7A3E-DBE8-4FB1-A4A1-0FB21B2124A3}"/>
              </a:ext>
            </a:extLst>
          </p:cNvPr>
          <p:cNvGrpSpPr>
            <a:grpSpLocks/>
          </p:cNvGrpSpPr>
          <p:nvPr/>
        </p:nvGrpSpPr>
        <p:grpSpPr bwMode="auto">
          <a:xfrm>
            <a:off x="3648076" y="1557338"/>
            <a:ext cx="4841875" cy="3968750"/>
            <a:chOff x="2123728" y="1556792"/>
            <a:chExt cx="4841558" cy="3969160"/>
          </a:xfrm>
        </p:grpSpPr>
        <p:sp>
          <p:nvSpPr>
            <p:cNvPr id="3" name="Полилиния 2">
              <a:extLst>
                <a:ext uri="{FF2B5EF4-FFF2-40B4-BE49-F238E27FC236}">
                  <a16:creationId xmlns:a16="http://schemas.microsoft.com/office/drawing/2014/main" id="{3666B399-3361-499D-B796-E3DD93004767}"/>
                </a:ext>
              </a:extLst>
            </p:cNvPr>
            <p:cNvSpPr/>
            <p:nvPr/>
          </p:nvSpPr>
          <p:spPr>
            <a:xfrm>
              <a:off x="2123728" y="1556792"/>
              <a:ext cx="2443003" cy="1954414"/>
            </a:xfrm>
            <a:custGeom>
              <a:avLst/>
              <a:gdLst>
                <a:gd name="connsiteX0" fmla="*/ 0 w 2442363"/>
                <a:gd name="connsiteY0" fmla="*/ 1953883 h 1953883"/>
                <a:gd name="connsiteX1" fmla="*/ 916637 w 2442363"/>
                <a:gd name="connsiteY1" fmla="*/ 428156 h 1953883"/>
                <a:gd name="connsiteX2" fmla="*/ 2442366 w 2442363"/>
                <a:gd name="connsiteY2" fmla="*/ 3 h 1953883"/>
                <a:gd name="connsiteX3" fmla="*/ 2442363 w 2442363"/>
                <a:gd name="connsiteY3" fmla="*/ 1953883 h 1953883"/>
                <a:gd name="connsiteX4" fmla="*/ 0 w 2442363"/>
                <a:gd name="connsiteY4" fmla="*/ 1953883 h 19538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42363" h="1953883">
                  <a:moveTo>
                    <a:pt x="0" y="1953883"/>
                  </a:moveTo>
                  <a:cubicBezTo>
                    <a:pt x="1" y="1360324"/>
                    <a:pt x="337269" y="798947"/>
                    <a:pt x="916637" y="428156"/>
                  </a:cubicBezTo>
                  <a:cubicBezTo>
                    <a:pt x="1349700" y="150999"/>
                    <a:pt x="1887777" y="3"/>
                    <a:pt x="2442366" y="3"/>
                  </a:cubicBezTo>
                  <a:cubicBezTo>
                    <a:pt x="2442365" y="651296"/>
                    <a:pt x="2442364" y="1302590"/>
                    <a:pt x="2442363" y="1953883"/>
                  </a:cubicBezTo>
                  <a:lnTo>
                    <a:pt x="0" y="1953883"/>
                  </a:lnTo>
                  <a:close/>
                </a:path>
              </a:pathLst>
            </a:custGeom>
            <a:solidFill>
              <a:srgbClr val="034D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29146" tIns="468000" rIns="113792" bIns="113792" spcCol="1270" anchor="ctr"/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rgbClr val="FFFFFF"/>
                  </a:solidFill>
                  <a:latin typeface="Arial"/>
                  <a:cs typeface="Arial"/>
                </a:rPr>
                <a:t>Позитивная взаимозави-симость</a:t>
              </a:r>
            </a:p>
          </p:txBody>
        </p:sp>
        <p:sp>
          <p:nvSpPr>
            <p:cNvPr id="4" name="Полилиния 3">
              <a:extLst>
                <a:ext uri="{FF2B5EF4-FFF2-40B4-BE49-F238E27FC236}">
                  <a16:creationId xmlns:a16="http://schemas.microsoft.com/office/drawing/2014/main" id="{682C065B-93BA-4C9C-BCFC-32D09DB37482}"/>
                </a:ext>
              </a:extLst>
            </p:cNvPr>
            <p:cNvSpPr/>
            <p:nvPr/>
          </p:nvSpPr>
          <p:spPr>
            <a:xfrm>
              <a:off x="4587367" y="1566318"/>
              <a:ext cx="2360458" cy="1935362"/>
            </a:xfrm>
            <a:custGeom>
              <a:avLst/>
              <a:gdLst>
                <a:gd name="connsiteX0" fmla="*/ 0 w 1934554"/>
                <a:gd name="connsiteY0" fmla="*/ 2360432 h 2360432"/>
                <a:gd name="connsiteX1" fmla="*/ 438317 w 1934554"/>
                <a:gd name="connsiteY1" fmla="*/ 864193 h 2360432"/>
                <a:gd name="connsiteX2" fmla="*/ 1934558 w 1934554"/>
                <a:gd name="connsiteY2" fmla="*/ 3 h 2360432"/>
                <a:gd name="connsiteX3" fmla="*/ 1934554 w 1934554"/>
                <a:gd name="connsiteY3" fmla="*/ 2360432 h 2360432"/>
                <a:gd name="connsiteX4" fmla="*/ 0 w 1934554"/>
                <a:gd name="connsiteY4" fmla="*/ 2360432 h 2360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34554" h="2360432">
                  <a:moveTo>
                    <a:pt x="0" y="1"/>
                  </a:moveTo>
                  <a:cubicBezTo>
                    <a:pt x="447132" y="1"/>
                    <a:pt x="880458" y="188985"/>
                    <a:pt x="1226282" y="534810"/>
                  </a:cubicBezTo>
                  <a:cubicBezTo>
                    <a:pt x="1674616" y="983145"/>
                    <a:pt x="1934553" y="1653155"/>
                    <a:pt x="1934552" y="2360436"/>
                  </a:cubicBezTo>
                  <a:cubicBezTo>
                    <a:pt x="1289701" y="2360435"/>
                    <a:pt x="644851" y="2360433"/>
                    <a:pt x="0" y="236043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34D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13792" tIns="680411" rIns="805145" bIns="113792" spcCol="1270" anchor="ctr"/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rgbClr val="FFFFFF"/>
                  </a:solidFill>
                  <a:latin typeface="Arial"/>
                  <a:cs typeface="Arial"/>
                </a:rPr>
                <a:t>Одновремен-ное взаимодей-ствие</a:t>
              </a:r>
            </a:p>
          </p:txBody>
        </p:sp>
        <p:sp>
          <p:nvSpPr>
            <p:cNvPr id="5" name="Полилиния 4">
              <a:extLst>
                <a:ext uri="{FF2B5EF4-FFF2-40B4-BE49-F238E27FC236}">
                  <a16:creationId xmlns:a16="http://schemas.microsoft.com/office/drawing/2014/main" id="{1D3C5C9E-7D28-4AC4-B377-1D48CE4AF823}"/>
                </a:ext>
              </a:extLst>
            </p:cNvPr>
            <p:cNvSpPr/>
            <p:nvPr/>
          </p:nvSpPr>
          <p:spPr>
            <a:xfrm>
              <a:off x="4644513" y="3501680"/>
              <a:ext cx="2320773" cy="2024272"/>
            </a:xfrm>
            <a:custGeom>
              <a:avLst/>
              <a:gdLst>
                <a:gd name="connsiteX0" fmla="*/ 0 w 2321277"/>
                <a:gd name="connsiteY0" fmla="*/ 2024952 h 2024952"/>
                <a:gd name="connsiteX1" fmla="*/ 795341 w 2321277"/>
                <a:gd name="connsiteY1" fmla="*/ 499014 h 2024952"/>
                <a:gd name="connsiteX2" fmla="*/ 2321281 w 2321277"/>
                <a:gd name="connsiteY2" fmla="*/ 2 h 2024952"/>
                <a:gd name="connsiteX3" fmla="*/ 2321277 w 2321277"/>
                <a:gd name="connsiteY3" fmla="*/ 2024952 h 2024952"/>
                <a:gd name="connsiteX4" fmla="*/ 0 w 2321277"/>
                <a:gd name="connsiteY4" fmla="*/ 2024952 h 2024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21277" h="2024952">
                  <a:moveTo>
                    <a:pt x="2321277" y="0"/>
                  </a:moveTo>
                  <a:cubicBezTo>
                    <a:pt x="2321276" y="584985"/>
                    <a:pt x="2031271" y="1141387"/>
                    <a:pt x="1525936" y="1525938"/>
                  </a:cubicBezTo>
                  <a:cubicBezTo>
                    <a:pt x="1103136" y="1847681"/>
                    <a:pt x="561060" y="2024950"/>
                    <a:pt x="-3" y="2024950"/>
                  </a:cubicBezTo>
                  <a:cubicBezTo>
                    <a:pt x="-2" y="1349967"/>
                    <a:pt x="0" y="674983"/>
                    <a:pt x="0" y="0"/>
                  </a:cubicBezTo>
                  <a:lnTo>
                    <a:pt x="2321277" y="0"/>
                  </a:lnTo>
                  <a:close/>
                </a:path>
              </a:pathLst>
            </a:custGeom>
            <a:solidFill>
              <a:srgbClr val="034D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13792" tIns="113793" rIns="793681" bIns="706885" spcCol="1270" anchor="ctr"/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rgbClr val="FFFFFF"/>
                  </a:solidFill>
                  <a:latin typeface="Arial"/>
                  <a:cs typeface="Arial"/>
                </a:rPr>
                <a:t>Равное участие</a:t>
              </a:r>
            </a:p>
          </p:txBody>
        </p:sp>
        <p:sp>
          <p:nvSpPr>
            <p:cNvPr id="6" name="Полилиния 5">
              <a:extLst>
                <a:ext uri="{FF2B5EF4-FFF2-40B4-BE49-F238E27FC236}">
                  <a16:creationId xmlns:a16="http://schemas.microsoft.com/office/drawing/2014/main" id="{CD103FEE-2245-4C3D-9209-F5B42DC09272}"/>
                </a:ext>
              </a:extLst>
            </p:cNvPr>
            <p:cNvSpPr/>
            <p:nvPr/>
          </p:nvSpPr>
          <p:spPr>
            <a:xfrm>
              <a:off x="2123728" y="3469927"/>
              <a:ext cx="2435066" cy="2048087"/>
            </a:xfrm>
            <a:custGeom>
              <a:avLst/>
              <a:gdLst>
                <a:gd name="connsiteX0" fmla="*/ 0 w 2047633"/>
                <a:gd name="connsiteY0" fmla="*/ 2434892 h 2434892"/>
                <a:gd name="connsiteX1" fmla="*/ 480489 w 2047633"/>
                <a:gd name="connsiteY1" fmla="*/ 867746 h 2434892"/>
                <a:gd name="connsiteX2" fmla="*/ 2047637 w 2047633"/>
                <a:gd name="connsiteY2" fmla="*/ 2 h 2434892"/>
                <a:gd name="connsiteX3" fmla="*/ 2047633 w 2047633"/>
                <a:gd name="connsiteY3" fmla="*/ 2434892 h 2434892"/>
                <a:gd name="connsiteX4" fmla="*/ 0 w 2047633"/>
                <a:gd name="connsiteY4" fmla="*/ 2434892 h 243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7633" h="2434892">
                  <a:moveTo>
                    <a:pt x="2047633" y="2434891"/>
                  </a:moveTo>
                  <a:cubicBezTo>
                    <a:pt x="1565463" y="2434891"/>
                    <a:pt x="1098761" y="2232556"/>
                    <a:pt x="729735" y="1863530"/>
                  </a:cubicBezTo>
                  <a:cubicBezTo>
                    <a:pt x="267094" y="1400888"/>
                    <a:pt x="1" y="718806"/>
                    <a:pt x="2" y="-4"/>
                  </a:cubicBezTo>
                  <a:cubicBezTo>
                    <a:pt x="682546" y="-3"/>
                    <a:pt x="1365089" y="-1"/>
                    <a:pt x="2047633" y="1"/>
                  </a:cubicBezTo>
                  <a:lnTo>
                    <a:pt x="2047633" y="2434891"/>
                  </a:lnTo>
                  <a:close/>
                </a:path>
              </a:pathLst>
            </a:custGeom>
            <a:solidFill>
              <a:srgbClr val="034D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26954" tIns="468000" rIns="113792" bIns="713532" spcCol="1270" anchor="ctr"/>
            <a:lstStyle/>
            <a:p>
              <a:pPr algn="ctr" defTabSz="711200" fontAlgn="base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rgbClr val="FFFFFF"/>
                  </a:solidFill>
                  <a:latin typeface="Arial"/>
                  <a:cs typeface="Arial"/>
                </a:rPr>
                <a:t>Индивидуаль-ная ответствен-ность</a:t>
              </a:r>
            </a:p>
          </p:txBody>
        </p:sp>
        <p:sp>
          <p:nvSpPr>
            <p:cNvPr id="7" name="Круговая стрелка 6">
              <a:extLst>
                <a:ext uri="{FF2B5EF4-FFF2-40B4-BE49-F238E27FC236}">
                  <a16:creationId xmlns:a16="http://schemas.microsoft.com/office/drawing/2014/main" id="{7F127E09-7A1E-45A5-B6A9-715A92ACD139}"/>
                </a:ext>
              </a:extLst>
            </p:cNvPr>
            <p:cNvSpPr/>
            <p:nvPr/>
          </p:nvSpPr>
          <p:spPr>
            <a:xfrm>
              <a:off x="4241314" y="3153982"/>
              <a:ext cx="661945" cy="576322"/>
            </a:xfrm>
            <a:prstGeom prst="circularArrow">
              <a:avLst/>
            </a:prstGeom>
            <a:solidFill>
              <a:srgbClr val="034D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Круговая стрелка 7">
              <a:extLst>
                <a:ext uri="{FF2B5EF4-FFF2-40B4-BE49-F238E27FC236}">
                  <a16:creationId xmlns:a16="http://schemas.microsoft.com/office/drawing/2014/main" id="{079DBA74-7A01-4F9C-8B11-7528CF3EC2A3}"/>
                </a:ext>
              </a:extLst>
            </p:cNvPr>
            <p:cNvSpPr/>
            <p:nvPr/>
          </p:nvSpPr>
          <p:spPr>
            <a:xfrm rot="10800000">
              <a:off x="4241314" y="3376255"/>
              <a:ext cx="661945" cy="574734"/>
            </a:xfrm>
            <a:prstGeom prst="circularArrow">
              <a:avLst/>
            </a:prstGeom>
            <a:solidFill>
              <a:srgbClr val="034D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9" name="Полилиния 8">
            <a:extLst>
              <a:ext uri="{FF2B5EF4-FFF2-40B4-BE49-F238E27FC236}">
                <a16:creationId xmlns:a16="http://schemas.microsoft.com/office/drawing/2014/main" id="{D9E44A01-A9D7-4A28-B584-7C411CB53645}"/>
              </a:ext>
            </a:extLst>
          </p:cNvPr>
          <p:cNvSpPr/>
          <p:nvPr/>
        </p:nvSpPr>
        <p:spPr>
          <a:xfrm>
            <a:off x="2063750" y="1484314"/>
            <a:ext cx="2160588" cy="1462087"/>
          </a:xfrm>
          <a:custGeom>
            <a:avLst/>
            <a:gdLst>
              <a:gd name="connsiteX0" fmla="*/ 0 w 2185475"/>
              <a:gd name="connsiteY0" fmla="*/ 141569 h 1415692"/>
              <a:gd name="connsiteX1" fmla="*/ 41465 w 2185475"/>
              <a:gd name="connsiteY1" fmla="*/ 41465 h 1415692"/>
              <a:gd name="connsiteX2" fmla="*/ 141570 w 2185475"/>
              <a:gd name="connsiteY2" fmla="*/ 1 h 1415692"/>
              <a:gd name="connsiteX3" fmla="*/ 2043906 w 2185475"/>
              <a:gd name="connsiteY3" fmla="*/ 0 h 1415692"/>
              <a:gd name="connsiteX4" fmla="*/ 2144010 w 2185475"/>
              <a:gd name="connsiteY4" fmla="*/ 41465 h 1415692"/>
              <a:gd name="connsiteX5" fmla="*/ 2185474 w 2185475"/>
              <a:gd name="connsiteY5" fmla="*/ 141570 h 1415692"/>
              <a:gd name="connsiteX6" fmla="*/ 2185475 w 2185475"/>
              <a:gd name="connsiteY6" fmla="*/ 1274123 h 1415692"/>
              <a:gd name="connsiteX7" fmla="*/ 2144010 w 2185475"/>
              <a:gd name="connsiteY7" fmla="*/ 1374227 h 1415692"/>
              <a:gd name="connsiteX8" fmla="*/ 2043906 w 2185475"/>
              <a:gd name="connsiteY8" fmla="*/ 1415692 h 1415692"/>
              <a:gd name="connsiteX9" fmla="*/ 141569 w 2185475"/>
              <a:gd name="connsiteY9" fmla="*/ 1415692 h 1415692"/>
              <a:gd name="connsiteX10" fmla="*/ 41465 w 2185475"/>
              <a:gd name="connsiteY10" fmla="*/ 1374227 h 1415692"/>
              <a:gd name="connsiteX11" fmla="*/ 0 w 2185475"/>
              <a:gd name="connsiteY11" fmla="*/ 1274123 h 1415692"/>
              <a:gd name="connsiteX12" fmla="*/ 0 w 2185475"/>
              <a:gd name="connsiteY12" fmla="*/ 141569 h 141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5475" h="1415692">
                <a:moveTo>
                  <a:pt x="0" y="141569"/>
                </a:moveTo>
                <a:cubicBezTo>
                  <a:pt x="0" y="104023"/>
                  <a:pt x="14915" y="68014"/>
                  <a:pt x="41465" y="41465"/>
                </a:cubicBezTo>
                <a:cubicBezTo>
                  <a:pt x="68014" y="14916"/>
                  <a:pt x="104023" y="0"/>
                  <a:pt x="141570" y="1"/>
                </a:cubicBezTo>
                <a:lnTo>
                  <a:pt x="2043906" y="0"/>
                </a:lnTo>
                <a:cubicBezTo>
                  <a:pt x="2081452" y="0"/>
                  <a:pt x="2117461" y="14915"/>
                  <a:pt x="2144010" y="41465"/>
                </a:cubicBezTo>
                <a:cubicBezTo>
                  <a:pt x="2170559" y="68014"/>
                  <a:pt x="2185475" y="104023"/>
                  <a:pt x="2185474" y="141570"/>
                </a:cubicBezTo>
                <a:cubicBezTo>
                  <a:pt x="2185474" y="519088"/>
                  <a:pt x="2185475" y="896605"/>
                  <a:pt x="2185475" y="1274123"/>
                </a:cubicBezTo>
                <a:cubicBezTo>
                  <a:pt x="2185475" y="1311669"/>
                  <a:pt x="2170560" y="1347678"/>
                  <a:pt x="2144010" y="1374227"/>
                </a:cubicBezTo>
                <a:cubicBezTo>
                  <a:pt x="2117461" y="1400776"/>
                  <a:pt x="2081452" y="1415692"/>
                  <a:pt x="2043906" y="1415692"/>
                </a:cubicBezTo>
                <a:lnTo>
                  <a:pt x="141569" y="1415692"/>
                </a:lnTo>
                <a:cubicBezTo>
                  <a:pt x="104023" y="1415692"/>
                  <a:pt x="68014" y="1400777"/>
                  <a:pt x="41465" y="1374227"/>
                </a:cubicBezTo>
                <a:cubicBezTo>
                  <a:pt x="14916" y="1347678"/>
                  <a:pt x="0" y="1311669"/>
                  <a:pt x="0" y="1274123"/>
                </a:cubicBezTo>
                <a:lnTo>
                  <a:pt x="0" y="141569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 spcCol="1270">
            <a:spAutoFit/>
          </a:bodyPr>
          <a:lstStyle/>
          <a:p>
            <a:pPr marL="108000" lvl="1" defTabSz="533400" fontAlgn="base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ru-RU" sz="14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  <a:cs typeface="Arial"/>
              </a:rPr>
              <a:t>Обмен идеями; результаты взаимосвязаны: успех  одного означает успех другого; </a:t>
            </a:r>
          </a:p>
          <a:p>
            <a:pPr marL="108000" lvl="1" defTabSz="533400" fontAlgn="base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ru-RU" sz="14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  <a:cs typeface="Arial"/>
              </a:rPr>
              <a:t>ученики нуждаются друг в друге .</a:t>
            </a:r>
          </a:p>
        </p:txBody>
      </p:sp>
      <p:sp>
        <p:nvSpPr>
          <p:cNvPr id="10" name="Полилиния 9">
            <a:extLst>
              <a:ext uri="{FF2B5EF4-FFF2-40B4-BE49-F238E27FC236}">
                <a16:creationId xmlns:a16="http://schemas.microsoft.com/office/drawing/2014/main" id="{FB6BC890-AB5D-4BC1-9E08-ED2775A27EB5}"/>
              </a:ext>
            </a:extLst>
          </p:cNvPr>
          <p:cNvSpPr/>
          <p:nvPr/>
        </p:nvSpPr>
        <p:spPr>
          <a:xfrm>
            <a:off x="8040688" y="1484313"/>
            <a:ext cx="2184400" cy="1624012"/>
          </a:xfrm>
          <a:custGeom>
            <a:avLst/>
            <a:gdLst>
              <a:gd name="connsiteX0" fmla="*/ 0 w 2185475"/>
              <a:gd name="connsiteY0" fmla="*/ 141569 h 1415692"/>
              <a:gd name="connsiteX1" fmla="*/ 41465 w 2185475"/>
              <a:gd name="connsiteY1" fmla="*/ 41465 h 1415692"/>
              <a:gd name="connsiteX2" fmla="*/ 141570 w 2185475"/>
              <a:gd name="connsiteY2" fmla="*/ 1 h 1415692"/>
              <a:gd name="connsiteX3" fmla="*/ 2043906 w 2185475"/>
              <a:gd name="connsiteY3" fmla="*/ 0 h 1415692"/>
              <a:gd name="connsiteX4" fmla="*/ 2144010 w 2185475"/>
              <a:gd name="connsiteY4" fmla="*/ 41465 h 1415692"/>
              <a:gd name="connsiteX5" fmla="*/ 2185474 w 2185475"/>
              <a:gd name="connsiteY5" fmla="*/ 141570 h 1415692"/>
              <a:gd name="connsiteX6" fmla="*/ 2185475 w 2185475"/>
              <a:gd name="connsiteY6" fmla="*/ 1274123 h 1415692"/>
              <a:gd name="connsiteX7" fmla="*/ 2144010 w 2185475"/>
              <a:gd name="connsiteY7" fmla="*/ 1374227 h 1415692"/>
              <a:gd name="connsiteX8" fmla="*/ 2043906 w 2185475"/>
              <a:gd name="connsiteY8" fmla="*/ 1415692 h 1415692"/>
              <a:gd name="connsiteX9" fmla="*/ 141569 w 2185475"/>
              <a:gd name="connsiteY9" fmla="*/ 1415692 h 1415692"/>
              <a:gd name="connsiteX10" fmla="*/ 41465 w 2185475"/>
              <a:gd name="connsiteY10" fmla="*/ 1374227 h 1415692"/>
              <a:gd name="connsiteX11" fmla="*/ 0 w 2185475"/>
              <a:gd name="connsiteY11" fmla="*/ 1274123 h 1415692"/>
              <a:gd name="connsiteX12" fmla="*/ 0 w 2185475"/>
              <a:gd name="connsiteY12" fmla="*/ 141569 h 141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5475" h="1415692">
                <a:moveTo>
                  <a:pt x="0" y="141569"/>
                </a:moveTo>
                <a:cubicBezTo>
                  <a:pt x="0" y="104023"/>
                  <a:pt x="14915" y="68014"/>
                  <a:pt x="41465" y="41465"/>
                </a:cubicBezTo>
                <a:cubicBezTo>
                  <a:pt x="68014" y="14916"/>
                  <a:pt x="104023" y="0"/>
                  <a:pt x="141570" y="1"/>
                </a:cubicBezTo>
                <a:lnTo>
                  <a:pt x="2043906" y="0"/>
                </a:lnTo>
                <a:cubicBezTo>
                  <a:pt x="2081452" y="0"/>
                  <a:pt x="2117461" y="14915"/>
                  <a:pt x="2144010" y="41465"/>
                </a:cubicBezTo>
                <a:cubicBezTo>
                  <a:pt x="2170559" y="68014"/>
                  <a:pt x="2185475" y="104023"/>
                  <a:pt x="2185474" y="141570"/>
                </a:cubicBezTo>
                <a:cubicBezTo>
                  <a:pt x="2185474" y="519088"/>
                  <a:pt x="2185475" y="896605"/>
                  <a:pt x="2185475" y="1274123"/>
                </a:cubicBezTo>
                <a:cubicBezTo>
                  <a:pt x="2185475" y="1311669"/>
                  <a:pt x="2170560" y="1347678"/>
                  <a:pt x="2144010" y="1374227"/>
                </a:cubicBezTo>
                <a:cubicBezTo>
                  <a:pt x="2117461" y="1400776"/>
                  <a:pt x="2081452" y="1415692"/>
                  <a:pt x="2043906" y="1415692"/>
                </a:cubicBezTo>
                <a:lnTo>
                  <a:pt x="141569" y="1415692"/>
                </a:lnTo>
                <a:cubicBezTo>
                  <a:pt x="104023" y="1415692"/>
                  <a:pt x="68014" y="1400777"/>
                  <a:pt x="41465" y="1374227"/>
                </a:cubicBezTo>
                <a:cubicBezTo>
                  <a:pt x="14916" y="1347678"/>
                  <a:pt x="0" y="1311669"/>
                  <a:pt x="0" y="1274123"/>
                </a:cubicBezTo>
                <a:lnTo>
                  <a:pt x="0" y="141569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 spcCol="1270">
            <a:spAutoFit/>
          </a:bodyPr>
          <a:lstStyle/>
          <a:p>
            <a:pPr marL="108000" lvl="1" defTabSz="1111250" fontAlgn="base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ru-RU" sz="14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  <a:cs typeface="Arial"/>
              </a:rPr>
              <a:t>Одномоментная запись идей; совместное обсуждение, каждый ученик по очереди высказывает свои предложения; итоговое решение принимает вся команда.</a:t>
            </a:r>
          </a:p>
        </p:txBody>
      </p:sp>
      <p:sp>
        <p:nvSpPr>
          <p:cNvPr id="11" name="Полилиния 10">
            <a:extLst>
              <a:ext uri="{FF2B5EF4-FFF2-40B4-BE49-F238E27FC236}">
                <a16:creationId xmlns:a16="http://schemas.microsoft.com/office/drawing/2014/main" id="{E2FD1135-C4DF-40E2-98D1-8C7AD69F0650}"/>
              </a:ext>
            </a:extLst>
          </p:cNvPr>
          <p:cNvSpPr/>
          <p:nvPr/>
        </p:nvSpPr>
        <p:spPr>
          <a:xfrm>
            <a:off x="8040217" y="4005064"/>
            <a:ext cx="2185475" cy="1429998"/>
          </a:xfrm>
          <a:custGeom>
            <a:avLst/>
            <a:gdLst>
              <a:gd name="connsiteX0" fmla="*/ 0 w 2185475"/>
              <a:gd name="connsiteY0" fmla="*/ 141569 h 1415692"/>
              <a:gd name="connsiteX1" fmla="*/ 41465 w 2185475"/>
              <a:gd name="connsiteY1" fmla="*/ 41465 h 1415692"/>
              <a:gd name="connsiteX2" fmla="*/ 141570 w 2185475"/>
              <a:gd name="connsiteY2" fmla="*/ 1 h 1415692"/>
              <a:gd name="connsiteX3" fmla="*/ 2043906 w 2185475"/>
              <a:gd name="connsiteY3" fmla="*/ 0 h 1415692"/>
              <a:gd name="connsiteX4" fmla="*/ 2144010 w 2185475"/>
              <a:gd name="connsiteY4" fmla="*/ 41465 h 1415692"/>
              <a:gd name="connsiteX5" fmla="*/ 2185474 w 2185475"/>
              <a:gd name="connsiteY5" fmla="*/ 141570 h 1415692"/>
              <a:gd name="connsiteX6" fmla="*/ 2185475 w 2185475"/>
              <a:gd name="connsiteY6" fmla="*/ 1274123 h 1415692"/>
              <a:gd name="connsiteX7" fmla="*/ 2144010 w 2185475"/>
              <a:gd name="connsiteY7" fmla="*/ 1374227 h 1415692"/>
              <a:gd name="connsiteX8" fmla="*/ 2043906 w 2185475"/>
              <a:gd name="connsiteY8" fmla="*/ 1415692 h 1415692"/>
              <a:gd name="connsiteX9" fmla="*/ 141569 w 2185475"/>
              <a:gd name="connsiteY9" fmla="*/ 1415692 h 1415692"/>
              <a:gd name="connsiteX10" fmla="*/ 41465 w 2185475"/>
              <a:gd name="connsiteY10" fmla="*/ 1374227 h 1415692"/>
              <a:gd name="connsiteX11" fmla="*/ 0 w 2185475"/>
              <a:gd name="connsiteY11" fmla="*/ 1274123 h 1415692"/>
              <a:gd name="connsiteX12" fmla="*/ 0 w 2185475"/>
              <a:gd name="connsiteY12" fmla="*/ 141569 h 141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5475" h="1415692">
                <a:moveTo>
                  <a:pt x="0" y="141569"/>
                </a:moveTo>
                <a:cubicBezTo>
                  <a:pt x="0" y="104023"/>
                  <a:pt x="14915" y="68014"/>
                  <a:pt x="41465" y="41465"/>
                </a:cubicBezTo>
                <a:cubicBezTo>
                  <a:pt x="68014" y="14916"/>
                  <a:pt x="104023" y="0"/>
                  <a:pt x="141570" y="1"/>
                </a:cubicBezTo>
                <a:lnTo>
                  <a:pt x="2043906" y="0"/>
                </a:lnTo>
                <a:cubicBezTo>
                  <a:pt x="2081452" y="0"/>
                  <a:pt x="2117461" y="14915"/>
                  <a:pt x="2144010" y="41465"/>
                </a:cubicBezTo>
                <a:cubicBezTo>
                  <a:pt x="2170559" y="68014"/>
                  <a:pt x="2185475" y="104023"/>
                  <a:pt x="2185474" y="141570"/>
                </a:cubicBezTo>
                <a:cubicBezTo>
                  <a:pt x="2185474" y="519088"/>
                  <a:pt x="2185475" y="896605"/>
                  <a:pt x="2185475" y="1274123"/>
                </a:cubicBezTo>
                <a:cubicBezTo>
                  <a:pt x="2185475" y="1311669"/>
                  <a:pt x="2170560" y="1347678"/>
                  <a:pt x="2144010" y="1374227"/>
                </a:cubicBezTo>
                <a:cubicBezTo>
                  <a:pt x="2117461" y="1400776"/>
                  <a:pt x="2081452" y="1415692"/>
                  <a:pt x="2043906" y="1415692"/>
                </a:cubicBezTo>
                <a:lnTo>
                  <a:pt x="141569" y="1415692"/>
                </a:lnTo>
                <a:cubicBezTo>
                  <a:pt x="104023" y="1415692"/>
                  <a:pt x="68014" y="1400777"/>
                  <a:pt x="41465" y="1374227"/>
                </a:cubicBezTo>
                <a:cubicBezTo>
                  <a:pt x="14916" y="1347678"/>
                  <a:pt x="0" y="1311669"/>
                  <a:pt x="0" y="1274123"/>
                </a:cubicBezTo>
                <a:lnTo>
                  <a:pt x="0" y="141569"/>
                </a:lnTo>
                <a:close/>
              </a:path>
            </a:pathLst>
          </a:cu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 spcCol="1270">
            <a:spAutoFit/>
          </a:bodyPr>
          <a:lstStyle/>
          <a:p>
            <a:pPr marL="108000" lvl="1" indent="-36000" defTabSz="1111250" fontAlgn="base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ru-RU" sz="14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  <a:cs typeface="Arial"/>
              </a:rPr>
              <a:t>У всех учеников в команде равный статус; для записи идей и на ответ дается одинаковое время; равная очередность при ответе в команде.</a:t>
            </a:r>
          </a:p>
        </p:txBody>
      </p:sp>
      <p:sp>
        <p:nvSpPr>
          <p:cNvPr id="12" name="Полилиния 11">
            <a:extLst>
              <a:ext uri="{FF2B5EF4-FFF2-40B4-BE49-F238E27FC236}">
                <a16:creationId xmlns:a16="http://schemas.microsoft.com/office/drawing/2014/main" id="{C2423DF9-ECAD-4164-954B-BD3D29390360}"/>
              </a:ext>
            </a:extLst>
          </p:cNvPr>
          <p:cNvSpPr/>
          <p:nvPr/>
        </p:nvSpPr>
        <p:spPr>
          <a:xfrm>
            <a:off x="2135189" y="3860801"/>
            <a:ext cx="2185987" cy="1660525"/>
          </a:xfrm>
          <a:custGeom>
            <a:avLst/>
            <a:gdLst>
              <a:gd name="connsiteX0" fmla="*/ 0 w 2185475"/>
              <a:gd name="connsiteY0" fmla="*/ 141569 h 1415692"/>
              <a:gd name="connsiteX1" fmla="*/ 41465 w 2185475"/>
              <a:gd name="connsiteY1" fmla="*/ 41465 h 1415692"/>
              <a:gd name="connsiteX2" fmla="*/ 141570 w 2185475"/>
              <a:gd name="connsiteY2" fmla="*/ 1 h 1415692"/>
              <a:gd name="connsiteX3" fmla="*/ 2043906 w 2185475"/>
              <a:gd name="connsiteY3" fmla="*/ 0 h 1415692"/>
              <a:gd name="connsiteX4" fmla="*/ 2144010 w 2185475"/>
              <a:gd name="connsiteY4" fmla="*/ 41465 h 1415692"/>
              <a:gd name="connsiteX5" fmla="*/ 2185474 w 2185475"/>
              <a:gd name="connsiteY5" fmla="*/ 141570 h 1415692"/>
              <a:gd name="connsiteX6" fmla="*/ 2185475 w 2185475"/>
              <a:gd name="connsiteY6" fmla="*/ 1274123 h 1415692"/>
              <a:gd name="connsiteX7" fmla="*/ 2144010 w 2185475"/>
              <a:gd name="connsiteY7" fmla="*/ 1374227 h 1415692"/>
              <a:gd name="connsiteX8" fmla="*/ 2043906 w 2185475"/>
              <a:gd name="connsiteY8" fmla="*/ 1415692 h 1415692"/>
              <a:gd name="connsiteX9" fmla="*/ 141569 w 2185475"/>
              <a:gd name="connsiteY9" fmla="*/ 1415692 h 1415692"/>
              <a:gd name="connsiteX10" fmla="*/ 41465 w 2185475"/>
              <a:gd name="connsiteY10" fmla="*/ 1374227 h 1415692"/>
              <a:gd name="connsiteX11" fmla="*/ 0 w 2185475"/>
              <a:gd name="connsiteY11" fmla="*/ 1274123 h 1415692"/>
              <a:gd name="connsiteX12" fmla="*/ 0 w 2185475"/>
              <a:gd name="connsiteY12" fmla="*/ 141569 h 1415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85475" h="1415692">
                <a:moveTo>
                  <a:pt x="0" y="141569"/>
                </a:moveTo>
                <a:cubicBezTo>
                  <a:pt x="0" y="104023"/>
                  <a:pt x="14915" y="68014"/>
                  <a:pt x="41465" y="41465"/>
                </a:cubicBezTo>
                <a:cubicBezTo>
                  <a:pt x="68014" y="14916"/>
                  <a:pt x="104023" y="0"/>
                  <a:pt x="141570" y="1"/>
                </a:cubicBezTo>
                <a:lnTo>
                  <a:pt x="2043906" y="0"/>
                </a:lnTo>
                <a:cubicBezTo>
                  <a:pt x="2081452" y="0"/>
                  <a:pt x="2117461" y="14915"/>
                  <a:pt x="2144010" y="41465"/>
                </a:cubicBezTo>
                <a:cubicBezTo>
                  <a:pt x="2170559" y="68014"/>
                  <a:pt x="2185475" y="104023"/>
                  <a:pt x="2185474" y="141570"/>
                </a:cubicBezTo>
                <a:cubicBezTo>
                  <a:pt x="2185474" y="519088"/>
                  <a:pt x="2185475" y="896605"/>
                  <a:pt x="2185475" y="1274123"/>
                </a:cubicBezTo>
                <a:cubicBezTo>
                  <a:pt x="2185475" y="1311669"/>
                  <a:pt x="2170560" y="1347678"/>
                  <a:pt x="2144010" y="1374227"/>
                </a:cubicBezTo>
                <a:cubicBezTo>
                  <a:pt x="2117461" y="1400776"/>
                  <a:pt x="2081452" y="1415692"/>
                  <a:pt x="2043906" y="1415692"/>
                </a:cubicBezTo>
                <a:lnTo>
                  <a:pt x="141569" y="1415692"/>
                </a:lnTo>
                <a:cubicBezTo>
                  <a:pt x="104023" y="1415692"/>
                  <a:pt x="68014" y="1400777"/>
                  <a:pt x="41465" y="1374227"/>
                </a:cubicBezTo>
                <a:cubicBezTo>
                  <a:pt x="14916" y="1347678"/>
                  <a:pt x="0" y="1311669"/>
                  <a:pt x="0" y="1274123"/>
                </a:cubicBezTo>
                <a:lnTo>
                  <a:pt x="0" y="141569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36000" tIns="36000" rIns="36000" bIns="36000" spcCol="1270">
            <a:spAutoFit/>
          </a:bodyPr>
          <a:lstStyle/>
          <a:p>
            <a:pPr marL="108000" lvl="1" defTabSz="1111250" fontAlgn="base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ru-RU" sz="1400" dirty="0">
                <a:solidFill>
                  <a:srgbClr val="000000">
                    <a:hueOff val="0"/>
                    <a:satOff val="0"/>
                    <a:lumOff val="0"/>
                    <a:alphaOff val="0"/>
                  </a:srgbClr>
                </a:solidFill>
                <a:latin typeface="Arial"/>
                <a:cs typeface="Arial"/>
              </a:rPr>
              <a:t>В команде каждый должен предложить свою оригинальную идею и с ней публично выступить; «спрятаться», «пропустить» невозможно.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04B00C-5015-4571-AE9A-8FBF5C515649}"/>
              </a:ext>
            </a:extLst>
          </p:cNvPr>
          <p:cNvSpPr/>
          <p:nvPr/>
        </p:nvSpPr>
        <p:spPr>
          <a:xfrm>
            <a:off x="3216276" y="404814"/>
            <a:ext cx="5726113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Arial" charset="0"/>
                <a:cs typeface="Arial" charset="0"/>
              </a:rPr>
              <a:t>4 принципа командной работы</a:t>
            </a:r>
            <a:endParaRPr lang="ru-RU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552873C-FD30-417F-B07F-B73992A6AFE2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4CF95A6-563D-499E-B255-9BB7C5E10958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1000B19-46BC-4A55-9B05-642033DF62CF}"/>
              </a:ext>
            </a:extLst>
          </p:cNvPr>
          <p:cNvSpPr/>
          <p:nvPr/>
        </p:nvSpPr>
        <p:spPr>
          <a:xfrm>
            <a:off x="4583114" y="404814"/>
            <a:ext cx="2752725" cy="522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Arial" charset="0"/>
                <a:cs typeface="Arial" charset="0"/>
              </a:rPr>
              <a:t>Цель и задачи</a:t>
            </a:r>
            <a:endParaRPr lang="ru-RU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59F8E85B-050B-46E2-8D21-7AD20D157995}"/>
              </a:ext>
            </a:extLst>
          </p:cNvPr>
          <p:cNvSpPr txBox="1">
            <a:spLocks noChangeArrowheads="1"/>
          </p:cNvSpPr>
          <p:nvPr/>
        </p:nvSpPr>
        <p:spPr>
          <a:xfrm>
            <a:off x="1703388" y="1341438"/>
            <a:ext cx="8964612" cy="4525962"/>
          </a:xfrm>
          <a:prstGeom prst="rect">
            <a:avLst/>
          </a:prstGeom>
        </p:spPr>
        <p:txBody>
          <a:bodyPr/>
          <a:lstStyle/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b="1" kern="0" dirty="0">
                <a:solidFill>
                  <a:srgbClr val="000000"/>
                </a:solidFill>
                <a:latin typeface="Arial"/>
                <a:cs typeface="Arial"/>
              </a:rPr>
              <a:t>Цель: </a:t>
            </a:r>
            <a:r>
              <a:rPr lang="ru-RU" dirty="0">
                <a:solidFill>
                  <a:srgbClr val="000000"/>
                </a:solidFill>
                <a:latin typeface="Arial" charset="0"/>
                <a:cs typeface="Arial" charset="0"/>
              </a:rPr>
              <a:t>Формирование навыков коммуникации и сотрудничества на основе активного обучения и командной работы (интерактивное обучение) в рамках предмета «Биология». </a:t>
            </a:r>
            <a:endParaRPr lang="ru-RU" b="1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800" kern="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Arial"/>
                <a:cs typeface="Arial"/>
              </a:rPr>
              <a:t>Задачи: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  <a:cs typeface="Arial" charset="0"/>
              </a:rPr>
              <a:t>Вовлечь школьников в командную деятельность для накопления опыта, осознание и принятие ценностей, а также для становления и совершенствования навыков коммуникации и сотрудничества.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  <a:cs typeface="Arial" charset="0"/>
              </a:rPr>
              <a:t>Разнообразить формы деятельности обучающих в рамках предмета «Биология», способствовать развитию интереса к предмету.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  <a:cs typeface="Arial" charset="0"/>
              </a:rPr>
              <a:t>Повысить результативность учебного процесса по предмету «Биология» посредством использования командной работы (интерактивного обучения), которое повышает мотивацию детей к обучению, обеспечивает прирост из знаний, умений, навыков, способов деятельности и коммуникации.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  <a:cs typeface="Arial" charset="0"/>
              </a:rPr>
              <a:t>Содействовать проявлению самостоятельности и сотрудничества обучающихся, посредством не только учебной, но и внеурочной деятельности.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Arial" charset="0"/>
                <a:cs typeface="Arial" charset="0"/>
              </a:rPr>
              <a:t>Предоставить обучающимся больше возможностей для осуществлении рефлексии и обратной связи.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696C44F-76BF-4AEC-A8E2-33ADB3EB7762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146FE56-4D75-40DD-9453-0D92D591EBD0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3">
            <a:extLst>
              <a:ext uri="{FF2B5EF4-FFF2-40B4-BE49-F238E27FC236}">
                <a16:creationId xmlns:a16="http://schemas.microsoft.com/office/drawing/2014/main" id="{75AB1668-E851-4354-A9C7-DBD9343AD718}"/>
              </a:ext>
            </a:extLst>
          </p:cNvPr>
          <p:cNvSpPr txBox="1">
            <a:spLocks/>
          </p:cNvSpPr>
          <p:nvPr/>
        </p:nvSpPr>
        <p:spPr>
          <a:xfrm>
            <a:off x="1703388" y="1412876"/>
            <a:ext cx="4032250" cy="4525963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DAEDEF">
                    <a:lumMod val="10000"/>
                  </a:srgbClr>
                </a:solidFill>
                <a:latin typeface="Arial"/>
                <a:cs typeface="Arial"/>
              </a:rPr>
              <a:t>учитель </a:t>
            </a:r>
            <a:r>
              <a:rPr lang="ru-RU" kern="0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lang="ru-RU" kern="0" dirty="0">
                <a:solidFill>
                  <a:srgbClr val="DAEDEF">
                    <a:lumMod val="10000"/>
                  </a:srgbClr>
                </a:solidFill>
                <a:latin typeface="Arial"/>
                <a:cs typeface="Arial"/>
              </a:rPr>
              <a:t> источник знаний; акцент: учитель – учебный материал;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DAEDEF">
                    <a:lumMod val="10000"/>
                  </a:srgbClr>
                </a:solidFill>
                <a:latin typeface="Arial"/>
                <a:cs typeface="Arial"/>
              </a:rPr>
              <a:t>только один эксперт, знающий правильный ответ на любой вопрос – это учитель;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DAEDEF">
                    <a:lumMod val="10000"/>
                  </a:srgbClr>
                </a:solidFill>
                <a:latin typeface="Arial"/>
                <a:cs typeface="Arial"/>
              </a:rPr>
              <a:t>учитель задает вопрос и ждет индивидуальный ответ;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DAEDEF">
                    <a:lumMod val="10000"/>
                  </a:srgbClr>
                </a:solidFill>
                <a:latin typeface="Arial"/>
                <a:cs typeface="Arial"/>
              </a:rPr>
              <a:t>основан на конкуренции и соперничестве учеников; 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DAEDEF">
                    <a:lumMod val="10000"/>
                  </a:srgbClr>
                </a:solidFill>
                <a:latin typeface="Arial"/>
                <a:cs typeface="Arial"/>
              </a:rPr>
              <a:t>каждый ребенок отвечает самостоятельно;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DAEDEF">
                    <a:lumMod val="10000"/>
                  </a:srgbClr>
                </a:solidFill>
                <a:latin typeface="Arial"/>
                <a:cs typeface="Arial"/>
              </a:rPr>
              <a:t>есть возможность у ученика «спрятаться», остаться невидимкой;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DAEDEF">
                    <a:lumMod val="10000"/>
                  </a:srgbClr>
                </a:solidFill>
                <a:latin typeface="Arial"/>
                <a:cs typeface="Arial"/>
              </a:rPr>
              <a:t>общение и коммуникация реализуются  не в полной мере.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ru-RU" kern="0" dirty="0">
              <a:solidFill>
                <a:srgbClr val="DAEDEF">
                  <a:lumMod val="10000"/>
                </a:srgbClr>
              </a:solidFill>
              <a:latin typeface="Arial"/>
              <a:cs typeface="Arial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ru-RU" kern="0" dirty="0">
              <a:solidFill>
                <a:srgbClr val="DAEDEF">
                  <a:lumMod val="10000"/>
                </a:srgbClr>
              </a:solidFill>
              <a:latin typeface="Arial"/>
              <a:cs typeface="Arial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endParaRPr lang="ru-RU" sz="2400" kern="0" dirty="0">
              <a:solidFill>
                <a:srgbClr val="DAEDEF">
                  <a:lumMod val="10000"/>
                </a:srgbClr>
              </a:solidFill>
              <a:latin typeface="Arial"/>
              <a:cs typeface="Arial"/>
            </a:endParaRP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ru-RU" sz="2400" kern="0" dirty="0">
              <a:solidFill>
                <a:srgbClr val="DAEDEF">
                  <a:lumMod val="1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4" name="Содержимое 4">
            <a:extLst>
              <a:ext uri="{FF2B5EF4-FFF2-40B4-BE49-F238E27FC236}">
                <a16:creationId xmlns:a16="http://schemas.microsoft.com/office/drawing/2014/main" id="{20AC4329-BFA2-4D57-851E-3672C627C41D}"/>
              </a:ext>
            </a:extLst>
          </p:cNvPr>
          <p:cNvSpPr txBox="1">
            <a:spLocks/>
          </p:cNvSpPr>
          <p:nvPr/>
        </p:nvSpPr>
        <p:spPr>
          <a:xfrm>
            <a:off x="6096000" y="1412875"/>
            <a:ext cx="4572000" cy="4787900"/>
          </a:xfrm>
          <a:prstGeom prst="rect">
            <a:avLst/>
          </a:prstGeom>
        </p:spPr>
        <p:txBody>
          <a:bodyPr/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учитель не является единственным источником знаний, поскольку его нет в команде: акцент ученик-ученик; ученик – учебный материал;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эксперт – каждый ребенок, т.к. является для других учеников источником знаний;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вопросы задаются команде и решение принимается коллегиально;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предполагает  сотрудничество;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каждый ученик ответственен за свою работу, именно она является частью командного успеха;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работает каждый ученик;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способствует общению и коммуникации,  созданию комфортной обстановки.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ru-RU" kern="0" dirty="0">
              <a:solidFill>
                <a:srgbClr val="2D2D8A">
                  <a:lumMod val="50000"/>
                </a:srgbClr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93258FD-1CF5-4114-B5BE-D6E80C70A713}"/>
              </a:ext>
            </a:extLst>
          </p:cNvPr>
          <p:cNvSpPr/>
          <p:nvPr/>
        </p:nvSpPr>
        <p:spPr>
          <a:xfrm>
            <a:off x="1774826" y="404814"/>
            <a:ext cx="3673475" cy="904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FFFFFF"/>
                </a:solidFill>
                <a:latin typeface="Arial"/>
                <a:cs typeface="Arial"/>
              </a:rPr>
              <a:t>Урок без использования</a:t>
            </a:r>
          </a:p>
          <a:p>
            <a:pPr marL="34290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FFFFFF"/>
                </a:solidFill>
                <a:latin typeface="Arial"/>
                <a:cs typeface="Arial"/>
              </a:rPr>
              <a:t>командной работы: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766537-90E2-484B-A42B-8323F6F6C678}"/>
              </a:ext>
            </a:extLst>
          </p:cNvPr>
          <p:cNvSpPr/>
          <p:nvPr/>
        </p:nvSpPr>
        <p:spPr>
          <a:xfrm>
            <a:off x="6240463" y="404813"/>
            <a:ext cx="4032250" cy="8302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kern="0" dirty="0">
                <a:solidFill>
                  <a:srgbClr val="FFFFFF"/>
                </a:solidFill>
                <a:latin typeface="Arial"/>
                <a:cs typeface="Arial"/>
              </a:rPr>
              <a:t>Урок на основе командной работы: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EDD5887-79B5-466A-93DE-C00E51DBDB68}"/>
              </a:ext>
            </a:extLst>
          </p:cNvPr>
          <p:cNvSpPr/>
          <p:nvPr/>
        </p:nvSpPr>
        <p:spPr>
          <a:xfrm>
            <a:off x="1530350" y="77789"/>
            <a:ext cx="9164638" cy="276225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000" i="1" kern="0" dirty="0">
                <a:solidFill>
                  <a:srgbClr val="000000"/>
                </a:solidFill>
                <a:latin typeface="Arial"/>
                <a:cs typeface="Arial"/>
              </a:rPr>
              <a:t>Профессор социальной  психологии Техасского университета  Аронсон Элиот «Общественное животное. Введение в социальную психологию»</a:t>
            </a:r>
            <a:r>
              <a:rPr lang="ru-RU" sz="1200" i="1" kern="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7102B2E-6B7E-4223-8FF6-A47F574D268F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833804B-7AC2-4B55-B507-E006CB069990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97B175B-DE4B-4B8B-9B80-73554EC3278D}"/>
              </a:ext>
            </a:extLst>
          </p:cNvPr>
          <p:cNvSpPr txBox="1"/>
          <p:nvPr/>
        </p:nvSpPr>
        <p:spPr>
          <a:xfrm>
            <a:off x="7968208" y="1484785"/>
            <a:ext cx="2520280" cy="1200329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marL="360000" algn="ctr" fontAlgn="base"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cs typeface="Arial"/>
                <a:hlinkClick r:id="rId2" action="ppaction://hlinksldjump"/>
              </a:rPr>
              <a:t>Окружающая среда</a:t>
            </a:r>
            <a:endParaRPr lang="ru-RU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60000" algn="ctr" fontAlgn="base"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cs typeface="Arial"/>
              </a:rPr>
              <a:t>Информационная компетентность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824647-946F-4FBC-B9AF-4C8679F36FBC}"/>
              </a:ext>
            </a:extLst>
          </p:cNvPr>
          <p:cNvSpPr txBox="1"/>
          <p:nvPr/>
        </p:nvSpPr>
        <p:spPr>
          <a:xfrm>
            <a:off x="1703512" y="1484785"/>
            <a:ext cx="2376264" cy="1200329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u="sng" dirty="0">
                <a:solidFill>
                  <a:srgbClr val="000000"/>
                </a:solidFill>
                <a:latin typeface="Arial"/>
                <a:cs typeface="Arial"/>
              </a:rPr>
              <a:t>Активное обучение</a:t>
            </a:r>
            <a:endParaRPr lang="ru-RU" u="sng" dirty="0">
              <a:solidFill>
                <a:srgbClr val="000000"/>
              </a:solidFill>
              <a:latin typeface="Arial"/>
              <a:cs typeface="Arial"/>
              <a:hlinkClick r:id="rId3" action="ppaction://hlinksldjump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cs typeface="Arial"/>
              </a:rPr>
              <a:t>Системно – деятельностный подход</a:t>
            </a:r>
          </a:p>
        </p:txBody>
      </p:sp>
      <p:pic>
        <p:nvPicPr>
          <p:cNvPr id="13320" name="Picture 6" descr="http://im0-tub-ru.yandex.net/i?id=a3ee8b4979670e58e3c886aceee6b378-99-144&amp;n=21">
            <a:hlinkClick r:id="rId3" action="ppaction://hlinksldjump"/>
            <a:extLst>
              <a:ext uri="{FF2B5EF4-FFF2-40B4-BE49-F238E27FC236}">
                <a16:creationId xmlns:a16="http://schemas.microsoft.com/office/drawing/2014/main" id="{7D8A9F76-4B4C-4F40-91A2-3E6945139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76" y="4708526"/>
            <a:ext cx="1444625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89C5400-2687-442E-B042-10F25CC516B1}"/>
              </a:ext>
            </a:extLst>
          </p:cNvPr>
          <p:cNvSpPr txBox="1"/>
          <p:nvPr/>
        </p:nvSpPr>
        <p:spPr>
          <a:xfrm>
            <a:off x="5015880" y="1484784"/>
            <a:ext cx="2232248" cy="1754326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cs typeface="Arial"/>
                <a:hlinkClick r:id="rId5" action="ppaction://hlinksldjump"/>
              </a:rPr>
              <a:t>Командная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cs typeface="Arial"/>
                <a:hlinkClick r:id="rId5" action="ppaction://hlinksldjump"/>
              </a:rPr>
              <a:t> работа (интерактивное обучение)</a:t>
            </a:r>
            <a:endParaRPr lang="ru-RU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cs typeface="Arial"/>
              </a:rPr>
              <a:t>Коммуникативная компетентность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39B9DDD6-71F6-4E15-A688-E3F3954E56BC}"/>
              </a:ext>
            </a:extLst>
          </p:cNvPr>
          <p:cNvSpPr txBox="1">
            <a:spLocks/>
          </p:cNvSpPr>
          <p:nvPr/>
        </p:nvSpPr>
        <p:spPr bwMode="auto">
          <a:xfrm>
            <a:off x="1571626" y="66675"/>
            <a:ext cx="907256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Arial"/>
                <a:cs typeface="Arial"/>
              </a:rPr>
              <a:t>Условия формирования навыков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kern="0" dirty="0">
                <a:solidFill>
                  <a:srgbClr val="FFFFFF"/>
                </a:solidFill>
                <a:latin typeface="Arial"/>
                <a:cs typeface="Arial"/>
              </a:rPr>
              <a:t>коммуникации и сотрудничества обучающихся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B1B7FF-7CE8-4F14-A553-0D0628EED09D}"/>
              </a:ext>
            </a:extLst>
          </p:cNvPr>
          <p:cNvSpPr txBox="1"/>
          <p:nvPr/>
        </p:nvSpPr>
        <p:spPr>
          <a:xfrm>
            <a:off x="7324653" y="2880112"/>
            <a:ext cx="2376264" cy="1200329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cs typeface="Arial"/>
                <a:hlinkClick r:id="rId6" action="ppaction://hlinksldjump"/>
              </a:rPr>
              <a:t>Проблемное обучение.</a:t>
            </a:r>
            <a:endParaRPr lang="ru-RU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000000"/>
                </a:solidFill>
                <a:latin typeface="Arial"/>
                <a:cs typeface="Arial"/>
              </a:rPr>
              <a:t>Компетентность в решении проблем</a:t>
            </a:r>
          </a:p>
        </p:txBody>
      </p:sp>
      <p:sp>
        <p:nvSpPr>
          <p:cNvPr id="21" name="Двойная стрелка влево/вправо 20">
            <a:extLst>
              <a:ext uri="{FF2B5EF4-FFF2-40B4-BE49-F238E27FC236}">
                <a16:creationId xmlns:a16="http://schemas.microsoft.com/office/drawing/2014/main" id="{28609B0F-7898-4E58-8830-2F4D5EA7FE0C}"/>
              </a:ext>
            </a:extLst>
          </p:cNvPr>
          <p:cNvSpPr/>
          <p:nvPr/>
        </p:nvSpPr>
        <p:spPr>
          <a:xfrm>
            <a:off x="4224339" y="1989139"/>
            <a:ext cx="719137" cy="28733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3329" name="TextBox 21">
            <a:extLst>
              <a:ext uri="{FF2B5EF4-FFF2-40B4-BE49-F238E27FC236}">
                <a16:creationId xmlns:a16="http://schemas.microsoft.com/office/drawing/2014/main" id="{DC6373C9-12C0-405D-A25F-1217A58EEA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0139" y="2909889"/>
            <a:ext cx="2663825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i="1">
                <a:solidFill>
                  <a:srgbClr val="000000"/>
                </a:solidFill>
              </a:rPr>
              <a:t>«Метод командной работы эффективно сочетается с методом проблемного обучения»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i="1">
                <a:solidFill>
                  <a:srgbClr val="000000"/>
                </a:solidFill>
              </a:rPr>
              <a:t>Г.К.Селевко</a:t>
            </a:r>
          </a:p>
        </p:txBody>
      </p:sp>
      <p:pic>
        <p:nvPicPr>
          <p:cNvPr id="13330" name="Picture 19" descr="C:\Users\User\Desktop\DSC_0307.JPG">
            <a:extLst>
              <a:ext uri="{FF2B5EF4-FFF2-40B4-BE49-F238E27FC236}">
                <a16:creationId xmlns:a16="http://schemas.microsoft.com/office/drawing/2014/main" id="{4212AD72-5791-4704-94C4-A6B6A4543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851" y="4195763"/>
            <a:ext cx="3609975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31" name="Picture 20" descr="C:\Users\User\Desktop\DSC_0306.JPG">
            <a:extLst>
              <a:ext uri="{FF2B5EF4-FFF2-40B4-BE49-F238E27FC236}">
                <a16:creationId xmlns:a16="http://schemas.microsoft.com/office/drawing/2014/main" id="{2A00DCA7-DE1F-4765-B588-18D759DEA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/>
          <a:stretch>
            <a:fillRect/>
          </a:stretch>
        </p:blipFill>
        <p:spPr bwMode="auto">
          <a:xfrm>
            <a:off x="6878639" y="4216400"/>
            <a:ext cx="3609975" cy="231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B793D2A-C249-4079-A20A-CDE9CA1940DC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7912D19-7F48-40BE-8C17-341A4FDECF14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>
            <a:extLst>
              <a:ext uri="{FF2B5EF4-FFF2-40B4-BE49-F238E27FC236}">
                <a16:creationId xmlns:a16="http://schemas.microsoft.com/office/drawing/2014/main" id="{FEC6EFD8-4461-4711-AB54-FC5B5521C7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0"/>
            <a:ext cx="8229600" cy="1143000"/>
          </a:xfrm>
        </p:spPr>
        <p:txBody>
          <a:bodyPr/>
          <a:lstStyle/>
          <a:p>
            <a:r>
              <a:rPr lang="ru-RU" altLang="ru-RU" sz="2800" b="1">
                <a:solidFill>
                  <a:schemeClr val="bg1"/>
                </a:solidFill>
              </a:rPr>
              <a:t>Командная работа (интерактивное обучение)</a:t>
            </a:r>
            <a:endParaRPr lang="ru-RU" altLang="ru-RU" sz="5400" b="1"/>
          </a:p>
        </p:txBody>
      </p:sp>
      <p:pic>
        <p:nvPicPr>
          <p:cNvPr id="12291" name="Picture 3" descr="C:\Users\User\Desktop\IMG_2680.jpg">
            <a:extLst>
              <a:ext uri="{FF2B5EF4-FFF2-40B4-BE49-F238E27FC236}">
                <a16:creationId xmlns:a16="http://schemas.microsoft.com/office/drawing/2014/main" id="{1C9AD466-CFD1-4D61-BF4D-99AB8F784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2313" y="3933826"/>
            <a:ext cx="3384550" cy="2536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Picture 5" descr="C:\Users\User\Desktop\IMG_2741.jpg">
            <a:extLst>
              <a:ext uri="{FF2B5EF4-FFF2-40B4-BE49-F238E27FC236}">
                <a16:creationId xmlns:a16="http://schemas.microsoft.com/office/drawing/2014/main" id="{C73DD10B-BE23-4BCA-B6E9-52A45BBBB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1341438"/>
            <a:ext cx="3887788" cy="26400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Управляющая кнопка: домой 6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8AE9DDE9-4A62-46D6-82C5-547750FE3A31}"/>
              </a:ext>
            </a:extLst>
          </p:cNvPr>
          <p:cNvSpPr/>
          <p:nvPr/>
        </p:nvSpPr>
        <p:spPr>
          <a:xfrm>
            <a:off x="1524000" y="6426200"/>
            <a:ext cx="509588" cy="431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342" name="Прямоугольник 7">
            <a:extLst>
              <a:ext uri="{FF2B5EF4-FFF2-40B4-BE49-F238E27FC236}">
                <a16:creationId xmlns:a16="http://schemas.microsoft.com/office/drawing/2014/main" id="{25BEA938-1A52-435B-ADD6-4D671512D7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5949951"/>
            <a:ext cx="51482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</a:rPr>
              <a:t>Сетевой ученический проект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  <a:hlinkClick r:id="rId5"/>
              </a:rPr>
              <a:t>Мой_любимый_домашний_питомец_вики</a:t>
            </a:r>
            <a:endParaRPr lang="ru-RU" altLang="ru-RU" sz="1800" b="1" i="1">
              <a:solidFill>
                <a:srgbClr val="000000"/>
              </a:solidFill>
            </a:endParaRPr>
          </a:p>
        </p:txBody>
      </p:sp>
      <p:sp>
        <p:nvSpPr>
          <p:cNvPr id="14343" name="TextBox 6">
            <a:extLst>
              <a:ext uri="{FF2B5EF4-FFF2-40B4-BE49-F238E27FC236}">
                <a16:creationId xmlns:a16="http://schemas.microsoft.com/office/drawing/2014/main" id="{2474640C-D414-400D-B1CD-415D5E36B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9" y="4652963"/>
            <a:ext cx="3673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  <a:hlinkClick r:id="rId6"/>
              </a:rPr>
              <a:t>Сценарий  урока</a:t>
            </a:r>
            <a:endParaRPr lang="ru-RU" altLang="ru-RU" sz="1800" b="1" i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</a:rPr>
              <a:t>на основе командной работы</a:t>
            </a:r>
          </a:p>
        </p:txBody>
      </p:sp>
      <p:sp>
        <p:nvSpPr>
          <p:cNvPr id="11273" name="TextBox 9">
            <a:extLst>
              <a:ext uri="{FF2B5EF4-FFF2-40B4-BE49-F238E27FC236}">
                <a16:creationId xmlns:a16="http://schemas.microsoft.com/office/drawing/2014/main" id="{F601E22F-1986-44E0-8C17-B2E5A67F3D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2349501"/>
            <a:ext cx="1350962" cy="460375"/>
          </a:xfrm>
          <a:prstGeom prst="rect">
            <a:avLst/>
          </a:prstGeom>
          <a:gradFill flip="none" rotWithShape="1">
            <a:gsLst>
              <a:gs pos="0">
                <a:srgbClr val="93C996">
                  <a:tint val="66000"/>
                  <a:satMod val="160000"/>
                </a:srgbClr>
              </a:gs>
              <a:gs pos="50000">
                <a:srgbClr val="93C996">
                  <a:tint val="44500"/>
                  <a:satMod val="160000"/>
                </a:srgbClr>
              </a:gs>
              <a:gs pos="100000">
                <a:srgbClr val="93C996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rgbClr val="356B37"/>
            </a:solidFill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srgbClr val="000000"/>
                </a:solidFill>
              </a:rPr>
              <a:t>Учитель</a:t>
            </a:r>
          </a:p>
        </p:txBody>
      </p:sp>
      <p:sp>
        <p:nvSpPr>
          <p:cNvPr id="11274" name="TextBox 10">
            <a:extLst>
              <a:ext uri="{FF2B5EF4-FFF2-40B4-BE49-F238E27FC236}">
                <a16:creationId xmlns:a16="http://schemas.microsoft.com/office/drawing/2014/main" id="{2A86F829-231F-4026-9F3F-A044A89E7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1484313"/>
            <a:ext cx="1187450" cy="461962"/>
          </a:xfrm>
          <a:prstGeom prst="rect">
            <a:avLst/>
          </a:prstGeom>
          <a:gradFill flip="none" rotWithShape="1">
            <a:gsLst>
              <a:gs pos="0">
                <a:srgbClr val="93C996">
                  <a:tint val="66000"/>
                  <a:satMod val="160000"/>
                </a:srgbClr>
              </a:gs>
              <a:gs pos="50000">
                <a:srgbClr val="93C996">
                  <a:tint val="44500"/>
                  <a:satMod val="160000"/>
                </a:srgbClr>
              </a:gs>
              <a:gs pos="100000">
                <a:srgbClr val="93C996">
                  <a:tint val="23500"/>
                  <a:satMod val="160000"/>
                </a:srgbClr>
              </a:gs>
            </a:gsLst>
            <a:lin ang="8100000" scaled="1"/>
            <a:tileRect/>
          </a:gradFill>
          <a:ln w="9525">
            <a:solidFill>
              <a:srgbClr val="005C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srgbClr val="000000"/>
                </a:solidFill>
              </a:rPr>
              <a:t>Ученик</a:t>
            </a:r>
          </a:p>
        </p:txBody>
      </p:sp>
      <p:sp>
        <p:nvSpPr>
          <p:cNvPr id="11275" name="TextBox 11">
            <a:extLst>
              <a:ext uri="{FF2B5EF4-FFF2-40B4-BE49-F238E27FC236}">
                <a16:creationId xmlns:a16="http://schemas.microsoft.com/office/drawing/2014/main" id="{F426696F-E984-4568-9226-DCDE8B164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2349501"/>
            <a:ext cx="1187450" cy="460375"/>
          </a:xfrm>
          <a:prstGeom prst="rect">
            <a:avLst/>
          </a:prstGeom>
          <a:gradFill flip="none" rotWithShape="1">
            <a:gsLst>
              <a:gs pos="0">
                <a:srgbClr val="93C996">
                  <a:tint val="66000"/>
                  <a:satMod val="160000"/>
                </a:srgbClr>
              </a:gs>
              <a:gs pos="50000">
                <a:srgbClr val="93C996">
                  <a:tint val="44500"/>
                  <a:satMod val="160000"/>
                </a:srgbClr>
              </a:gs>
              <a:gs pos="100000">
                <a:srgbClr val="93C996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>
            <a:solidFill>
              <a:srgbClr val="005C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srgbClr val="000000"/>
                </a:solidFill>
              </a:rPr>
              <a:t>Ученик</a:t>
            </a:r>
          </a:p>
        </p:txBody>
      </p:sp>
      <p:sp>
        <p:nvSpPr>
          <p:cNvPr id="11276" name="TextBox 12">
            <a:extLst>
              <a:ext uri="{FF2B5EF4-FFF2-40B4-BE49-F238E27FC236}">
                <a16:creationId xmlns:a16="http://schemas.microsoft.com/office/drawing/2014/main" id="{1D17653D-38CE-4C40-802D-85A4F7194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3141664"/>
            <a:ext cx="1187450" cy="460375"/>
          </a:xfrm>
          <a:prstGeom prst="rect">
            <a:avLst/>
          </a:prstGeom>
          <a:gradFill flip="none" rotWithShape="1">
            <a:gsLst>
              <a:gs pos="0">
                <a:srgbClr val="93C996">
                  <a:tint val="66000"/>
                  <a:satMod val="160000"/>
                </a:srgbClr>
              </a:gs>
              <a:gs pos="50000">
                <a:srgbClr val="93C996">
                  <a:tint val="44500"/>
                  <a:satMod val="160000"/>
                </a:srgbClr>
              </a:gs>
              <a:gs pos="100000">
                <a:srgbClr val="93C996">
                  <a:tint val="23500"/>
                  <a:satMod val="160000"/>
                </a:srgbClr>
              </a:gs>
            </a:gsLst>
            <a:lin ang="10800000" scaled="1"/>
            <a:tileRect/>
          </a:gradFill>
          <a:ln w="9525">
            <a:solidFill>
              <a:srgbClr val="005C00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400" dirty="0">
                <a:solidFill>
                  <a:srgbClr val="000000"/>
                </a:solidFill>
              </a:rPr>
              <a:t>Ученик</a:t>
            </a: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829B5FE-E985-4087-9C12-7F9538073C57}"/>
              </a:ext>
            </a:extLst>
          </p:cNvPr>
          <p:cNvCxnSpPr/>
          <p:nvPr/>
        </p:nvCxnSpPr>
        <p:spPr>
          <a:xfrm flipV="1">
            <a:off x="2855914" y="1773238"/>
            <a:ext cx="1152525" cy="431800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C4B0D1B3-D3CC-447C-9C8D-AF300BCD7AD5}"/>
              </a:ext>
            </a:extLst>
          </p:cNvPr>
          <p:cNvCxnSpPr/>
          <p:nvPr/>
        </p:nvCxnSpPr>
        <p:spPr>
          <a:xfrm flipH="1">
            <a:off x="2279651" y="1557338"/>
            <a:ext cx="1655763" cy="647700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ABA90F92-C861-41BC-B9A8-CCA3A7432C2F}"/>
              </a:ext>
            </a:extLst>
          </p:cNvPr>
          <p:cNvCxnSpPr/>
          <p:nvPr/>
        </p:nvCxnSpPr>
        <p:spPr>
          <a:xfrm>
            <a:off x="3000376" y="2924176"/>
            <a:ext cx="1008063" cy="360363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4BB74821-2DB4-4EED-9378-EDD475798F10}"/>
              </a:ext>
            </a:extLst>
          </p:cNvPr>
          <p:cNvCxnSpPr/>
          <p:nvPr/>
        </p:nvCxnSpPr>
        <p:spPr>
          <a:xfrm flipH="1" flipV="1">
            <a:off x="2351088" y="2924176"/>
            <a:ext cx="1657350" cy="576263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30C036C7-62EF-488C-B7AB-8E39FA1771BA}"/>
              </a:ext>
            </a:extLst>
          </p:cNvPr>
          <p:cNvCxnSpPr/>
          <p:nvPr/>
        </p:nvCxnSpPr>
        <p:spPr>
          <a:xfrm>
            <a:off x="4511675" y="1989138"/>
            <a:ext cx="0" cy="360362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02073BE6-81F6-4525-958C-7619BF323446}"/>
              </a:ext>
            </a:extLst>
          </p:cNvPr>
          <p:cNvCxnSpPr/>
          <p:nvPr/>
        </p:nvCxnSpPr>
        <p:spPr>
          <a:xfrm>
            <a:off x="4440238" y="2852739"/>
            <a:ext cx="0" cy="288925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1DA74D75-8E03-4CDD-A58F-D8248B9655A0}"/>
              </a:ext>
            </a:extLst>
          </p:cNvPr>
          <p:cNvCxnSpPr>
            <a:stCxn id="11275" idx="0"/>
            <a:endCxn id="11274" idx="2"/>
          </p:cNvCxnSpPr>
          <p:nvPr/>
        </p:nvCxnSpPr>
        <p:spPr>
          <a:xfrm flipV="1">
            <a:off x="4673600" y="1946276"/>
            <a:ext cx="0" cy="403225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490573A8-FC50-4883-A1A6-4CBFA41A1175}"/>
              </a:ext>
            </a:extLst>
          </p:cNvPr>
          <p:cNvCxnSpPr>
            <a:stCxn id="11276" idx="0"/>
            <a:endCxn id="11275" idx="2"/>
          </p:cNvCxnSpPr>
          <p:nvPr/>
        </p:nvCxnSpPr>
        <p:spPr>
          <a:xfrm flipV="1">
            <a:off x="4673600" y="2809875"/>
            <a:ext cx="0" cy="331788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BE1408B6-E2A5-4265-962F-7DAEB2CE0D5F}"/>
              </a:ext>
            </a:extLst>
          </p:cNvPr>
          <p:cNvCxnSpPr/>
          <p:nvPr/>
        </p:nvCxnSpPr>
        <p:spPr>
          <a:xfrm flipH="1">
            <a:off x="3287714" y="2492375"/>
            <a:ext cx="720725" cy="0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29BE8F0D-E67F-49CF-8C33-0071A11D5CDA}"/>
              </a:ext>
            </a:extLst>
          </p:cNvPr>
          <p:cNvCxnSpPr/>
          <p:nvPr/>
        </p:nvCxnSpPr>
        <p:spPr>
          <a:xfrm>
            <a:off x="3359150" y="2708275"/>
            <a:ext cx="649288" cy="0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F94F2C4E-C93E-4551-B6B0-7F9782839794}"/>
              </a:ext>
            </a:extLst>
          </p:cNvPr>
          <p:cNvCxnSpPr/>
          <p:nvPr/>
        </p:nvCxnSpPr>
        <p:spPr>
          <a:xfrm flipH="1" flipV="1">
            <a:off x="5303838" y="3357564"/>
            <a:ext cx="652462" cy="1587"/>
          </a:xfrm>
          <a:prstGeom prst="straightConnector1">
            <a:avLst/>
          </a:prstGeom>
          <a:ln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14361" name="Группа 42">
            <a:extLst>
              <a:ext uri="{FF2B5EF4-FFF2-40B4-BE49-F238E27FC236}">
                <a16:creationId xmlns:a16="http://schemas.microsoft.com/office/drawing/2014/main" id="{BD3C64D0-171D-4A4A-A185-6205045298D5}"/>
              </a:ext>
            </a:extLst>
          </p:cNvPr>
          <p:cNvGrpSpPr>
            <a:grpSpLocks/>
          </p:cNvGrpSpPr>
          <p:nvPr/>
        </p:nvGrpSpPr>
        <p:grpSpPr bwMode="auto">
          <a:xfrm>
            <a:off x="5303838" y="1773238"/>
            <a:ext cx="652462" cy="1655762"/>
            <a:chOff x="3779912" y="1772816"/>
            <a:chExt cx="651840" cy="1656184"/>
          </a:xfrm>
        </p:grpSpPr>
        <p:cxnSp>
          <p:nvCxnSpPr>
            <p:cNvPr id="30" name="Прямая со стрелкой 29">
              <a:extLst>
                <a:ext uri="{FF2B5EF4-FFF2-40B4-BE49-F238E27FC236}">
                  <a16:creationId xmlns:a16="http://schemas.microsoft.com/office/drawing/2014/main" id="{6AF65A14-AEC4-4C94-8EED-625DE2D21D4E}"/>
                </a:ext>
              </a:extLst>
            </p:cNvPr>
            <p:cNvCxnSpPr/>
            <p:nvPr/>
          </p:nvCxnSpPr>
          <p:spPr>
            <a:xfrm flipH="1" flipV="1">
              <a:off x="3779912" y="1772816"/>
              <a:ext cx="651840" cy="1587"/>
            </a:xfrm>
            <a:prstGeom prst="straightConnector1">
              <a:avLst/>
            </a:prstGeom>
            <a:ln>
              <a:tailEnd type="arrow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>
              <a:extLst>
                <a:ext uri="{FF2B5EF4-FFF2-40B4-BE49-F238E27FC236}">
                  <a16:creationId xmlns:a16="http://schemas.microsoft.com/office/drawing/2014/main" id="{1FF56ECA-E544-4E4B-ACFD-B3716242C178}"/>
                </a:ext>
              </a:extLst>
            </p:cNvPr>
            <p:cNvCxnSpPr/>
            <p:nvPr/>
          </p:nvCxnSpPr>
          <p:spPr>
            <a:xfrm>
              <a:off x="4428580" y="1772816"/>
              <a:ext cx="0" cy="1656184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362" name="TextBox 6">
            <a:extLst>
              <a:ext uri="{FF2B5EF4-FFF2-40B4-BE49-F238E27FC236}">
                <a16:creationId xmlns:a16="http://schemas.microsoft.com/office/drawing/2014/main" id="{BD12A415-EF65-4ADB-B380-7D9CC2D3C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9" y="5300663"/>
            <a:ext cx="3214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</a:rPr>
              <a:t> Сценарий классного часа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  <a:hlinkClick r:id="rId7"/>
              </a:rPr>
              <a:t>«Пожилые люди»</a:t>
            </a:r>
            <a:endParaRPr lang="ru-RU" altLang="ru-RU" sz="1800" b="1" i="1">
              <a:solidFill>
                <a:srgbClr val="000000"/>
              </a:solidFill>
            </a:endParaRPr>
          </a:p>
        </p:txBody>
      </p:sp>
      <p:sp>
        <p:nvSpPr>
          <p:cNvPr id="14363" name="TextBox 6">
            <a:extLst>
              <a:ext uri="{FF2B5EF4-FFF2-40B4-BE49-F238E27FC236}">
                <a16:creationId xmlns:a16="http://schemas.microsoft.com/office/drawing/2014/main" id="{B903C383-1B5C-4E0A-A987-E9CF76AAED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4076701"/>
            <a:ext cx="36734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  <a:hlinkClick r:id="rId8"/>
              </a:rPr>
              <a:t>Видеофрагмент  урока</a:t>
            </a:r>
            <a:endParaRPr lang="ru-RU" altLang="ru-RU" sz="1800" b="1" i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</a:rPr>
              <a:t>на основе командной работы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717DEE53-C3A2-409C-8496-ED278363B07D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1BEA3EB-9E6A-4A32-B746-617D6D8B4578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Управляющая кнопка: домой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2ECED15C-410D-4989-8A58-EB3AECFDE8B5}"/>
              </a:ext>
            </a:extLst>
          </p:cNvPr>
          <p:cNvSpPr/>
          <p:nvPr/>
        </p:nvSpPr>
        <p:spPr>
          <a:xfrm>
            <a:off x="1524000" y="6165850"/>
            <a:ext cx="509588" cy="431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674D61C4-9477-433E-8803-7130C252B1FB}"/>
              </a:ext>
            </a:extLst>
          </p:cNvPr>
          <p:cNvGraphicFramePr>
            <a:graphicFrameLocks noGrp="1"/>
          </p:cNvGraphicFramePr>
          <p:nvPr/>
        </p:nvGraphicFramePr>
        <p:xfrm>
          <a:off x="1703389" y="1404939"/>
          <a:ext cx="8785225" cy="4478337"/>
        </p:xfrm>
        <a:graphic>
          <a:graphicData uri="http://schemas.openxmlformats.org/drawingml/2006/table">
            <a:tbl>
              <a:tblPr/>
              <a:tblGrid>
                <a:gridCol w="3960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4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849734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Факты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Какая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информация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из представленной важна для создания гипотезы?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Например: 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0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Растение</a:t>
                      </a:r>
                      <a:r>
                        <a:rPr lang="ru-RU" sz="1400" b="0" i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было посажено в горшок.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0" i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Цветок завял и был убран из горшка.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0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Горшок без цветка был оставлен в саду.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0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Без действий Оли, в нем появились растения</a:t>
                      </a:r>
                      <a:r>
                        <a:rPr lang="ru-RU" sz="1400" b="1" i="1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 </a:t>
                      </a:r>
                    </a:p>
                  </a:txBody>
                  <a:tcPr marL="67945" marR="67945" marT="33976" marB="339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 Идеи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-Какими могут быть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причины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проблемы?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-Каковы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последствия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-Каковы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решения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Например: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Семена могли попасть в горшок с ветром.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Семена могли быть уже в горшке, но не прорастать.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Кто-то без ведома Оли посеял семена в горшке.</a:t>
                      </a:r>
                      <a:endParaRPr lang="ru-RU" sz="1400" b="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5" marR="67945" marT="33976" marB="339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28603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Обучающие вопросы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Что я/мы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знаем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  Что я/мы можем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сделать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Где пробелы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в наших знаниях?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Например: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AutoNum type="arabicPeriod"/>
                      </a:pPr>
                      <a:r>
                        <a:rPr lang="ru-RU" sz="1400" b="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Прорастание</a:t>
                      </a: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новых растений возможно только из семян.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AutoNum type="arabicPeriod"/>
                      </a:pPr>
                      <a:r>
                        <a:rPr lang="ru-RU" sz="1400" b="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Семена</a:t>
                      </a: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могут попасть в землю горшка не только при помощи ветра, но и с помощью насекомых, птиц, человека.</a:t>
                      </a: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AutoNum type="arabicPeriod"/>
                      </a:pP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Плохо знаю тему </a:t>
                      </a:r>
                      <a:r>
                        <a:rPr lang="ru-RU" sz="1400" b="0" i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«Распространение семян».</a:t>
                      </a:r>
                      <a:endParaRPr lang="ru-RU" sz="1400" b="0" i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5" marR="67945" marT="33976" marB="339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План действий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(назначить ответственного, дать график выполнения).</a:t>
                      </a:r>
                      <a:r>
                        <a:rPr lang="ru-RU" sz="1400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Как я/мы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планируем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искать информацию? Как я/мы планируем осуществлять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самообучение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?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400" b="1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Например: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AutoNum type="arabicPeriod"/>
                      </a:pPr>
                      <a:r>
                        <a:rPr lang="ru-RU" sz="1400" b="0" i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 ищу информацию по теме «Виды распространение семян»</a:t>
                      </a: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(до 5 мая ).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AutoNum type="arabicPeriod"/>
                      </a:pP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Алия работает с интернет источниками по теме «Условия и сроки прорастания семян» (до 7 мая).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AutoNum type="arabicPeriod"/>
                      </a:pP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Константин проводит подобный эксперимент (в течение  месяца до 20 мая).</a:t>
                      </a:r>
                    </a:p>
                    <a:p>
                      <a:pPr marL="342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AutoNum type="arabicPeriod"/>
                      </a:pPr>
                      <a:r>
                        <a:rPr lang="ru-RU" sz="1400" b="0" i="1" baseline="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Лена  готовит  презентацию по итогам работы (25 мая).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5" marR="67945" marT="33976" marB="33976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374" name="Заголовок 8">
            <a:extLst>
              <a:ext uri="{FF2B5EF4-FFF2-40B4-BE49-F238E27FC236}">
                <a16:creationId xmlns:a16="http://schemas.microsoft.com/office/drawing/2014/main" id="{9B215FDF-A8CB-4874-B829-8733762DD8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6" y="115888"/>
            <a:ext cx="8893175" cy="1143000"/>
          </a:xfrm>
        </p:spPr>
        <p:txBody>
          <a:bodyPr/>
          <a:lstStyle/>
          <a:p>
            <a:pPr algn="just"/>
            <a:r>
              <a:rPr lang="ru-RU" altLang="ru-RU" sz="1500" b="1">
                <a:solidFill>
                  <a:schemeClr val="bg1"/>
                </a:solidFill>
              </a:rPr>
              <a:t>Пример проблемной ситуации: </a:t>
            </a:r>
            <a:r>
              <a:rPr lang="ru-RU" altLang="ru-RU" sz="1500">
                <a:solidFill>
                  <a:schemeClr val="bg1"/>
                </a:solidFill>
              </a:rPr>
              <a:t>«Летом Оля посадила в горшок растение. Когда цветок завял, Оля убрала его из горшка, а сам горшок оставила на террасе. Через месяц она заметила, что в горшке выросли разные растения. Она задумалась, как растения смогли туда попасть. Как бы вы могли объяснить это? Вспомните всё, чему вы обучились на уроках биологии и поищите необходимую информацию, чтобы определить возможные причины данной ситуации».</a:t>
            </a:r>
          </a:p>
        </p:txBody>
      </p:sp>
      <p:sp>
        <p:nvSpPr>
          <p:cNvPr id="15375" name="TextBox 6">
            <a:extLst>
              <a:ext uri="{FF2B5EF4-FFF2-40B4-BE49-F238E27FC236}">
                <a16:creationId xmlns:a16="http://schemas.microsoft.com/office/drawing/2014/main" id="{0986F039-F0F8-4FF7-84FB-A8AF40DAB8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9" y="5949950"/>
            <a:ext cx="3646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b="1" i="1">
                <a:solidFill>
                  <a:srgbClr val="000000"/>
                </a:solidFill>
                <a:hlinkClick r:id="rId3"/>
              </a:rPr>
              <a:t>Видеофрагмент урока</a:t>
            </a:r>
            <a:endParaRPr lang="ru-RU" altLang="ru-RU" sz="1600" b="1" i="1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b="1" i="1">
                <a:solidFill>
                  <a:srgbClr val="000000"/>
                </a:solidFill>
              </a:rPr>
              <a:t>на основе проблемного обучения</a:t>
            </a:r>
          </a:p>
        </p:txBody>
      </p:sp>
      <p:sp>
        <p:nvSpPr>
          <p:cNvPr id="15376" name="TextBox 6">
            <a:extLst>
              <a:ext uri="{FF2B5EF4-FFF2-40B4-BE49-F238E27FC236}">
                <a16:creationId xmlns:a16="http://schemas.microsoft.com/office/drawing/2014/main" id="{E09E9E7A-416B-42C8-A89A-B231B8E5E7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5876926"/>
            <a:ext cx="3829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</a:rPr>
              <a:t>Урок «Организм  растения как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 i="1">
                <a:solidFill>
                  <a:srgbClr val="000000"/>
                </a:solidFill>
              </a:rPr>
              <a:t>единое целое». </a:t>
            </a:r>
            <a:r>
              <a:rPr lang="ru-RU" altLang="ru-RU" sz="1800" b="1" i="1">
                <a:solidFill>
                  <a:srgbClr val="000000"/>
                </a:solidFill>
                <a:hlinkClick r:id="rId4"/>
              </a:rPr>
              <a:t>Сценарий урока</a:t>
            </a:r>
            <a:endParaRPr lang="ru-RU" altLang="ru-RU" sz="1800" b="1" i="1">
              <a:solidFill>
                <a:srgbClr val="0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CE5B8AB-4E1B-4C11-91EF-8912F1F6982D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C8FCC62-81E8-48C9-B4BB-591D949E79B7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>
            <a:extLst>
              <a:ext uri="{FF2B5EF4-FFF2-40B4-BE49-F238E27FC236}">
                <a16:creationId xmlns:a16="http://schemas.microsoft.com/office/drawing/2014/main" id="{3294E926-3D35-40DD-9F3E-68773FB228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115888"/>
            <a:ext cx="8229600" cy="1143000"/>
          </a:xfrm>
        </p:spPr>
        <p:txBody>
          <a:bodyPr/>
          <a:lstStyle/>
          <a:p>
            <a:r>
              <a:rPr lang="ru-RU" altLang="ru-RU" sz="2400" b="1">
                <a:solidFill>
                  <a:schemeClr val="bg1"/>
                </a:solidFill>
              </a:rPr>
              <a:t>Окружающая среда – создание условий, где </a:t>
            </a:r>
            <a:br>
              <a:rPr lang="ru-RU" altLang="ru-RU" sz="2400" b="1">
                <a:solidFill>
                  <a:schemeClr val="bg1"/>
                </a:solidFill>
              </a:rPr>
            </a:br>
            <a:r>
              <a:rPr lang="ru-RU" altLang="ru-RU" sz="2400" b="1">
                <a:solidFill>
                  <a:schemeClr val="bg1"/>
                </a:solidFill>
              </a:rPr>
              <a:t>в которых ученики будут обучаться и воспитываться </a:t>
            </a:r>
            <a:endParaRPr lang="ru-RU" altLang="ru-RU"/>
          </a:p>
        </p:txBody>
      </p:sp>
      <p:pic>
        <p:nvPicPr>
          <p:cNvPr id="3" name="Picture 2" descr="C:\Users\User\Desktop\IMG_2767.jpg">
            <a:extLst>
              <a:ext uri="{FF2B5EF4-FFF2-40B4-BE49-F238E27FC236}">
                <a16:creationId xmlns:a16="http://schemas.microsoft.com/office/drawing/2014/main" id="{AAD47EA1-ECC8-478D-854B-86F0EBF15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59601" y="4005264"/>
            <a:ext cx="3457575" cy="2592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3FC9C7-1A10-4AD7-87CD-06A5E95DB0AD}"/>
              </a:ext>
            </a:extLst>
          </p:cNvPr>
          <p:cNvSpPr txBox="1"/>
          <p:nvPr/>
        </p:nvSpPr>
        <p:spPr>
          <a:xfrm>
            <a:off x="2351584" y="3933057"/>
            <a:ext cx="5256584" cy="646331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>
            <a:spAutoFit/>
          </a:bodyPr>
          <a:lstStyle/>
          <a:p>
            <a:pPr marL="360000" algn="just" fontAlgn="base">
              <a:spcAft>
                <a:spcPct val="0"/>
              </a:spcAft>
              <a:defRPr/>
            </a:pPr>
            <a:r>
              <a:rPr lang="ru-RU" b="1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endParaRPr lang="ru-RU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60000" fontAlgn="base">
              <a:spcAft>
                <a:spcPct val="0"/>
              </a:spcAft>
              <a:defRPr/>
            </a:pPr>
            <a:endParaRPr lang="ru-RU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5" name="Управляющая кнопка: домой 4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5E50FDC3-F074-4ADA-9E23-EA39BECED156}"/>
              </a:ext>
            </a:extLst>
          </p:cNvPr>
          <p:cNvSpPr/>
          <p:nvPr/>
        </p:nvSpPr>
        <p:spPr>
          <a:xfrm>
            <a:off x="1524000" y="6165850"/>
            <a:ext cx="509588" cy="4318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6" name="Picture 9" descr="C:\Users\User\Desktop\урок Сингапур\IMG_2765.jpg">
            <a:extLst>
              <a:ext uri="{FF2B5EF4-FFF2-40B4-BE49-F238E27FC236}">
                <a16:creationId xmlns:a16="http://schemas.microsoft.com/office/drawing/2014/main" id="{3F563FC1-C180-4B34-B012-45200292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59601" y="1412876"/>
            <a:ext cx="3457575" cy="2466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E46F794-1201-43D3-8369-3E951CC6BB97}"/>
              </a:ext>
            </a:extLst>
          </p:cNvPr>
          <p:cNvSpPr/>
          <p:nvPr/>
        </p:nvSpPr>
        <p:spPr>
          <a:xfrm>
            <a:off x="1943101" y="1431925"/>
            <a:ext cx="4608513" cy="52022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000000"/>
                </a:solidFill>
                <a:latin typeface="Arial"/>
                <a:cs typeface="Arial"/>
              </a:rPr>
              <a:t>Две составляющие окружающей среды образования: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0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60000" algn="just" fontAlgn="base"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0000"/>
                </a:solidFill>
                <a:latin typeface="Arial"/>
                <a:cs typeface="Arial"/>
              </a:rPr>
              <a:t>Социальная среда </a:t>
            </a:r>
            <a:r>
              <a:rPr lang="ru-RU" sz="1600" dirty="0">
                <a:solidFill>
                  <a:srgbClr val="000000"/>
                </a:solidFill>
                <a:latin typeface="Arial"/>
                <a:cs typeface="Arial"/>
              </a:rPr>
              <a:t>– это социальные взаимоотношения и культурный контекст, в которых команды обучающихся функционируют и взаимодействуют.</a:t>
            </a:r>
          </a:p>
          <a:p>
            <a:pPr marL="360000" algn="just" fontAlgn="base">
              <a:spcAft>
                <a:spcPct val="0"/>
              </a:spcAft>
              <a:defRPr/>
            </a:pPr>
            <a:endParaRPr lang="ru-RU" sz="1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360000" algn="just" fontAlgn="base">
              <a:spcAft>
                <a:spcPct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Arial" charset="0"/>
                <a:cs typeface="Arial" charset="0"/>
              </a:rPr>
              <a:t>Физическая среда – </a:t>
            </a: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это физическое пространство класса, которое формирует культуру обучения, делая мышление видимым. Расстановка мебели и предметов в классе способствует умственному взаимодействию.</a:t>
            </a:r>
          </a:p>
          <a:p>
            <a:pPr marL="360000" algn="just" fontAlgn="base">
              <a:spcAft>
                <a:spcPct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	Учитель всегда может сделать мыслительный процесс и умственную работу своих учеников видимыми, фиксируя и документируя их мысли, прогресс и успеваемость.</a:t>
            </a:r>
          </a:p>
          <a:p>
            <a:pPr marL="360000" algn="just" fontAlgn="base">
              <a:spcAft>
                <a:spcPct val="0"/>
              </a:spcAft>
              <a:defRPr/>
            </a:pPr>
            <a:endParaRPr lang="ru-RU" sz="1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360000" algn="ctr" fontAlgn="base">
              <a:spcAft>
                <a:spcPct val="0"/>
              </a:spcAft>
              <a:defRPr/>
            </a:pPr>
            <a:r>
              <a:rPr lang="ru-RU" sz="1600" dirty="0">
                <a:solidFill>
                  <a:srgbClr val="000000"/>
                </a:solidFill>
                <a:latin typeface="Arial" charset="0"/>
                <a:cs typeface="Arial" charset="0"/>
              </a:rPr>
              <a:t>«Пустые стены – пустой разум».</a:t>
            </a:r>
            <a:endParaRPr lang="ru-RU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13A5844-CAB5-4F5A-A655-F71F437F9B26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5C1FA2-AD6E-45C6-A1C8-65D081EEAC4B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E63467-A546-4F57-B870-B6A52D370B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8027"/>
            <a:ext cx="12192000" cy="5699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B17DEE-AC90-4DA9-915D-ABCE8CBFB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5"/>
          <a:stretch/>
        </p:blipFill>
        <p:spPr>
          <a:xfrm>
            <a:off x="11222181" y="57393"/>
            <a:ext cx="917134" cy="1004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6C0CD5-E1CE-4FD4-82D2-C1BEB49C86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52685" y="90349"/>
            <a:ext cx="1375638" cy="93809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08FAA1-BEB7-4C19-96DB-ED8E9755CDA0}"/>
              </a:ext>
            </a:extLst>
          </p:cNvPr>
          <p:cNvSpPr/>
          <p:nvPr/>
        </p:nvSpPr>
        <p:spPr>
          <a:xfrm>
            <a:off x="969819" y="2"/>
            <a:ext cx="10017591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36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Конкурсное испытание </a:t>
            </a:r>
          </a:p>
          <a:p>
            <a:pPr algn="ctr" fontAlgn="base"/>
            <a:r>
              <a:rPr lang="ru-RU" sz="36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«Методическая мастерская»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B0EAB0-CA48-44C9-A4A5-1824E4F974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1" r="32748"/>
          <a:stretch/>
        </p:blipFill>
        <p:spPr>
          <a:xfrm>
            <a:off x="10160712" y="57393"/>
            <a:ext cx="1061470" cy="100400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008EF7-2DFF-46E3-BCF2-0CFE4B27548F}"/>
              </a:ext>
            </a:extLst>
          </p:cNvPr>
          <p:cNvSpPr/>
          <p:nvPr/>
        </p:nvSpPr>
        <p:spPr>
          <a:xfrm>
            <a:off x="413339" y="1518371"/>
            <a:ext cx="12007331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  <a:tabLst>
                <a:tab pos="900430" algn="l"/>
              </a:tabLst>
            </a:pPr>
            <a:r>
              <a:rPr lang="ru-RU" b="1" dirty="0">
                <a:latin typeface="Century Gothic" panose="020B0502020202020204" pitchFamily="34" charset="0"/>
              </a:rPr>
              <a:t>Цель конкурсного испытания: </a:t>
            </a:r>
          </a:p>
          <a:p>
            <a:pPr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демонстрация конкурсантом методической компетентности и собственного опыта в вопросах обучения и воспитания</a:t>
            </a:r>
          </a:p>
          <a:p>
            <a:pPr indent="450215" algn="ctr">
              <a:tabLst>
                <a:tab pos="900430" algn="l"/>
              </a:tabLst>
            </a:pPr>
            <a:r>
              <a:rPr lang="ru-RU" sz="2000" b="1" dirty="0">
                <a:latin typeface="Century Gothic" panose="020B0502020202020204" pitchFamily="34" charset="0"/>
              </a:rPr>
              <a:t>ИЛИ</a:t>
            </a:r>
          </a:p>
          <a:p>
            <a:pPr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демонстрация методической грамотности, соотнесения педагогической теории с практикой, способности к анализу, осмыслению и представлению своей педагогической деятельности.</a:t>
            </a:r>
          </a:p>
          <a:p>
            <a:pPr indent="450215" algn="just">
              <a:tabLst>
                <a:tab pos="900430" algn="l"/>
              </a:tabLst>
            </a:pPr>
            <a:endParaRPr lang="ru-RU" sz="11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FED23EB-B73D-42E6-B3CD-9CC69B74B425}"/>
              </a:ext>
            </a:extLst>
          </p:cNvPr>
          <p:cNvSpPr/>
          <p:nvPr/>
        </p:nvSpPr>
        <p:spPr>
          <a:xfrm>
            <a:off x="1507624" y="3641734"/>
            <a:ext cx="102962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  <a:tabLst>
                <a:tab pos="900430" algn="l"/>
              </a:tabLst>
            </a:pPr>
            <a:r>
              <a:rPr lang="ru-RU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Формат конкурсного испытания: </a:t>
            </a:r>
          </a:p>
          <a:p>
            <a:pPr algn="just"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  <a:ea typeface="Times New Roman" panose="02020603050405020304" pitchFamily="18" charset="0"/>
              </a:rPr>
              <a:t>содержательная экспертиза представленных конкурсных материалов, описывающих методические практики организации процесса обучения и воспитания обучающихся в соответствии с ценностными ориентирами и современными социокультурными тенденциями развития образования</a:t>
            </a:r>
          </a:p>
          <a:p>
            <a:pPr algn="ctr">
              <a:tabLst>
                <a:tab pos="900430" algn="l"/>
              </a:tabLst>
            </a:pPr>
            <a:r>
              <a:rPr lang="ru-RU" b="1" dirty="0">
                <a:latin typeface="Century Gothic" panose="020B0502020202020204" pitchFamily="34" charset="0"/>
              </a:rPr>
              <a:t>ИЛИ</a:t>
            </a:r>
          </a:p>
          <a:p>
            <a:pPr algn="just"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представление конкурсантами концептуальных методических подходов, основанных на опыте работы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C875A26-7C21-419F-BEDB-0F0F5B01B576}"/>
              </a:ext>
            </a:extLst>
          </p:cNvPr>
          <p:cNvSpPr/>
          <p:nvPr/>
        </p:nvSpPr>
        <p:spPr>
          <a:xfrm>
            <a:off x="3979150" y="1858948"/>
            <a:ext cx="3647551" cy="30145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7CF01C6-D665-47FA-A639-748A3C1E9CE3}"/>
              </a:ext>
            </a:extLst>
          </p:cNvPr>
          <p:cNvSpPr/>
          <p:nvPr/>
        </p:nvSpPr>
        <p:spPr>
          <a:xfrm>
            <a:off x="2235757" y="2701859"/>
            <a:ext cx="3320982" cy="30145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70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>
            <a:extLst>
              <a:ext uri="{FF2B5EF4-FFF2-40B4-BE49-F238E27FC236}">
                <a16:creationId xmlns:a16="http://schemas.microsoft.com/office/drawing/2014/main" id="{9DAFD883-80B3-4F7F-B349-C342BD9FFA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7525" y="122239"/>
            <a:ext cx="84978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FFFFFF"/>
                </a:solidFill>
              </a:rPr>
              <a:t>Результат проявления самостоятельности и сотрудничества обучающихся</a:t>
            </a:r>
          </a:p>
        </p:txBody>
      </p:sp>
      <p:grpSp>
        <p:nvGrpSpPr>
          <p:cNvPr id="17411" name="Group 3">
            <a:extLst>
              <a:ext uri="{FF2B5EF4-FFF2-40B4-BE49-F238E27FC236}">
                <a16:creationId xmlns:a16="http://schemas.microsoft.com/office/drawing/2014/main" id="{EFDA9869-2A06-4868-BD35-78AD02A20199}"/>
              </a:ext>
            </a:extLst>
          </p:cNvPr>
          <p:cNvGrpSpPr>
            <a:grpSpLocks/>
          </p:cNvGrpSpPr>
          <p:nvPr/>
        </p:nvGrpSpPr>
        <p:grpSpPr bwMode="auto">
          <a:xfrm>
            <a:off x="1774826" y="1196976"/>
            <a:ext cx="8696325" cy="5414963"/>
            <a:chOff x="270" y="439"/>
            <a:chExt cx="5478" cy="3411"/>
          </a:xfrm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C2EAAC73-F886-41A2-BA12-0FB3660D8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344"/>
              <a:ext cx="2544" cy="2496"/>
            </a:xfrm>
            <a:prstGeom prst="ellipse">
              <a:avLst/>
            </a:prstGeom>
            <a:solidFill>
              <a:srgbClr val="FFFF00">
                <a:alpha val="75000"/>
              </a:srgbClr>
            </a:solidFill>
            <a:ln w="9525" algn="ctr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17413" name="Group 5">
              <a:extLst>
                <a:ext uri="{FF2B5EF4-FFF2-40B4-BE49-F238E27FC236}">
                  <a16:creationId xmlns:a16="http://schemas.microsoft.com/office/drawing/2014/main" id="{530E0DA4-FC9B-4CA6-9312-805C3CA1F7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54" y="1752"/>
              <a:ext cx="1542" cy="1508"/>
              <a:chOff x="1885" y="1650"/>
              <a:chExt cx="2000" cy="1885"/>
            </a:xfrm>
          </p:grpSpPr>
          <p:sp>
            <p:nvSpPr>
              <p:cNvPr id="17458" name="Oval 6">
                <a:extLst>
                  <a:ext uri="{FF2B5EF4-FFF2-40B4-BE49-F238E27FC236}">
                    <a16:creationId xmlns:a16="http://schemas.microsoft.com/office/drawing/2014/main" id="{F1F1FAA2-C5FB-43AD-A827-08CBF21C60A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1885" y="1650"/>
                <a:ext cx="2000" cy="1885"/>
              </a:xfrm>
              <a:prstGeom prst="ellipse">
                <a:avLst/>
              </a:prstGeom>
              <a:solidFill>
                <a:srgbClr val="FF0066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ru-RU" altLang="ru-RU" sz="1800">
                  <a:solidFill>
                    <a:srgbClr val="000000"/>
                  </a:solidFill>
                  <a:latin typeface="Calibri" panose="020F0502020204030204" pitchFamily="34" charset="0"/>
                </a:endParaRPr>
              </a:p>
            </p:txBody>
          </p:sp>
          <p:sp>
            <p:nvSpPr>
              <p:cNvPr id="17459" name="Freeform 7">
                <a:extLst>
                  <a:ext uri="{FF2B5EF4-FFF2-40B4-BE49-F238E27FC236}">
                    <a16:creationId xmlns:a16="http://schemas.microsoft.com/office/drawing/2014/main" id="{3B41F828-0C90-4769-B821-E8B721B04E82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595 w 1321"/>
                  <a:gd name="T1" fmla="*/ 4 h 712"/>
                  <a:gd name="T2" fmla="*/ 601 w 1321"/>
                  <a:gd name="T3" fmla="*/ 4 h 712"/>
                  <a:gd name="T4" fmla="*/ 603 w 1321"/>
                  <a:gd name="T5" fmla="*/ 4 h 712"/>
                  <a:gd name="T6" fmla="*/ 600 w 1321"/>
                  <a:gd name="T7" fmla="*/ 4 h 712"/>
                  <a:gd name="T8" fmla="*/ 593 w 1321"/>
                  <a:gd name="T9" fmla="*/ 4 h 712"/>
                  <a:gd name="T10" fmla="*/ 581 w 1321"/>
                  <a:gd name="T11" fmla="*/ 4 h 712"/>
                  <a:gd name="T12" fmla="*/ 566 w 1321"/>
                  <a:gd name="T13" fmla="*/ 4 h 712"/>
                  <a:gd name="T14" fmla="*/ 545 w 1321"/>
                  <a:gd name="T15" fmla="*/ 5 h 712"/>
                  <a:gd name="T16" fmla="*/ 524 w 1321"/>
                  <a:gd name="T17" fmla="*/ 5 h 712"/>
                  <a:gd name="T18" fmla="*/ 498 w 1321"/>
                  <a:gd name="T19" fmla="*/ 5 h 712"/>
                  <a:gd name="T20" fmla="*/ 471 w 1321"/>
                  <a:gd name="T21" fmla="*/ 5 h 712"/>
                  <a:gd name="T22" fmla="*/ 441 w 1321"/>
                  <a:gd name="T23" fmla="*/ 6 h 712"/>
                  <a:gd name="T24" fmla="*/ 409 w 1321"/>
                  <a:gd name="T25" fmla="*/ 6 h 712"/>
                  <a:gd name="T26" fmla="*/ 377 w 1321"/>
                  <a:gd name="T27" fmla="*/ 6 h 712"/>
                  <a:gd name="T28" fmla="*/ 364 w 1321"/>
                  <a:gd name="T29" fmla="*/ 6 h 712"/>
                  <a:gd name="T30" fmla="*/ 218 w 1321"/>
                  <a:gd name="T31" fmla="*/ 6 h 712"/>
                  <a:gd name="T32" fmla="*/ 216 w 1321"/>
                  <a:gd name="T33" fmla="*/ 6 h 712"/>
                  <a:gd name="T34" fmla="*/ 186 w 1321"/>
                  <a:gd name="T35" fmla="*/ 6 h 712"/>
                  <a:gd name="T36" fmla="*/ 160 w 1321"/>
                  <a:gd name="T37" fmla="*/ 6 h 712"/>
                  <a:gd name="T38" fmla="*/ 132 w 1321"/>
                  <a:gd name="T39" fmla="*/ 6 h 712"/>
                  <a:gd name="T40" fmla="*/ 110 w 1321"/>
                  <a:gd name="T41" fmla="*/ 5 h 712"/>
                  <a:gd name="T42" fmla="*/ 85 w 1321"/>
                  <a:gd name="T43" fmla="*/ 5 h 712"/>
                  <a:gd name="T44" fmla="*/ 67 w 1321"/>
                  <a:gd name="T45" fmla="*/ 5 h 712"/>
                  <a:gd name="T46" fmla="*/ 49 w 1321"/>
                  <a:gd name="T47" fmla="*/ 5 h 712"/>
                  <a:gd name="T48" fmla="*/ 26 w 1321"/>
                  <a:gd name="T49" fmla="*/ 5 h 712"/>
                  <a:gd name="T50" fmla="*/ 26 w 1321"/>
                  <a:gd name="T51" fmla="*/ 4 h 712"/>
                  <a:gd name="T52" fmla="*/ 18 w 1321"/>
                  <a:gd name="T53" fmla="*/ 4 h 712"/>
                  <a:gd name="T54" fmla="*/ 6 w 1321"/>
                  <a:gd name="T55" fmla="*/ 4 h 712"/>
                  <a:gd name="T56" fmla="*/ 0 w 1321"/>
                  <a:gd name="T57" fmla="*/ 4 h 712"/>
                  <a:gd name="T58" fmla="*/ 0 w 1321"/>
                  <a:gd name="T59" fmla="*/ 4 h 712"/>
                  <a:gd name="T60" fmla="*/ 4 w 1321"/>
                  <a:gd name="T61" fmla="*/ 4 h 712"/>
                  <a:gd name="T62" fmla="*/ 16 w 1321"/>
                  <a:gd name="T63" fmla="*/ 4 h 712"/>
                  <a:gd name="T64" fmla="*/ 26 w 1321"/>
                  <a:gd name="T65" fmla="*/ 4 h 712"/>
                  <a:gd name="T66" fmla="*/ 45 w 1321"/>
                  <a:gd name="T67" fmla="*/ 4 h 712"/>
                  <a:gd name="T68" fmla="*/ 69 w 1321"/>
                  <a:gd name="T69" fmla="*/ 4 h 712"/>
                  <a:gd name="T70" fmla="*/ 94 w 1321"/>
                  <a:gd name="T71" fmla="*/ 4 h 712"/>
                  <a:gd name="T72" fmla="*/ 124 w 1321"/>
                  <a:gd name="T73" fmla="*/ 4 h 712"/>
                  <a:gd name="T74" fmla="*/ 157 w 1321"/>
                  <a:gd name="T75" fmla="*/ 4 h 712"/>
                  <a:gd name="T76" fmla="*/ 189 w 1321"/>
                  <a:gd name="T77" fmla="*/ 4 h 712"/>
                  <a:gd name="T78" fmla="*/ 227 w 1321"/>
                  <a:gd name="T79" fmla="*/ 4 h 712"/>
                  <a:gd name="T80" fmla="*/ 266 w 1321"/>
                  <a:gd name="T81" fmla="*/ 4 h 712"/>
                  <a:gd name="T82" fmla="*/ 306 w 1321"/>
                  <a:gd name="T83" fmla="*/ 0 h 712"/>
                  <a:gd name="T84" fmla="*/ 306 w 1321"/>
                  <a:gd name="T85" fmla="*/ 0 h 712"/>
                  <a:gd name="T86" fmla="*/ 347 w 1321"/>
                  <a:gd name="T87" fmla="*/ 4 h 712"/>
                  <a:gd name="T88" fmla="*/ 386 w 1321"/>
                  <a:gd name="T89" fmla="*/ 4 h 712"/>
                  <a:gd name="T90" fmla="*/ 425 w 1321"/>
                  <a:gd name="T91" fmla="*/ 4 h 712"/>
                  <a:gd name="T92" fmla="*/ 462 w 1321"/>
                  <a:gd name="T93" fmla="*/ 4 h 712"/>
                  <a:gd name="T94" fmla="*/ 494 w 1321"/>
                  <a:gd name="T95" fmla="*/ 4 h 712"/>
                  <a:gd name="T96" fmla="*/ 525 w 1321"/>
                  <a:gd name="T97" fmla="*/ 4 h 712"/>
                  <a:gd name="T98" fmla="*/ 552 w 1321"/>
                  <a:gd name="T99" fmla="*/ 4 h 712"/>
                  <a:gd name="T100" fmla="*/ 575 w 1321"/>
                  <a:gd name="T101" fmla="*/ 4 h 712"/>
                  <a:gd name="T102" fmla="*/ 595 w 1321"/>
                  <a:gd name="T103" fmla="*/ 4 h 712"/>
                  <a:gd name="T104" fmla="*/ 595 w 1321"/>
                  <a:gd name="T105" fmla="*/ 4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660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Text Box 8">
              <a:extLst>
                <a:ext uri="{FF2B5EF4-FFF2-40B4-BE49-F238E27FC236}">
                  <a16:creationId xmlns:a16="http://schemas.microsoft.com/office/drawing/2014/main" id="{47D23515-4221-472B-9A50-7B4DA3A25332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2614" y="2205"/>
              <a:ext cx="790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ru-RU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  <a:cs typeface="Arial"/>
                </a:rPr>
                <a:t>После</a:t>
              </a:r>
            </a:p>
            <a:p>
              <a:pPr algn="ctr" eaLnBrk="0" hangingPunct="0">
                <a:defRPr/>
              </a:pPr>
              <a:r>
                <a:rPr lang="ru-RU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/>
                  <a:cs typeface="Arial"/>
                </a:rPr>
                <a:t>уроков</a:t>
              </a:r>
            </a:p>
          </p:txBody>
        </p:sp>
        <p:grpSp>
          <p:nvGrpSpPr>
            <p:cNvPr id="17415" name="Group 10">
              <a:extLst>
                <a:ext uri="{FF2B5EF4-FFF2-40B4-BE49-F238E27FC236}">
                  <a16:creationId xmlns:a16="http://schemas.microsoft.com/office/drawing/2014/main" id="{84D22A22-CBA2-46C3-80A4-F161659274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0" y="1104"/>
              <a:ext cx="432" cy="415"/>
              <a:chOff x="2016" y="1920"/>
              <a:chExt cx="1680" cy="1680"/>
            </a:xfrm>
          </p:grpSpPr>
          <p:sp>
            <p:nvSpPr>
              <p:cNvPr id="38" name="Oval 11">
                <a:extLst>
                  <a:ext uri="{FF2B5EF4-FFF2-40B4-BE49-F238E27FC236}">
                    <a16:creationId xmlns:a16="http://schemas.microsoft.com/office/drawing/2014/main" id="{46963CF6-F865-4C7E-AF40-8E09D3E3093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solidFill>
                <a:srgbClr val="92D050"/>
              </a:solidFill>
              <a:ln w="9525">
                <a:solidFill>
                  <a:srgbClr val="92D05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9" name="Freeform 12">
                <a:extLst>
                  <a:ext uri="{FF2B5EF4-FFF2-40B4-BE49-F238E27FC236}">
                    <a16:creationId xmlns:a16="http://schemas.microsoft.com/office/drawing/2014/main" id="{F0ABAF42-270A-41BA-8732-1713FA381F4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07" y="1948"/>
                <a:ext cx="1299" cy="636"/>
              </a:xfrm>
              <a:custGeom>
                <a:avLst/>
                <a:gdLst>
                  <a:gd name="T0" fmla="*/ 1034 w 1321"/>
                  <a:gd name="T1" fmla="*/ 100 h 712"/>
                  <a:gd name="T2" fmla="*/ 1047 w 1321"/>
                  <a:gd name="T3" fmla="*/ 110 h 712"/>
                  <a:gd name="T4" fmla="*/ 1050 w 1321"/>
                  <a:gd name="T5" fmla="*/ 119 h 712"/>
                  <a:gd name="T6" fmla="*/ 1045 w 1321"/>
                  <a:gd name="T7" fmla="*/ 128 h 712"/>
                  <a:gd name="T8" fmla="*/ 1032 w 1321"/>
                  <a:gd name="T9" fmla="*/ 135 h 712"/>
                  <a:gd name="T10" fmla="*/ 1011 w 1321"/>
                  <a:gd name="T11" fmla="*/ 144 h 712"/>
                  <a:gd name="T12" fmla="*/ 985 w 1321"/>
                  <a:gd name="T13" fmla="*/ 150 h 712"/>
                  <a:gd name="T14" fmla="*/ 951 w 1321"/>
                  <a:gd name="T15" fmla="*/ 156 h 712"/>
                  <a:gd name="T16" fmla="*/ 912 w 1321"/>
                  <a:gd name="T17" fmla="*/ 162 h 712"/>
                  <a:gd name="T18" fmla="*/ 868 w 1321"/>
                  <a:gd name="T19" fmla="*/ 166 h 712"/>
                  <a:gd name="T20" fmla="*/ 820 w 1321"/>
                  <a:gd name="T21" fmla="*/ 170 h 712"/>
                  <a:gd name="T22" fmla="*/ 769 w 1321"/>
                  <a:gd name="T23" fmla="*/ 171 h 712"/>
                  <a:gd name="T24" fmla="*/ 712 w 1321"/>
                  <a:gd name="T25" fmla="*/ 175 h 712"/>
                  <a:gd name="T26" fmla="*/ 655 w 1321"/>
                  <a:gd name="T27" fmla="*/ 176 h 712"/>
                  <a:gd name="T28" fmla="*/ 633 w 1321"/>
                  <a:gd name="T29" fmla="*/ 177 h 712"/>
                  <a:gd name="T30" fmla="*/ 379 w 1321"/>
                  <a:gd name="T31" fmla="*/ 177 h 712"/>
                  <a:gd name="T32" fmla="*/ 375 w 1321"/>
                  <a:gd name="T33" fmla="*/ 177 h 712"/>
                  <a:gd name="T34" fmla="*/ 325 w 1321"/>
                  <a:gd name="T35" fmla="*/ 176 h 712"/>
                  <a:gd name="T36" fmla="*/ 277 w 1321"/>
                  <a:gd name="T37" fmla="*/ 175 h 712"/>
                  <a:gd name="T38" fmla="*/ 231 w 1321"/>
                  <a:gd name="T39" fmla="*/ 173 h 712"/>
                  <a:gd name="T40" fmla="*/ 187 w 1321"/>
                  <a:gd name="T41" fmla="*/ 170 h 712"/>
                  <a:gd name="T42" fmla="*/ 149 w 1321"/>
                  <a:gd name="T43" fmla="*/ 168 h 712"/>
                  <a:gd name="T44" fmla="*/ 114 w 1321"/>
                  <a:gd name="T45" fmla="*/ 164 h 712"/>
                  <a:gd name="T46" fmla="*/ 78 w 1321"/>
                  <a:gd name="T47" fmla="*/ 161 h 712"/>
                  <a:gd name="T48" fmla="*/ 55 w 1321"/>
                  <a:gd name="T49" fmla="*/ 157 h 712"/>
                  <a:gd name="T50" fmla="*/ 27 w 1321"/>
                  <a:gd name="T51" fmla="*/ 151 h 712"/>
                  <a:gd name="T52" fmla="*/ 18 w 1321"/>
                  <a:gd name="T53" fmla="*/ 145 h 712"/>
                  <a:gd name="T54" fmla="*/ 6 w 1321"/>
                  <a:gd name="T55" fmla="*/ 138 h 712"/>
                  <a:gd name="T56" fmla="*/ 0 w 1321"/>
                  <a:gd name="T57" fmla="*/ 130 h 712"/>
                  <a:gd name="T58" fmla="*/ 0 w 1321"/>
                  <a:gd name="T59" fmla="*/ 129 h 712"/>
                  <a:gd name="T60" fmla="*/ 4 w 1321"/>
                  <a:gd name="T61" fmla="*/ 119 h 712"/>
                  <a:gd name="T62" fmla="*/ 16 w 1321"/>
                  <a:gd name="T63" fmla="*/ 111 h 712"/>
                  <a:gd name="T64" fmla="*/ 39 w 1321"/>
                  <a:gd name="T65" fmla="*/ 92 h 712"/>
                  <a:gd name="T66" fmla="*/ 74 w 1321"/>
                  <a:gd name="T67" fmla="*/ 74 h 712"/>
                  <a:gd name="T68" fmla="*/ 118 w 1321"/>
                  <a:gd name="T69" fmla="*/ 59 h 712"/>
                  <a:gd name="T70" fmla="*/ 163 w 1321"/>
                  <a:gd name="T71" fmla="*/ 43 h 712"/>
                  <a:gd name="T72" fmla="*/ 215 w 1321"/>
                  <a:gd name="T73" fmla="*/ 30 h 712"/>
                  <a:gd name="T74" fmla="*/ 272 w 1321"/>
                  <a:gd name="T75" fmla="*/ 20 h 712"/>
                  <a:gd name="T76" fmla="*/ 330 w 1321"/>
                  <a:gd name="T77" fmla="*/ 11 h 712"/>
                  <a:gd name="T78" fmla="*/ 395 w 1321"/>
                  <a:gd name="T79" fmla="*/ 5 h 712"/>
                  <a:gd name="T80" fmla="*/ 462 w 1321"/>
                  <a:gd name="T81" fmla="*/ 4 h 712"/>
                  <a:gd name="T82" fmla="*/ 531 w 1321"/>
                  <a:gd name="T83" fmla="*/ 0 h 712"/>
                  <a:gd name="T84" fmla="*/ 531 w 1321"/>
                  <a:gd name="T85" fmla="*/ 0 h 712"/>
                  <a:gd name="T86" fmla="*/ 603 w 1321"/>
                  <a:gd name="T87" fmla="*/ 4 h 712"/>
                  <a:gd name="T88" fmla="*/ 674 w 1321"/>
                  <a:gd name="T89" fmla="*/ 5 h 712"/>
                  <a:gd name="T90" fmla="*/ 741 w 1321"/>
                  <a:gd name="T91" fmla="*/ 12 h 712"/>
                  <a:gd name="T92" fmla="*/ 804 w 1321"/>
                  <a:gd name="T93" fmla="*/ 22 h 712"/>
                  <a:gd name="T94" fmla="*/ 860 w 1321"/>
                  <a:gd name="T95" fmla="*/ 34 h 712"/>
                  <a:gd name="T96" fmla="*/ 913 w 1321"/>
                  <a:gd name="T97" fmla="*/ 48 h 712"/>
                  <a:gd name="T98" fmla="*/ 960 w 1321"/>
                  <a:gd name="T99" fmla="*/ 63 h 712"/>
                  <a:gd name="T100" fmla="*/ 1001 w 1321"/>
                  <a:gd name="T101" fmla="*/ 81 h 712"/>
                  <a:gd name="T102" fmla="*/ 1034 w 1321"/>
                  <a:gd name="T103" fmla="*/ 100 h 712"/>
                  <a:gd name="T104" fmla="*/ 1034 w 1321"/>
                  <a:gd name="T105" fmla="*/ 100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0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17416" name="Group 14">
              <a:extLst>
                <a:ext uri="{FF2B5EF4-FFF2-40B4-BE49-F238E27FC236}">
                  <a16:creationId xmlns:a16="http://schemas.microsoft.com/office/drawing/2014/main" id="{DD8CFE72-CDA1-4221-9824-E669B14AA0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36" y="3191"/>
              <a:ext cx="201" cy="176"/>
              <a:chOff x="2236" y="3191"/>
              <a:chExt cx="201" cy="176"/>
            </a:xfrm>
          </p:grpSpPr>
          <p:sp>
            <p:nvSpPr>
              <p:cNvPr id="36" name="Oval 15">
                <a:extLst>
                  <a:ext uri="{FF2B5EF4-FFF2-40B4-BE49-F238E27FC236}">
                    <a16:creationId xmlns:a16="http://schemas.microsoft.com/office/drawing/2014/main" id="{5DF8092C-A2D7-4E2D-AD8D-B337DE40290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225" y="3292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666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37" name="Oval 16">
                <a:extLst>
                  <a:ext uri="{FF2B5EF4-FFF2-40B4-BE49-F238E27FC236}">
                    <a16:creationId xmlns:a16="http://schemas.microsoft.com/office/drawing/2014/main" id="{627A61AB-8229-4445-B37B-8A146DEDC5E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311" y="3217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chemeClr val="folHlink"/>
                  </a:gs>
                  <a:gs pos="100000">
                    <a:schemeClr val="folHlink">
                      <a:gamma/>
                      <a:shade val="6666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17417" name="Group 18">
              <a:extLst>
                <a:ext uri="{FF2B5EF4-FFF2-40B4-BE49-F238E27FC236}">
                  <a16:creationId xmlns:a16="http://schemas.microsoft.com/office/drawing/2014/main" id="{4FB9DC10-486F-47A8-9C6A-3710E81E5BB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24" y="3357"/>
              <a:ext cx="432" cy="432"/>
              <a:chOff x="2016" y="1920"/>
              <a:chExt cx="1680" cy="1680"/>
            </a:xfrm>
          </p:grpSpPr>
          <p:sp>
            <p:nvSpPr>
              <p:cNvPr id="34" name="Oval 19">
                <a:extLst>
                  <a:ext uri="{FF2B5EF4-FFF2-40B4-BE49-F238E27FC236}">
                    <a16:creationId xmlns:a16="http://schemas.microsoft.com/office/drawing/2014/main" id="{BF54A700-FBC3-41B3-AF0B-663BF19A250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7453" name="Freeform 20">
                <a:extLst>
                  <a:ext uri="{FF2B5EF4-FFF2-40B4-BE49-F238E27FC236}">
                    <a16:creationId xmlns:a16="http://schemas.microsoft.com/office/drawing/2014/main" id="{CDBCB5EA-0324-4D68-980C-ADA1B6B2DB6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595 w 1321"/>
                  <a:gd name="T1" fmla="*/ 4 h 712"/>
                  <a:gd name="T2" fmla="*/ 601 w 1321"/>
                  <a:gd name="T3" fmla="*/ 4 h 712"/>
                  <a:gd name="T4" fmla="*/ 603 w 1321"/>
                  <a:gd name="T5" fmla="*/ 4 h 712"/>
                  <a:gd name="T6" fmla="*/ 600 w 1321"/>
                  <a:gd name="T7" fmla="*/ 4 h 712"/>
                  <a:gd name="T8" fmla="*/ 593 w 1321"/>
                  <a:gd name="T9" fmla="*/ 4 h 712"/>
                  <a:gd name="T10" fmla="*/ 581 w 1321"/>
                  <a:gd name="T11" fmla="*/ 4 h 712"/>
                  <a:gd name="T12" fmla="*/ 566 w 1321"/>
                  <a:gd name="T13" fmla="*/ 4 h 712"/>
                  <a:gd name="T14" fmla="*/ 545 w 1321"/>
                  <a:gd name="T15" fmla="*/ 5 h 712"/>
                  <a:gd name="T16" fmla="*/ 524 w 1321"/>
                  <a:gd name="T17" fmla="*/ 5 h 712"/>
                  <a:gd name="T18" fmla="*/ 498 w 1321"/>
                  <a:gd name="T19" fmla="*/ 5 h 712"/>
                  <a:gd name="T20" fmla="*/ 471 w 1321"/>
                  <a:gd name="T21" fmla="*/ 5 h 712"/>
                  <a:gd name="T22" fmla="*/ 441 w 1321"/>
                  <a:gd name="T23" fmla="*/ 6 h 712"/>
                  <a:gd name="T24" fmla="*/ 409 w 1321"/>
                  <a:gd name="T25" fmla="*/ 6 h 712"/>
                  <a:gd name="T26" fmla="*/ 377 w 1321"/>
                  <a:gd name="T27" fmla="*/ 6 h 712"/>
                  <a:gd name="T28" fmla="*/ 364 w 1321"/>
                  <a:gd name="T29" fmla="*/ 6 h 712"/>
                  <a:gd name="T30" fmla="*/ 218 w 1321"/>
                  <a:gd name="T31" fmla="*/ 6 h 712"/>
                  <a:gd name="T32" fmla="*/ 216 w 1321"/>
                  <a:gd name="T33" fmla="*/ 6 h 712"/>
                  <a:gd name="T34" fmla="*/ 186 w 1321"/>
                  <a:gd name="T35" fmla="*/ 6 h 712"/>
                  <a:gd name="T36" fmla="*/ 160 w 1321"/>
                  <a:gd name="T37" fmla="*/ 6 h 712"/>
                  <a:gd name="T38" fmla="*/ 132 w 1321"/>
                  <a:gd name="T39" fmla="*/ 6 h 712"/>
                  <a:gd name="T40" fmla="*/ 110 w 1321"/>
                  <a:gd name="T41" fmla="*/ 5 h 712"/>
                  <a:gd name="T42" fmla="*/ 85 w 1321"/>
                  <a:gd name="T43" fmla="*/ 5 h 712"/>
                  <a:gd name="T44" fmla="*/ 67 w 1321"/>
                  <a:gd name="T45" fmla="*/ 5 h 712"/>
                  <a:gd name="T46" fmla="*/ 49 w 1321"/>
                  <a:gd name="T47" fmla="*/ 5 h 712"/>
                  <a:gd name="T48" fmla="*/ 26 w 1321"/>
                  <a:gd name="T49" fmla="*/ 5 h 712"/>
                  <a:gd name="T50" fmla="*/ 26 w 1321"/>
                  <a:gd name="T51" fmla="*/ 4 h 712"/>
                  <a:gd name="T52" fmla="*/ 18 w 1321"/>
                  <a:gd name="T53" fmla="*/ 4 h 712"/>
                  <a:gd name="T54" fmla="*/ 6 w 1321"/>
                  <a:gd name="T55" fmla="*/ 4 h 712"/>
                  <a:gd name="T56" fmla="*/ 0 w 1321"/>
                  <a:gd name="T57" fmla="*/ 4 h 712"/>
                  <a:gd name="T58" fmla="*/ 0 w 1321"/>
                  <a:gd name="T59" fmla="*/ 4 h 712"/>
                  <a:gd name="T60" fmla="*/ 4 w 1321"/>
                  <a:gd name="T61" fmla="*/ 4 h 712"/>
                  <a:gd name="T62" fmla="*/ 16 w 1321"/>
                  <a:gd name="T63" fmla="*/ 4 h 712"/>
                  <a:gd name="T64" fmla="*/ 26 w 1321"/>
                  <a:gd name="T65" fmla="*/ 4 h 712"/>
                  <a:gd name="T66" fmla="*/ 45 w 1321"/>
                  <a:gd name="T67" fmla="*/ 4 h 712"/>
                  <a:gd name="T68" fmla="*/ 69 w 1321"/>
                  <a:gd name="T69" fmla="*/ 4 h 712"/>
                  <a:gd name="T70" fmla="*/ 94 w 1321"/>
                  <a:gd name="T71" fmla="*/ 4 h 712"/>
                  <a:gd name="T72" fmla="*/ 124 w 1321"/>
                  <a:gd name="T73" fmla="*/ 4 h 712"/>
                  <a:gd name="T74" fmla="*/ 157 w 1321"/>
                  <a:gd name="T75" fmla="*/ 4 h 712"/>
                  <a:gd name="T76" fmla="*/ 189 w 1321"/>
                  <a:gd name="T77" fmla="*/ 4 h 712"/>
                  <a:gd name="T78" fmla="*/ 227 w 1321"/>
                  <a:gd name="T79" fmla="*/ 4 h 712"/>
                  <a:gd name="T80" fmla="*/ 266 w 1321"/>
                  <a:gd name="T81" fmla="*/ 4 h 712"/>
                  <a:gd name="T82" fmla="*/ 306 w 1321"/>
                  <a:gd name="T83" fmla="*/ 0 h 712"/>
                  <a:gd name="T84" fmla="*/ 306 w 1321"/>
                  <a:gd name="T85" fmla="*/ 0 h 712"/>
                  <a:gd name="T86" fmla="*/ 347 w 1321"/>
                  <a:gd name="T87" fmla="*/ 4 h 712"/>
                  <a:gd name="T88" fmla="*/ 386 w 1321"/>
                  <a:gd name="T89" fmla="*/ 4 h 712"/>
                  <a:gd name="T90" fmla="*/ 425 w 1321"/>
                  <a:gd name="T91" fmla="*/ 4 h 712"/>
                  <a:gd name="T92" fmla="*/ 462 w 1321"/>
                  <a:gd name="T93" fmla="*/ 4 h 712"/>
                  <a:gd name="T94" fmla="*/ 494 w 1321"/>
                  <a:gd name="T95" fmla="*/ 4 h 712"/>
                  <a:gd name="T96" fmla="*/ 525 w 1321"/>
                  <a:gd name="T97" fmla="*/ 4 h 712"/>
                  <a:gd name="T98" fmla="*/ 552 w 1321"/>
                  <a:gd name="T99" fmla="*/ 4 h 712"/>
                  <a:gd name="T100" fmla="*/ 575 w 1321"/>
                  <a:gd name="T101" fmla="*/ 4 h 712"/>
                  <a:gd name="T102" fmla="*/ 595 w 1321"/>
                  <a:gd name="T103" fmla="*/ 4 h 712"/>
                  <a:gd name="T104" fmla="*/ 595 w 1321"/>
                  <a:gd name="T105" fmla="*/ 4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folHlink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18" name="Group 23">
              <a:extLst>
                <a:ext uri="{FF2B5EF4-FFF2-40B4-BE49-F238E27FC236}">
                  <a16:creationId xmlns:a16="http://schemas.microsoft.com/office/drawing/2014/main" id="{64E24545-69C7-4250-994A-DFAA408EFD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38" y="1968"/>
              <a:ext cx="430" cy="437"/>
              <a:chOff x="2016" y="1920"/>
              <a:chExt cx="1680" cy="1680"/>
            </a:xfrm>
          </p:grpSpPr>
          <p:sp>
            <p:nvSpPr>
              <p:cNvPr id="32" name="Oval 24">
                <a:extLst>
                  <a:ext uri="{FF2B5EF4-FFF2-40B4-BE49-F238E27FC236}">
                    <a16:creationId xmlns:a16="http://schemas.microsoft.com/office/drawing/2014/main" id="{37E4FB24-8EFC-4993-B8E5-A9C13444096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tint val="57647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rgbClr val="0099CC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7451" name="Freeform 25">
                <a:extLst>
                  <a:ext uri="{FF2B5EF4-FFF2-40B4-BE49-F238E27FC236}">
                    <a16:creationId xmlns:a16="http://schemas.microsoft.com/office/drawing/2014/main" id="{F6B24144-CB42-464D-96AF-C001331E1E91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595 w 1321"/>
                  <a:gd name="T1" fmla="*/ 4 h 712"/>
                  <a:gd name="T2" fmla="*/ 601 w 1321"/>
                  <a:gd name="T3" fmla="*/ 4 h 712"/>
                  <a:gd name="T4" fmla="*/ 603 w 1321"/>
                  <a:gd name="T5" fmla="*/ 4 h 712"/>
                  <a:gd name="T6" fmla="*/ 600 w 1321"/>
                  <a:gd name="T7" fmla="*/ 4 h 712"/>
                  <a:gd name="T8" fmla="*/ 593 w 1321"/>
                  <a:gd name="T9" fmla="*/ 4 h 712"/>
                  <a:gd name="T10" fmla="*/ 581 w 1321"/>
                  <a:gd name="T11" fmla="*/ 4 h 712"/>
                  <a:gd name="T12" fmla="*/ 566 w 1321"/>
                  <a:gd name="T13" fmla="*/ 4 h 712"/>
                  <a:gd name="T14" fmla="*/ 545 w 1321"/>
                  <a:gd name="T15" fmla="*/ 5 h 712"/>
                  <a:gd name="T16" fmla="*/ 524 w 1321"/>
                  <a:gd name="T17" fmla="*/ 5 h 712"/>
                  <a:gd name="T18" fmla="*/ 498 w 1321"/>
                  <a:gd name="T19" fmla="*/ 5 h 712"/>
                  <a:gd name="T20" fmla="*/ 471 w 1321"/>
                  <a:gd name="T21" fmla="*/ 5 h 712"/>
                  <a:gd name="T22" fmla="*/ 441 w 1321"/>
                  <a:gd name="T23" fmla="*/ 6 h 712"/>
                  <a:gd name="T24" fmla="*/ 409 w 1321"/>
                  <a:gd name="T25" fmla="*/ 6 h 712"/>
                  <a:gd name="T26" fmla="*/ 377 w 1321"/>
                  <a:gd name="T27" fmla="*/ 6 h 712"/>
                  <a:gd name="T28" fmla="*/ 364 w 1321"/>
                  <a:gd name="T29" fmla="*/ 6 h 712"/>
                  <a:gd name="T30" fmla="*/ 218 w 1321"/>
                  <a:gd name="T31" fmla="*/ 6 h 712"/>
                  <a:gd name="T32" fmla="*/ 216 w 1321"/>
                  <a:gd name="T33" fmla="*/ 6 h 712"/>
                  <a:gd name="T34" fmla="*/ 186 w 1321"/>
                  <a:gd name="T35" fmla="*/ 6 h 712"/>
                  <a:gd name="T36" fmla="*/ 160 w 1321"/>
                  <a:gd name="T37" fmla="*/ 6 h 712"/>
                  <a:gd name="T38" fmla="*/ 132 w 1321"/>
                  <a:gd name="T39" fmla="*/ 6 h 712"/>
                  <a:gd name="T40" fmla="*/ 110 w 1321"/>
                  <a:gd name="T41" fmla="*/ 5 h 712"/>
                  <a:gd name="T42" fmla="*/ 85 w 1321"/>
                  <a:gd name="T43" fmla="*/ 5 h 712"/>
                  <a:gd name="T44" fmla="*/ 67 w 1321"/>
                  <a:gd name="T45" fmla="*/ 5 h 712"/>
                  <a:gd name="T46" fmla="*/ 49 w 1321"/>
                  <a:gd name="T47" fmla="*/ 5 h 712"/>
                  <a:gd name="T48" fmla="*/ 26 w 1321"/>
                  <a:gd name="T49" fmla="*/ 5 h 712"/>
                  <a:gd name="T50" fmla="*/ 26 w 1321"/>
                  <a:gd name="T51" fmla="*/ 4 h 712"/>
                  <a:gd name="T52" fmla="*/ 18 w 1321"/>
                  <a:gd name="T53" fmla="*/ 4 h 712"/>
                  <a:gd name="T54" fmla="*/ 6 w 1321"/>
                  <a:gd name="T55" fmla="*/ 4 h 712"/>
                  <a:gd name="T56" fmla="*/ 0 w 1321"/>
                  <a:gd name="T57" fmla="*/ 4 h 712"/>
                  <a:gd name="T58" fmla="*/ 0 w 1321"/>
                  <a:gd name="T59" fmla="*/ 4 h 712"/>
                  <a:gd name="T60" fmla="*/ 4 w 1321"/>
                  <a:gd name="T61" fmla="*/ 4 h 712"/>
                  <a:gd name="T62" fmla="*/ 16 w 1321"/>
                  <a:gd name="T63" fmla="*/ 4 h 712"/>
                  <a:gd name="T64" fmla="*/ 26 w 1321"/>
                  <a:gd name="T65" fmla="*/ 4 h 712"/>
                  <a:gd name="T66" fmla="*/ 45 w 1321"/>
                  <a:gd name="T67" fmla="*/ 4 h 712"/>
                  <a:gd name="T68" fmla="*/ 69 w 1321"/>
                  <a:gd name="T69" fmla="*/ 4 h 712"/>
                  <a:gd name="T70" fmla="*/ 94 w 1321"/>
                  <a:gd name="T71" fmla="*/ 4 h 712"/>
                  <a:gd name="T72" fmla="*/ 124 w 1321"/>
                  <a:gd name="T73" fmla="*/ 4 h 712"/>
                  <a:gd name="T74" fmla="*/ 157 w 1321"/>
                  <a:gd name="T75" fmla="*/ 4 h 712"/>
                  <a:gd name="T76" fmla="*/ 189 w 1321"/>
                  <a:gd name="T77" fmla="*/ 4 h 712"/>
                  <a:gd name="T78" fmla="*/ 227 w 1321"/>
                  <a:gd name="T79" fmla="*/ 4 h 712"/>
                  <a:gd name="T80" fmla="*/ 266 w 1321"/>
                  <a:gd name="T81" fmla="*/ 4 h 712"/>
                  <a:gd name="T82" fmla="*/ 306 w 1321"/>
                  <a:gd name="T83" fmla="*/ 0 h 712"/>
                  <a:gd name="T84" fmla="*/ 306 w 1321"/>
                  <a:gd name="T85" fmla="*/ 0 h 712"/>
                  <a:gd name="T86" fmla="*/ 347 w 1321"/>
                  <a:gd name="T87" fmla="*/ 4 h 712"/>
                  <a:gd name="T88" fmla="*/ 386 w 1321"/>
                  <a:gd name="T89" fmla="*/ 4 h 712"/>
                  <a:gd name="T90" fmla="*/ 425 w 1321"/>
                  <a:gd name="T91" fmla="*/ 4 h 712"/>
                  <a:gd name="T92" fmla="*/ 462 w 1321"/>
                  <a:gd name="T93" fmla="*/ 4 h 712"/>
                  <a:gd name="T94" fmla="*/ 494 w 1321"/>
                  <a:gd name="T95" fmla="*/ 4 h 712"/>
                  <a:gd name="T96" fmla="*/ 525 w 1321"/>
                  <a:gd name="T97" fmla="*/ 4 h 712"/>
                  <a:gd name="T98" fmla="*/ 552 w 1321"/>
                  <a:gd name="T99" fmla="*/ 4 h 712"/>
                  <a:gd name="T100" fmla="*/ 575 w 1321"/>
                  <a:gd name="T101" fmla="*/ 4 h 712"/>
                  <a:gd name="T102" fmla="*/ 595 w 1321"/>
                  <a:gd name="T103" fmla="*/ 4 h 712"/>
                  <a:gd name="T104" fmla="*/ 595 w 1321"/>
                  <a:gd name="T105" fmla="*/ 4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hlink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19" name="Group 28">
              <a:extLst>
                <a:ext uri="{FF2B5EF4-FFF2-40B4-BE49-F238E27FC236}">
                  <a16:creationId xmlns:a16="http://schemas.microsoft.com/office/drawing/2014/main" id="{3AF25806-B956-45ED-BC9C-2C6D7A5CCD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52" y="3360"/>
              <a:ext cx="412" cy="392"/>
              <a:chOff x="2016" y="1920"/>
              <a:chExt cx="1680" cy="1680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57CCBDF-EFCF-47FF-A579-7E30B5BEAAF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solidFill>
                <a:srgbClr val="005C00"/>
              </a:solidFill>
              <a:ln w="9525">
                <a:solidFill>
                  <a:srgbClr val="FFFF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7449" name="Freeform 30">
                <a:extLst>
                  <a:ext uri="{FF2B5EF4-FFF2-40B4-BE49-F238E27FC236}">
                    <a16:creationId xmlns:a16="http://schemas.microsoft.com/office/drawing/2014/main" id="{60C3A3C8-0D75-4651-8EB6-55A071CFF7AE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595 w 1321"/>
                  <a:gd name="T1" fmla="*/ 4 h 712"/>
                  <a:gd name="T2" fmla="*/ 601 w 1321"/>
                  <a:gd name="T3" fmla="*/ 4 h 712"/>
                  <a:gd name="T4" fmla="*/ 603 w 1321"/>
                  <a:gd name="T5" fmla="*/ 4 h 712"/>
                  <a:gd name="T6" fmla="*/ 600 w 1321"/>
                  <a:gd name="T7" fmla="*/ 4 h 712"/>
                  <a:gd name="T8" fmla="*/ 593 w 1321"/>
                  <a:gd name="T9" fmla="*/ 4 h 712"/>
                  <a:gd name="T10" fmla="*/ 581 w 1321"/>
                  <a:gd name="T11" fmla="*/ 4 h 712"/>
                  <a:gd name="T12" fmla="*/ 566 w 1321"/>
                  <a:gd name="T13" fmla="*/ 4 h 712"/>
                  <a:gd name="T14" fmla="*/ 545 w 1321"/>
                  <a:gd name="T15" fmla="*/ 5 h 712"/>
                  <a:gd name="T16" fmla="*/ 524 w 1321"/>
                  <a:gd name="T17" fmla="*/ 5 h 712"/>
                  <a:gd name="T18" fmla="*/ 498 w 1321"/>
                  <a:gd name="T19" fmla="*/ 5 h 712"/>
                  <a:gd name="T20" fmla="*/ 471 w 1321"/>
                  <a:gd name="T21" fmla="*/ 5 h 712"/>
                  <a:gd name="T22" fmla="*/ 441 w 1321"/>
                  <a:gd name="T23" fmla="*/ 6 h 712"/>
                  <a:gd name="T24" fmla="*/ 409 w 1321"/>
                  <a:gd name="T25" fmla="*/ 6 h 712"/>
                  <a:gd name="T26" fmla="*/ 377 w 1321"/>
                  <a:gd name="T27" fmla="*/ 6 h 712"/>
                  <a:gd name="T28" fmla="*/ 364 w 1321"/>
                  <a:gd name="T29" fmla="*/ 6 h 712"/>
                  <a:gd name="T30" fmla="*/ 218 w 1321"/>
                  <a:gd name="T31" fmla="*/ 6 h 712"/>
                  <a:gd name="T32" fmla="*/ 216 w 1321"/>
                  <a:gd name="T33" fmla="*/ 6 h 712"/>
                  <a:gd name="T34" fmla="*/ 186 w 1321"/>
                  <a:gd name="T35" fmla="*/ 6 h 712"/>
                  <a:gd name="T36" fmla="*/ 160 w 1321"/>
                  <a:gd name="T37" fmla="*/ 6 h 712"/>
                  <a:gd name="T38" fmla="*/ 132 w 1321"/>
                  <a:gd name="T39" fmla="*/ 6 h 712"/>
                  <a:gd name="T40" fmla="*/ 110 w 1321"/>
                  <a:gd name="T41" fmla="*/ 5 h 712"/>
                  <a:gd name="T42" fmla="*/ 85 w 1321"/>
                  <a:gd name="T43" fmla="*/ 5 h 712"/>
                  <a:gd name="T44" fmla="*/ 67 w 1321"/>
                  <a:gd name="T45" fmla="*/ 5 h 712"/>
                  <a:gd name="T46" fmla="*/ 49 w 1321"/>
                  <a:gd name="T47" fmla="*/ 5 h 712"/>
                  <a:gd name="T48" fmla="*/ 26 w 1321"/>
                  <a:gd name="T49" fmla="*/ 5 h 712"/>
                  <a:gd name="T50" fmla="*/ 26 w 1321"/>
                  <a:gd name="T51" fmla="*/ 4 h 712"/>
                  <a:gd name="T52" fmla="*/ 18 w 1321"/>
                  <a:gd name="T53" fmla="*/ 4 h 712"/>
                  <a:gd name="T54" fmla="*/ 6 w 1321"/>
                  <a:gd name="T55" fmla="*/ 4 h 712"/>
                  <a:gd name="T56" fmla="*/ 0 w 1321"/>
                  <a:gd name="T57" fmla="*/ 4 h 712"/>
                  <a:gd name="T58" fmla="*/ 0 w 1321"/>
                  <a:gd name="T59" fmla="*/ 4 h 712"/>
                  <a:gd name="T60" fmla="*/ 4 w 1321"/>
                  <a:gd name="T61" fmla="*/ 4 h 712"/>
                  <a:gd name="T62" fmla="*/ 16 w 1321"/>
                  <a:gd name="T63" fmla="*/ 4 h 712"/>
                  <a:gd name="T64" fmla="*/ 26 w 1321"/>
                  <a:gd name="T65" fmla="*/ 4 h 712"/>
                  <a:gd name="T66" fmla="*/ 45 w 1321"/>
                  <a:gd name="T67" fmla="*/ 4 h 712"/>
                  <a:gd name="T68" fmla="*/ 69 w 1321"/>
                  <a:gd name="T69" fmla="*/ 4 h 712"/>
                  <a:gd name="T70" fmla="*/ 94 w 1321"/>
                  <a:gd name="T71" fmla="*/ 4 h 712"/>
                  <a:gd name="T72" fmla="*/ 124 w 1321"/>
                  <a:gd name="T73" fmla="*/ 4 h 712"/>
                  <a:gd name="T74" fmla="*/ 157 w 1321"/>
                  <a:gd name="T75" fmla="*/ 4 h 712"/>
                  <a:gd name="T76" fmla="*/ 189 w 1321"/>
                  <a:gd name="T77" fmla="*/ 4 h 712"/>
                  <a:gd name="T78" fmla="*/ 227 w 1321"/>
                  <a:gd name="T79" fmla="*/ 4 h 712"/>
                  <a:gd name="T80" fmla="*/ 266 w 1321"/>
                  <a:gd name="T81" fmla="*/ 4 h 712"/>
                  <a:gd name="T82" fmla="*/ 306 w 1321"/>
                  <a:gd name="T83" fmla="*/ 0 h 712"/>
                  <a:gd name="T84" fmla="*/ 306 w 1321"/>
                  <a:gd name="T85" fmla="*/ 0 h 712"/>
                  <a:gd name="T86" fmla="*/ 347 w 1321"/>
                  <a:gd name="T87" fmla="*/ 4 h 712"/>
                  <a:gd name="T88" fmla="*/ 386 w 1321"/>
                  <a:gd name="T89" fmla="*/ 4 h 712"/>
                  <a:gd name="T90" fmla="*/ 425 w 1321"/>
                  <a:gd name="T91" fmla="*/ 4 h 712"/>
                  <a:gd name="T92" fmla="*/ 462 w 1321"/>
                  <a:gd name="T93" fmla="*/ 4 h 712"/>
                  <a:gd name="T94" fmla="*/ 494 w 1321"/>
                  <a:gd name="T95" fmla="*/ 4 h 712"/>
                  <a:gd name="T96" fmla="*/ 525 w 1321"/>
                  <a:gd name="T97" fmla="*/ 4 h 712"/>
                  <a:gd name="T98" fmla="*/ 552 w 1321"/>
                  <a:gd name="T99" fmla="*/ 4 h 712"/>
                  <a:gd name="T100" fmla="*/ 575 w 1321"/>
                  <a:gd name="T101" fmla="*/ 4 h 712"/>
                  <a:gd name="T102" fmla="*/ 595 w 1321"/>
                  <a:gd name="T103" fmla="*/ 4 h 712"/>
                  <a:gd name="T104" fmla="*/ 595 w 1321"/>
                  <a:gd name="T105" fmla="*/ 4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7420" name="Group 33">
              <a:extLst>
                <a:ext uri="{FF2B5EF4-FFF2-40B4-BE49-F238E27FC236}">
                  <a16:creationId xmlns:a16="http://schemas.microsoft.com/office/drawing/2014/main" id="{C7609846-AC2D-4786-BA8D-54D264F473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88" y="1968"/>
              <a:ext cx="432" cy="432"/>
              <a:chOff x="2016" y="1920"/>
              <a:chExt cx="1680" cy="1680"/>
            </a:xfrm>
          </p:grpSpPr>
          <p:sp>
            <p:nvSpPr>
              <p:cNvPr id="28" name="Oval 34">
                <a:extLst>
                  <a:ext uri="{FF2B5EF4-FFF2-40B4-BE49-F238E27FC236}">
                    <a16:creationId xmlns:a16="http://schemas.microsoft.com/office/drawing/2014/main" id="{7548292F-6405-4670-B8CB-11CF3FA57278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016" y="1920"/>
                <a:ext cx="1680" cy="1680"/>
              </a:xfrm>
              <a:prstGeom prst="ellipse">
                <a:avLst/>
              </a:prstGeom>
              <a:solidFill>
                <a:srgbClr val="00206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7447" name="Freeform 35">
                <a:extLst>
                  <a:ext uri="{FF2B5EF4-FFF2-40B4-BE49-F238E27FC236}">
                    <a16:creationId xmlns:a16="http://schemas.microsoft.com/office/drawing/2014/main" id="{DAA4CAE4-300C-4875-A944-B5621E2CB31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>
                  <a:gd name="T0" fmla="*/ 595 w 1321"/>
                  <a:gd name="T1" fmla="*/ 4 h 712"/>
                  <a:gd name="T2" fmla="*/ 601 w 1321"/>
                  <a:gd name="T3" fmla="*/ 4 h 712"/>
                  <a:gd name="T4" fmla="*/ 603 w 1321"/>
                  <a:gd name="T5" fmla="*/ 4 h 712"/>
                  <a:gd name="T6" fmla="*/ 600 w 1321"/>
                  <a:gd name="T7" fmla="*/ 4 h 712"/>
                  <a:gd name="T8" fmla="*/ 593 w 1321"/>
                  <a:gd name="T9" fmla="*/ 4 h 712"/>
                  <a:gd name="T10" fmla="*/ 581 w 1321"/>
                  <a:gd name="T11" fmla="*/ 4 h 712"/>
                  <a:gd name="T12" fmla="*/ 566 w 1321"/>
                  <a:gd name="T13" fmla="*/ 4 h 712"/>
                  <a:gd name="T14" fmla="*/ 545 w 1321"/>
                  <a:gd name="T15" fmla="*/ 5 h 712"/>
                  <a:gd name="T16" fmla="*/ 524 w 1321"/>
                  <a:gd name="T17" fmla="*/ 5 h 712"/>
                  <a:gd name="T18" fmla="*/ 498 w 1321"/>
                  <a:gd name="T19" fmla="*/ 5 h 712"/>
                  <a:gd name="T20" fmla="*/ 471 w 1321"/>
                  <a:gd name="T21" fmla="*/ 5 h 712"/>
                  <a:gd name="T22" fmla="*/ 441 w 1321"/>
                  <a:gd name="T23" fmla="*/ 6 h 712"/>
                  <a:gd name="T24" fmla="*/ 409 w 1321"/>
                  <a:gd name="T25" fmla="*/ 6 h 712"/>
                  <a:gd name="T26" fmla="*/ 377 w 1321"/>
                  <a:gd name="T27" fmla="*/ 6 h 712"/>
                  <a:gd name="T28" fmla="*/ 364 w 1321"/>
                  <a:gd name="T29" fmla="*/ 6 h 712"/>
                  <a:gd name="T30" fmla="*/ 218 w 1321"/>
                  <a:gd name="T31" fmla="*/ 6 h 712"/>
                  <a:gd name="T32" fmla="*/ 216 w 1321"/>
                  <a:gd name="T33" fmla="*/ 6 h 712"/>
                  <a:gd name="T34" fmla="*/ 186 w 1321"/>
                  <a:gd name="T35" fmla="*/ 6 h 712"/>
                  <a:gd name="T36" fmla="*/ 160 w 1321"/>
                  <a:gd name="T37" fmla="*/ 6 h 712"/>
                  <a:gd name="T38" fmla="*/ 132 w 1321"/>
                  <a:gd name="T39" fmla="*/ 6 h 712"/>
                  <a:gd name="T40" fmla="*/ 110 w 1321"/>
                  <a:gd name="T41" fmla="*/ 5 h 712"/>
                  <a:gd name="T42" fmla="*/ 85 w 1321"/>
                  <a:gd name="T43" fmla="*/ 5 h 712"/>
                  <a:gd name="T44" fmla="*/ 67 w 1321"/>
                  <a:gd name="T45" fmla="*/ 5 h 712"/>
                  <a:gd name="T46" fmla="*/ 49 w 1321"/>
                  <a:gd name="T47" fmla="*/ 5 h 712"/>
                  <a:gd name="T48" fmla="*/ 26 w 1321"/>
                  <a:gd name="T49" fmla="*/ 5 h 712"/>
                  <a:gd name="T50" fmla="*/ 26 w 1321"/>
                  <a:gd name="T51" fmla="*/ 4 h 712"/>
                  <a:gd name="T52" fmla="*/ 18 w 1321"/>
                  <a:gd name="T53" fmla="*/ 4 h 712"/>
                  <a:gd name="T54" fmla="*/ 6 w 1321"/>
                  <a:gd name="T55" fmla="*/ 4 h 712"/>
                  <a:gd name="T56" fmla="*/ 0 w 1321"/>
                  <a:gd name="T57" fmla="*/ 4 h 712"/>
                  <a:gd name="T58" fmla="*/ 0 w 1321"/>
                  <a:gd name="T59" fmla="*/ 4 h 712"/>
                  <a:gd name="T60" fmla="*/ 4 w 1321"/>
                  <a:gd name="T61" fmla="*/ 4 h 712"/>
                  <a:gd name="T62" fmla="*/ 16 w 1321"/>
                  <a:gd name="T63" fmla="*/ 4 h 712"/>
                  <a:gd name="T64" fmla="*/ 26 w 1321"/>
                  <a:gd name="T65" fmla="*/ 4 h 712"/>
                  <a:gd name="T66" fmla="*/ 45 w 1321"/>
                  <a:gd name="T67" fmla="*/ 4 h 712"/>
                  <a:gd name="T68" fmla="*/ 69 w 1321"/>
                  <a:gd name="T69" fmla="*/ 4 h 712"/>
                  <a:gd name="T70" fmla="*/ 94 w 1321"/>
                  <a:gd name="T71" fmla="*/ 4 h 712"/>
                  <a:gd name="T72" fmla="*/ 124 w 1321"/>
                  <a:gd name="T73" fmla="*/ 4 h 712"/>
                  <a:gd name="T74" fmla="*/ 157 w 1321"/>
                  <a:gd name="T75" fmla="*/ 4 h 712"/>
                  <a:gd name="T76" fmla="*/ 189 w 1321"/>
                  <a:gd name="T77" fmla="*/ 4 h 712"/>
                  <a:gd name="T78" fmla="*/ 227 w 1321"/>
                  <a:gd name="T79" fmla="*/ 4 h 712"/>
                  <a:gd name="T80" fmla="*/ 266 w 1321"/>
                  <a:gd name="T81" fmla="*/ 4 h 712"/>
                  <a:gd name="T82" fmla="*/ 306 w 1321"/>
                  <a:gd name="T83" fmla="*/ 0 h 712"/>
                  <a:gd name="T84" fmla="*/ 306 w 1321"/>
                  <a:gd name="T85" fmla="*/ 0 h 712"/>
                  <a:gd name="T86" fmla="*/ 347 w 1321"/>
                  <a:gd name="T87" fmla="*/ 4 h 712"/>
                  <a:gd name="T88" fmla="*/ 386 w 1321"/>
                  <a:gd name="T89" fmla="*/ 4 h 712"/>
                  <a:gd name="T90" fmla="*/ 425 w 1321"/>
                  <a:gd name="T91" fmla="*/ 4 h 712"/>
                  <a:gd name="T92" fmla="*/ 462 w 1321"/>
                  <a:gd name="T93" fmla="*/ 4 h 712"/>
                  <a:gd name="T94" fmla="*/ 494 w 1321"/>
                  <a:gd name="T95" fmla="*/ 4 h 712"/>
                  <a:gd name="T96" fmla="*/ 525 w 1321"/>
                  <a:gd name="T97" fmla="*/ 4 h 712"/>
                  <a:gd name="T98" fmla="*/ 552 w 1321"/>
                  <a:gd name="T99" fmla="*/ 4 h 712"/>
                  <a:gd name="T100" fmla="*/ 575 w 1321"/>
                  <a:gd name="T101" fmla="*/ 4 h 712"/>
                  <a:gd name="T102" fmla="*/ 595 w 1321"/>
                  <a:gd name="T103" fmla="*/ 4 h 712"/>
                  <a:gd name="T104" fmla="*/ 595 w 1321"/>
                  <a:gd name="T105" fmla="*/ 4 h 71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21"/>
                  <a:gd name="T160" fmla="*/ 0 h 712"/>
                  <a:gd name="T161" fmla="*/ 1321 w 1321"/>
                  <a:gd name="T162" fmla="*/ 712 h 71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chemeClr val="accent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Oval 37">
              <a:extLst>
                <a:ext uri="{FF2B5EF4-FFF2-40B4-BE49-F238E27FC236}">
                  <a16:creationId xmlns:a16="http://schemas.microsoft.com/office/drawing/2014/main" id="{A323BEC9-E6EA-4487-9CBF-2603EF9EE227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227093">
              <a:off x="3505" y="3263"/>
              <a:ext cx="82" cy="87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6666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4" name="Oval 38">
              <a:extLst>
                <a:ext uri="{FF2B5EF4-FFF2-40B4-BE49-F238E27FC236}">
                  <a16:creationId xmlns:a16="http://schemas.microsoft.com/office/drawing/2014/main" id="{CE6477A2-DBBE-4558-A062-E5EC52E51D7A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227093">
              <a:off x="3409" y="3167"/>
              <a:ext cx="82" cy="87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66667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grpSp>
          <p:nvGrpSpPr>
            <p:cNvPr id="17423" name="Group 39">
              <a:extLst>
                <a:ext uri="{FF2B5EF4-FFF2-40B4-BE49-F238E27FC236}">
                  <a16:creationId xmlns:a16="http://schemas.microsoft.com/office/drawing/2014/main" id="{664A3064-58D8-4824-8D17-FB6F55B51C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968" y="2256"/>
              <a:ext cx="231" cy="130"/>
              <a:chOff x="2016" y="2304"/>
              <a:chExt cx="231" cy="130"/>
            </a:xfrm>
          </p:grpSpPr>
          <p:sp>
            <p:nvSpPr>
              <p:cNvPr id="26" name="Oval 40">
                <a:extLst>
                  <a:ext uri="{FF2B5EF4-FFF2-40B4-BE49-F238E27FC236}">
                    <a16:creationId xmlns:a16="http://schemas.microsoft.com/office/drawing/2014/main" id="{DEC0E8CC-524C-4A3E-B331-068C591C2816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005" y="2312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5764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7" name="Oval 41">
                <a:extLst>
                  <a:ext uri="{FF2B5EF4-FFF2-40B4-BE49-F238E27FC236}">
                    <a16:creationId xmlns:a16="http://schemas.microsoft.com/office/drawing/2014/main" id="{ADA1250D-20D4-424A-BC18-B34548E6B22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121" y="2379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4862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17424" name="Group 42">
              <a:extLst>
                <a:ext uri="{FF2B5EF4-FFF2-40B4-BE49-F238E27FC236}">
                  <a16:creationId xmlns:a16="http://schemas.microsoft.com/office/drawing/2014/main" id="{04F53088-9FA1-4DCE-976F-3A5A565846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2" y="1612"/>
              <a:ext cx="87" cy="260"/>
              <a:chOff x="2832" y="1612"/>
              <a:chExt cx="87" cy="260"/>
            </a:xfrm>
          </p:grpSpPr>
          <p:sp>
            <p:nvSpPr>
              <p:cNvPr id="24" name="Oval 43">
                <a:extLst>
                  <a:ext uri="{FF2B5EF4-FFF2-40B4-BE49-F238E27FC236}">
                    <a16:creationId xmlns:a16="http://schemas.microsoft.com/office/drawing/2014/main" id="{C7A47896-EE0A-4671-BE6F-E63F36A852A5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821" y="1636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549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5" name="Oval 44">
                <a:extLst>
                  <a:ext uri="{FF2B5EF4-FFF2-40B4-BE49-F238E27FC236}">
                    <a16:creationId xmlns:a16="http://schemas.microsoft.com/office/drawing/2014/main" id="{E4E7693B-5459-4941-9E10-E4D9E6FB4D1E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 rot="18227093">
                <a:off x="2821" y="1814"/>
                <a:ext cx="82" cy="87"/>
              </a:xfrm>
              <a:prstGeom prst="ellipse">
                <a:avLst/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48627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ru-RU" dirty="0">
                  <a:solidFill>
                    <a:srgbClr val="000000"/>
                  </a:solidFill>
                  <a:latin typeface="Arial"/>
                  <a:cs typeface="Arial"/>
                </a:endParaRPr>
              </a:p>
            </p:txBody>
          </p:sp>
        </p:grpSp>
        <p:sp>
          <p:nvSpPr>
            <p:cNvPr id="17" name="Oval 45">
              <a:extLst>
                <a:ext uri="{FF2B5EF4-FFF2-40B4-BE49-F238E27FC236}">
                  <a16:creationId xmlns:a16="http://schemas.microsoft.com/office/drawing/2014/main" id="{2E4CF9EB-0FD1-4C83-BCCB-491C4FBB1465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227093">
              <a:off x="3757" y="2273"/>
              <a:ext cx="82" cy="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75686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8" name="Oval 46">
              <a:extLst>
                <a:ext uri="{FF2B5EF4-FFF2-40B4-BE49-F238E27FC236}">
                  <a16:creationId xmlns:a16="http://schemas.microsoft.com/office/drawing/2014/main" id="{967BE050-8DB5-41F0-BCA3-1DE1D9D4CDFC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18227093">
              <a:off x="3601" y="2351"/>
              <a:ext cx="82" cy="87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75686"/>
                    <a:invGamma/>
                  </a:schemeClr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 dirty="0">
                <a:solidFill>
                  <a:srgbClr val="000000"/>
                </a:solidFill>
                <a:latin typeface="Arial"/>
                <a:cs typeface="Arial"/>
              </a:endParaRPr>
            </a:p>
          </p:txBody>
        </p:sp>
        <p:sp>
          <p:nvSpPr>
            <p:cNvPr id="19" name="Text Box 47">
              <a:extLst>
                <a:ext uri="{FF2B5EF4-FFF2-40B4-BE49-F238E27FC236}">
                  <a16:creationId xmlns:a16="http://schemas.microsoft.com/office/drawing/2014/main" id="{4F9B1A9A-B56A-4E0D-A0D3-61D1E8232D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0" y="1709"/>
              <a:ext cx="1200" cy="93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</a:rPr>
                <a:t>Экологическое движение «Хоровод»</a:t>
              </a: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2"/>
                </a:rPr>
                <a:t>Группа ВК</a:t>
              </a:r>
              <a:endParaRPr lang="ru-RU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3"/>
                </a:rPr>
                <a:t>Мероприятия</a:t>
              </a:r>
              <a:endParaRPr lang="en-US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</p:txBody>
        </p:sp>
        <p:sp>
          <p:nvSpPr>
            <p:cNvPr id="20" name="Text Box 48">
              <a:extLst>
                <a:ext uri="{FF2B5EF4-FFF2-40B4-BE49-F238E27FC236}">
                  <a16:creationId xmlns:a16="http://schemas.microsoft.com/office/drawing/2014/main" id="{77E99750-AF35-4558-81E4-E50A13A817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97" y="1573"/>
              <a:ext cx="1351" cy="137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</a:rPr>
                <a:t>Школьное </a:t>
              </a: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</a:rPr>
                <a:t>лесничество</a:t>
              </a: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4"/>
                </a:rPr>
                <a:t>Презентация</a:t>
              </a:r>
              <a:endParaRPr lang="ru-RU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  <a:p>
              <a:pPr algn="ctr" eaLnBrk="0" hangingPunct="0">
                <a:defRPr/>
              </a:pPr>
              <a:endParaRPr lang="ru-RU" sz="1000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 charset="0"/>
                  <a:hlinkClick r:id="rId5"/>
                </a:rPr>
                <a:t>Проект "Нурлатское школьное лесничество»</a:t>
              </a:r>
              <a:endParaRPr lang="en-US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</p:txBody>
        </p:sp>
        <p:sp>
          <p:nvSpPr>
            <p:cNvPr id="21" name="Text Box 49">
              <a:extLst>
                <a:ext uri="{FF2B5EF4-FFF2-40B4-BE49-F238E27FC236}">
                  <a16:creationId xmlns:a16="http://schemas.microsoft.com/office/drawing/2014/main" id="{EC3E3FE9-5D5A-43D5-8B77-BC9D6455F9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34" y="3252"/>
              <a:ext cx="1542" cy="5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6"/>
                </a:rPr>
                <a:t>Клуб </a:t>
              </a: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6"/>
                </a:rPr>
                <a:t>любителей</a:t>
              </a: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6"/>
                </a:rPr>
                <a:t>фотографии</a:t>
              </a:r>
              <a:endParaRPr lang="en-US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</p:txBody>
        </p:sp>
        <p:sp>
          <p:nvSpPr>
            <p:cNvPr id="22" name="Text Box 50">
              <a:extLst>
                <a:ext uri="{FF2B5EF4-FFF2-40B4-BE49-F238E27FC236}">
                  <a16:creationId xmlns:a16="http://schemas.microsoft.com/office/drawing/2014/main" id="{F52457C4-21DB-47C5-8420-F477ADFA06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5" y="3268"/>
              <a:ext cx="1458" cy="58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</a:rPr>
                <a:t>Олимпиады, конкурсы, НПК</a:t>
              </a: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7"/>
                </a:rPr>
                <a:t>Результативность</a:t>
              </a:r>
              <a:endParaRPr lang="en-US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</p:txBody>
        </p:sp>
        <p:sp>
          <p:nvSpPr>
            <p:cNvPr id="23" name="Text Box 51">
              <a:extLst>
                <a:ext uri="{FF2B5EF4-FFF2-40B4-BE49-F238E27FC236}">
                  <a16:creationId xmlns:a16="http://schemas.microsoft.com/office/drawing/2014/main" id="{FC3DDF25-233C-4C63-BFAF-6DF7C2835E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31" y="439"/>
              <a:ext cx="3538" cy="75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</a:rPr>
                <a:t>Проектная и исследовательская деятельность</a:t>
              </a: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</a:rPr>
                <a:t>Проект </a:t>
              </a: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8"/>
                </a:rPr>
                <a:t>«Не зеленый парк»</a:t>
              </a:r>
              <a:endParaRPr lang="ru-RU" b="1" dirty="0">
                <a:solidFill>
                  <a:srgbClr val="000000"/>
                </a:solidFill>
                <a:latin typeface="Calibri" pitchFamily="34" charset="0"/>
                <a:cs typeface="Arial"/>
                <a:hlinkClick r:id="rId8"/>
              </a:endParaRP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</a:rPr>
                <a:t>Исследовательская работа </a:t>
              </a: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9"/>
                </a:rPr>
                <a:t>«Цветок журавля»</a:t>
              </a:r>
              <a:endParaRPr lang="ru-RU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  <a:p>
              <a:pPr algn="ctr" eaLnBrk="0" hangingPunct="0">
                <a:defRPr/>
              </a:pP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</a:rPr>
                <a:t>Исследовательская работа  </a:t>
              </a:r>
              <a:r>
                <a:rPr lang="ru-RU" b="1" dirty="0">
                  <a:solidFill>
                    <a:srgbClr val="000000"/>
                  </a:solidFill>
                  <a:latin typeface="Calibri" pitchFamily="34" charset="0"/>
                  <a:cs typeface="Arial"/>
                  <a:hlinkClick r:id="rId10"/>
                </a:rPr>
                <a:t>«Твой успешный экзамен»</a:t>
              </a:r>
              <a:endParaRPr lang="ru-RU" b="1" dirty="0">
                <a:solidFill>
                  <a:srgbClr val="000000"/>
                </a:solidFill>
                <a:latin typeface="Calibri" pitchFamily="34" charset="0"/>
                <a:cs typeface="Arial"/>
              </a:endParaRPr>
            </a:p>
          </p:txBody>
        </p:sp>
      </p:grp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0EA46C12-38A9-4184-8B37-34E8925CED46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6090A95C-78EB-47BB-ABDE-E2AF9DDFB035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2">
            <a:extLst>
              <a:ext uri="{FF2B5EF4-FFF2-40B4-BE49-F238E27FC236}">
                <a16:creationId xmlns:a16="http://schemas.microsoft.com/office/drawing/2014/main" id="{EB5F5339-CA28-489C-A74F-1A9BEB030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6651" y="136525"/>
            <a:ext cx="5580063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i="1">
                <a:solidFill>
                  <a:srgbClr val="FFFFFF"/>
                </a:solidFill>
              </a:rPr>
              <a:t>«Первейшим мотиватором людей является обратная связь, постоянное осознание результатов их деятельности»    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200">
                <a:solidFill>
                  <a:srgbClr val="FFFFFF"/>
                </a:solidFill>
              </a:rPr>
              <a:t>Кеннет Бланшар, американский эксперт по менеджменту</a:t>
            </a:r>
          </a:p>
        </p:txBody>
      </p:sp>
      <p:sp>
        <p:nvSpPr>
          <p:cNvPr id="18435" name="Прямоугольник 2">
            <a:extLst>
              <a:ext uri="{FF2B5EF4-FFF2-40B4-BE49-F238E27FC236}">
                <a16:creationId xmlns:a16="http://schemas.microsoft.com/office/drawing/2014/main" id="{A9350620-92B9-403A-8C5E-695926C12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188914"/>
            <a:ext cx="28813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srgbClr val="FFFFFF"/>
                </a:solidFill>
              </a:rPr>
              <a:t>РЕФЛЕКСИЯ  и обратная связь </a:t>
            </a:r>
          </a:p>
        </p:txBody>
      </p:sp>
      <p:sp>
        <p:nvSpPr>
          <p:cNvPr id="18436" name="TextBox 3">
            <a:extLst>
              <a:ext uri="{FF2B5EF4-FFF2-40B4-BE49-F238E27FC236}">
                <a16:creationId xmlns:a16="http://schemas.microsoft.com/office/drawing/2014/main" id="{53301F26-2971-4AC1-A532-83AD5A1A37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1484314"/>
            <a:ext cx="3455987" cy="230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3-2-1: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3 самых важных момента, которые я узнал на уроке;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2 знания, которые я буду применять на практике;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1 вопрос или комментарий, который возник  во время урока.</a:t>
            </a:r>
          </a:p>
        </p:txBody>
      </p:sp>
      <p:sp>
        <p:nvSpPr>
          <p:cNvPr id="18437" name="TextBox 4">
            <a:extLst>
              <a:ext uri="{FF2B5EF4-FFF2-40B4-BE49-F238E27FC236}">
                <a16:creationId xmlns:a16="http://schemas.microsoft.com/office/drawing/2014/main" id="{D4C0F477-BDAE-4D7A-9524-431780782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2351" y="1484314"/>
            <a:ext cx="360363" cy="230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О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Р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Г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Н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З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м</a:t>
            </a:r>
          </a:p>
        </p:txBody>
      </p:sp>
      <p:sp>
        <p:nvSpPr>
          <p:cNvPr id="18438" name="TextBox 5">
            <a:extLst>
              <a:ext uri="{FF2B5EF4-FFF2-40B4-BE49-F238E27FC236}">
                <a16:creationId xmlns:a16="http://schemas.microsoft.com/office/drawing/2014/main" id="{A48E6798-F4BC-4283-8A28-EF9668BDB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4200" y="1484314"/>
            <a:ext cx="4103688" cy="230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Словарные акростихи: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1 – ученикам задается ключевое слово, связанное с темой;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2 – заданное слово ученики пишут побуквенно, а тетради  вертикально;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3 – ученики должны составить акростих, используя каждую букву заданного слова.</a:t>
            </a:r>
          </a:p>
        </p:txBody>
      </p:sp>
      <p:sp>
        <p:nvSpPr>
          <p:cNvPr id="18439" name="TextBox 6">
            <a:extLst>
              <a:ext uri="{FF2B5EF4-FFF2-40B4-BE49-F238E27FC236}">
                <a16:creationId xmlns:a16="http://schemas.microsoft.com/office/drawing/2014/main" id="{D2408F1E-958C-4AD7-8704-E8F1416D2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1763" y="4149726"/>
            <a:ext cx="2520950" cy="230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О- объединение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Р – различных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Г – гаджетов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А – анатомических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Н – необходимых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И – индивиду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З – запускать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М - механизм</a:t>
            </a:r>
          </a:p>
        </p:txBody>
      </p:sp>
      <p:sp>
        <p:nvSpPr>
          <p:cNvPr id="18440" name="TextBox 7">
            <a:extLst>
              <a:ext uri="{FF2B5EF4-FFF2-40B4-BE49-F238E27FC236}">
                <a16:creationId xmlns:a16="http://schemas.microsoft.com/office/drawing/2014/main" id="{5BC51054-E56C-486E-97AB-BDF5920B8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9" y="4149726"/>
            <a:ext cx="5400675" cy="23082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РЕЗЮМЕ одним словом: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1 – учитель распределяет случайным образом буквы алфавита для каждого ученика;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2 –ученикам дается минута, чтобы назвать слово РЕЗЮМИРУЮЩЕЕ тему всего урока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3 – учитель опрашивает как можно больше учеников, чтобы услышать придуманные ими слова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A69B3B3-9C95-436F-91CE-275CF616C17C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CD95918-B098-4D3B-9D60-58326C62B755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6BA33B-E381-4377-9BA1-77B394D1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5638" y="385763"/>
            <a:ext cx="8229600" cy="1008062"/>
          </a:xfrm>
        </p:spPr>
        <p:txBody>
          <a:bodyPr/>
          <a:lstStyle/>
          <a:p>
            <a:pPr>
              <a:defRPr/>
            </a:pPr>
            <a:r>
              <a:rPr lang="ru-RU" sz="2800" kern="1200" dirty="0">
                <a:solidFill>
                  <a:schemeClr val="bg1"/>
                </a:solidFill>
              </a:rPr>
              <a:t>Количественные показатели</a:t>
            </a:r>
            <a:br>
              <a:rPr lang="ru-RU" sz="2800" kern="1200" dirty="0">
                <a:solidFill>
                  <a:schemeClr val="bg1"/>
                </a:solidFill>
              </a:rPr>
            </a:br>
            <a:r>
              <a:rPr lang="ru-RU" sz="2800" kern="1200" dirty="0">
                <a:solidFill>
                  <a:schemeClr val="bg1"/>
                </a:solidFill>
              </a:rPr>
              <a:t> достижения предметных результатов обучающихся </a:t>
            </a:r>
            <a:br>
              <a:rPr lang="ru-RU" sz="2800" kern="1200" dirty="0">
                <a:solidFill>
                  <a:schemeClr val="bg1"/>
                </a:solidFill>
              </a:rPr>
            </a:br>
            <a:r>
              <a:rPr lang="ru-RU" sz="2800" b="1" kern="1200" dirty="0">
                <a:solidFill>
                  <a:schemeClr val="bg1"/>
                </a:solidFill>
                <a:ea typeface="+mn-ea"/>
              </a:rPr>
              <a:t>  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F4C85B2F-8D6D-469F-9327-BE93CD82DEF6}"/>
              </a:ext>
            </a:extLst>
          </p:cNvPr>
          <p:cNvGraphicFramePr>
            <a:graphicFrameLocks/>
          </p:cNvGraphicFramePr>
          <p:nvPr/>
        </p:nvGraphicFramePr>
        <p:xfrm>
          <a:off x="6096000" y="3645024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B69ADC2-BC9B-473B-85ED-BB1A6FBA4774}"/>
              </a:ext>
            </a:extLst>
          </p:cNvPr>
          <p:cNvGraphicFramePr>
            <a:graphicFrameLocks/>
          </p:cNvGraphicFramePr>
          <p:nvPr/>
        </p:nvGraphicFramePr>
        <p:xfrm>
          <a:off x="5735960" y="1484784"/>
          <a:ext cx="4536504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30C4E6D4-2C58-410C-A7ED-1FC453FE91DF}"/>
              </a:ext>
            </a:extLst>
          </p:cNvPr>
          <p:cNvGraphicFramePr/>
          <p:nvPr/>
        </p:nvGraphicFramePr>
        <p:xfrm>
          <a:off x="2135560" y="4221088"/>
          <a:ext cx="3600400" cy="2239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6F747813-9F81-4FD0-98F8-4206DEC766D8}"/>
              </a:ext>
            </a:extLst>
          </p:cNvPr>
          <p:cNvGraphicFramePr>
            <a:graphicFrameLocks/>
          </p:cNvGraphicFramePr>
          <p:nvPr/>
        </p:nvGraphicFramePr>
        <p:xfrm>
          <a:off x="1919536" y="1700808"/>
          <a:ext cx="3744416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463" name="Прямоугольник 7">
            <a:extLst>
              <a:ext uri="{FF2B5EF4-FFF2-40B4-BE49-F238E27FC236}">
                <a16:creationId xmlns:a16="http://schemas.microsoft.com/office/drawing/2014/main" id="{CC8B5517-2705-4C3C-A40F-D372A222DD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4689" y="6308725"/>
            <a:ext cx="5310187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lnSpc>
                <a:spcPct val="115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000">
                <a:solidFill>
                  <a:srgbClr val="FF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Фамилии и имена учащихся изменены, возможные совпадения случайны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2105FF0-B951-4773-BDD8-5D0E7032F9E5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A6CEB72-59F6-42B2-BAEA-17821B58C7D5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05668C56-8F50-4F9C-ADA4-D6E77A3B08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4826" y="188914"/>
            <a:ext cx="8569325" cy="936625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2800" b="1" kern="1200" dirty="0">
                <a:solidFill>
                  <a:schemeClr val="bg1"/>
                </a:solidFill>
              </a:rPr>
              <a:t>Результативность внеурочной деятельности обучающихся</a:t>
            </a:r>
          </a:p>
          <a:p>
            <a:pPr algn="just" eaLnBrk="1" hangingPunct="1">
              <a:buFontTx/>
              <a:buNone/>
              <a:defRPr/>
            </a:pPr>
            <a:endParaRPr lang="ru-RU" sz="2800" kern="1200" dirty="0">
              <a:solidFill>
                <a:schemeClr val="bg1"/>
              </a:solidFill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2102E61E-4053-421B-95E9-FC542C147FB7}"/>
              </a:ext>
            </a:extLst>
          </p:cNvPr>
          <p:cNvGraphicFramePr/>
          <p:nvPr/>
        </p:nvGraphicFramePr>
        <p:xfrm>
          <a:off x="1775520" y="3861049"/>
          <a:ext cx="4176464" cy="2773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id="{78502722-1C2D-4548-A950-B7490A568396}"/>
              </a:ext>
            </a:extLst>
          </p:cNvPr>
          <p:cNvGraphicFramePr/>
          <p:nvPr/>
        </p:nvGraphicFramePr>
        <p:xfrm>
          <a:off x="6240016" y="3861049"/>
          <a:ext cx="4176464" cy="2773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9A7FE87E-1F4B-463B-8D85-C0A517867700}"/>
              </a:ext>
            </a:extLst>
          </p:cNvPr>
          <p:cNvGraphicFramePr/>
          <p:nvPr/>
        </p:nvGraphicFramePr>
        <p:xfrm>
          <a:off x="3719736" y="1340768"/>
          <a:ext cx="453650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03D4C2-ED9C-44A0-9537-47CEBB200FDB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0E38A49-0948-473B-AE84-85CF30BAC465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5">
            <a:extLst>
              <a:ext uri="{FF2B5EF4-FFF2-40B4-BE49-F238E27FC236}">
                <a16:creationId xmlns:a16="http://schemas.microsoft.com/office/drawing/2014/main" id="{EAFDE8D3-4867-4CF8-B6EE-B62892471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675" y="61913"/>
            <a:ext cx="9144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FFFFFF"/>
                </a:solidFill>
              </a:rPr>
              <a:t>Комплексная оценка достижения качественных планируемых результатов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FFFFFF"/>
                </a:solidFill>
              </a:rPr>
              <a:t>формирования навыков коммуникации и сотрудничества 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7409A3C9-571B-409C-A817-A8B6E6E4C2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9752256"/>
              </p:ext>
            </p:extLst>
          </p:nvPr>
        </p:nvGraphicFramePr>
        <p:xfrm>
          <a:off x="1671639" y="1376363"/>
          <a:ext cx="8745536" cy="4843463"/>
        </p:xfrm>
        <a:graphic>
          <a:graphicData uri="http://schemas.openxmlformats.org/drawingml/2006/table">
            <a:tbl>
              <a:tblPr/>
              <a:tblGrid>
                <a:gridCol w="15167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77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031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91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309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353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14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42557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Ф.И.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обучающегося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6А класса </a:t>
                      </a:r>
                      <a:r>
                        <a:rPr lang="ru-RU" sz="14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*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Объект оценки (умения) / максимальный балл - 3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* Фамилии</a:t>
                      </a:r>
                      <a:r>
                        <a:rPr lang="ru-RU" sz="1100" baseline="0" dirty="0">
                          <a:solidFill>
                            <a:srgbClr val="FF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 и имена учащихся изменены, возможные совпадения случайны</a:t>
                      </a:r>
                      <a:endParaRPr lang="ru-RU" sz="1100" dirty="0">
                        <a:solidFill>
                          <a:srgbClr val="FF0000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66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Строить речевое высказыва-ние в устной и письменной форме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Строить рассуждение в форме связей простых суждений об объекте 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Адекватно использовать речевые средства для решения различных коммуникативных задач 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Контролиро-вать действия партнера 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Формулировать собственное мнение и позицию 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Итоговый балл 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Абдрахмов Адель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97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Бареев   Ильдар 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Галимова  Энже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Гилязов  Булат 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Дарьина Полина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14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Ефремова Злата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Имукова Анастасия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Кулаков Константин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Кунафин Азат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n-lt"/>
                          <a:ea typeface="Calibri"/>
                          <a:cs typeface="Times New Roman"/>
                        </a:rPr>
                        <a:t>Минибаева  Алия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14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Морозова Ольга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40510" marR="40510" marT="4368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09CA69F-0AA3-4E2A-863F-D887EEE9541D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53B3F83-AD6B-411B-AC71-B4416E83A1A6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>
            <a:extLst>
              <a:ext uri="{FF2B5EF4-FFF2-40B4-BE49-F238E27FC236}">
                <a16:creationId xmlns:a16="http://schemas.microsoft.com/office/drawing/2014/main" id="{96ECEADA-02B6-4628-B1E4-4D15055B1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0"/>
            <a:ext cx="80279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FFFFFF"/>
                </a:solidFill>
              </a:rPr>
              <a:t>Модель ожидаемого результата  педагогической деятельности в виде новообразований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FFFFFF"/>
                </a:solidFill>
              </a:rPr>
              <a:t> личности обучающегося</a:t>
            </a:r>
            <a:endParaRPr lang="ru-RU" altLang="ru-RU" sz="4000" b="1">
              <a:solidFill>
                <a:srgbClr val="FFFFFF"/>
              </a:solidFill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B1CAC1D-98C8-43B2-9E6F-1C102D993993}"/>
              </a:ext>
            </a:extLst>
          </p:cNvPr>
          <p:cNvGraphicFramePr>
            <a:graphicFrameLocks noGrp="1"/>
          </p:cNvGraphicFramePr>
          <p:nvPr/>
        </p:nvGraphicFramePr>
        <p:xfrm>
          <a:off x="1992313" y="1628775"/>
          <a:ext cx="8280401" cy="4572000"/>
        </p:xfrm>
        <a:graphic>
          <a:graphicData uri="http://schemas.openxmlformats.org/drawingml/2006/table">
            <a:tbl>
              <a:tblPr/>
              <a:tblGrid>
                <a:gridCol w="19186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2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62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62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41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Знает</a:t>
                      </a:r>
                    </a:p>
                  </a:txBody>
                  <a:tcPr marL="46179" marR="4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Умеет</a:t>
                      </a:r>
                    </a:p>
                  </a:txBody>
                  <a:tcPr marL="46179" marR="4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Имеет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представления</a:t>
                      </a:r>
                    </a:p>
                  </a:txBody>
                  <a:tcPr marL="46179" marR="4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Владеет ценностными ориентирами</a:t>
                      </a:r>
                    </a:p>
                  </a:txBody>
                  <a:tcPr marL="46179" marR="4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981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закономерности развития живой природы (ПР),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правила индивидуального и коллективного безопасного поведения в чрезвычайных ситуациях (ЛР),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- основы экологической культуры</a:t>
                      </a:r>
                      <a:r>
                        <a:rPr lang="ru-RU" sz="1500" kern="1200" baseline="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(ЛР).</a:t>
                      </a:r>
                      <a:endParaRPr lang="ru-RU" sz="1500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46179" marR="4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использовать методы науки для проведения несложных экспериментов и экологического мониторинга (ПР),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-оценить последствия человеческой деятельности в природе (ЛР),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оказывать первую медицинскую помощь (ПР),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коммуникативно общаться и сотрудничать с другими  людьми</a:t>
                      </a:r>
                      <a:r>
                        <a:rPr lang="ru-RU" sz="1500" kern="1200" baseline="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(МР).</a:t>
                      </a:r>
                      <a:endParaRPr lang="ru-RU" sz="1500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46179" marR="4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о исторически быстром сокращении биологического разнообразия</a:t>
                      </a:r>
                      <a:r>
                        <a:rPr lang="ru-RU" sz="1500" kern="1200" baseline="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(ПР),</a:t>
                      </a:r>
                      <a:endParaRPr lang="ru-RU" sz="1500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-о биологических объектах, процессах, явлениях, закономерностях, об основных биологических теориях</a:t>
                      </a:r>
                      <a:r>
                        <a:rPr lang="ru-RU" sz="1500" kern="1200" baseline="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(ПР),</a:t>
                      </a:r>
                      <a:endParaRPr lang="ru-RU" sz="1500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-об выращивании и размножении культурных растений и домашних животных</a:t>
                      </a:r>
                      <a:r>
                        <a:rPr lang="ru-RU" sz="1500" kern="1200" baseline="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(ПР).</a:t>
                      </a:r>
                      <a:endParaRPr lang="ru-RU" sz="1500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46179" marR="4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ценностями здорового и безопасного образа жизни</a:t>
                      </a:r>
                      <a:r>
                        <a:rPr lang="ru-RU" sz="1500" kern="1200" baseline="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(ЛР),</a:t>
                      </a:r>
                      <a:endParaRPr lang="ru-RU" sz="1500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kern="120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- целевых и смысловых установок, в своих действиях и поступках по отношению к живой природе</a:t>
                      </a:r>
                      <a:r>
                        <a:rPr lang="ru-RU" sz="1500" kern="1200" baseline="0" dirty="0">
                          <a:solidFill>
                            <a:schemeClr val="tx2"/>
                          </a:solidFill>
                          <a:latin typeface="+mj-lt"/>
                          <a:ea typeface="+mj-ea"/>
                          <a:cs typeface="+mj-cs"/>
                        </a:rPr>
                        <a:t> (ЛР).</a:t>
                      </a:r>
                      <a:endParaRPr lang="ru-RU" sz="1500" kern="1200" dirty="0">
                        <a:solidFill>
                          <a:schemeClr val="tx2"/>
                        </a:solidFill>
                        <a:latin typeface="+mj-lt"/>
                        <a:ea typeface="+mj-ea"/>
                        <a:cs typeface="+mj-cs"/>
                      </a:endParaRPr>
                    </a:p>
                  </a:txBody>
                  <a:tcPr marL="46179" marR="461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548" name="Прямоугольник 4">
            <a:extLst>
              <a:ext uri="{FF2B5EF4-FFF2-40B4-BE49-F238E27FC236}">
                <a16:creationId xmlns:a16="http://schemas.microsoft.com/office/drawing/2014/main" id="{A2BC20CD-43E0-43C3-835B-09416BCC1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6308726"/>
            <a:ext cx="8315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400" b="1">
                <a:solidFill>
                  <a:srgbClr val="000000"/>
                </a:solidFill>
              </a:rPr>
              <a:t>ЛР - </a:t>
            </a:r>
            <a:r>
              <a:rPr lang="ru-RU" altLang="ru-RU" sz="1400">
                <a:solidFill>
                  <a:srgbClr val="000000"/>
                </a:solidFill>
              </a:rPr>
              <a:t>Личностные результаты, </a:t>
            </a:r>
            <a:r>
              <a:rPr lang="ru-RU" altLang="ru-RU" sz="1400" b="1">
                <a:solidFill>
                  <a:srgbClr val="000000"/>
                </a:solidFill>
              </a:rPr>
              <a:t>ПР – </a:t>
            </a:r>
            <a:r>
              <a:rPr lang="ru-RU" altLang="ru-RU" sz="1400">
                <a:solidFill>
                  <a:srgbClr val="000000"/>
                </a:solidFill>
              </a:rPr>
              <a:t>предметные результаты,  </a:t>
            </a:r>
            <a:r>
              <a:rPr lang="ru-RU" altLang="ru-RU" sz="1400" b="1">
                <a:solidFill>
                  <a:srgbClr val="000000"/>
                </a:solidFill>
              </a:rPr>
              <a:t>МР – </a:t>
            </a:r>
            <a:r>
              <a:rPr lang="ru-RU" altLang="ru-RU" sz="1400">
                <a:solidFill>
                  <a:srgbClr val="000000"/>
                </a:solidFill>
              </a:rPr>
              <a:t>метапредметные результаты</a:t>
            </a:r>
            <a:endParaRPr lang="ru-RU" altLang="ru-RU" sz="1600">
              <a:solidFill>
                <a:srgbClr val="0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C82C254-F2B3-43C6-B04C-93417E3E31AF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5D2A7D-8C78-4BF9-BD2F-9F19437BB05E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>
            <a:extLst>
              <a:ext uri="{FF2B5EF4-FFF2-40B4-BE49-F238E27FC236}">
                <a16:creationId xmlns:a16="http://schemas.microsoft.com/office/drawing/2014/main" id="{BB676134-4066-41F2-860C-382A6C5F4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210" y="1384755"/>
            <a:ext cx="8969959" cy="513986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Аронсон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Эллиот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. Общественное животное. Введение в социальную психологию. - М.: Аспект Пресс, 1998. </a:t>
            </a:r>
            <a:r>
              <a:rPr lang="ru-RU" altLang="ru-RU" sz="1600" dirty="0">
                <a:solidFill>
                  <a:srgbClr val="000000"/>
                </a:solidFill>
              </a:rPr>
              <a:t>–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517с.</a:t>
            </a:r>
            <a:endParaRPr lang="ru-RU" altLang="ru-RU" sz="1400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Ельсукова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В.П. Технология групповой работы /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В.П.Ельсукова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// В помощь учителю начальной школы: сборник материалов. Вып.2 / МОБУ </a:t>
            </a:r>
            <a:r>
              <a:rPr lang="ru-RU" altLang="ru-RU" sz="1600" dirty="0">
                <a:solidFill>
                  <a:srgbClr val="000000"/>
                </a:solidFill>
              </a:rPr>
              <a:t>«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Русскокукморская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средняя общеобразовательная школа</a:t>
            </a:r>
            <a:r>
              <a:rPr lang="ru-RU" altLang="ru-RU" sz="1600" dirty="0">
                <a:solidFill>
                  <a:srgbClr val="000000"/>
                </a:solidFill>
              </a:rPr>
              <a:t>»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Медведевского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района РМЭ. -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Йошкар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</a:rPr>
              <a:t>–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Ола: 2011. </a:t>
            </a:r>
            <a:r>
              <a:rPr lang="ru-RU" altLang="ru-RU" sz="1600" dirty="0">
                <a:solidFill>
                  <a:srgbClr val="000000"/>
                </a:solidFill>
              </a:rPr>
              <a:t>–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С.2-5.</a:t>
            </a:r>
            <a:endParaRPr lang="ru-RU" altLang="ru-RU" sz="1400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Кукушин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, В. С.</a:t>
            </a:r>
            <a:r>
              <a:rPr lang="ru-RU" altLang="ru-RU" sz="1600" dirty="0">
                <a:solidFill>
                  <a:srgbClr val="000000"/>
                </a:solidFill>
              </a:rPr>
              <a:t>  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Теория и методика обучения: учебное пособие / В. С.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Кукушин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. -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Ростов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-на-Дону: Феникс, 2005. - 474 с.</a:t>
            </a:r>
            <a:endParaRPr lang="ru-RU" altLang="ru-RU" sz="1400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Переверзев М.П. Менеджмент: учебник для вузов / М.П. Переверзев, Н.А.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Шайденко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и др.; под общ. ред. М.П. Переверзева. - 2-e изд., доп. и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перераб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. - М.: НИЦ Инфра-М, 2013. - 330 с.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Совершенствование  качества преподавания  в Республике Татарстан. </a:t>
            </a:r>
            <a:r>
              <a:rPr lang="en-US" altLang="ru-RU" sz="1600" dirty="0">
                <a:solidFill>
                  <a:srgbClr val="000000"/>
                </a:solidFill>
                <a:latin typeface="Times New Roman" panose="02020603050405020304" pitchFamily="18" charset="0"/>
                <a:hlinkClick r:id="rId2"/>
              </a:rPr>
              <a:t>http://mon.tatarstan.ru/rus/kilechek.htm</a:t>
            </a:r>
            <a:endParaRPr lang="ru-RU" altLang="ru-RU" sz="1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Темиргалиева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М.М. Командная работа: слагаемые успеха. - URL: 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hlinkClick r:id="rId3"/>
              </a:rPr>
              <a:t>http://www.b17.ru/article/17157/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Дата обращения: 16.07.2014.</a:t>
            </a:r>
            <a:endParaRPr lang="ru-RU" altLang="ru-RU" sz="1400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Коммуникация. Философская энциклопедия. Словари и энциклопедии на Академике. - URL: </a:t>
            </a:r>
            <a:r>
              <a:rPr lang="ru-RU" altLang="ru-RU" sz="1600" u="sng" dirty="0">
                <a:solidFill>
                  <a:srgbClr val="000000"/>
                </a:solidFill>
                <a:latin typeface="Times New Roman" panose="02020603050405020304" pitchFamily="18" charset="0"/>
                <a:hlinkClick r:id="rId4"/>
              </a:rPr>
              <a:t>http://dic.academic.ru/dic.nsf/enc_philosophy/543/%D0%9A%D0%9E%D0%9C%D0%9C%D0%A3%D0%9D%D0%9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600" u="sng" dirty="0">
                <a:solidFill>
                  <a:srgbClr val="000000"/>
                </a:solidFill>
                <a:latin typeface="Times New Roman" panose="02020603050405020304" pitchFamily="18" charset="0"/>
                <a:hlinkClick r:id="rId4"/>
              </a:rPr>
              <a:t>8%D0%9A%D0%90%D0%A6%D0%98%D0%AF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Дата обращения: 16.07.2014.</a:t>
            </a:r>
            <a:endParaRPr lang="ru-RU" altLang="ru-RU" sz="1400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Сотрудничество, определение, значение слова. Психологическая энциклопедия.</a:t>
            </a:r>
            <a:r>
              <a:rPr lang="ru-RU" altLang="ru-RU" sz="1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- URL: </a:t>
            </a:r>
            <a:r>
              <a:rPr lang="ru-RU" altLang="ru-RU" sz="1600" u="sng" dirty="0">
                <a:solidFill>
                  <a:srgbClr val="0000FF"/>
                </a:solidFill>
                <a:latin typeface="Times New Roman" panose="02020603050405020304" pitchFamily="18" charset="0"/>
                <a:hlinkClick r:id="rId5"/>
              </a:rPr>
              <a:t>http://www.insai.ru/slovar/sotrudnichestvo</a:t>
            </a: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</a:rPr>
              <a:t> Дата обращения: 16.07.2014.</a:t>
            </a:r>
            <a:endParaRPr lang="ru-RU" altLang="ru-RU" sz="1000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24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E7BC7A-FCC6-4320-9CA1-8C2266202733}"/>
              </a:ext>
            </a:extLst>
          </p:cNvPr>
          <p:cNvSpPr/>
          <p:nvPr/>
        </p:nvSpPr>
        <p:spPr>
          <a:xfrm>
            <a:off x="2063750" y="333376"/>
            <a:ext cx="7848600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FFFFFF"/>
                </a:solidFill>
                <a:latin typeface="Arial" charset="0"/>
                <a:cs typeface="Arial" charset="0"/>
              </a:rPr>
              <a:t>Список используемой в пояснительной записке литературы и сетевых ресурсов</a:t>
            </a:r>
            <a:r>
              <a:rPr lang="ru-RU" sz="2000" kern="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12F0934-F1E4-476A-A7D3-E43980B67313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18E8AC0-E825-45FC-BCDF-3FCBDE2675FB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5">
            <a:extLst>
              <a:ext uri="{FF2B5EF4-FFF2-40B4-BE49-F238E27FC236}">
                <a16:creationId xmlns:a16="http://schemas.microsoft.com/office/drawing/2014/main" id="{08CC2B76-40A7-4EFC-9A24-C97AC4B4A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260351"/>
            <a:ext cx="78486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FFFFFF"/>
                </a:solidFill>
              </a:rPr>
              <a:t>Список используемых сетевых ресурсов</a:t>
            </a:r>
          </a:p>
          <a:p>
            <a:pPr algn="ctr" eaLnBrk="0" fontAlgn="base" hangingPunct="0">
              <a:spcAft>
                <a:spcPct val="0"/>
              </a:spcAft>
              <a:buNone/>
            </a:pPr>
            <a:r>
              <a:rPr lang="ru-RU" altLang="ru-RU" sz="2400" b="1">
                <a:solidFill>
                  <a:srgbClr val="FFFFFF"/>
                </a:solidFill>
              </a:rPr>
              <a:t>для  презентации:</a:t>
            </a:r>
          </a:p>
        </p:txBody>
      </p:sp>
      <p:sp>
        <p:nvSpPr>
          <p:cNvPr id="24579" name="Rectangle 4">
            <a:extLst>
              <a:ext uri="{FF2B5EF4-FFF2-40B4-BE49-F238E27FC236}">
                <a16:creationId xmlns:a16="http://schemas.microsoft.com/office/drawing/2014/main" id="{3FBC18FC-48B0-4597-9285-7D01FA9417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0" y="1412876"/>
            <a:ext cx="7488238" cy="409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Добролюбов Николай Александрович. Информация об авторе. - URL: 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az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budclub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ru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dobroljubow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_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n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_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about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shtml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Дата обращения: 17.07.2014.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Мотивация. Википедия. Свободная энциклопедия. - URL: 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ru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wikipedia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org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wiki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CC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EE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2%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8%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2%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0%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6%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E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8%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FF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Дата обращения: 17.07.2014.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Педагогика сотрудничества. 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://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paidagogos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com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/?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p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=4291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Дата обращения: 17.07.2014.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Соловейчик Семен Львович. Википедия. Свободная энциклопедия. - URL: 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https://ru.wikipedia.org/wiki/%D1%EE%EB%EE%E2%E5%E9%F7%E8%EA,_%D1%E8%EC%EE%ED_%CB%FC%E2%EE%E2%E8%F7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Дата обращения: 17.07.2014.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 интересных высказываний о мотивации. 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6" tooltip="Synderesis. Интернет-журнал — Саморазвитие, мотивация, развитие личности, минимализм, самопознание - этому и многому другому посвящены интересные и мотивационные статьи на нашем сайте Synderesis! Живи полной и счастливой жизнью!"/>
              </a:rPr>
              <a:t>Synderesis. Интернет-журнал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- URL: 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://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synderesis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ru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/2010/03/13-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interesnyx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-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vyskazyvanij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-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o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-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motivacii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/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Дата обращения: 17.07.2014.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altLang="ru-RU" sz="140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Чернышевский Николай Гаврилович. Биография. - URL: 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://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www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epwr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.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ru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en-US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quotauthor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/399/</a:t>
            </a:r>
            <a:r>
              <a:rPr lang="ru-RU" altLang="ru-RU" sz="14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Дата обращения: 17.07.2014.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8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altLang="ru-RU" sz="1800">
              <a:solidFill>
                <a:srgbClr val="0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B67D3A5-0FB3-4D83-97C7-93AF6122FE91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B75D05F-27AC-4047-BC73-F049CE1F091E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10685559" y="1342"/>
            <a:ext cx="1469355" cy="72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C844DD-B8FA-48DA-A2B3-F84CC06C33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68" b="16039"/>
          <a:stretch/>
        </p:blipFill>
        <p:spPr>
          <a:xfrm>
            <a:off x="0" y="30664"/>
            <a:ext cx="1102833" cy="752056"/>
          </a:xfrm>
          <a:prstGeom prst="rect">
            <a:avLst/>
          </a:prstGeom>
        </p:spPr>
      </p:pic>
      <p:sp>
        <p:nvSpPr>
          <p:cNvPr id="10" name="Полилиния 20">
            <a:extLst>
              <a:ext uri="{FF2B5EF4-FFF2-40B4-BE49-F238E27FC236}">
                <a16:creationId xmlns:a16="http://schemas.microsoft.com/office/drawing/2014/main" id="{0B880148-5695-4D78-928C-8AA18609F0BC}"/>
              </a:ext>
            </a:extLst>
          </p:cNvPr>
          <p:cNvSpPr/>
          <p:nvPr/>
        </p:nvSpPr>
        <p:spPr>
          <a:xfrm>
            <a:off x="996347" y="6244712"/>
            <a:ext cx="10199305" cy="507487"/>
          </a:xfrm>
          <a:custGeom>
            <a:avLst/>
            <a:gdLst>
              <a:gd name="connsiteX0" fmla="*/ 0 w 8789582"/>
              <a:gd name="connsiteY0" fmla="*/ 0 h 554884"/>
              <a:gd name="connsiteX1" fmla="*/ 8789582 w 8789582"/>
              <a:gd name="connsiteY1" fmla="*/ 0 h 554884"/>
              <a:gd name="connsiteX2" fmla="*/ 8789582 w 8789582"/>
              <a:gd name="connsiteY2" fmla="*/ 554884 h 554884"/>
              <a:gd name="connsiteX3" fmla="*/ 0 w 8789582"/>
              <a:gd name="connsiteY3" fmla="*/ 554884 h 554884"/>
              <a:gd name="connsiteX4" fmla="*/ 0 w 8789582"/>
              <a:gd name="connsiteY4" fmla="*/ 0 h 554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9582" h="554884">
                <a:moveTo>
                  <a:pt x="0" y="0"/>
                </a:moveTo>
                <a:lnTo>
                  <a:pt x="8789582" y="0"/>
                </a:lnTo>
                <a:lnTo>
                  <a:pt x="8789582" y="554884"/>
                </a:lnTo>
                <a:lnTo>
                  <a:pt x="0" y="554884"/>
                </a:lnTo>
                <a:lnTo>
                  <a:pt x="0" y="0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40" tIns="142240" rIns="142240" bIns="14224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mbria Math" pitchFamily="18" charset="0"/>
                <a:cs typeface="+mn-cs"/>
              </a:rPr>
              <a:t>Представление  методической системы педагогическому сообществу</a:t>
            </a:r>
          </a:p>
        </p:txBody>
      </p:sp>
      <p:sp>
        <p:nvSpPr>
          <p:cNvPr id="11" name="Полилиния 21">
            <a:extLst>
              <a:ext uri="{FF2B5EF4-FFF2-40B4-BE49-F238E27FC236}">
                <a16:creationId xmlns:a16="http://schemas.microsoft.com/office/drawing/2014/main" id="{73A54A41-E935-4290-8233-B4CE9BD2F0F6}"/>
              </a:ext>
            </a:extLst>
          </p:cNvPr>
          <p:cNvSpPr/>
          <p:nvPr/>
        </p:nvSpPr>
        <p:spPr>
          <a:xfrm>
            <a:off x="996347" y="5471805"/>
            <a:ext cx="10199305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mbria Math" pitchFamily="18" charset="0"/>
                <a:cs typeface="+mn-cs"/>
              </a:rPr>
              <a:t>Корректировка  (при необходимости)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Cambria Math" pitchFamily="18" charset="0"/>
              <a:cs typeface="+mn-cs"/>
            </a:endParaRPr>
          </a:p>
        </p:txBody>
      </p:sp>
      <p:sp>
        <p:nvSpPr>
          <p:cNvPr id="12" name="Полилиния 22">
            <a:extLst>
              <a:ext uri="{FF2B5EF4-FFF2-40B4-BE49-F238E27FC236}">
                <a16:creationId xmlns:a16="http://schemas.microsoft.com/office/drawing/2014/main" id="{7CCEB679-3395-4595-A26F-1E55072D6CD2}"/>
              </a:ext>
            </a:extLst>
          </p:cNvPr>
          <p:cNvSpPr/>
          <p:nvPr/>
        </p:nvSpPr>
        <p:spPr>
          <a:xfrm>
            <a:off x="996347" y="4698902"/>
            <a:ext cx="10199305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mbria Math" pitchFamily="18" charset="0"/>
                <a:cs typeface="+mn-cs"/>
              </a:rPr>
              <a:t>Оценка результативности применения технологии</a:t>
            </a:r>
          </a:p>
        </p:txBody>
      </p:sp>
      <p:sp>
        <p:nvSpPr>
          <p:cNvPr id="13" name="Полилиния 23">
            <a:extLst>
              <a:ext uri="{FF2B5EF4-FFF2-40B4-BE49-F238E27FC236}">
                <a16:creationId xmlns:a16="http://schemas.microsoft.com/office/drawing/2014/main" id="{8C1C3310-EFE5-4681-8AB3-8DC54F752765}"/>
              </a:ext>
            </a:extLst>
          </p:cNvPr>
          <p:cNvSpPr/>
          <p:nvPr/>
        </p:nvSpPr>
        <p:spPr>
          <a:xfrm>
            <a:off x="996347" y="3925999"/>
            <a:ext cx="10199305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mbria Math" pitchFamily="18" charset="0"/>
                <a:cs typeface="+mn-cs"/>
              </a:rPr>
              <a:t>Применение технологии или практики</a:t>
            </a:r>
          </a:p>
        </p:txBody>
      </p:sp>
      <p:sp>
        <p:nvSpPr>
          <p:cNvPr id="14" name="Полилиния 24">
            <a:extLst>
              <a:ext uri="{FF2B5EF4-FFF2-40B4-BE49-F238E27FC236}">
                <a16:creationId xmlns:a16="http://schemas.microsoft.com/office/drawing/2014/main" id="{EDEE5011-6F49-4F6F-984A-5598E92F5DE6}"/>
              </a:ext>
            </a:extLst>
          </p:cNvPr>
          <p:cNvSpPr/>
          <p:nvPr/>
        </p:nvSpPr>
        <p:spPr>
          <a:xfrm>
            <a:off x="996347" y="3153096"/>
            <a:ext cx="10199305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mbria Math" pitchFamily="18" charset="0"/>
                <a:cs typeface="+mn-cs"/>
              </a:rPr>
              <a:t>Выбор оптимальных технологий, адекватных ресурсам и обстоятельствам</a:t>
            </a:r>
          </a:p>
        </p:txBody>
      </p:sp>
      <p:sp>
        <p:nvSpPr>
          <p:cNvPr id="15" name="Полилиния 25">
            <a:extLst>
              <a:ext uri="{FF2B5EF4-FFF2-40B4-BE49-F238E27FC236}">
                <a16:creationId xmlns:a16="http://schemas.microsoft.com/office/drawing/2014/main" id="{8695F4BA-8D92-4C73-BD1A-6CE07B2E8356}"/>
              </a:ext>
            </a:extLst>
          </p:cNvPr>
          <p:cNvSpPr/>
          <p:nvPr/>
        </p:nvSpPr>
        <p:spPr>
          <a:xfrm>
            <a:off x="996347" y="2380193"/>
            <a:ext cx="10199305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29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mbria Math" pitchFamily="18" charset="0"/>
                <a:cs typeface="+mn-cs"/>
              </a:rPr>
              <a:t>Анализ литературы и опыта коллег по обозначенной проблеме </a:t>
            </a:r>
          </a:p>
        </p:txBody>
      </p:sp>
      <p:sp>
        <p:nvSpPr>
          <p:cNvPr id="16" name="Полилиния 26">
            <a:extLst>
              <a:ext uri="{FF2B5EF4-FFF2-40B4-BE49-F238E27FC236}">
                <a16:creationId xmlns:a16="http://schemas.microsoft.com/office/drawing/2014/main" id="{128E56CE-0C23-4889-A785-4BAC52A99123}"/>
              </a:ext>
            </a:extLst>
          </p:cNvPr>
          <p:cNvSpPr/>
          <p:nvPr/>
        </p:nvSpPr>
        <p:spPr>
          <a:xfrm>
            <a:off x="996347" y="1607291"/>
            <a:ext cx="10199305" cy="780517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1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mbria Math" pitchFamily="18" charset="0"/>
                <a:cs typeface="+mn-cs"/>
              </a:rPr>
              <a:t>Определение целей и задач педагогической деятельности</a:t>
            </a:r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CE2E9521-3E70-44CD-BA71-88AD48F45DC5}"/>
              </a:ext>
            </a:extLst>
          </p:cNvPr>
          <p:cNvSpPr/>
          <p:nvPr/>
        </p:nvSpPr>
        <p:spPr>
          <a:xfrm>
            <a:off x="996347" y="832228"/>
            <a:ext cx="10199305" cy="780517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1" numCol="1" spcCol="1270" anchor="ctr" anchorCtr="0">
            <a:noAutofit/>
          </a:bodyPr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Cambria Math" pitchFamily="18" charset="0"/>
                <a:cs typeface="+mn-cs"/>
              </a:rPr>
              <a:t>Анализ текущей ситуации (выявление проблем и противоречий в своей деятельности, учет  условий и социальный заказ)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A5BD93C-FDD3-4E0F-811B-2267B5FA5F22}"/>
              </a:ext>
            </a:extLst>
          </p:cNvPr>
          <p:cNvSpPr/>
          <p:nvPr/>
        </p:nvSpPr>
        <p:spPr>
          <a:xfrm>
            <a:off x="2839457" y="25680"/>
            <a:ext cx="7446481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ED7D31">
                        <a:tint val="70000"/>
                        <a:satMod val="245000"/>
                      </a:srgbClr>
                    </a:gs>
                    <a:gs pos="75000">
                      <a:srgbClr val="ED7D31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ED7D31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Систематизация опыта работы</a:t>
            </a:r>
          </a:p>
        </p:txBody>
      </p:sp>
    </p:spTree>
    <p:extLst>
      <p:ext uri="{BB962C8B-B14F-4D97-AF65-F5344CB8AC3E}">
        <p14:creationId xmlns:p14="http://schemas.microsoft.com/office/powerpoint/2010/main" val="405728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E78B32-CC60-41F4-AD87-895779D349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8670"/>
            <a:ext cx="7442791" cy="3693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10598332" y="105801"/>
            <a:ext cx="1469355" cy="7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4F0FF8-7526-43E5-8877-F49819A6FD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69110" y="73745"/>
            <a:ext cx="1102833" cy="75205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10991BB-2FCD-4BCF-BFD0-20F0D9969C06}"/>
              </a:ext>
            </a:extLst>
          </p:cNvPr>
          <p:cNvSpPr/>
          <p:nvPr/>
        </p:nvSpPr>
        <p:spPr>
          <a:xfrm>
            <a:off x="1329238" y="105801"/>
            <a:ext cx="953352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24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Общие рекомендации по подготовке к </a:t>
            </a:r>
          </a:p>
          <a:p>
            <a:pPr algn="ctr" fontAlgn="base"/>
            <a:r>
              <a:rPr lang="ru-RU" sz="24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конкурсному испытанию «Методическая мастерская»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CEFA21-ED41-4C57-ADD0-D72D73456EF2}"/>
              </a:ext>
            </a:extLst>
          </p:cNvPr>
          <p:cNvSpPr/>
          <p:nvPr/>
        </p:nvSpPr>
        <p:spPr>
          <a:xfrm>
            <a:off x="0" y="1048437"/>
            <a:ext cx="11879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Century Gothic" panose="020B0502020202020204" pitchFamily="34" charset="0"/>
              </a:rPr>
              <a:t>1. ВНИМАТЕЛЬНО ЧИТАТЬ КРИТЕРИИ КОНКУРСА И КОМПОНОВАТЬ МАТЕРИАЛ В СООТВЕТСТВИИ НИМИ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2C4D171-9354-491A-A465-D89C4C127D2D}"/>
              </a:ext>
            </a:extLst>
          </p:cNvPr>
          <p:cNvSpPr/>
          <p:nvPr/>
        </p:nvSpPr>
        <p:spPr>
          <a:xfrm>
            <a:off x="272901" y="1465338"/>
            <a:ext cx="559272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Критерии оценки конкурсного испытания: </a:t>
            </a:r>
            <a:endParaRPr lang="ru-RU" sz="105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</a:rPr>
              <a:t>–	актуальность и результативность; </a:t>
            </a:r>
            <a:endParaRPr lang="ru-RU" sz="105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</a:rPr>
              <a:t>–	научная корректность и методическая грамотность (в том числе в использовании электронных средств обучения); </a:t>
            </a:r>
            <a:endParaRPr lang="ru-RU" sz="105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630555" algn="l"/>
              </a:tabLst>
            </a:pPr>
            <a:r>
              <a:rPr lang="ru-RU" sz="1600" dirty="0">
                <a:latin typeface="Century Gothic" panose="020B0502020202020204" pitchFamily="34" charset="0"/>
                <a:ea typeface="Times New Roman" panose="02020603050405020304" pitchFamily="18" charset="0"/>
              </a:rPr>
              <a:t>–	информационная и языковая культура. </a:t>
            </a:r>
            <a:endParaRPr lang="ru-RU" sz="1050" dirty="0">
              <a:effectLst/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94FB812-B039-45A1-BDF1-0FD00D0CE5E9}"/>
              </a:ext>
            </a:extLst>
          </p:cNvPr>
          <p:cNvSpPr/>
          <p:nvPr/>
        </p:nvSpPr>
        <p:spPr>
          <a:xfrm>
            <a:off x="0" y="1347952"/>
            <a:ext cx="12192000" cy="523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3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1. Актуальность и результативность </a:t>
            </a:r>
            <a:endParaRPr lang="ru-RU" sz="13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1.1. понимает методические основания организации процесса обучения и воспитания в соответствии с направлениями государственной образовательной политики </a:t>
            </a: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1.2. учитывает в своей педагогической деятельности вызовы времени и социокультурные тенденции развития образования </a:t>
            </a: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1.3. анализирует и актуализирует конкретные запросы разных групп участников образовательных отношений при выборе методического инструментария </a:t>
            </a: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1.4. ориентирован на результативность и продуктивность при использовании разных методов преподавания </a:t>
            </a: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1.5. демонстрирует в презентации своего педагогического опыта эффективную методическую практику, направленную на поддержку мотивации и интереса обучающихся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ru-RU" sz="13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2. Научная корректность и методическая грамотность (в том числе в использовании электронных средств обучения) </a:t>
            </a:r>
            <a:endParaRPr lang="ru-RU" sz="13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2.1.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опирается на корректные теоретические основы при демонстрации своего педагогического опыта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2.2.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обосновывает актуальность, целесообразность и эффективность применяемых технологий/методов/приемов при представлении своего педагогического опыта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2.3.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точно использует профессиональную терминологию и владеет современным понятийным аппаратом педагогики и психологии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2.4.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демонстрирует понимание основ проектирования образовательного процесса и подходов к оцениванию его результатов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2.5.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проявляет адекватное рефлексивное отношение к своей педагогической деятельности и профессиональному развитию 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ru-RU" sz="13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3.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Информационная и языковая культура </a:t>
            </a:r>
            <a:endParaRPr lang="ru-RU" sz="13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3.1.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выбирает целесообразные методические подходы при работе с разными источниками информации (в том числе с электронными образовательными ресурсами)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3.2.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демонстрирует умение методически обоснованно использовать разные стратегии взаимодействия с обучающимися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3.3. демонстрирует логическую последовательность (планирование) и подведение итогов (анализ и осмысление)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3.4. выбирает удачное представление информации (иллюстрации, содержательное наполнение слайдов, удобное расположение материала)</a:t>
            </a:r>
          </a:p>
          <a:p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3.5. демонстрирует оригинальность и адекватность дизайна (грамотные цветовые решения, оригинальность стиля, сбалансированность разных способов структурировании информации)</a:t>
            </a:r>
            <a:endParaRPr lang="ru-RU" sz="1300" dirty="0">
              <a:latin typeface="Century Gothic" panose="020B0502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380F0D5-65B9-476E-9385-8FBAD10284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209" y="6488668"/>
            <a:ext cx="7442791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2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E63467-A546-4F57-B870-B6A52D370B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8027"/>
            <a:ext cx="12192000" cy="5699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B17DEE-AC90-4DA9-915D-ABCE8CBFB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5"/>
          <a:stretch/>
        </p:blipFill>
        <p:spPr>
          <a:xfrm>
            <a:off x="11222182" y="57393"/>
            <a:ext cx="917134" cy="1004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6C0CD5-E1CE-4FD4-82D2-C1BEB49C86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8929410" y="131120"/>
            <a:ext cx="1375638" cy="93809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08FAA1-BEB7-4C19-96DB-ED8E9755CDA0}"/>
              </a:ext>
            </a:extLst>
          </p:cNvPr>
          <p:cNvSpPr/>
          <p:nvPr/>
        </p:nvSpPr>
        <p:spPr>
          <a:xfrm>
            <a:off x="260125" y="188705"/>
            <a:ext cx="8669285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base"/>
            <a:r>
              <a:rPr lang="ru-RU" sz="36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Методическая компетентность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B0EAB0-CA48-44C9-A4A5-1824E4F974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1" r="32748"/>
          <a:stretch/>
        </p:blipFill>
        <p:spPr>
          <a:xfrm>
            <a:off x="10160712" y="57393"/>
            <a:ext cx="1061470" cy="100400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008EF7-2DFF-46E3-BCF2-0CFE4B27548F}"/>
              </a:ext>
            </a:extLst>
          </p:cNvPr>
          <p:cNvSpPr/>
          <p:nvPr/>
        </p:nvSpPr>
        <p:spPr>
          <a:xfrm>
            <a:off x="174164" y="1400863"/>
            <a:ext cx="1178293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вид профессиональной компетентности, и система знаний, умений и навыков, необходимых для эффективного осуществления профессиональной деятельности педагога (Т.К. Клименко )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это процесс и результат овладения системой методических навыков, знаний, умений и готовность к их реализации в профессиональной деятельности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совокупность методических знаний, операционно-методических и психолого-педагогических умений, формируемых в процессе профессиональной подготовки педагога, а также технологическую готовность профессионально использовать в учебном процессе современные коммуникативные и информационные технологии, методики и приёмы, адаптируя их к различным педагогическим ситуациям (Т.Н. Гущина)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97FAD18-1750-46FE-9EF8-8BAAE4206CB3}"/>
              </a:ext>
            </a:extLst>
          </p:cNvPr>
          <p:cNvSpPr/>
          <p:nvPr/>
        </p:nvSpPr>
        <p:spPr>
          <a:xfrm>
            <a:off x="334944" y="4471943"/>
            <a:ext cx="11622153" cy="1477328"/>
          </a:xfrm>
          <a:prstGeom prst="rect">
            <a:avLst/>
          </a:prstGeom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t"/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Методическая компетентность формирует 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ценностные ориентиры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педагога, его готовность к 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творческой самореализации 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в педагогической деятельности, а также определяет способность к 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методической рефлексии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ru-RU" b="1" dirty="0">
                <a:solidFill>
                  <a:srgbClr val="000000"/>
                </a:solidFill>
                <a:latin typeface="Century Gothic" panose="020B0502020202020204" pitchFamily="34" charset="0"/>
              </a:rPr>
              <a:t>умение критически оценивать и переосмысливать качество собственной обучающей деятельности, анализировать эффективность используемых приёмов и упражнений</a:t>
            </a:r>
            <a:r>
              <a:rPr lang="ru-RU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6B08990-48AC-4CDE-948E-61D92182628D}"/>
              </a:ext>
            </a:extLst>
          </p:cNvPr>
          <p:cNvCxnSpPr>
            <a:cxnSpLocks/>
          </p:cNvCxnSpPr>
          <p:nvPr/>
        </p:nvCxnSpPr>
        <p:spPr>
          <a:xfrm flipH="1" flipV="1">
            <a:off x="2408201" y="1051388"/>
            <a:ext cx="5695950" cy="2881"/>
          </a:xfrm>
          <a:prstGeom prst="line">
            <a:avLst/>
          </a:prstGeom>
          <a:ln w="63500">
            <a:solidFill>
              <a:srgbClr val="BFDA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8613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E78B32-CC60-41F4-AD87-895779D349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8670"/>
            <a:ext cx="7442791" cy="3693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10598332" y="105801"/>
            <a:ext cx="1469355" cy="7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4F0FF8-7526-43E5-8877-F49819A6FD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69110" y="73745"/>
            <a:ext cx="1102833" cy="75205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10991BB-2FCD-4BCF-BFD0-20F0D9969C06}"/>
              </a:ext>
            </a:extLst>
          </p:cNvPr>
          <p:cNvSpPr/>
          <p:nvPr/>
        </p:nvSpPr>
        <p:spPr>
          <a:xfrm>
            <a:off x="1329238" y="105801"/>
            <a:ext cx="953352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24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Общие рекомендации по подготовке к </a:t>
            </a:r>
          </a:p>
          <a:p>
            <a:pPr algn="ctr" fontAlgn="base"/>
            <a:r>
              <a:rPr lang="ru-RU" sz="24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конкурсному испытанию «Методическая мастерская»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CCEFA21-ED41-4C57-ADD0-D72D73456EF2}"/>
              </a:ext>
            </a:extLst>
          </p:cNvPr>
          <p:cNvSpPr/>
          <p:nvPr/>
        </p:nvSpPr>
        <p:spPr>
          <a:xfrm>
            <a:off x="112593" y="3225701"/>
            <a:ext cx="118798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</a:rPr>
              <a:t>4. Четко, корректно формулировать мысли (меньше общих фраз).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380F0D5-65B9-476E-9385-8FBAD10284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209" y="6488668"/>
            <a:ext cx="7442791" cy="369332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55D973B-EC5B-4ADB-8DA0-19E15F212B7E}"/>
              </a:ext>
            </a:extLst>
          </p:cNvPr>
          <p:cNvSpPr/>
          <p:nvPr/>
        </p:nvSpPr>
        <p:spPr>
          <a:xfrm>
            <a:off x="112594" y="3821712"/>
            <a:ext cx="118798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>
                <a:latin typeface="Century Gothic" panose="020B0502020202020204" pitchFamily="34" charset="0"/>
              </a:rPr>
              <a:t>5. Соблюдайте баланс теории и  представлении опыта своей работы. Акцентировать внимание на свой путь в воплощении теории (не превращать задание в отчет о своей работе или в лекцию по педагогике).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2D198EF-0F1A-4C1B-B413-BAB29D9636E6}"/>
              </a:ext>
            </a:extLst>
          </p:cNvPr>
          <p:cNvSpPr/>
          <p:nvPr/>
        </p:nvSpPr>
        <p:spPr>
          <a:xfrm>
            <a:off x="69110" y="2319623"/>
            <a:ext cx="11966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>
                <a:latin typeface="Century Gothic" panose="020B0502020202020204" pitchFamily="34" charset="0"/>
              </a:rPr>
              <a:t>3. Формулируйте тему в методическом контексте (яркие темы, например «Диалог картин мира» или «Мобильный телефон – друг или враг», больше подходят для мастер-класса).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A7B60F3-0D09-4EC7-80E5-2FEF8F22E87B}"/>
              </a:ext>
            </a:extLst>
          </p:cNvPr>
          <p:cNvSpPr/>
          <p:nvPr/>
        </p:nvSpPr>
        <p:spPr>
          <a:xfrm>
            <a:off x="69110" y="1466628"/>
            <a:ext cx="119668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" indent="-72000" algn="just">
              <a:spcBef>
                <a:spcPts val="0"/>
              </a:spcBef>
              <a:defRPr/>
            </a:pPr>
            <a:r>
              <a:rPr lang="ru-RU" dirty="0">
                <a:latin typeface="Century Gothic" panose="020B0502020202020204" pitchFamily="34" charset="0"/>
              </a:rPr>
              <a:t>2. Ответьте себе на вопросы: что я хочу сказать коллегам-педагогам? Что мне удалось открыть/придумать/переработать/оригинального применить?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251B4EB-2F49-4CBD-A36A-3101996E88D7}"/>
              </a:ext>
            </a:extLst>
          </p:cNvPr>
          <p:cNvSpPr/>
          <p:nvPr/>
        </p:nvSpPr>
        <p:spPr>
          <a:xfrm>
            <a:off x="112593" y="4876994"/>
            <a:ext cx="118798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>
                <a:latin typeface="Century Gothic" panose="020B0502020202020204" pitchFamily="34" charset="0"/>
              </a:rPr>
              <a:t>6. Уделяйте внимание мелочам (оформление, шрифт, цвет, изображения).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E0B5CA-4DAA-4208-963D-37F5762532E1}"/>
              </a:ext>
            </a:extLst>
          </p:cNvPr>
          <p:cNvSpPr/>
          <p:nvPr/>
        </p:nvSpPr>
        <p:spPr>
          <a:xfrm>
            <a:off x="156078" y="5490257"/>
            <a:ext cx="118798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>
                <a:latin typeface="Century Gothic" panose="020B0502020202020204" pitchFamily="34" charset="0"/>
              </a:rPr>
              <a:t>7. Оцените конечный вариант конкурсных материалов на соответствие критериям.</a:t>
            </a:r>
          </a:p>
        </p:txBody>
      </p:sp>
    </p:spTree>
    <p:extLst>
      <p:ext uri="{BB962C8B-B14F-4D97-AF65-F5344CB8AC3E}">
        <p14:creationId xmlns:p14="http://schemas.microsoft.com/office/powerpoint/2010/main" val="22431910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8027"/>
            <a:ext cx="12192000" cy="569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10267609" y="43758"/>
            <a:ext cx="1837433" cy="900362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0" y="1038395"/>
            <a:ext cx="12192000" cy="0"/>
          </a:xfrm>
          <a:prstGeom prst="line">
            <a:avLst/>
          </a:prstGeom>
          <a:ln w="63500">
            <a:solidFill>
              <a:srgbClr val="BFDA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C844DD-B8FA-48DA-A2B3-F84CC06C33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0" y="26854"/>
            <a:ext cx="1437511" cy="980284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5E57D04-753A-4DAF-8D2E-F2DA4B22AC79}"/>
              </a:ext>
            </a:extLst>
          </p:cNvPr>
          <p:cNvSpPr/>
          <p:nvPr/>
        </p:nvSpPr>
        <p:spPr>
          <a:xfrm>
            <a:off x="1087225" y="247943"/>
            <a:ext cx="93717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40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Контакты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46C7A0-61E1-467F-BF08-D9E85D2B4D1A}"/>
              </a:ext>
            </a:extLst>
          </p:cNvPr>
          <p:cNvSpPr/>
          <p:nvPr/>
        </p:nvSpPr>
        <p:spPr>
          <a:xfrm>
            <a:off x="244501" y="143529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ea typeface="Times New Roman" pitchFamily="18" charset="0"/>
                <a:cs typeface="Arial" pitchFamily="34" charset="0"/>
              </a:rPr>
              <a:t>Диденко Вера Валентиновна,</a:t>
            </a:r>
          </a:p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старший преподаватель ЦУО ТОИПКРО.</a:t>
            </a:r>
          </a:p>
          <a:p>
            <a:pPr>
              <a:defRPr/>
            </a:pPr>
            <a:endParaRPr lang="ru-RU" dirty="0">
              <a:ln w="10541" cmpd="sng">
                <a:solidFill>
                  <a:sysClr val="windowText" lastClr="000000"/>
                </a:solidFill>
                <a:prstDash val="solid"/>
              </a:ln>
              <a:latin typeface="Century Gothic" panose="020B0502020202020204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Е-</a:t>
            </a:r>
            <a:r>
              <a:rPr lang="en-US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mail</a:t>
            </a: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:</a:t>
            </a: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v.v.didenko@bk.ru</a:t>
            </a:r>
            <a:r>
              <a:rPr lang="ru-RU" dirty="0">
                <a:latin typeface="Century Gothic" panose="020B0502020202020204" pitchFamily="34" charset="0"/>
              </a:rPr>
              <a:t> , </a:t>
            </a: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kem@toipkro.ru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 </a:t>
            </a:r>
          </a:p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Аккаунт </a:t>
            </a:r>
            <a:r>
              <a:rPr lang="ru-RU" dirty="0" err="1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Сферума</a:t>
            </a: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: </a:t>
            </a:r>
            <a:r>
              <a:rPr lang="en-US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</a:rPr>
              <a:t>ID: 791327209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00CC"/>
              </a:solidFill>
              <a:latin typeface="Century Gothic" panose="020B0502020202020204" pitchFamily="34" charset="0"/>
            </a:endParaRPr>
          </a:p>
          <a:p>
            <a:pPr>
              <a:defRPr/>
            </a:pPr>
            <a:r>
              <a:rPr lang="ru-RU" dirty="0">
                <a:ln w="10541" cmpd="sng">
                  <a:solidFill>
                    <a:sysClr val="windowText" lastClr="000000"/>
                  </a:solidFill>
                  <a:prstDash val="solid"/>
                </a:ln>
                <a:latin typeface="Century Gothic" panose="020B0502020202020204" pitchFamily="34" charset="0"/>
                <a:cs typeface="Arial" pitchFamily="34" charset="0"/>
              </a:rPr>
              <a:t>Телефон: </a:t>
            </a:r>
            <a:r>
              <a:rPr lang="ru-RU" dirty="0">
                <a:ln>
                  <a:solidFill>
                    <a:schemeClr val="tx1"/>
                  </a:solidFill>
                </a:ln>
                <a:solidFill>
                  <a:srgbClr val="0000CC"/>
                </a:solidFill>
                <a:latin typeface="Century Gothic" panose="020B0502020202020204" pitchFamily="34" charset="0"/>
                <a:cs typeface="Arial" pitchFamily="34" charset="0"/>
              </a:rPr>
              <a:t>+79234255734, 90-20-43</a:t>
            </a:r>
            <a:endParaRPr lang="ru-RU" dirty="0">
              <a:ln>
                <a:solidFill>
                  <a:schemeClr val="tx1"/>
                </a:solidFill>
              </a:ln>
              <a:solidFill>
                <a:srgbClr val="0000CC"/>
              </a:solidFill>
              <a:latin typeface="Century Gothic" panose="020B0502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732174A-9F1A-4C62-A2AC-066B5AB8DC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4" t="9313" r="5883"/>
          <a:stretch/>
        </p:blipFill>
        <p:spPr>
          <a:xfrm>
            <a:off x="5397629" y="1064607"/>
            <a:ext cx="6794373" cy="521626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884F015-3F93-4E52-B31B-A97AD4C81B61}"/>
              </a:ext>
            </a:extLst>
          </p:cNvPr>
          <p:cNvSpPr/>
          <p:nvPr/>
        </p:nvSpPr>
        <p:spPr>
          <a:xfrm>
            <a:off x="244501" y="4162436"/>
            <a:ext cx="4857750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24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Приглашаем к сотрудничеству!</a:t>
            </a:r>
          </a:p>
        </p:txBody>
      </p:sp>
    </p:spTree>
    <p:extLst>
      <p:ext uri="{BB962C8B-B14F-4D97-AF65-F5344CB8AC3E}">
        <p14:creationId xmlns:p14="http://schemas.microsoft.com/office/powerpoint/2010/main" val="148396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E63467-A546-4F57-B870-B6A52D370B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88027"/>
            <a:ext cx="12192000" cy="569975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1B17DEE-AC90-4DA9-915D-ABCE8CBFBD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5"/>
          <a:stretch/>
        </p:blipFill>
        <p:spPr>
          <a:xfrm>
            <a:off x="12746182" y="57393"/>
            <a:ext cx="917134" cy="100400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F6C0CD5-E1CE-4FD4-82D2-C1BEB49C86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47228" y="90349"/>
            <a:ext cx="1375638" cy="93809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208FAA1-BEB7-4C19-96DB-ED8E9755CDA0}"/>
              </a:ext>
            </a:extLst>
          </p:cNvPr>
          <p:cNvSpPr/>
          <p:nvPr/>
        </p:nvSpPr>
        <p:spPr>
          <a:xfrm>
            <a:off x="969819" y="2"/>
            <a:ext cx="10017591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36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Конкурсное испытание </a:t>
            </a:r>
          </a:p>
          <a:p>
            <a:pPr algn="ctr" fontAlgn="base"/>
            <a:r>
              <a:rPr lang="ru-RU" sz="36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«Методическая мастерская»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B0EAB0-CA48-44C9-A4A5-1824E4F974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1" r="32748"/>
          <a:stretch/>
        </p:blipFill>
        <p:spPr>
          <a:xfrm>
            <a:off x="10160712" y="57393"/>
            <a:ext cx="1061470" cy="100400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0008EF7-2DFF-46E3-BCF2-0CFE4B27548F}"/>
              </a:ext>
            </a:extLst>
          </p:cNvPr>
          <p:cNvSpPr/>
          <p:nvPr/>
        </p:nvSpPr>
        <p:spPr>
          <a:xfrm>
            <a:off x="413339" y="1555880"/>
            <a:ext cx="12007331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  <a:tabLst>
                <a:tab pos="900430" algn="l"/>
              </a:tabLst>
            </a:pPr>
            <a:r>
              <a:rPr lang="ru-RU" b="1" dirty="0">
                <a:latin typeface="Century Gothic" panose="020B0502020202020204" pitchFamily="34" charset="0"/>
              </a:rPr>
              <a:t>Цель конкурсного испытания: </a:t>
            </a:r>
          </a:p>
          <a:p>
            <a:pPr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демонстрация конкурсантом методической компетентности и собственного опыта в вопросах обучения и воспитания</a:t>
            </a:r>
          </a:p>
          <a:p>
            <a:pPr indent="450215" algn="ctr">
              <a:tabLst>
                <a:tab pos="900430" algn="l"/>
              </a:tabLst>
            </a:pPr>
            <a:r>
              <a:rPr lang="ru-RU" sz="2000" b="1" dirty="0">
                <a:latin typeface="Century Gothic" panose="020B0502020202020204" pitchFamily="34" charset="0"/>
              </a:rPr>
              <a:t>ИЛИ</a:t>
            </a:r>
          </a:p>
          <a:p>
            <a:pPr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демонстрация методической грамотности, соотнесения педагогической теории с практикой, способности к анализу, осмыслению и представлению своей педагогической деятельности.</a:t>
            </a:r>
          </a:p>
          <a:p>
            <a:pPr indent="450215" algn="just">
              <a:tabLst>
                <a:tab pos="900430" algn="l"/>
              </a:tabLst>
            </a:pPr>
            <a:endParaRPr lang="ru-RU" sz="11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FED23EB-B73D-42E6-B3CD-9CC69B74B425}"/>
              </a:ext>
            </a:extLst>
          </p:cNvPr>
          <p:cNvSpPr/>
          <p:nvPr/>
        </p:nvSpPr>
        <p:spPr>
          <a:xfrm>
            <a:off x="413339" y="3734320"/>
            <a:ext cx="44474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  <a:tabLst>
                <a:tab pos="900430" algn="l"/>
              </a:tabLst>
            </a:pPr>
            <a:r>
              <a:rPr lang="ru-RU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Формат конкурсного испытания: </a:t>
            </a:r>
          </a:p>
          <a:p>
            <a:pPr algn="just">
              <a:tabLst>
                <a:tab pos="900430" algn="l"/>
              </a:tabLst>
            </a:pPr>
            <a:r>
              <a:rPr lang="ru-RU" dirty="0">
                <a:latin typeface="Century Gothic" panose="020B0502020202020204" pitchFamily="34" charset="0"/>
              </a:rPr>
              <a:t>представление конкурсантами концептуальных методических подходов, основанных на опыте работы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C875A26-7C21-419F-BEDB-0F0F5B01B576}"/>
              </a:ext>
            </a:extLst>
          </p:cNvPr>
          <p:cNvSpPr/>
          <p:nvPr/>
        </p:nvSpPr>
        <p:spPr>
          <a:xfrm>
            <a:off x="3979150" y="1858948"/>
            <a:ext cx="3647551" cy="30145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7CF01C6-D665-47FA-A639-748A3C1E9CE3}"/>
              </a:ext>
            </a:extLst>
          </p:cNvPr>
          <p:cNvSpPr/>
          <p:nvPr/>
        </p:nvSpPr>
        <p:spPr>
          <a:xfrm>
            <a:off x="2235757" y="2701859"/>
            <a:ext cx="3320982" cy="301451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3A73F24-16E4-4250-9682-417286AFA566}"/>
              </a:ext>
            </a:extLst>
          </p:cNvPr>
          <p:cNvSpPr/>
          <p:nvPr/>
        </p:nvSpPr>
        <p:spPr>
          <a:xfrm>
            <a:off x="5556739" y="3865810"/>
            <a:ext cx="6017640" cy="1785104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latin typeface="Century Gothic" panose="020B0502020202020204" pitchFamily="34" charset="0"/>
              </a:rPr>
              <a:t>Технические  требования: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компьютерная презентация (до 20 сл.) </a:t>
            </a:r>
          </a:p>
          <a:p>
            <a:pPr marL="742950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2000" dirty="0">
                <a:latin typeface="Century Gothic" panose="020B0502020202020204" pitchFamily="34" charset="0"/>
              </a:rPr>
              <a:t>пояснительная записка (до 5 стр.; шрифт </a:t>
            </a:r>
            <a:r>
              <a:rPr lang="ru-RU" sz="2000" dirty="0" err="1">
                <a:latin typeface="Century Gothic" panose="020B0502020202020204" pitchFamily="34" charset="0"/>
              </a:rPr>
              <a:t>Times</a:t>
            </a:r>
            <a:r>
              <a:rPr lang="ru-RU" sz="2000" dirty="0"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latin typeface="Century Gothic" panose="020B0502020202020204" pitchFamily="34" charset="0"/>
              </a:rPr>
              <a:t>New</a:t>
            </a:r>
            <a:r>
              <a:rPr lang="ru-RU" sz="2000" dirty="0">
                <a:latin typeface="Century Gothic" panose="020B0502020202020204" pitchFamily="34" charset="0"/>
              </a:rPr>
              <a:t> </a:t>
            </a:r>
            <a:r>
              <a:rPr lang="ru-RU" sz="2000" dirty="0" err="1">
                <a:latin typeface="Century Gothic" panose="020B0502020202020204" pitchFamily="34" charset="0"/>
              </a:rPr>
              <a:t>Roman</a:t>
            </a:r>
            <a:r>
              <a:rPr lang="ru-RU" sz="2000" dirty="0">
                <a:latin typeface="Century Gothic" panose="020B0502020202020204" pitchFamily="34" charset="0"/>
              </a:rPr>
              <a:t>, кегль 14, интервал 1,5, поля 2 см).</a:t>
            </a:r>
            <a:endParaRPr lang="ru-RU" sz="2000" dirty="0">
              <a:solidFill>
                <a:prstClr val="black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465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3E78B32-CC60-41F4-AD87-895779D3496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8670"/>
            <a:ext cx="7442791" cy="3693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807C58-2883-4775-9332-6ABA92CB64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10598332" y="105801"/>
            <a:ext cx="1469355" cy="72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04F0FF8-7526-43E5-8877-F49819A6FD1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69110" y="73745"/>
            <a:ext cx="1102833" cy="75205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10991BB-2FCD-4BCF-BFD0-20F0D9969C06}"/>
              </a:ext>
            </a:extLst>
          </p:cNvPr>
          <p:cNvSpPr/>
          <p:nvPr/>
        </p:nvSpPr>
        <p:spPr>
          <a:xfrm>
            <a:off x="1329238" y="105801"/>
            <a:ext cx="9533524" cy="83099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base"/>
            <a:r>
              <a:rPr lang="ru-RU" sz="24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Критерии оценивания  </a:t>
            </a:r>
          </a:p>
          <a:p>
            <a:pPr algn="ctr" fontAlgn="base"/>
            <a:r>
              <a:rPr lang="ru-RU" sz="24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конкурсного испытания «Методическая мастерская»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94FB812-B039-45A1-BDF1-0FD00D0CE5E9}"/>
              </a:ext>
            </a:extLst>
          </p:cNvPr>
          <p:cNvSpPr/>
          <p:nvPr/>
        </p:nvSpPr>
        <p:spPr>
          <a:xfrm>
            <a:off x="0" y="984866"/>
            <a:ext cx="12192000" cy="5233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3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1. Актуальность и результативность </a:t>
            </a:r>
            <a:endParaRPr lang="ru-RU" sz="13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1.1. понимает методические основания организации процесса обучения и воспитания в соответствии с направлениями государственной образовательной политики </a:t>
            </a: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1.2. учитывает в своей педагогической деятельности вызовы времени и социокультурные тенденции развития образования </a:t>
            </a: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1.3. анализирует и актуализирует конкретные запросы разных групп участников образовательных отношений при выборе методического инструментария </a:t>
            </a: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1.4. ориентирован на результативность и продуктивность при использовании разных методов преподавания </a:t>
            </a:r>
          </a:p>
          <a:p>
            <a:pPr algn="just"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1.5. демонстрирует в презентации своего педагогического опыта эффективную методическую практику, направленную на поддержку мотивации и интереса обучающихся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ru-RU" sz="13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2. Научная корректность и методическая грамотность (в том числе в использовании электронных средств обучения) </a:t>
            </a:r>
            <a:endParaRPr lang="ru-RU" sz="13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2.1.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опирается на корректные теоретические основы при демонстрации своего педагогического опыта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2.2.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обосновывает актуальность, целесообразность и эффективность применяемых технологий/методов/приемов при представлении своего педагогического опыта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2.3.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точно использует профессиональную терминологию и владеет современным понятийным аппаратом педагогики и психологии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2.4.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демонстрирует понимание основ проектирования образовательного процесса и подходов к оцениванию его результатов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2.5.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проявляет адекватное рефлексивное отношение к своей педагогической деятельности и профессиональному развитию </a:t>
            </a:r>
          </a:p>
          <a:p>
            <a:pPr>
              <a:lnSpc>
                <a:spcPct val="105000"/>
              </a:lnSpc>
              <a:spcAft>
                <a:spcPts val="0"/>
              </a:spcAft>
            </a:pPr>
            <a:r>
              <a:rPr lang="ru-RU" sz="13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3.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b="1" dirty="0">
                <a:latin typeface="Century Gothic" panose="020B0502020202020204" pitchFamily="34" charset="0"/>
                <a:ea typeface="Times New Roman" panose="02020603050405020304" pitchFamily="18" charset="0"/>
              </a:rPr>
              <a:t>Информационная и языковая культура </a:t>
            </a:r>
            <a:endParaRPr lang="ru-RU" sz="1300" dirty="0">
              <a:latin typeface="Century Gothic" panose="020B0502020202020204" pitchFamily="34" charset="0"/>
              <a:ea typeface="Times New Roman" panose="02020603050405020304" pitchFamily="18" charset="0"/>
            </a:endParaRP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3.1.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выбирает целесообразные методические подходы при работе с разными источниками информации (в том числе с электронными образовательными ресурсами)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3.2.</a:t>
            </a:r>
            <a:r>
              <a:rPr lang="ru-RU" sz="1300" dirty="0"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демонстрирует умение методически обоснованно использовать разные стратегии взаимодействия с обучающимися 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3.3. демонстрирует логическую последовательность (планирование) и подведение итогов (анализ и осмысление)</a:t>
            </a:r>
          </a:p>
          <a:p>
            <a:pPr algn="just">
              <a:lnSpc>
                <a:spcPct val="105000"/>
              </a:lnSpc>
              <a:spcAft>
                <a:spcPts val="0"/>
              </a:spcAft>
            </a:pPr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</a:rPr>
              <a:t>3.4. выбирает удачное представление информации (иллюстрации, содержательное наполнение слайдов, удобное расположение материала)</a:t>
            </a:r>
          </a:p>
          <a:p>
            <a:r>
              <a:rPr lang="ru-RU" sz="1300" dirty="0">
                <a:latin typeface="Century Gothic" panose="020B0502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3.5. демонстрирует оригинальность и адекватность дизайна (грамотные цветовые решения, оригинальность стиля, сбалансированность разных способов структурировании информации)</a:t>
            </a:r>
            <a:endParaRPr lang="ru-RU" sz="1300" dirty="0">
              <a:latin typeface="Century Gothic" panose="020B0502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380F0D5-65B9-476E-9385-8FBAD10284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209" y="6488668"/>
            <a:ext cx="7442791" cy="369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6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8"/>
          <a:stretch/>
        </p:blipFill>
        <p:spPr>
          <a:xfrm rot="16200000">
            <a:off x="4927080" y="3184165"/>
            <a:ext cx="6861677" cy="4859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50"/>
          <a:stretch/>
        </p:blipFill>
        <p:spPr>
          <a:xfrm>
            <a:off x="10598332" y="105801"/>
            <a:ext cx="1469355" cy="72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C844DD-B8FA-48DA-A2B3-F84CC06C338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68" b="16039"/>
          <a:stretch/>
        </p:blipFill>
        <p:spPr>
          <a:xfrm>
            <a:off x="0" y="30664"/>
            <a:ext cx="1102833" cy="752056"/>
          </a:xfrm>
          <a:prstGeom prst="rect">
            <a:avLst/>
          </a:prstGeom>
        </p:spPr>
      </p:pic>
      <p:sp>
        <p:nvSpPr>
          <p:cNvPr id="10" name="Полилиния 20">
            <a:extLst>
              <a:ext uri="{FF2B5EF4-FFF2-40B4-BE49-F238E27FC236}">
                <a16:creationId xmlns:a16="http://schemas.microsoft.com/office/drawing/2014/main" id="{0B880148-5695-4D78-928C-8AA18609F0BC}"/>
              </a:ext>
            </a:extLst>
          </p:cNvPr>
          <p:cNvSpPr/>
          <p:nvPr/>
        </p:nvSpPr>
        <p:spPr>
          <a:xfrm>
            <a:off x="51600" y="6238287"/>
            <a:ext cx="7917737" cy="507487"/>
          </a:xfrm>
          <a:custGeom>
            <a:avLst/>
            <a:gdLst>
              <a:gd name="connsiteX0" fmla="*/ 0 w 8789582"/>
              <a:gd name="connsiteY0" fmla="*/ 0 h 554884"/>
              <a:gd name="connsiteX1" fmla="*/ 8789582 w 8789582"/>
              <a:gd name="connsiteY1" fmla="*/ 0 h 554884"/>
              <a:gd name="connsiteX2" fmla="*/ 8789582 w 8789582"/>
              <a:gd name="connsiteY2" fmla="*/ 554884 h 554884"/>
              <a:gd name="connsiteX3" fmla="*/ 0 w 8789582"/>
              <a:gd name="connsiteY3" fmla="*/ 554884 h 554884"/>
              <a:gd name="connsiteX4" fmla="*/ 0 w 8789582"/>
              <a:gd name="connsiteY4" fmla="*/ 0 h 554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89582" h="554884">
                <a:moveTo>
                  <a:pt x="0" y="0"/>
                </a:moveTo>
                <a:lnTo>
                  <a:pt x="8789582" y="0"/>
                </a:lnTo>
                <a:lnTo>
                  <a:pt x="8789582" y="554884"/>
                </a:lnTo>
                <a:lnTo>
                  <a:pt x="0" y="554884"/>
                </a:lnTo>
                <a:lnTo>
                  <a:pt x="0" y="0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40" tIns="142240" rIns="142240" bIns="14224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entury Gothic" panose="020B0502020202020204" pitchFamily="34" charset="0"/>
                <a:ea typeface="Cambria Math" pitchFamily="18" charset="0"/>
              </a:rPr>
              <a:t>Представление  методической системы педагогическому сообществу</a:t>
            </a:r>
          </a:p>
        </p:txBody>
      </p:sp>
      <p:sp>
        <p:nvSpPr>
          <p:cNvPr id="11" name="Полилиния 21">
            <a:extLst>
              <a:ext uri="{FF2B5EF4-FFF2-40B4-BE49-F238E27FC236}">
                <a16:creationId xmlns:a16="http://schemas.microsoft.com/office/drawing/2014/main" id="{73A54A41-E935-4290-8233-B4CE9BD2F0F6}"/>
              </a:ext>
            </a:extLst>
          </p:cNvPr>
          <p:cNvSpPr/>
          <p:nvPr/>
        </p:nvSpPr>
        <p:spPr>
          <a:xfrm>
            <a:off x="51600" y="5465380"/>
            <a:ext cx="7917737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i="1" dirty="0">
                <a:solidFill>
                  <a:schemeClr val="tx1"/>
                </a:solidFill>
                <a:latin typeface="Century Gothic" panose="020B0502020202020204" pitchFamily="34" charset="0"/>
                <a:ea typeface="Cambria Math" pitchFamily="18" charset="0"/>
              </a:rPr>
              <a:t>Корректировка  (при необходимости)</a:t>
            </a:r>
            <a:endParaRPr lang="ru-RU" b="1" dirty="0">
              <a:solidFill>
                <a:schemeClr val="tx1"/>
              </a:solidFill>
              <a:latin typeface="Century Gothic" panose="020B0502020202020204" pitchFamily="34" charset="0"/>
              <a:ea typeface="Cambria Math" pitchFamily="18" charset="0"/>
            </a:endParaRPr>
          </a:p>
        </p:txBody>
      </p:sp>
      <p:sp>
        <p:nvSpPr>
          <p:cNvPr id="12" name="Полилиния 22">
            <a:extLst>
              <a:ext uri="{FF2B5EF4-FFF2-40B4-BE49-F238E27FC236}">
                <a16:creationId xmlns:a16="http://schemas.microsoft.com/office/drawing/2014/main" id="{7CCEB679-3395-4595-A26F-1E55072D6CD2}"/>
              </a:ext>
            </a:extLst>
          </p:cNvPr>
          <p:cNvSpPr/>
          <p:nvPr/>
        </p:nvSpPr>
        <p:spPr>
          <a:xfrm>
            <a:off x="51600" y="4692477"/>
            <a:ext cx="7917737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entury Gothic" panose="020B0502020202020204" pitchFamily="34" charset="0"/>
                <a:ea typeface="Cambria Math" pitchFamily="18" charset="0"/>
              </a:rPr>
              <a:t>Оценка результативности применения технологии</a:t>
            </a:r>
          </a:p>
        </p:txBody>
      </p:sp>
      <p:sp>
        <p:nvSpPr>
          <p:cNvPr id="13" name="Полилиния 23">
            <a:extLst>
              <a:ext uri="{FF2B5EF4-FFF2-40B4-BE49-F238E27FC236}">
                <a16:creationId xmlns:a16="http://schemas.microsoft.com/office/drawing/2014/main" id="{8C1C3310-EFE5-4681-8AB3-8DC54F752765}"/>
              </a:ext>
            </a:extLst>
          </p:cNvPr>
          <p:cNvSpPr/>
          <p:nvPr/>
        </p:nvSpPr>
        <p:spPr>
          <a:xfrm>
            <a:off x="51600" y="3919574"/>
            <a:ext cx="7917737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entury Gothic" panose="020B0502020202020204" pitchFamily="34" charset="0"/>
                <a:ea typeface="Cambria Math" pitchFamily="18" charset="0"/>
              </a:rPr>
              <a:t>Применение технологии или практики</a:t>
            </a:r>
          </a:p>
        </p:txBody>
      </p:sp>
      <p:sp>
        <p:nvSpPr>
          <p:cNvPr id="14" name="Полилиния 24">
            <a:extLst>
              <a:ext uri="{FF2B5EF4-FFF2-40B4-BE49-F238E27FC236}">
                <a16:creationId xmlns:a16="http://schemas.microsoft.com/office/drawing/2014/main" id="{EDEE5011-6F49-4F6F-984A-5598E92F5DE6}"/>
              </a:ext>
            </a:extLst>
          </p:cNvPr>
          <p:cNvSpPr/>
          <p:nvPr/>
        </p:nvSpPr>
        <p:spPr>
          <a:xfrm>
            <a:off x="51600" y="3146671"/>
            <a:ext cx="7917737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0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entury Gothic" panose="020B0502020202020204" pitchFamily="34" charset="0"/>
                <a:ea typeface="Cambria Math" pitchFamily="18" charset="0"/>
              </a:rPr>
              <a:t>Выбор оптимальных технологий, адекватных ресурсам и обстоятельствам</a:t>
            </a:r>
          </a:p>
        </p:txBody>
      </p:sp>
      <p:sp>
        <p:nvSpPr>
          <p:cNvPr id="15" name="Полилиния 25">
            <a:extLst>
              <a:ext uri="{FF2B5EF4-FFF2-40B4-BE49-F238E27FC236}">
                <a16:creationId xmlns:a16="http://schemas.microsoft.com/office/drawing/2014/main" id="{8695F4BA-8D92-4C73-BD1A-6CE07B2E8356}"/>
              </a:ext>
            </a:extLst>
          </p:cNvPr>
          <p:cNvSpPr/>
          <p:nvPr/>
        </p:nvSpPr>
        <p:spPr>
          <a:xfrm>
            <a:off x="51600" y="2373768"/>
            <a:ext cx="7917737" cy="780516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29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entury Gothic" panose="020B0502020202020204" pitchFamily="34" charset="0"/>
                <a:ea typeface="Cambria Math" pitchFamily="18" charset="0"/>
              </a:rPr>
              <a:t>Анализ литературы и опыта коллег по обозначенной проблеме </a:t>
            </a:r>
          </a:p>
        </p:txBody>
      </p:sp>
      <p:sp>
        <p:nvSpPr>
          <p:cNvPr id="16" name="Полилиния 26">
            <a:extLst>
              <a:ext uri="{FF2B5EF4-FFF2-40B4-BE49-F238E27FC236}">
                <a16:creationId xmlns:a16="http://schemas.microsoft.com/office/drawing/2014/main" id="{128E56CE-0C23-4889-A785-4BAC52A99123}"/>
              </a:ext>
            </a:extLst>
          </p:cNvPr>
          <p:cNvSpPr/>
          <p:nvPr/>
        </p:nvSpPr>
        <p:spPr>
          <a:xfrm>
            <a:off x="51600" y="1600866"/>
            <a:ext cx="7917737" cy="780517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1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entury Gothic" panose="020B0502020202020204" pitchFamily="34" charset="0"/>
                <a:ea typeface="Cambria Math" pitchFamily="18" charset="0"/>
              </a:rPr>
              <a:t>Определение целей и задач педагогической деятельности</a:t>
            </a:r>
          </a:p>
        </p:txBody>
      </p:sp>
      <p:sp>
        <p:nvSpPr>
          <p:cNvPr id="17" name="Полилиния 27">
            <a:extLst>
              <a:ext uri="{FF2B5EF4-FFF2-40B4-BE49-F238E27FC236}">
                <a16:creationId xmlns:a16="http://schemas.microsoft.com/office/drawing/2014/main" id="{CE2E9521-3E70-44CD-BA71-88AD48F45DC5}"/>
              </a:ext>
            </a:extLst>
          </p:cNvPr>
          <p:cNvSpPr/>
          <p:nvPr/>
        </p:nvSpPr>
        <p:spPr>
          <a:xfrm>
            <a:off x="51600" y="825803"/>
            <a:ext cx="7917737" cy="780517"/>
          </a:xfrm>
          <a:custGeom>
            <a:avLst/>
            <a:gdLst>
              <a:gd name="connsiteX0" fmla="*/ 0 w 8789582"/>
              <a:gd name="connsiteY0" fmla="*/ 298890 h 853411"/>
              <a:gd name="connsiteX1" fmla="*/ 4288115 w 8789582"/>
              <a:gd name="connsiteY1" fmla="*/ 298890 h 853411"/>
              <a:gd name="connsiteX2" fmla="*/ 4288115 w 8789582"/>
              <a:gd name="connsiteY2" fmla="*/ 213353 h 853411"/>
              <a:gd name="connsiteX3" fmla="*/ 4181438 w 8789582"/>
              <a:gd name="connsiteY3" fmla="*/ 213353 h 853411"/>
              <a:gd name="connsiteX4" fmla="*/ 4394791 w 8789582"/>
              <a:gd name="connsiteY4" fmla="*/ 0 h 853411"/>
              <a:gd name="connsiteX5" fmla="*/ 4608144 w 8789582"/>
              <a:gd name="connsiteY5" fmla="*/ 213353 h 853411"/>
              <a:gd name="connsiteX6" fmla="*/ 4501467 w 8789582"/>
              <a:gd name="connsiteY6" fmla="*/ 213353 h 853411"/>
              <a:gd name="connsiteX7" fmla="*/ 4501467 w 8789582"/>
              <a:gd name="connsiteY7" fmla="*/ 298890 h 853411"/>
              <a:gd name="connsiteX8" fmla="*/ 8789582 w 8789582"/>
              <a:gd name="connsiteY8" fmla="*/ 298890 h 853411"/>
              <a:gd name="connsiteX9" fmla="*/ 8789582 w 8789582"/>
              <a:gd name="connsiteY9" fmla="*/ 853411 h 853411"/>
              <a:gd name="connsiteX10" fmla="*/ 0 w 8789582"/>
              <a:gd name="connsiteY10" fmla="*/ 853411 h 853411"/>
              <a:gd name="connsiteX11" fmla="*/ 0 w 8789582"/>
              <a:gd name="connsiteY11" fmla="*/ 298890 h 853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89582" h="853411">
                <a:moveTo>
                  <a:pt x="8789582" y="554521"/>
                </a:moveTo>
                <a:lnTo>
                  <a:pt x="4501467" y="554521"/>
                </a:lnTo>
                <a:lnTo>
                  <a:pt x="4501467" y="640058"/>
                </a:lnTo>
                <a:lnTo>
                  <a:pt x="4608144" y="640058"/>
                </a:lnTo>
                <a:lnTo>
                  <a:pt x="4394791" y="853410"/>
                </a:lnTo>
                <a:lnTo>
                  <a:pt x="4181438" y="640058"/>
                </a:lnTo>
                <a:lnTo>
                  <a:pt x="4288115" y="640058"/>
                </a:lnTo>
                <a:lnTo>
                  <a:pt x="4288115" y="554521"/>
                </a:lnTo>
                <a:lnTo>
                  <a:pt x="0" y="554521"/>
                </a:lnTo>
                <a:lnTo>
                  <a:pt x="0" y="1"/>
                </a:lnTo>
                <a:lnTo>
                  <a:pt x="8789582" y="1"/>
                </a:lnTo>
                <a:lnTo>
                  <a:pt x="8789582" y="554521"/>
                </a:lnTo>
                <a:close/>
              </a:path>
            </a:pathLst>
          </a:custGeom>
          <a:solidFill>
            <a:srgbClr val="F9D3B9">
              <a:alpha val="49804"/>
            </a:srgb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42239" tIns="142241" rIns="142240" bIns="441131" numCol="1" spcCol="1270" anchor="ctr" anchorCtr="0">
            <a:no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b="1" dirty="0">
                <a:solidFill>
                  <a:schemeClr val="tx1"/>
                </a:solidFill>
                <a:latin typeface="Century Gothic" panose="020B0502020202020204" pitchFamily="34" charset="0"/>
                <a:ea typeface="Cambria Math" pitchFamily="18" charset="0"/>
              </a:rPr>
              <a:t>Анализ текущей ситуации (выявление проблем и противоречий в своей деятельности, учет  условий и социальный заказ)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CA5BD93C-FDD3-4E0F-811B-2267B5FA5F22}"/>
              </a:ext>
            </a:extLst>
          </p:cNvPr>
          <p:cNvSpPr/>
          <p:nvPr/>
        </p:nvSpPr>
        <p:spPr>
          <a:xfrm>
            <a:off x="1227225" y="112226"/>
            <a:ext cx="7446481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base"/>
            <a:r>
              <a:rPr lang="ru-RU" sz="32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Систематизация опыта работы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9D31C97-DD3E-48F6-B341-E6260F358CB7}"/>
              </a:ext>
            </a:extLst>
          </p:cNvPr>
          <p:cNvSpPr/>
          <p:nvPr/>
        </p:nvSpPr>
        <p:spPr>
          <a:xfrm>
            <a:off x="8600915" y="855558"/>
            <a:ext cx="3591087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</a:pPr>
            <a:r>
              <a:rPr lang="ru-RU" sz="1400" b="1" u="sng" dirty="0">
                <a:solidFill>
                  <a:srgbClr val="29C3E7"/>
                </a:solidFill>
                <a:latin typeface="Century Gothic" panose="020B0502020202020204" pitchFamily="34" charset="0"/>
                <a:ea typeface="Cambria Math" pitchFamily="18" charset="0"/>
              </a:rPr>
              <a:t>ПОБЕДИТЕЛЬ :</a:t>
            </a:r>
          </a:p>
          <a:p>
            <a:pPr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Всероссийский конкурс     Молодой учитель -2012 </a:t>
            </a:r>
          </a:p>
          <a:p>
            <a:pPr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Региональный конкурс Педагогические горизонты - 2016</a:t>
            </a:r>
          </a:p>
          <a:p>
            <a:pPr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Региональный и муниципальный этап  конкурса  Учитель года – 2018</a:t>
            </a:r>
          </a:p>
          <a:p>
            <a:pPr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Конкурс на назначение стипендии губернатора Томской области          (3 года подряд)</a:t>
            </a:r>
          </a:p>
          <a:p>
            <a:pPr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Конкурс на присуждение премий лучшим учителям России за достижения в педагогической деятельности 2019</a:t>
            </a:r>
          </a:p>
          <a:p>
            <a:pPr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Региональный конкурс "Наставничество в образовании-2019"</a:t>
            </a:r>
          </a:p>
          <a:p>
            <a:pPr marL="0" lvl="6">
              <a:spcAft>
                <a:spcPts val="400"/>
              </a:spcAft>
            </a:pPr>
            <a:r>
              <a:rPr lang="ru-RU" sz="1400" b="1" u="sng" dirty="0">
                <a:solidFill>
                  <a:schemeClr val="accent2"/>
                </a:solidFill>
                <a:latin typeface="Century Gothic" panose="020B0502020202020204" pitchFamily="34" charset="0"/>
                <a:ea typeface="Cambria Math" pitchFamily="18" charset="0"/>
              </a:rPr>
              <a:t>ПРИЗЕР: </a:t>
            </a:r>
          </a:p>
          <a:p>
            <a:pPr marL="0" lvl="6"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Региональный этап Всероссийского конкурса  «Мой лучший урок»</a:t>
            </a:r>
          </a:p>
          <a:p>
            <a:pPr marL="0" lvl="6"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Областной конкурс современных образовательных ресурсов для педагогов </a:t>
            </a:r>
          </a:p>
          <a:p>
            <a:pPr marL="0" lvl="6">
              <a:spcAft>
                <a:spcPts val="400"/>
              </a:spcAft>
              <a:buFont typeface="Wingdings" pitchFamily="2" charset="2"/>
              <a:buChar char="ü"/>
            </a:pPr>
            <a:r>
              <a:rPr lang="ru-RU" sz="1400" dirty="0">
                <a:latin typeface="Century Gothic" panose="020B0502020202020204" pitchFamily="34" charset="0"/>
                <a:ea typeface="Cambria Math" pitchFamily="18" charset="0"/>
              </a:rPr>
              <a:t>Региональный конкурс "Лучшие практики наставничества - 2020"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CA2A236-EE1E-4C7C-9BBF-559108AF245E}"/>
              </a:ext>
            </a:extLst>
          </p:cNvPr>
          <p:cNvSpPr/>
          <p:nvPr/>
        </p:nvSpPr>
        <p:spPr>
          <a:xfrm>
            <a:off x="8746497" y="173415"/>
            <a:ext cx="1832984" cy="58477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fontAlgn="base"/>
            <a:r>
              <a:rPr lang="ru-RU" sz="3200" b="1" dirty="0">
                <a:ln w="3175">
                  <a:solidFill>
                    <a:sysClr val="windowText" lastClr="0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latin typeface="Century Gothic" panose="020B0502020202020204" pitchFamily="34" charset="0"/>
                <a:ea typeface="+mj-ea"/>
                <a:cs typeface="+mj-cs"/>
              </a:rPr>
              <a:t>О себе</a:t>
            </a:r>
          </a:p>
        </p:txBody>
      </p:sp>
    </p:spTree>
    <p:extLst>
      <p:ext uri="{BB962C8B-B14F-4D97-AF65-F5344CB8AC3E}">
        <p14:creationId xmlns:p14="http://schemas.microsoft.com/office/powerpoint/2010/main" val="3957976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B45A6DED-5B3E-4EF5-BCD3-81F6BDFE3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208556-1A7B-40C7-98D2-AC21F9E1B2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88670"/>
            <a:ext cx="7442791" cy="3693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01D385-B43D-4034-8815-E70A717F08A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209" y="6488668"/>
            <a:ext cx="7442791" cy="369332"/>
          </a:xfrm>
          <a:prstGeom prst="rect">
            <a:avLst/>
          </a:prstGeom>
        </p:spPr>
      </p:pic>
      <p:pic>
        <p:nvPicPr>
          <p:cNvPr id="7" name="Рисунок 6">
            <a:hlinkClick r:id="rId3"/>
            <a:extLst>
              <a:ext uri="{FF2B5EF4-FFF2-40B4-BE49-F238E27FC236}">
                <a16:creationId xmlns:a16="http://schemas.microsoft.com/office/drawing/2014/main" id="{7B750190-464A-404C-A604-E891D62F25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4276"/>
          <a:stretch/>
        </p:blipFill>
        <p:spPr>
          <a:xfrm>
            <a:off x="-1" y="1"/>
            <a:ext cx="8106673" cy="64647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73550C-B7C9-405F-9D94-A8C28A69BF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4437" y="79326"/>
            <a:ext cx="1275348" cy="127534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9B339F2-3442-46E4-9DFA-19F942C3D30B}"/>
              </a:ext>
            </a:extLst>
          </p:cNvPr>
          <p:cNvSpPr/>
          <p:nvPr/>
        </p:nvSpPr>
        <p:spPr>
          <a:xfrm>
            <a:off x="132347" y="5281863"/>
            <a:ext cx="830179" cy="1203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BD840E-D34C-4C36-B37C-BAA300E6443E}"/>
              </a:ext>
            </a:extLst>
          </p:cNvPr>
          <p:cNvSpPr txBox="1"/>
          <p:nvPr/>
        </p:nvSpPr>
        <p:spPr>
          <a:xfrm>
            <a:off x="1064796" y="5049633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5330F13-1FEE-4CBA-92CA-0923F0F299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3112" y="1442820"/>
            <a:ext cx="8106673" cy="49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40147E1-D265-45F2-8114-560BD6B6DDE3}"/>
              </a:ext>
            </a:extLst>
          </p:cNvPr>
          <p:cNvSpPr/>
          <p:nvPr/>
        </p:nvSpPr>
        <p:spPr>
          <a:xfrm>
            <a:off x="6284892" y="5313204"/>
            <a:ext cx="5821281" cy="11110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30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>
            <a:extLst>
              <a:ext uri="{FF2B5EF4-FFF2-40B4-BE49-F238E27FC236}">
                <a16:creationId xmlns:a16="http://schemas.microsoft.com/office/drawing/2014/main" id="{40205838-3CDA-4918-A789-95DA23D02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277938"/>
            <a:ext cx="82804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rial"/>
                <a:cs typeface="Arial"/>
              </a:rPr>
              <a:t>Конкурсное задание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00">
                    <a:lumMod val="85000"/>
                    <a:lumOff val="15000"/>
                  </a:srgbClr>
                </a:solidFill>
                <a:latin typeface="Arial"/>
                <a:cs typeface="Arial"/>
              </a:rPr>
              <a:t>«Методический семинар»</a:t>
            </a:r>
          </a:p>
        </p:txBody>
      </p:sp>
      <p:sp>
        <p:nvSpPr>
          <p:cNvPr id="3075" name="Прямоугольник 7">
            <a:extLst>
              <a:ext uri="{FF2B5EF4-FFF2-40B4-BE49-F238E27FC236}">
                <a16:creationId xmlns:a16="http://schemas.microsoft.com/office/drawing/2014/main" id="{50AFD1D0-4E59-4A00-AC38-48DEDD52B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260350"/>
            <a:ext cx="5048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Всероссийский</a:t>
            </a:r>
            <a:r>
              <a:rPr lang="ru-RU" altLang="ru-RU" sz="1800" b="1">
                <a:solidFill>
                  <a:srgbClr val="000000"/>
                </a:solidFill>
              </a:rPr>
              <a:t> </a:t>
            </a:r>
            <a:r>
              <a:rPr lang="ru-RU" altLang="ru-RU" sz="1800">
                <a:solidFill>
                  <a:srgbClr val="000000"/>
                </a:solidFill>
              </a:rPr>
              <a:t> конкурс «Учитель года» 2014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719712A-6FE9-4D49-8BF3-EDDCDBCD48D4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06F162B-37B5-4F65-B9A0-843D4EAB1653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3">
            <a:extLst>
              <a:ext uri="{FF2B5EF4-FFF2-40B4-BE49-F238E27FC236}">
                <a16:creationId xmlns:a16="http://schemas.microsoft.com/office/drawing/2014/main" id="{D3C7CF31-3EF7-4B5E-8FFA-E0B544D55A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2864" y="4149725"/>
            <a:ext cx="5221287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Развивающий эффект:</a:t>
            </a:r>
            <a:r>
              <a:rPr lang="ru-RU" altLang="ru-RU" sz="1800">
                <a:solidFill>
                  <a:srgbClr val="0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формирование навыков коммуникации и сотрудничества, одних из актуальных навыков XXI века в условиях становления информационного общества, когда умение человека добывать и передавать любого рода информацию делает его успешным и конкурентоспособным.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  </a:t>
            </a:r>
          </a:p>
        </p:txBody>
      </p:sp>
      <p:sp>
        <p:nvSpPr>
          <p:cNvPr id="4099" name="Прямоугольник 3">
            <a:extLst>
              <a:ext uri="{FF2B5EF4-FFF2-40B4-BE49-F238E27FC236}">
                <a16:creationId xmlns:a16="http://schemas.microsoft.com/office/drawing/2014/main" id="{701C08B0-D0BB-4316-973C-ECD1F9064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3" y="1484314"/>
            <a:ext cx="741680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Проблема:</a:t>
            </a:r>
            <a:endParaRPr lang="ru-RU" altLang="ru-RU" sz="180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ученики обладают высоким уровнем знаний и показывают стабильные результаты, тем не менее,  теряются в новой ситуации, ограничены в гибкости мышления, что в современном быстроменяющемся мире необходимо.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 b="1">
                <a:solidFill>
                  <a:srgbClr val="000000"/>
                </a:solidFill>
              </a:rPr>
              <a:t>Предложение:</a:t>
            </a:r>
            <a:r>
              <a:rPr lang="ru-RU" altLang="ru-RU" sz="1800">
                <a:solidFill>
                  <a:srgbClr val="0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1800">
                <a:solidFill>
                  <a:srgbClr val="000000"/>
                </a:solidFill>
              </a:rPr>
              <a:t>надо повышать не только активность  детей (внешний фактор), но и самостоятельность (внутренние изменения), что даст необходимый развивающий эффект.</a:t>
            </a:r>
          </a:p>
        </p:txBody>
      </p:sp>
      <p:sp>
        <p:nvSpPr>
          <p:cNvPr id="4100" name="Прямоугольник 1">
            <a:extLst>
              <a:ext uri="{FF2B5EF4-FFF2-40B4-BE49-F238E27FC236}">
                <a16:creationId xmlns:a16="http://schemas.microsoft.com/office/drawing/2014/main" id="{4A76B756-35FE-4AED-9848-3E7D89D69F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188914"/>
            <a:ext cx="88566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 b="1">
                <a:solidFill>
                  <a:srgbClr val="FFFFFF"/>
                </a:solidFill>
              </a:rPr>
              <a:t>Тема: </a:t>
            </a:r>
            <a:r>
              <a:rPr lang="ru-RU" altLang="ru-RU" sz="2800">
                <a:solidFill>
                  <a:srgbClr val="FFFFFF"/>
                </a:solidFill>
              </a:rPr>
              <a:t>«Формирование навыков коммуникации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800">
                <a:solidFill>
                  <a:srgbClr val="FFFFFF"/>
                </a:solidFill>
              </a:rPr>
              <a:t> и сотрудничества в рамках предмета «Биология»</a:t>
            </a:r>
            <a:endParaRPr lang="ru-RU" altLang="ru-RU" sz="2800" b="1">
              <a:solidFill>
                <a:srgbClr val="FFFFFF"/>
              </a:solidFill>
            </a:endParaRP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C611DEB5-77BC-4F21-A14A-464B3FAE5A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850" y="4292601"/>
            <a:ext cx="3200400" cy="2036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E4DFD2-EDC8-4508-BC44-98440D43B2BA}"/>
              </a:ext>
            </a:extLst>
          </p:cNvPr>
          <p:cNvSpPr/>
          <p:nvPr/>
        </p:nvSpPr>
        <p:spPr>
          <a:xfrm>
            <a:off x="1" y="0"/>
            <a:ext cx="1541302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C46B512-B20C-4131-A341-C6854CC56633}"/>
              </a:ext>
            </a:extLst>
          </p:cNvPr>
          <p:cNvSpPr/>
          <p:nvPr/>
        </p:nvSpPr>
        <p:spPr>
          <a:xfrm>
            <a:off x="10920536" y="0"/>
            <a:ext cx="1286260" cy="685800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Diseño predeterminad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iseño predeterminado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4175</TotalTime>
  <Words>3905</Words>
  <Application>Microsoft Office PowerPoint</Application>
  <PresentationFormat>Широкоэкранный</PresentationFormat>
  <Paragraphs>482</Paragraphs>
  <Slides>31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Calibri</vt:lpstr>
      <vt:lpstr>Calibri Light</vt:lpstr>
      <vt:lpstr>Cambria Math</vt:lpstr>
      <vt:lpstr>Century Gothic</vt:lpstr>
      <vt:lpstr>Times New Roman</vt:lpstr>
      <vt:lpstr>Wingdings</vt:lpstr>
      <vt:lpstr>Тема Office</vt:lpstr>
      <vt:lpstr>Diseño predeterminado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Командная работа (интерактивное обучение)</vt:lpstr>
      <vt:lpstr>Пример проблемной ситуации: «Летом Оля посадила в горшок растение. Когда цветок завял, Оля убрала его из горшка, а сам горшок оставила на террасе. Через месяц она заметила, что в горшке выросли разные растения. Она задумалась, как растения смогли туда попасть. Как бы вы могли объяснить это? Вспомните всё, чему вы обучились на уроках биологии и поищите необходимую информацию, чтобы определить возможные причины данной ситуации».</vt:lpstr>
      <vt:lpstr>Окружающая среда – создание условий, где  в которых ученики будут обучаться и воспитываться </vt:lpstr>
      <vt:lpstr>Презентация PowerPoint</vt:lpstr>
      <vt:lpstr>Презентация PowerPoint</vt:lpstr>
      <vt:lpstr>Количественные показатели  достижения предметных результатов обучающихся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</dc:title>
  <dc:creator>Е. В. Ковалева</dc:creator>
  <cp:lastModifiedBy>Н.А. Лахтикова</cp:lastModifiedBy>
  <cp:revision>63</cp:revision>
  <dcterms:created xsi:type="dcterms:W3CDTF">2024-05-27T10:44:59Z</dcterms:created>
  <dcterms:modified xsi:type="dcterms:W3CDTF">2025-03-21T06:20:02Z</dcterms:modified>
</cp:coreProperties>
</file>