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52"/>
  </p:notesMasterIdLst>
  <p:sldIdLst>
    <p:sldId id="256" r:id="rId2"/>
    <p:sldId id="259" r:id="rId3"/>
    <p:sldId id="261" r:id="rId4"/>
    <p:sldId id="483" r:id="rId5"/>
    <p:sldId id="484" r:id="rId6"/>
    <p:sldId id="262" r:id="rId7"/>
    <p:sldId id="485" r:id="rId8"/>
    <p:sldId id="263" r:id="rId9"/>
    <p:sldId id="486" r:id="rId10"/>
    <p:sldId id="487" r:id="rId11"/>
    <p:sldId id="488" r:id="rId12"/>
    <p:sldId id="489" r:id="rId13"/>
    <p:sldId id="490" r:id="rId14"/>
    <p:sldId id="491" r:id="rId15"/>
    <p:sldId id="492" r:id="rId16"/>
    <p:sldId id="493" r:id="rId17"/>
    <p:sldId id="494" r:id="rId18"/>
    <p:sldId id="496" r:id="rId19"/>
    <p:sldId id="497" r:id="rId20"/>
    <p:sldId id="498" r:id="rId21"/>
    <p:sldId id="499" r:id="rId22"/>
    <p:sldId id="500" r:id="rId23"/>
    <p:sldId id="501" r:id="rId24"/>
    <p:sldId id="502" r:id="rId25"/>
    <p:sldId id="503" r:id="rId26"/>
    <p:sldId id="504" r:id="rId27"/>
    <p:sldId id="545" r:id="rId28"/>
    <p:sldId id="547" r:id="rId29"/>
    <p:sldId id="549" r:id="rId30"/>
    <p:sldId id="550" r:id="rId31"/>
    <p:sldId id="524" r:id="rId32"/>
    <p:sldId id="525" r:id="rId33"/>
    <p:sldId id="526" r:id="rId34"/>
    <p:sldId id="527" r:id="rId35"/>
    <p:sldId id="528" r:id="rId36"/>
    <p:sldId id="264" r:id="rId37"/>
    <p:sldId id="530" r:id="rId38"/>
    <p:sldId id="531" r:id="rId39"/>
    <p:sldId id="532" r:id="rId40"/>
    <p:sldId id="533" r:id="rId41"/>
    <p:sldId id="534" r:id="rId42"/>
    <p:sldId id="535" r:id="rId43"/>
    <p:sldId id="536" r:id="rId44"/>
    <p:sldId id="537" r:id="rId45"/>
    <p:sldId id="538" r:id="rId46"/>
    <p:sldId id="539" r:id="rId47"/>
    <p:sldId id="540" r:id="rId48"/>
    <p:sldId id="541" r:id="rId49"/>
    <p:sldId id="542" r:id="rId50"/>
    <p:sldId id="260" r:id="rId51"/>
  </p:sldIdLst>
  <p:sldSz cx="12192000" cy="6858000"/>
  <p:notesSz cx="6858000" cy="9144000"/>
  <p:embeddedFontLs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Verdana" panose="020B0604030504040204" pitchFamily="34" charset="0"/>
      <p:regular r:id="rId57"/>
      <p:bold r:id="rId58"/>
      <p:italic r:id="rId59"/>
      <p:boldItalic r:id="rId60"/>
    </p:embeddedFont>
    <p:embeddedFont>
      <p:font typeface="Century" panose="02040604050505020304" pitchFamily="18" charset="0"/>
      <p:regular r:id="rId61"/>
    </p:embeddedFont>
    <p:embeddedFont>
      <p:font typeface="Duepuntozero Pro" panose="020B0604020202020204" charset="0"/>
      <p:regular r:id="rId62"/>
      <p:italic r:id="rId63"/>
    </p:embeddedFont>
    <p:embeddedFont>
      <p:font typeface="Calibri Light" panose="020F0302020204030204" pitchFamily="34" charset="0"/>
      <p:regular r:id="rId64"/>
      <p:italic r:id="rId6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3901"/>
    <a:srgbClr val="E4C8B3"/>
    <a:srgbClr val="A08B54"/>
    <a:srgbClr val="DEC9B6"/>
    <a:srgbClr val="F3EAE3"/>
    <a:srgbClr val="DF38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1501" autoAdjust="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1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9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64" Type="http://schemas.openxmlformats.org/officeDocument/2006/relationships/font" Target="fonts/font12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8.fntdata"/><Relationship Id="rId65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8B5F8-BF06-4DBD-9654-8D68BA9A4BC4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D6640-6E01-4F30-88A2-B59AF93F3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758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87F3E-4FE5-4C29-A116-9E6CD470F48C}" type="datetime1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57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2CAC6-0522-4D84-A092-DD9008C8DBA5}" type="datetime1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615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85768-E7D7-488E-BBEF-6EFE14940AA1}" type="datetime1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385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140D9-F217-4255-A10C-2A7ED1756671}" type="datetime1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549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3770-B64F-4FF4-873A-E00C65C3D41B}" type="datetime1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82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9CD3-3348-43EB-8F07-0850194079AC}" type="datetime1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442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B7525-7038-4C03-AC69-EAB7447774D2}" type="datetime1">
              <a:rPr lang="ru-RU" smtClean="0"/>
              <a:t>12.12.2024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934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BC07-8665-482C-86E0-3DADC7DB7C42}" type="datetime1">
              <a:rPr lang="ru-RU" smtClean="0"/>
              <a:t>12.12.2024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984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2EAAF-E583-4A2F-99B9-5707242600F6}" type="datetime1">
              <a:rPr lang="ru-RU" smtClean="0"/>
              <a:t>12.12.2024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891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48C4-A15C-4685-88C4-6584946AAD22}" type="datetime1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217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620CA-7E4D-421D-A4D3-88F86E7640DC}" type="datetime1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941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543C6-2352-4C44-9952-2C9A21C2649B}" type="datetime1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850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jpe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3.pn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0.pn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2.pn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3.png"/><Relationship Id="rId4" Type="http://schemas.microsoft.com/office/2007/relationships/hdphoto" Target="../media/hdphoto5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C053F9E-71C6-46FD-8778-652BC7D403C3}"/>
              </a:ext>
            </a:extLst>
          </p:cNvPr>
          <p:cNvSpPr txBox="1"/>
          <p:nvPr/>
        </p:nvSpPr>
        <p:spPr>
          <a:xfrm>
            <a:off x="3953814" y="2810300"/>
            <a:ext cx="8148034" cy="1261884"/>
          </a:xfrm>
          <a:prstGeom prst="rect">
            <a:avLst/>
          </a:prstGeom>
          <a:solidFill>
            <a:srgbClr val="DF390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3800" b="1" dirty="0">
                <a:solidFill>
                  <a:schemeClr val="bg1"/>
                </a:solidFill>
                <a:latin typeface="Century" panose="02040604050505020304" pitchFamily="18" charset="0"/>
              </a:rPr>
              <a:t>МАСТЕР-КЛАСС ПРО </a:t>
            </a:r>
            <a:endParaRPr lang="ru-RU" sz="3800" b="1" dirty="0" smtClean="0">
              <a:solidFill>
                <a:schemeClr val="bg1"/>
              </a:solidFill>
              <a:latin typeface="Century" panose="02040604050505020304" pitchFamily="18" charset="0"/>
            </a:endParaRPr>
          </a:p>
          <a:p>
            <a:pPr algn="ctr"/>
            <a:r>
              <a:rPr lang="ru-RU" sz="3800" b="1" dirty="0" smtClean="0">
                <a:solidFill>
                  <a:schemeClr val="bg1"/>
                </a:solidFill>
                <a:latin typeface="Century" panose="02040604050505020304" pitchFamily="18" charset="0"/>
              </a:rPr>
              <a:t>МАСТЕР-КЛАСС</a:t>
            </a:r>
            <a:endParaRPr lang="ru-RU" sz="3800" b="1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00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10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2C5DC79-7F44-4A43-AD30-4A2AF2EA4AB4}"/>
              </a:ext>
            </a:extLst>
          </p:cNvPr>
          <p:cNvSpPr txBox="1"/>
          <p:nvPr/>
        </p:nvSpPr>
        <p:spPr>
          <a:xfrm>
            <a:off x="6096000" y="1580690"/>
            <a:ext cx="3881451" cy="42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1. Позиция </a:t>
            </a:r>
            <a:endParaRPr lang="ru-RU" sz="2183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="" xmlns:a16="http://schemas.microsoft.com/office/drawing/2014/main" id="{2515E02B-85FC-4F6E-9F7D-D5FF7332BED3}"/>
              </a:ext>
            </a:extLst>
          </p:cNvPr>
          <p:cNvSpPr/>
          <p:nvPr/>
        </p:nvSpPr>
        <p:spPr>
          <a:xfrm>
            <a:off x="1915852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5FFAECB-8AEB-42A4-A849-2994891411C9}"/>
              </a:ext>
            </a:extLst>
          </p:cNvPr>
          <p:cNvSpPr txBox="1"/>
          <p:nvPr/>
        </p:nvSpPr>
        <p:spPr>
          <a:xfrm>
            <a:off x="2063011" y="23226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22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985D6182-5892-4125-A339-FB7452449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55" y="22553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72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11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2C5DC79-7F44-4A43-AD30-4A2AF2EA4AB4}"/>
              </a:ext>
            </a:extLst>
          </p:cNvPr>
          <p:cNvSpPr txBox="1"/>
          <p:nvPr/>
        </p:nvSpPr>
        <p:spPr>
          <a:xfrm>
            <a:off x="6096000" y="1580690"/>
            <a:ext cx="3881451" cy="42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1. Позиция </a:t>
            </a:r>
            <a:endParaRPr lang="ru-RU" sz="2183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9" name="Скругленная прямоугольная выноска 1">
            <a:extLst>
              <a:ext uri="{FF2B5EF4-FFF2-40B4-BE49-F238E27FC236}">
                <a16:creationId xmlns="" xmlns:a16="http://schemas.microsoft.com/office/drawing/2014/main" id="{D7D6233F-7B60-4862-9CBA-8ABE12504B71}"/>
              </a:ext>
            </a:extLst>
          </p:cNvPr>
          <p:cNvSpPr/>
          <p:nvPr/>
        </p:nvSpPr>
        <p:spPr>
          <a:xfrm>
            <a:off x="3498209" y="4201472"/>
            <a:ext cx="4840448" cy="2005233"/>
          </a:xfrm>
          <a:prstGeom prst="wedgeRoundRectCallout">
            <a:avLst>
              <a:gd name="adj1" fmla="val -50551"/>
              <a:gd name="adj2" fmla="val 63770"/>
              <a:gd name="adj3" fmla="val 16667"/>
            </a:avLst>
          </a:prstGeom>
          <a:solidFill>
            <a:srgbClr val="DF390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  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FA6A0205-045F-4AE8-83D4-49F6925ABC84}"/>
              </a:ext>
            </a:extLst>
          </p:cNvPr>
          <p:cNvSpPr txBox="1">
            <a:spLocks/>
          </p:cNvSpPr>
          <p:nvPr/>
        </p:nvSpPr>
        <p:spPr>
          <a:xfrm>
            <a:off x="3498209" y="4746172"/>
            <a:ext cx="4840448" cy="1460533"/>
          </a:xfrm>
          <a:prstGeom prst="rect">
            <a:avLst/>
          </a:prstGeom>
        </p:spPr>
        <p:txBody>
          <a:bodyPr vert="horz" lIns="91438" tIns="45719" rIns="91438" bIns="45719" numCol="2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25000"/>
                  </a:schemeClr>
                </a:solidFill>
                <a:latin typeface="Akrobat Black" panose="00000A00000000000000" pitchFamily="50" charset="-52"/>
                <a:ea typeface="+mj-ea"/>
                <a:cs typeface="+mj-cs"/>
              </a:defRPr>
            </a:lvl1pPr>
          </a:lstStyle>
          <a:p>
            <a:pPr marL="457189" indent="-457189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3400" dirty="0">
                <a:solidFill>
                  <a:schemeClr val="bg1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развитие?</a:t>
            </a:r>
          </a:p>
          <a:p>
            <a:pPr marL="457189" indent="-457189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3400" dirty="0">
                <a:solidFill>
                  <a:schemeClr val="bg1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воспитание?</a:t>
            </a:r>
          </a:p>
          <a:p>
            <a:pPr marL="457189" indent="-457189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3400" dirty="0">
                <a:solidFill>
                  <a:schemeClr val="bg1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мышление?</a:t>
            </a:r>
          </a:p>
          <a:p>
            <a:pPr marL="457189" indent="-457189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3400" dirty="0">
                <a:solidFill>
                  <a:schemeClr val="bg1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коммуникацию?</a:t>
            </a:r>
          </a:p>
          <a:p>
            <a:pPr marL="457189" indent="-457189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ru-RU" sz="3400" dirty="0">
              <a:solidFill>
                <a:schemeClr val="bg1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  <a:p>
            <a:pPr marL="457189" indent="-457189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3400" dirty="0">
                <a:solidFill>
                  <a:schemeClr val="bg1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здоровье?</a:t>
            </a:r>
          </a:p>
          <a:p>
            <a:pPr marL="457189" indent="-457189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3400" dirty="0">
                <a:solidFill>
                  <a:schemeClr val="bg1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ЕГЭ?</a:t>
            </a:r>
          </a:p>
          <a:p>
            <a:pPr marL="457189" indent="-457189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3400" dirty="0">
                <a:solidFill>
                  <a:schemeClr val="bg1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олимпиады?</a:t>
            </a:r>
          </a:p>
          <a:p>
            <a:pPr marL="457189" indent="-457189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3400" dirty="0">
                <a:solidFill>
                  <a:schemeClr val="bg1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… ?</a:t>
            </a:r>
            <a:endParaRPr lang="ru-RU" sz="3400" b="1" dirty="0">
              <a:solidFill>
                <a:schemeClr val="bg1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  <a:p>
            <a:endParaRPr lang="ru-RU" sz="2800" b="1" dirty="0">
              <a:solidFill>
                <a:schemeClr val="bg1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90EF5865-9CC7-4FD9-832D-6D3D7E527588}"/>
              </a:ext>
            </a:extLst>
          </p:cNvPr>
          <p:cNvSpPr/>
          <p:nvPr/>
        </p:nvSpPr>
        <p:spPr>
          <a:xfrm>
            <a:off x="4639965" y="4151801"/>
            <a:ext cx="32383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Я педагог «про»…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38801E13-B825-4DCD-91A9-DC7F934A40F9}"/>
              </a:ext>
            </a:extLst>
          </p:cNvPr>
          <p:cNvSpPr/>
          <p:nvPr/>
        </p:nvSpPr>
        <p:spPr>
          <a:xfrm>
            <a:off x="1915852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E82606F-25A5-48CA-81D2-0C77D294E239}"/>
              </a:ext>
            </a:extLst>
          </p:cNvPr>
          <p:cNvSpPr txBox="1"/>
          <p:nvPr/>
        </p:nvSpPr>
        <p:spPr>
          <a:xfrm>
            <a:off x="2063011" y="23226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4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52F7479F-E369-49A3-9FAB-533D29236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55" y="22553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84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12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2C5DC79-7F44-4A43-AD30-4A2AF2EA4AB4}"/>
              </a:ext>
            </a:extLst>
          </p:cNvPr>
          <p:cNvSpPr txBox="1"/>
          <p:nvPr/>
        </p:nvSpPr>
        <p:spPr>
          <a:xfrm>
            <a:off x="6096000" y="1580690"/>
            <a:ext cx="3881451" cy="764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Позиция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Сверхзадача/ замысел </a:t>
            </a:r>
            <a:endParaRPr lang="ru-RU" sz="2183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="" xmlns:a16="http://schemas.microsoft.com/office/drawing/2014/main" id="{B8A70171-7364-4171-B52E-08775AA2C464}"/>
              </a:ext>
            </a:extLst>
          </p:cNvPr>
          <p:cNvSpPr/>
          <p:nvPr/>
        </p:nvSpPr>
        <p:spPr>
          <a:xfrm>
            <a:off x="1915852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2288BCE-65DF-4CB9-A5D6-26D4EADEA0DF}"/>
              </a:ext>
            </a:extLst>
          </p:cNvPr>
          <p:cNvSpPr txBox="1"/>
          <p:nvPr/>
        </p:nvSpPr>
        <p:spPr>
          <a:xfrm>
            <a:off x="2063011" y="23226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1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FE900C96-1850-419B-826C-E798EB9D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55" y="22553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26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13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2C5DC79-7F44-4A43-AD30-4A2AF2EA4AB4}"/>
              </a:ext>
            </a:extLst>
          </p:cNvPr>
          <p:cNvSpPr txBox="1"/>
          <p:nvPr/>
        </p:nvSpPr>
        <p:spPr>
          <a:xfrm>
            <a:off x="6096000" y="1580690"/>
            <a:ext cx="3881451" cy="2779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Позиция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Сверхзадача/ замысел</a:t>
            </a:r>
          </a:p>
          <a:p>
            <a:pPr marL="457200" indent="-457200">
              <a:buAutoNum type="arabicPeriod"/>
            </a:pPr>
            <a:endParaRPr lang="ru-RU" sz="2183" spc="-3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algn="ctr"/>
            <a:r>
              <a:rPr lang="ru-RU" sz="2183" dirty="0">
                <a:solidFill>
                  <a:srgbClr val="C00000"/>
                </a:solidFill>
                <a:latin typeface="Century" panose="02040604050505020304" pitchFamily="18" charset="0"/>
              </a:rPr>
              <a:t>Основная, главная, всеобъемлющая цель, притягивающая к себе все без исключения задачи</a:t>
            </a:r>
            <a:endParaRPr lang="ru-RU" sz="2183" dirty="0">
              <a:solidFill>
                <a:srgbClr val="C00000"/>
              </a:solidFill>
              <a:latin typeface="Century" panose="02040604050505020304" pitchFamily="18" charset="0"/>
              <a:sym typeface="Wingdings" panose="05000000000000000000" pitchFamily="2" charset="2"/>
            </a:endParaRPr>
          </a:p>
          <a:p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endParaRPr lang="ru-RU" sz="2183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2C6FBC10-3C85-4BA0-AC7F-5E40255B434D}"/>
              </a:ext>
            </a:extLst>
          </p:cNvPr>
          <p:cNvSpPr/>
          <p:nvPr/>
        </p:nvSpPr>
        <p:spPr>
          <a:xfrm>
            <a:off x="1915852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0C32F87-D695-43FC-8E39-2ED48EF59A7A}"/>
              </a:ext>
            </a:extLst>
          </p:cNvPr>
          <p:cNvSpPr txBox="1"/>
          <p:nvPr/>
        </p:nvSpPr>
        <p:spPr>
          <a:xfrm>
            <a:off x="2063011" y="23226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4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C35D7CBC-47E4-4EB1-9F58-B38481B31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55" y="22553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77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14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2C5DC79-7F44-4A43-AD30-4A2AF2EA4AB4}"/>
              </a:ext>
            </a:extLst>
          </p:cNvPr>
          <p:cNvSpPr txBox="1"/>
          <p:nvPr/>
        </p:nvSpPr>
        <p:spPr>
          <a:xfrm>
            <a:off x="6096000" y="1580690"/>
            <a:ext cx="3881451" cy="2779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Позиция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Сверхзадача/ замысел</a:t>
            </a:r>
          </a:p>
          <a:p>
            <a:pPr marL="457200" indent="-457200">
              <a:buAutoNum type="arabicPeriod"/>
            </a:pPr>
            <a:endParaRPr lang="ru-RU" sz="2183" spc="-3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algn="ctr"/>
            <a:r>
              <a:rPr lang="ru-RU" sz="2183" dirty="0">
                <a:solidFill>
                  <a:srgbClr val="C00000"/>
                </a:solidFill>
                <a:latin typeface="Century" panose="02040604050505020304" pitchFamily="18" charset="0"/>
              </a:rPr>
              <a:t>Основная, главная, всеобъемлющая цель, притягивающая к себе все без исключения задачи</a:t>
            </a:r>
            <a:endParaRPr lang="ru-RU" sz="2183" dirty="0">
              <a:solidFill>
                <a:srgbClr val="C00000"/>
              </a:solidFill>
              <a:latin typeface="Century" panose="02040604050505020304" pitchFamily="18" charset="0"/>
              <a:sym typeface="Wingdings" panose="05000000000000000000" pitchFamily="2" charset="2"/>
            </a:endParaRPr>
          </a:p>
          <a:p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endParaRPr lang="ru-RU" sz="2183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9" name="Скругленная прямоугольная выноска 1">
            <a:extLst>
              <a:ext uri="{FF2B5EF4-FFF2-40B4-BE49-F238E27FC236}">
                <a16:creationId xmlns="" xmlns:a16="http://schemas.microsoft.com/office/drawing/2014/main" id="{D2B9CB31-19C1-48CD-B297-59DEE968760E}"/>
              </a:ext>
            </a:extLst>
          </p:cNvPr>
          <p:cNvSpPr/>
          <p:nvPr/>
        </p:nvSpPr>
        <p:spPr>
          <a:xfrm>
            <a:off x="3498209" y="4201472"/>
            <a:ext cx="4840448" cy="2005233"/>
          </a:xfrm>
          <a:prstGeom prst="wedgeRoundRectCallout">
            <a:avLst>
              <a:gd name="adj1" fmla="val -50551"/>
              <a:gd name="adj2" fmla="val 63770"/>
              <a:gd name="adj3" fmla="val 16667"/>
            </a:avLst>
          </a:prstGeom>
          <a:solidFill>
            <a:srgbClr val="DF390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  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D3F23AF2-8A90-4A05-82EA-44DED27BF4B7}"/>
              </a:ext>
            </a:extLst>
          </p:cNvPr>
          <p:cNvSpPr txBox="1">
            <a:spLocks/>
          </p:cNvSpPr>
          <p:nvPr/>
        </p:nvSpPr>
        <p:spPr>
          <a:xfrm>
            <a:off x="3498209" y="4746172"/>
            <a:ext cx="4840448" cy="1460533"/>
          </a:xfrm>
          <a:prstGeom prst="rect">
            <a:avLst/>
          </a:prstGeom>
        </p:spPr>
        <p:txBody>
          <a:bodyPr vert="horz" lIns="91438" tIns="45719" rIns="91438" bIns="45719" numCol="1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25000"/>
                  </a:schemeClr>
                </a:solidFill>
                <a:latin typeface="Akrobat Black" panose="00000A00000000000000" pitchFamily="50" charset="-52"/>
                <a:ea typeface="+mj-ea"/>
                <a:cs typeface="+mj-cs"/>
              </a:defRPr>
            </a:lvl1pPr>
          </a:lstStyle>
          <a:p>
            <a:pPr marL="277239" indent="-277239" algn="just">
              <a:spcAft>
                <a:spcPts val="364"/>
              </a:spcAft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знакомо мне лучше всего?</a:t>
            </a:r>
          </a:p>
          <a:p>
            <a:pPr marL="277239" indent="-277239" algn="just">
              <a:spcAft>
                <a:spcPts val="364"/>
              </a:spcAft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нравится мне больше всего?</a:t>
            </a:r>
          </a:p>
          <a:p>
            <a:pPr marL="277239" indent="-277239" algn="just">
              <a:spcAft>
                <a:spcPts val="364"/>
              </a:spcAft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нравится детям/коллегам больше всего?</a:t>
            </a:r>
          </a:p>
          <a:p>
            <a:pPr marL="277239" indent="-277239" algn="just">
              <a:spcAft>
                <a:spcPts val="364"/>
              </a:spcAft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наиболее эффективно?</a:t>
            </a:r>
          </a:p>
          <a:p>
            <a:pPr marL="277239" indent="-277239" algn="just">
              <a:spcAft>
                <a:spcPts val="364"/>
              </a:spcAft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наиболее эффектно?</a:t>
            </a:r>
          </a:p>
          <a:p>
            <a:endParaRPr lang="ru-RU" sz="2800" b="1" dirty="0">
              <a:solidFill>
                <a:schemeClr val="bg1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8510ED5-838E-44A2-B861-62F7977266DC}"/>
              </a:ext>
            </a:extLst>
          </p:cNvPr>
          <p:cNvSpPr/>
          <p:nvPr/>
        </p:nvSpPr>
        <p:spPr>
          <a:xfrm>
            <a:off x="3987089" y="4201472"/>
            <a:ext cx="42178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Что в моем «багаже»…?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9C1EB5AC-9E18-4EE5-A260-4A92D056CDE3}"/>
              </a:ext>
            </a:extLst>
          </p:cNvPr>
          <p:cNvSpPr/>
          <p:nvPr/>
        </p:nvSpPr>
        <p:spPr>
          <a:xfrm>
            <a:off x="1915852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0DA36D7-5514-4CAB-8852-7A3B191AFC8E}"/>
              </a:ext>
            </a:extLst>
          </p:cNvPr>
          <p:cNvSpPr txBox="1"/>
          <p:nvPr/>
        </p:nvSpPr>
        <p:spPr>
          <a:xfrm>
            <a:off x="2063011" y="23226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4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097EA788-139C-4B87-9947-170F63906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55" y="22553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98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15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2C5DC79-7F44-4A43-AD30-4A2AF2EA4AB4}"/>
              </a:ext>
            </a:extLst>
          </p:cNvPr>
          <p:cNvSpPr txBox="1"/>
          <p:nvPr/>
        </p:nvSpPr>
        <p:spPr>
          <a:xfrm>
            <a:off x="6096000" y="1580690"/>
            <a:ext cx="4464054" cy="2605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Позиция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Сверхзадача/ замысел</a:t>
            </a:r>
          </a:p>
          <a:p>
            <a:pPr marL="457200" indent="-457200">
              <a:buAutoNum type="arabicPeriod"/>
            </a:pPr>
            <a:endParaRPr lang="ru-RU" sz="2183" spc="-3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311902" indent="-311902">
              <a:buFont typeface="Wingdings" panose="05000000000000000000" pitchFamily="2" charset="2"/>
              <a:buChar char="ü"/>
            </a:pPr>
            <a:r>
              <a:rPr lang="ru-RU" sz="1900" dirty="0">
                <a:solidFill>
                  <a:srgbClr val="C00000"/>
                </a:solidFill>
                <a:latin typeface="Century" panose="02040604050505020304" pitchFamily="18" charset="0"/>
              </a:rPr>
              <a:t>технология</a:t>
            </a:r>
            <a:r>
              <a:rPr lang="en-US" sz="1900" dirty="0">
                <a:solidFill>
                  <a:srgbClr val="C00000"/>
                </a:solidFill>
                <a:latin typeface="Century" panose="02040604050505020304" pitchFamily="18" charset="0"/>
              </a:rPr>
              <a:t>, </a:t>
            </a:r>
            <a:r>
              <a:rPr lang="ru-RU" sz="1900" dirty="0">
                <a:solidFill>
                  <a:srgbClr val="C00000"/>
                </a:solidFill>
                <a:latin typeface="Century" panose="02040604050505020304" pitchFamily="18" charset="0"/>
              </a:rPr>
              <a:t>прием, метод</a:t>
            </a:r>
          </a:p>
          <a:p>
            <a:pPr marL="311902" indent="-311902">
              <a:buFont typeface="Wingdings" panose="05000000000000000000" pitchFamily="2" charset="2"/>
              <a:buChar char="ü"/>
            </a:pPr>
            <a:r>
              <a:rPr lang="ru-RU" sz="1900" dirty="0">
                <a:solidFill>
                  <a:srgbClr val="C00000"/>
                </a:solidFill>
                <a:latin typeface="Century" panose="02040604050505020304" pitchFamily="18" charset="0"/>
              </a:rPr>
              <a:t>нестандартный способ решения задачи/ новый взгляд</a:t>
            </a:r>
          </a:p>
          <a:p>
            <a:pPr marL="311902" indent="-311902">
              <a:buFont typeface="Wingdings" panose="05000000000000000000" pitchFamily="2" charset="2"/>
              <a:buChar char="ü"/>
            </a:pPr>
            <a:r>
              <a:rPr lang="ru-RU" sz="1900" dirty="0">
                <a:solidFill>
                  <a:srgbClr val="C00000"/>
                </a:solidFill>
                <a:latin typeface="Century" panose="02040604050505020304" pitchFamily="18" charset="0"/>
              </a:rPr>
              <a:t>педагогическая идея</a:t>
            </a:r>
            <a:endParaRPr lang="ru-RU" sz="1900" b="1" i="1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endParaRPr lang="ru-RU" sz="2183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9" name="Скругленная прямоугольная выноска 1">
            <a:extLst>
              <a:ext uri="{FF2B5EF4-FFF2-40B4-BE49-F238E27FC236}">
                <a16:creationId xmlns="" xmlns:a16="http://schemas.microsoft.com/office/drawing/2014/main" id="{D2B9CB31-19C1-48CD-B297-59DEE968760E}"/>
              </a:ext>
            </a:extLst>
          </p:cNvPr>
          <p:cNvSpPr/>
          <p:nvPr/>
        </p:nvSpPr>
        <p:spPr>
          <a:xfrm>
            <a:off x="3498209" y="4201472"/>
            <a:ext cx="4840448" cy="2005233"/>
          </a:xfrm>
          <a:prstGeom prst="wedgeRoundRectCallout">
            <a:avLst>
              <a:gd name="adj1" fmla="val -50551"/>
              <a:gd name="adj2" fmla="val 63770"/>
              <a:gd name="adj3" fmla="val 16667"/>
            </a:avLst>
          </a:prstGeom>
          <a:solidFill>
            <a:srgbClr val="DF390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  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D3F23AF2-8A90-4A05-82EA-44DED27BF4B7}"/>
              </a:ext>
            </a:extLst>
          </p:cNvPr>
          <p:cNvSpPr txBox="1">
            <a:spLocks/>
          </p:cNvSpPr>
          <p:nvPr/>
        </p:nvSpPr>
        <p:spPr>
          <a:xfrm>
            <a:off x="3498209" y="4746172"/>
            <a:ext cx="4840448" cy="1460533"/>
          </a:xfrm>
          <a:prstGeom prst="rect">
            <a:avLst/>
          </a:prstGeom>
        </p:spPr>
        <p:txBody>
          <a:bodyPr vert="horz" lIns="91438" tIns="45719" rIns="91438" bIns="45719" numCol="1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25000"/>
                  </a:schemeClr>
                </a:solidFill>
                <a:latin typeface="Akrobat Black" panose="00000A00000000000000" pitchFamily="50" charset="-52"/>
                <a:ea typeface="+mj-ea"/>
                <a:cs typeface="+mj-cs"/>
              </a:defRPr>
            </a:lvl1pPr>
          </a:lstStyle>
          <a:p>
            <a:pPr marL="277239" indent="-277239" algn="just">
              <a:spcAft>
                <a:spcPts val="364"/>
              </a:spcAft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знакомо мне лучше всего?</a:t>
            </a:r>
          </a:p>
          <a:p>
            <a:pPr marL="277239" indent="-277239" algn="just">
              <a:spcAft>
                <a:spcPts val="364"/>
              </a:spcAft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нравится мне больше всего?</a:t>
            </a:r>
          </a:p>
          <a:p>
            <a:pPr marL="277239" indent="-277239" algn="just">
              <a:spcAft>
                <a:spcPts val="364"/>
              </a:spcAft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нравится детям/коллегам больше всего?</a:t>
            </a:r>
          </a:p>
          <a:p>
            <a:pPr marL="277239" indent="-277239" algn="just">
              <a:spcAft>
                <a:spcPts val="364"/>
              </a:spcAft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наиболее эффективно?</a:t>
            </a:r>
          </a:p>
          <a:p>
            <a:pPr marL="277239" indent="-277239" algn="just">
              <a:spcAft>
                <a:spcPts val="364"/>
              </a:spcAft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наиболее эффектно?</a:t>
            </a:r>
          </a:p>
          <a:p>
            <a:endParaRPr lang="ru-RU" sz="2800" b="1" dirty="0">
              <a:solidFill>
                <a:schemeClr val="bg1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8510ED5-838E-44A2-B861-62F7977266DC}"/>
              </a:ext>
            </a:extLst>
          </p:cNvPr>
          <p:cNvSpPr/>
          <p:nvPr/>
        </p:nvSpPr>
        <p:spPr>
          <a:xfrm>
            <a:off x="3987089" y="4201472"/>
            <a:ext cx="42178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Что в моем «багаже»…?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92B03A5A-6048-49F8-A4C5-95DC7B12185B}"/>
              </a:ext>
            </a:extLst>
          </p:cNvPr>
          <p:cNvSpPr/>
          <p:nvPr/>
        </p:nvSpPr>
        <p:spPr>
          <a:xfrm>
            <a:off x="1915852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D33D1BD-37C9-46AB-B9D7-31E664513458}"/>
              </a:ext>
            </a:extLst>
          </p:cNvPr>
          <p:cNvSpPr txBox="1"/>
          <p:nvPr/>
        </p:nvSpPr>
        <p:spPr>
          <a:xfrm>
            <a:off x="2063011" y="23226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4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8EE98839-A811-4AE0-BB83-1CF08AE2A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55" y="22553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36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16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2C5DC79-7F44-4A43-AD30-4A2AF2EA4AB4}"/>
              </a:ext>
            </a:extLst>
          </p:cNvPr>
          <p:cNvSpPr txBox="1"/>
          <p:nvPr/>
        </p:nvSpPr>
        <p:spPr>
          <a:xfrm>
            <a:off x="6096000" y="1580690"/>
            <a:ext cx="4464054" cy="2605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Позиция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Сверхзадача/ замысел</a:t>
            </a:r>
          </a:p>
          <a:p>
            <a:pPr marL="457200" indent="-457200">
              <a:buAutoNum type="arabicPeriod"/>
            </a:pPr>
            <a:endParaRPr lang="ru-RU" sz="2183" spc="-3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311902" indent="-311902">
              <a:buFont typeface="Wingdings" panose="05000000000000000000" pitchFamily="2" charset="2"/>
              <a:buChar char="ü"/>
            </a:pPr>
            <a:r>
              <a:rPr lang="ru-RU" sz="1900" dirty="0">
                <a:solidFill>
                  <a:srgbClr val="C00000"/>
                </a:solidFill>
                <a:latin typeface="Century" panose="02040604050505020304" pitchFamily="18" charset="0"/>
              </a:rPr>
              <a:t>технология</a:t>
            </a:r>
            <a:r>
              <a:rPr lang="en-US" sz="1900" dirty="0">
                <a:solidFill>
                  <a:srgbClr val="C00000"/>
                </a:solidFill>
                <a:latin typeface="Century" panose="02040604050505020304" pitchFamily="18" charset="0"/>
              </a:rPr>
              <a:t>, </a:t>
            </a:r>
            <a:r>
              <a:rPr lang="ru-RU" sz="1900" dirty="0">
                <a:solidFill>
                  <a:srgbClr val="C00000"/>
                </a:solidFill>
                <a:latin typeface="Century" panose="02040604050505020304" pitchFamily="18" charset="0"/>
              </a:rPr>
              <a:t>прием, метод</a:t>
            </a:r>
          </a:p>
          <a:p>
            <a:pPr marL="311902" indent="-311902">
              <a:buFont typeface="Wingdings" panose="05000000000000000000" pitchFamily="2" charset="2"/>
              <a:buChar char="ü"/>
            </a:pPr>
            <a:r>
              <a:rPr lang="ru-RU" sz="1900" dirty="0">
                <a:solidFill>
                  <a:srgbClr val="C00000"/>
                </a:solidFill>
                <a:latin typeface="Century" panose="02040604050505020304" pitchFamily="18" charset="0"/>
              </a:rPr>
              <a:t>нестандартный способ решения задачи/ новый взгляд</a:t>
            </a:r>
          </a:p>
          <a:p>
            <a:pPr marL="311902" indent="-311902">
              <a:buFont typeface="Wingdings" panose="05000000000000000000" pitchFamily="2" charset="2"/>
              <a:buChar char="ü"/>
            </a:pPr>
            <a:r>
              <a:rPr lang="ru-RU" sz="1900" dirty="0">
                <a:solidFill>
                  <a:srgbClr val="C00000"/>
                </a:solidFill>
                <a:latin typeface="Century" panose="02040604050505020304" pitchFamily="18" charset="0"/>
              </a:rPr>
              <a:t>педагогическая идея</a:t>
            </a:r>
            <a:endParaRPr lang="ru-RU" sz="1900" b="1" i="1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endParaRPr lang="ru-RU" sz="2183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9" name="Скругленная прямоугольная выноска 1">
            <a:extLst>
              <a:ext uri="{FF2B5EF4-FFF2-40B4-BE49-F238E27FC236}">
                <a16:creationId xmlns="" xmlns:a16="http://schemas.microsoft.com/office/drawing/2014/main" id="{D2B9CB31-19C1-48CD-B297-59DEE968760E}"/>
              </a:ext>
            </a:extLst>
          </p:cNvPr>
          <p:cNvSpPr/>
          <p:nvPr/>
        </p:nvSpPr>
        <p:spPr>
          <a:xfrm>
            <a:off x="3498209" y="4201472"/>
            <a:ext cx="4840448" cy="2005233"/>
          </a:xfrm>
          <a:prstGeom prst="wedgeRoundRectCallout">
            <a:avLst>
              <a:gd name="adj1" fmla="val -50551"/>
              <a:gd name="adj2" fmla="val 63770"/>
              <a:gd name="adj3" fmla="val 16667"/>
            </a:avLst>
          </a:prstGeom>
          <a:solidFill>
            <a:srgbClr val="DF390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  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D3F23AF2-8A90-4A05-82EA-44DED27BF4B7}"/>
              </a:ext>
            </a:extLst>
          </p:cNvPr>
          <p:cNvSpPr txBox="1">
            <a:spLocks/>
          </p:cNvSpPr>
          <p:nvPr/>
        </p:nvSpPr>
        <p:spPr>
          <a:xfrm>
            <a:off x="3498209" y="4746172"/>
            <a:ext cx="4840448" cy="1460533"/>
          </a:xfrm>
          <a:prstGeom prst="rect">
            <a:avLst/>
          </a:prstGeom>
        </p:spPr>
        <p:txBody>
          <a:bodyPr vert="horz" lIns="91438" tIns="45719" rIns="91438" bIns="45719" numCol="1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25000"/>
                  </a:schemeClr>
                </a:solidFill>
                <a:latin typeface="Akrobat Black" panose="00000A00000000000000" pitchFamily="50" charset="-52"/>
                <a:ea typeface="+mj-ea"/>
                <a:cs typeface="+mj-cs"/>
              </a:defRPr>
            </a:lvl1pPr>
          </a:lstStyle>
          <a:p>
            <a:pPr marL="277239" indent="-277239" algn="just">
              <a:spcAft>
                <a:spcPts val="364"/>
              </a:spcAft>
              <a:buFont typeface="Wingdings" panose="05000000000000000000" pitchFamily="2" charset="2"/>
              <a:buChar char="ü"/>
            </a:pPr>
            <a:r>
              <a:rPr lang="ru-RU" sz="17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оригинальность</a:t>
            </a:r>
          </a:p>
          <a:p>
            <a:pPr marL="277239" indent="-277239" algn="just">
              <a:spcAft>
                <a:spcPts val="364"/>
              </a:spcAft>
              <a:buFont typeface="Wingdings" panose="05000000000000000000" pitchFamily="2" charset="2"/>
              <a:buChar char="ü"/>
            </a:pPr>
            <a:r>
              <a:rPr lang="ru-RU" sz="17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универсальность</a:t>
            </a:r>
          </a:p>
          <a:p>
            <a:pPr marL="277239" indent="-277239" algn="just">
              <a:spcAft>
                <a:spcPts val="364"/>
              </a:spcAft>
              <a:buFont typeface="Wingdings" panose="05000000000000000000" pitchFamily="2" charset="2"/>
              <a:buChar char="ü"/>
            </a:pPr>
            <a:r>
              <a:rPr lang="ru-RU" sz="17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результативность</a:t>
            </a:r>
          </a:p>
          <a:p>
            <a:pPr marL="277239" indent="-277239" algn="just">
              <a:spcAft>
                <a:spcPts val="364"/>
              </a:spcAft>
              <a:buFont typeface="Wingdings" panose="05000000000000000000" pitchFamily="2" charset="2"/>
              <a:buChar char="ü"/>
            </a:pPr>
            <a:r>
              <a:rPr lang="ru-RU" sz="17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эффектность</a:t>
            </a:r>
          </a:p>
          <a:p>
            <a:endParaRPr lang="ru-RU" sz="2100" b="1" dirty="0">
              <a:solidFill>
                <a:schemeClr val="bg1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8510ED5-838E-44A2-B861-62F7977266DC}"/>
              </a:ext>
            </a:extLst>
          </p:cNvPr>
          <p:cNvSpPr/>
          <p:nvPr/>
        </p:nvSpPr>
        <p:spPr>
          <a:xfrm>
            <a:off x="4213592" y="4201472"/>
            <a:ext cx="32287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Критерии выбора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3023EB9E-F4E1-4EE9-AEFF-E2A5AD3CF9B8}"/>
              </a:ext>
            </a:extLst>
          </p:cNvPr>
          <p:cNvSpPr/>
          <p:nvPr/>
        </p:nvSpPr>
        <p:spPr>
          <a:xfrm>
            <a:off x="1915852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D2F75F5-F339-4BAB-9715-3684ABD2D71E}"/>
              </a:ext>
            </a:extLst>
          </p:cNvPr>
          <p:cNvSpPr txBox="1"/>
          <p:nvPr/>
        </p:nvSpPr>
        <p:spPr>
          <a:xfrm>
            <a:off x="2063011" y="23226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4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7161456D-A294-4E0D-8CD4-8EA68275E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55" y="22553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17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2C5DC79-7F44-4A43-AD30-4A2AF2EA4AB4}"/>
              </a:ext>
            </a:extLst>
          </p:cNvPr>
          <p:cNvSpPr txBox="1"/>
          <p:nvPr/>
        </p:nvSpPr>
        <p:spPr>
          <a:xfrm>
            <a:off x="6096000" y="1580690"/>
            <a:ext cx="4464054" cy="2605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Позиция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Сверхзадача/ замысел</a:t>
            </a:r>
          </a:p>
          <a:p>
            <a:pPr marL="457200" indent="-457200">
              <a:buAutoNum type="arabicPeriod"/>
            </a:pPr>
            <a:endParaRPr lang="ru-RU" sz="2183" spc="-3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311902" indent="-311902">
              <a:buFont typeface="Wingdings" panose="05000000000000000000" pitchFamily="2" charset="2"/>
              <a:buChar char="ü"/>
            </a:pPr>
            <a:r>
              <a:rPr lang="ru-RU" sz="1900" dirty="0">
                <a:solidFill>
                  <a:srgbClr val="C00000"/>
                </a:solidFill>
                <a:latin typeface="Century" panose="02040604050505020304" pitchFamily="18" charset="0"/>
              </a:rPr>
              <a:t>технология</a:t>
            </a:r>
            <a:r>
              <a:rPr lang="en-US" sz="1900" dirty="0">
                <a:solidFill>
                  <a:srgbClr val="C00000"/>
                </a:solidFill>
                <a:latin typeface="Century" panose="02040604050505020304" pitchFamily="18" charset="0"/>
              </a:rPr>
              <a:t>, </a:t>
            </a:r>
            <a:r>
              <a:rPr lang="ru-RU" sz="1900" dirty="0">
                <a:solidFill>
                  <a:srgbClr val="C00000"/>
                </a:solidFill>
                <a:latin typeface="Century" panose="02040604050505020304" pitchFamily="18" charset="0"/>
              </a:rPr>
              <a:t>прием, метод</a:t>
            </a:r>
          </a:p>
          <a:p>
            <a:pPr marL="311902" indent="-311902">
              <a:buFont typeface="Wingdings" panose="05000000000000000000" pitchFamily="2" charset="2"/>
              <a:buChar char="ü"/>
            </a:pPr>
            <a:r>
              <a:rPr lang="ru-RU" sz="1900" dirty="0">
                <a:solidFill>
                  <a:srgbClr val="C00000"/>
                </a:solidFill>
                <a:latin typeface="Century" panose="02040604050505020304" pitchFamily="18" charset="0"/>
              </a:rPr>
              <a:t>нестандартный способ решения задачи/ новый взгляд</a:t>
            </a:r>
          </a:p>
          <a:p>
            <a:pPr marL="311902" indent="-311902">
              <a:buFont typeface="Wingdings" panose="05000000000000000000" pitchFamily="2" charset="2"/>
              <a:buChar char="ü"/>
            </a:pPr>
            <a:r>
              <a:rPr lang="ru-RU" sz="1900" dirty="0">
                <a:solidFill>
                  <a:srgbClr val="C00000"/>
                </a:solidFill>
                <a:latin typeface="Century" panose="02040604050505020304" pitchFamily="18" charset="0"/>
              </a:rPr>
              <a:t>педагогическая идея</a:t>
            </a:r>
            <a:endParaRPr lang="ru-RU" sz="1900" b="1" i="1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endParaRPr lang="ru-RU" sz="2183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E67A7C29-3980-4857-B403-A8045D36D4D1}"/>
              </a:ext>
            </a:extLst>
          </p:cNvPr>
          <p:cNvSpPr/>
          <p:nvPr/>
        </p:nvSpPr>
        <p:spPr>
          <a:xfrm>
            <a:off x="1613849" y="4353155"/>
            <a:ext cx="7462551" cy="188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9836" lvl="1" indent="-277246">
              <a:buFont typeface="Wingdings" panose="05000000000000000000" pitchFamily="2" charset="2"/>
              <a:buChar char="ü"/>
            </a:pPr>
            <a:r>
              <a:rPr lang="ru-RU" sz="1940" dirty="0" err="1">
                <a:solidFill>
                  <a:srgbClr val="C00000"/>
                </a:solidFill>
                <a:latin typeface="Century" panose="02040604050505020304" pitchFamily="18" charset="0"/>
              </a:rPr>
              <a:t>Кляксография</a:t>
            </a:r>
            <a:endParaRPr lang="ru-RU" sz="1940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519836" lvl="1" indent="-277246">
              <a:buFont typeface="Wingdings" panose="05000000000000000000" pitchFamily="2" charset="2"/>
              <a:buChar char="ü"/>
            </a:pPr>
            <a:r>
              <a:rPr lang="ru-RU" sz="1940" dirty="0">
                <a:solidFill>
                  <a:srgbClr val="C00000"/>
                </a:solidFill>
                <a:latin typeface="Century" panose="02040604050505020304" pitchFamily="18" charset="0"/>
              </a:rPr>
              <a:t>Мастер-класс по импровизации</a:t>
            </a:r>
          </a:p>
          <a:p>
            <a:pPr marL="519836" lvl="1" indent="-277246">
              <a:buFont typeface="Wingdings" panose="05000000000000000000" pitchFamily="2" charset="2"/>
              <a:buChar char="ü"/>
            </a:pPr>
            <a:r>
              <a:rPr lang="ru-RU" sz="1940" dirty="0">
                <a:solidFill>
                  <a:srgbClr val="C00000"/>
                </a:solidFill>
                <a:latin typeface="Century" panose="02040604050505020304" pitchFamily="18" charset="0"/>
              </a:rPr>
              <a:t>Декоративная бутылка «Павлин» в смешанной технике ассамбляж и шпагатная филигрань</a:t>
            </a:r>
          </a:p>
          <a:p>
            <a:pPr marL="519836" lvl="1" indent="-277246">
              <a:buFont typeface="Wingdings" panose="05000000000000000000" pitchFamily="2" charset="2"/>
              <a:buChar char="ü"/>
            </a:pPr>
            <a:r>
              <a:rPr lang="ru-RU" sz="1940" dirty="0">
                <a:solidFill>
                  <a:srgbClr val="C00000"/>
                </a:solidFill>
                <a:latin typeface="Century" panose="02040604050505020304" pitchFamily="18" charset="0"/>
              </a:rPr>
              <a:t>Трудная задача как основа формирования самостоятельности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223F122F-296F-41E8-894D-8150080897EC}"/>
              </a:ext>
            </a:extLst>
          </p:cNvPr>
          <p:cNvSpPr/>
          <p:nvPr/>
        </p:nvSpPr>
        <p:spPr>
          <a:xfrm>
            <a:off x="1915852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D0CE349-1094-40B3-A8E6-179F7165CA1B}"/>
              </a:ext>
            </a:extLst>
          </p:cNvPr>
          <p:cNvSpPr txBox="1"/>
          <p:nvPr/>
        </p:nvSpPr>
        <p:spPr>
          <a:xfrm>
            <a:off x="2063011" y="23226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5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A4F73E99-37CD-4455-AE3C-600D4560D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55" y="22553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90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18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2C5DC79-7F44-4A43-AD30-4A2AF2EA4AB4}"/>
              </a:ext>
            </a:extLst>
          </p:cNvPr>
          <p:cNvSpPr txBox="1"/>
          <p:nvPr/>
        </p:nvSpPr>
        <p:spPr>
          <a:xfrm>
            <a:off x="6096000" y="1580690"/>
            <a:ext cx="4464054" cy="1771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Позиция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Сверхзадача/ замысел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Проблема</a:t>
            </a:r>
          </a:p>
          <a:p>
            <a:pPr marL="457200" indent="-457200">
              <a:buAutoNum type="arabicPeriod"/>
            </a:pPr>
            <a:endParaRPr lang="ru-RU" sz="2183" spc="-3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311902" indent="-311902">
              <a:buFont typeface="Wingdings" panose="05000000000000000000" pitchFamily="2" charset="2"/>
              <a:buChar char="ü"/>
            </a:pPr>
            <a:endParaRPr lang="ru-RU" sz="2183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9" name="Скругленная прямоугольная выноска 1">
            <a:extLst>
              <a:ext uri="{FF2B5EF4-FFF2-40B4-BE49-F238E27FC236}">
                <a16:creationId xmlns="" xmlns:a16="http://schemas.microsoft.com/office/drawing/2014/main" id="{D2B9CB31-19C1-48CD-B297-59DEE968760E}"/>
              </a:ext>
            </a:extLst>
          </p:cNvPr>
          <p:cNvSpPr/>
          <p:nvPr/>
        </p:nvSpPr>
        <p:spPr>
          <a:xfrm>
            <a:off x="3498209" y="4201472"/>
            <a:ext cx="4840448" cy="2005233"/>
          </a:xfrm>
          <a:prstGeom prst="wedgeRoundRectCallout">
            <a:avLst>
              <a:gd name="adj1" fmla="val -50551"/>
              <a:gd name="adj2" fmla="val 63770"/>
              <a:gd name="adj3" fmla="val 16667"/>
            </a:avLst>
          </a:prstGeom>
          <a:solidFill>
            <a:srgbClr val="DF390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  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D3F23AF2-8A90-4A05-82EA-44DED27BF4B7}"/>
              </a:ext>
            </a:extLst>
          </p:cNvPr>
          <p:cNvSpPr txBox="1">
            <a:spLocks/>
          </p:cNvSpPr>
          <p:nvPr/>
        </p:nvSpPr>
        <p:spPr>
          <a:xfrm>
            <a:off x="3498209" y="4746172"/>
            <a:ext cx="4840448" cy="1460533"/>
          </a:xfrm>
          <a:prstGeom prst="rect">
            <a:avLst/>
          </a:prstGeom>
        </p:spPr>
        <p:txBody>
          <a:bodyPr vert="horz" lIns="91438" tIns="45719" rIns="91438" bIns="45719" numCol="1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25000"/>
                  </a:schemeClr>
                </a:solidFill>
                <a:latin typeface="Akrobat Black" panose="00000A00000000000000" pitchFamily="50" charset="-52"/>
                <a:ea typeface="+mj-ea"/>
                <a:cs typeface="+mj-cs"/>
              </a:defRPr>
            </a:lvl1pPr>
          </a:lstStyle>
          <a:p>
            <a:pPr marL="277239" indent="-277239" algn="just">
              <a:spcAft>
                <a:spcPts val="364"/>
              </a:spcAft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Какую проблему позволяет решать?</a:t>
            </a:r>
          </a:p>
          <a:p>
            <a:pPr marL="277239" indent="-277239" algn="just">
              <a:spcAft>
                <a:spcPts val="364"/>
              </a:spcAft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Почему это проблема?</a:t>
            </a:r>
          </a:p>
          <a:p>
            <a:endParaRPr lang="ru-RU" sz="2100" b="1" dirty="0">
              <a:solidFill>
                <a:schemeClr val="bg1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8510ED5-838E-44A2-B861-62F7977266DC}"/>
              </a:ext>
            </a:extLst>
          </p:cNvPr>
          <p:cNvSpPr/>
          <p:nvPr/>
        </p:nvSpPr>
        <p:spPr>
          <a:xfrm>
            <a:off x="5086314" y="4242502"/>
            <a:ext cx="1664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Вопросы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D98751CE-1B50-4ABD-800C-747E86FD8914}"/>
              </a:ext>
            </a:extLst>
          </p:cNvPr>
          <p:cNvSpPr/>
          <p:nvPr/>
        </p:nvSpPr>
        <p:spPr>
          <a:xfrm>
            <a:off x="1915852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7F1EC8D-8EB0-4C94-9EDC-A43869362D21}"/>
              </a:ext>
            </a:extLst>
          </p:cNvPr>
          <p:cNvSpPr txBox="1"/>
          <p:nvPr/>
        </p:nvSpPr>
        <p:spPr>
          <a:xfrm>
            <a:off x="2063011" y="23226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4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9ED9400A-B4F7-42B6-AAFD-E4491F4BB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55" y="22553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="" xmlns:a16="http://schemas.microsoft.com/office/drawing/2014/main" id="{67362849-600B-490C-8045-A3A824EA04ED}"/>
              </a:ext>
            </a:extLst>
          </p:cNvPr>
          <p:cNvSpPr/>
          <p:nvPr/>
        </p:nvSpPr>
        <p:spPr>
          <a:xfrm>
            <a:off x="2068252" y="18950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DCF2B84-51D9-4B6A-BEC4-01B3732C92B0}"/>
              </a:ext>
            </a:extLst>
          </p:cNvPr>
          <p:cNvSpPr txBox="1"/>
          <p:nvPr/>
        </p:nvSpPr>
        <p:spPr>
          <a:xfrm>
            <a:off x="2215411" y="24750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8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F69EAF39-B685-4CE5-93AB-3E1089001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555" y="24077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17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19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2C5DC79-7F44-4A43-AD30-4A2AF2EA4AB4}"/>
              </a:ext>
            </a:extLst>
          </p:cNvPr>
          <p:cNvSpPr txBox="1"/>
          <p:nvPr/>
        </p:nvSpPr>
        <p:spPr>
          <a:xfrm>
            <a:off x="6096000" y="1580690"/>
            <a:ext cx="4464054" cy="210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Позиция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Сверхзадача/ замысел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Проблема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Содержание</a:t>
            </a:r>
          </a:p>
          <a:p>
            <a:pPr marL="457200" indent="-457200">
              <a:buAutoNum type="arabicPeriod"/>
            </a:pPr>
            <a:endParaRPr lang="ru-RU" sz="2183" spc="-3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311902" indent="-311902">
              <a:buFont typeface="Wingdings" panose="05000000000000000000" pitchFamily="2" charset="2"/>
              <a:buChar char="ü"/>
            </a:pPr>
            <a:endParaRPr lang="ru-RU" sz="2183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9" name="Скругленная прямоугольная выноска 1">
            <a:extLst>
              <a:ext uri="{FF2B5EF4-FFF2-40B4-BE49-F238E27FC236}">
                <a16:creationId xmlns="" xmlns:a16="http://schemas.microsoft.com/office/drawing/2014/main" id="{D2B9CB31-19C1-48CD-B297-59DEE968760E}"/>
              </a:ext>
            </a:extLst>
          </p:cNvPr>
          <p:cNvSpPr/>
          <p:nvPr/>
        </p:nvSpPr>
        <p:spPr>
          <a:xfrm>
            <a:off x="3498209" y="4201472"/>
            <a:ext cx="4840448" cy="2005233"/>
          </a:xfrm>
          <a:prstGeom prst="wedgeRoundRectCallout">
            <a:avLst>
              <a:gd name="adj1" fmla="val -50551"/>
              <a:gd name="adj2" fmla="val 63770"/>
              <a:gd name="adj3" fmla="val 16667"/>
            </a:avLst>
          </a:prstGeom>
          <a:solidFill>
            <a:srgbClr val="DF390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  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D3F23AF2-8A90-4A05-82EA-44DED27BF4B7}"/>
              </a:ext>
            </a:extLst>
          </p:cNvPr>
          <p:cNvSpPr txBox="1">
            <a:spLocks/>
          </p:cNvSpPr>
          <p:nvPr/>
        </p:nvSpPr>
        <p:spPr>
          <a:xfrm>
            <a:off x="3741489" y="4746172"/>
            <a:ext cx="4344095" cy="1460533"/>
          </a:xfrm>
          <a:prstGeom prst="rect">
            <a:avLst/>
          </a:prstGeom>
        </p:spPr>
        <p:txBody>
          <a:bodyPr vert="horz" lIns="91438" tIns="45719" rIns="91438" bIns="45719" numCol="1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25000"/>
                  </a:schemeClr>
                </a:solidFill>
                <a:latin typeface="Akrobat Black" panose="00000A00000000000000" pitchFamily="50" charset="-52"/>
                <a:ea typeface="+mj-ea"/>
                <a:cs typeface="+mj-cs"/>
              </a:defRPr>
            </a:lvl1pPr>
          </a:lstStyle>
          <a:p>
            <a:pPr algn="just">
              <a:spcAft>
                <a:spcPts val="364"/>
              </a:spcAft>
            </a:pPr>
            <a:r>
              <a:rPr lang="ru-RU" sz="1800" dirty="0">
                <a:solidFill>
                  <a:schemeClr val="bg1"/>
                </a:solidFill>
                <a:latin typeface="Duepuntozero Pro" panose="020B0604020202020204" charset="0"/>
                <a:cs typeface="Calibri" panose="020F0502020204030204" pitchFamily="34" charset="0"/>
              </a:rPr>
              <a:t>! </a:t>
            </a:r>
            <a:r>
              <a:rPr lang="ru-RU" sz="18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Соответствие возрасту и уровню образования участников МК, зрителей, членов жюри</a:t>
            </a:r>
          </a:p>
          <a:p>
            <a:endParaRPr lang="ru-RU" sz="2100" b="1" dirty="0">
              <a:solidFill>
                <a:schemeClr val="bg1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8510ED5-838E-44A2-B861-62F7977266DC}"/>
              </a:ext>
            </a:extLst>
          </p:cNvPr>
          <p:cNvSpPr/>
          <p:nvPr/>
        </p:nvSpPr>
        <p:spPr>
          <a:xfrm>
            <a:off x="4255537" y="4208232"/>
            <a:ext cx="3118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Критерий отбора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D8F2358D-C137-48BF-A997-6B426B2EF3D7}"/>
              </a:ext>
            </a:extLst>
          </p:cNvPr>
          <p:cNvSpPr/>
          <p:nvPr/>
        </p:nvSpPr>
        <p:spPr>
          <a:xfrm>
            <a:off x="1915852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C8DCFA6-21E0-433C-841B-918EDC8BDAEC}"/>
              </a:ext>
            </a:extLst>
          </p:cNvPr>
          <p:cNvSpPr txBox="1"/>
          <p:nvPr/>
        </p:nvSpPr>
        <p:spPr>
          <a:xfrm>
            <a:off x="2063011" y="23226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4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F4321340-A1C4-494A-B8B2-86450C692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55" y="22553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52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04859" y="425492"/>
            <a:ext cx="2603598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АССОЦИАЦИИ</a:t>
            </a:r>
          </a:p>
        </p:txBody>
      </p:sp>
      <p:pic>
        <p:nvPicPr>
          <p:cNvPr id="5" name="Picture 2" descr="одежду, пояса роялти бесплатно векторные иллюстрации -vc006071-CoolCLIPS.com">
            <a:extLst>
              <a:ext uri="{FF2B5EF4-FFF2-40B4-BE49-F238E27FC236}">
                <a16:creationId xmlns="" xmlns:a16="http://schemas.microsoft.com/office/drawing/2014/main" id="{7F1E194F-28C0-4B2E-8C5E-61D31A4C50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75"/>
          <a:stretch/>
        </p:blipFill>
        <p:spPr bwMode="auto">
          <a:xfrm>
            <a:off x="7786976" y="4781293"/>
            <a:ext cx="2237297" cy="152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C6E5C58D-62D6-4748-8DEE-5B2F933D1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380" y="1616563"/>
            <a:ext cx="2599047" cy="220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рисунок символа весы, весы, зодиак, символ PNG и PSD-файл пнг для  бесплатной загрузки | Символы, Музыкальные символы, Рисунок">
            <a:extLst>
              <a:ext uri="{FF2B5EF4-FFF2-40B4-BE49-F238E27FC236}">
                <a16:creationId xmlns="" xmlns:a16="http://schemas.microsoft.com/office/drawing/2014/main" id="{57DD39CE-338F-4308-8CB8-E526CF087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232" y="1487525"/>
            <a:ext cx="2265632" cy="226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Трубочка для многослойных коктейлей | Пикабу">
            <a:extLst>
              <a:ext uri="{FF2B5EF4-FFF2-40B4-BE49-F238E27FC236}">
                <a16:creationId xmlns="" xmlns:a16="http://schemas.microsoft.com/office/drawing/2014/main" id="{61145A63-7E7B-4CDA-A8F4-0B8D2B34DD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333" t="8923" r="3825" b="6019"/>
          <a:stretch/>
        </p:blipFill>
        <p:spPr bwMode="auto">
          <a:xfrm>
            <a:off x="4011047" y="3852094"/>
            <a:ext cx="1762977" cy="283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82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20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2C5DC79-7F44-4A43-AD30-4A2AF2EA4AB4}"/>
              </a:ext>
            </a:extLst>
          </p:cNvPr>
          <p:cNvSpPr txBox="1"/>
          <p:nvPr/>
        </p:nvSpPr>
        <p:spPr>
          <a:xfrm>
            <a:off x="6096000" y="1580690"/>
            <a:ext cx="4464054" cy="2443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Позиция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Сверхзадача/ замысел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Проблема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Содержание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Задания</a:t>
            </a:r>
          </a:p>
          <a:p>
            <a:pPr marL="457200" indent="-457200">
              <a:buAutoNum type="arabicPeriod"/>
            </a:pPr>
            <a:endParaRPr lang="ru-RU" sz="2183" spc="-3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311902" indent="-311902">
              <a:buFont typeface="Wingdings" panose="05000000000000000000" pitchFamily="2" charset="2"/>
              <a:buChar char="ü"/>
            </a:pPr>
            <a:endParaRPr lang="ru-RU" sz="2183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9" name="Скругленная прямоугольная выноска 1">
            <a:extLst>
              <a:ext uri="{FF2B5EF4-FFF2-40B4-BE49-F238E27FC236}">
                <a16:creationId xmlns="" xmlns:a16="http://schemas.microsoft.com/office/drawing/2014/main" id="{D2B9CB31-19C1-48CD-B297-59DEE968760E}"/>
              </a:ext>
            </a:extLst>
          </p:cNvPr>
          <p:cNvSpPr/>
          <p:nvPr/>
        </p:nvSpPr>
        <p:spPr>
          <a:xfrm>
            <a:off x="3498209" y="4201472"/>
            <a:ext cx="4840448" cy="2005233"/>
          </a:xfrm>
          <a:prstGeom prst="wedgeRoundRectCallout">
            <a:avLst>
              <a:gd name="adj1" fmla="val -50551"/>
              <a:gd name="adj2" fmla="val 63770"/>
              <a:gd name="adj3" fmla="val 16667"/>
            </a:avLst>
          </a:prstGeom>
          <a:solidFill>
            <a:srgbClr val="DF390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  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D3F23AF2-8A90-4A05-82EA-44DED27BF4B7}"/>
              </a:ext>
            </a:extLst>
          </p:cNvPr>
          <p:cNvSpPr txBox="1">
            <a:spLocks/>
          </p:cNvSpPr>
          <p:nvPr/>
        </p:nvSpPr>
        <p:spPr>
          <a:xfrm>
            <a:off x="3741489" y="4746172"/>
            <a:ext cx="4344095" cy="1460533"/>
          </a:xfrm>
          <a:prstGeom prst="rect">
            <a:avLst/>
          </a:prstGeom>
        </p:spPr>
        <p:txBody>
          <a:bodyPr vert="horz" lIns="91438" tIns="45719" rIns="91438" bIns="45719" numCol="1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25000"/>
                  </a:schemeClr>
                </a:solidFill>
                <a:latin typeface="Akrobat Black" panose="00000A00000000000000" pitchFamily="50" charset="-52"/>
                <a:ea typeface="+mj-ea"/>
                <a:cs typeface="+mj-cs"/>
              </a:defRPr>
            </a:lvl1pPr>
          </a:lstStyle>
          <a:p>
            <a:pPr algn="just">
              <a:spcAft>
                <a:spcPts val="364"/>
              </a:spcAft>
            </a:pPr>
            <a:r>
              <a:rPr lang="ru-RU" sz="1800" dirty="0">
                <a:solidFill>
                  <a:schemeClr val="bg1"/>
                </a:solidFill>
                <a:latin typeface="Duepuntozero Pro" panose="020B0604020202020204" charset="0"/>
                <a:cs typeface="Calibri" panose="020F0502020204030204" pitchFamily="34" charset="0"/>
              </a:rPr>
              <a:t>! </a:t>
            </a:r>
            <a:r>
              <a:rPr lang="ru-RU" sz="1800" dirty="0">
                <a:solidFill>
                  <a:schemeClr val="bg1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Соответствие возрасту и уровню образования участников МК, зрителей, членов жюри</a:t>
            </a:r>
          </a:p>
          <a:p>
            <a:endParaRPr lang="ru-RU" sz="2100" b="1" dirty="0">
              <a:solidFill>
                <a:schemeClr val="bg1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8510ED5-838E-44A2-B861-62F7977266DC}"/>
              </a:ext>
            </a:extLst>
          </p:cNvPr>
          <p:cNvSpPr/>
          <p:nvPr/>
        </p:nvSpPr>
        <p:spPr>
          <a:xfrm>
            <a:off x="4255537" y="4208232"/>
            <a:ext cx="3118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Критерий отбора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3CEBE694-5052-4E91-9A11-F198A36241EE}"/>
              </a:ext>
            </a:extLst>
          </p:cNvPr>
          <p:cNvSpPr/>
          <p:nvPr/>
        </p:nvSpPr>
        <p:spPr>
          <a:xfrm>
            <a:off x="1915852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05DC203-54FC-4316-ACD8-2037A4CE5D7F}"/>
              </a:ext>
            </a:extLst>
          </p:cNvPr>
          <p:cNvSpPr txBox="1"/>
          <p:nvPr/>
        </p:nvSpPr>
        <p:spPr>
          <a:xfrm>
            <a:off x="2063011" y="23226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4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AD3CC503-E5A8-4557-8C4D-1369BCAF9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55" y="22553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20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21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EA7422A7-6AD0-4661-9E80-BE1B4A10C128}"/>
              </a:ext>
            </a:extLst>
          </p:cNvPr>
          <p:cNvSpPr/>
          <p:nvPr/>
        </p:nvSpPr>
        <p:spPr>
          <a:xfrm>
            <a:off x="1915852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6C4B7CD-0CCF-40D9-9368-270F17E8809F}"/>
              </a:ext>
            </a:extLst>
          </p:cNvPr>
          <p:cNvSpPr txBox="1"/>
          <p:nvPr/>
        </p:nvSpPr>
        <p:spPr>
          <a:xfrm>
            <a:off x="2063011" y="23226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6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D7010BB0-D9CE-4A09-8AC9-E2C92DAC7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55" y="22553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2C5DC79-7F44-4A43-AD30-4A2AF2EA4AB4}"/>
              </a:ext>
            </a:extLst>
          </p:cNvPr>
          <p:cNvSpPr txBox="1"/>
          <p:nvPr/>
        </p:nvSpPr>
        <p:spPr>
          <a:xfrm>
            <a:off x="6096000" y="1580690"/>
            <a:ext cx="4464054" cy="2779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Позиция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Сверхзадача/ замысел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Проблема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Содержание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Задания</a:t>
            </a:r>
          </a:p>
          <a:p>
            <a:pPr marL="457200" indent="-457200">
              <a:buAutoNum type="arabicPeriod"/>
            </a:pPr>
            <a:r>
              <a:rPr lang="ru-RU" sz="2183" spc="-3" dirty="0">
                <a:solidFill>
                  <a:srgbClr val="C00000"/>
                </a:solidFill>
                <a:latin typeface="Century" panose="02040604050505020304" pitchFamily="18" charset="0"/>
              </a:rPr>
              <a:t>«Бантики»</a:t>
            </a:r>
          </a:p>
          <a:p>
            <a:pPr marL="457200" indent="-457200">
              <a:buAutoNum type="arabicPeriod"/>
            </a:pPr>
            <a:endParaRPr lang="ru-RU" sz="2183" spc="-3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311902" indent="-311902">
              <a:buFont typeface="Wingdings" panose="05000000000000000000" pitchFamily="2" charset="2"/>
              <a:buChar char="ü"/>
            </a:pPr>
            <a:endParaRPr lang="ru-RU" sz="2183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9" name="Скругленная прямоугольная выноска 1">
            <a:extLst>
              <a:ext uri="{FF2B5EF4-FFF2-40B4-BE49-F238E27FC236}">
                <a16:creationId xmlns="" xmlns:a16="http://schemas.microsoft.com/office/drawing/2014/main" id="{D2B9CB31-19C1-48CD-B297-59DEE968760E}"/>
              </a:ext>
            </a:extLst>
          </p:cNvPr>
          <p:cNvSpPr/>
          <p:nvPr/>
        </p:nvSpPr>
        <p:spPr>
          <a:xfrm>
            <a:off x="3498209" y="4201472"/>
            <a:ext cx="4840448" cy="2005233"/>
          </a:xfrm>
          <a:prstGeom prst="wedgeRoundRectCallout">
            <a:avLst>
              <a:gd name="adj1" fmla="val -50551"/>
              <a:gd name="adj2" fmla="val 63770"/>
              <a:gd name="adj3" fmla="val 16667"/>
            </a:avLst>
          </a:prstGeom>
          <a:solidFill>
            <a:srgbClr val="DF390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  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D3F23AF2-8A90-4A05-82EA-44DED27BF4B7}"/>
              </a:ext>
            </a:extLst>
          </p:cNvPr>
          <p:cNvSpPr txBox="1">
            <a:spLocks/>
          </p:cNvSpPr>
          <p:nvPr/>
        </p:nvSpPr>
        <p:spPr>
          <a:xfrm>
            <a:off x="3741489" y="4746172"/>
            <a:ext cx="4344095" cy="1460533"/>
          </a:xfrm>
          <a:prstGeom prst="rect">
            <a:avLst/>
          </a:prstGeom>
        </p:spPr>
        <p:txBody>
          <a:bodyPr vert="horz" lIns="91438" tIns="45719" rIns="91438" bIns="45719" numCol="1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>
                    <a:lumMod val="25000"/>
                  </a:schemeClr>
                </a:solidFill>
                <a:latin typeface="Akrobat Black" panose="00000A00000000000000" pitchFamily="50" charset="-52"/>
                <a:ea typeface="+mj-ea"/>
                <a:cs typeface="+mj-cs"/>
              </a:defRPr>
            </a:lvl1pPr>
          </a:lstStyle>
          <a:p>
            <a:pPr marL="277239" indent="-277239" algn="just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bg1"/>
                </a:solidFill>
                <a:latin typeface="Century" panose="02040604050505020304" pitchFamily="18" charset="0"/>
              </a:rPr>
              <a:t>песнями</a:t>
            </a:r>
          </a:p>
          <a:p>
            <a:pPr marL="277239" indent="-277239" algn="just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bg1"/>
                </a:solidFill>
                <a:latin typeface="Century" panose="02040604050505020304" pitchFamily="18" charset="0"/>
              </a:rPr>
              <a:t>танцами</a:t>
            </a:r>
          </a:p>
          <a:p>
            <a:pPr marL="277239" indent="-277239" algn="just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bg1"/>
                </a:solidFill>
                <a:latin typeface="Century" panose="02040604050505020304" pitchFamily="18" charset="0"/>
              </a:rPr>
              <a:t>стихами</a:t>
            </a:r>
          </a:p>
          <a:p>
            <a:pPr marL="277239" indent="-277239" algn="just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chemeClr val="bg1"/>
                </a:solidFill>
                <a:latin typeface="Century" panose="02040604050505020304" pitchFamily="18" charset="0"/>
              </a:rPr>
              <a:t>спецэффектами</a:t>
            </a:r>
          </a:p>
          <a:p>
            <a:endParaRPr lang="ru-RU" sz="2100" b="1" dirty="0">
              <a:solidFill>
                <a:schemeClr val="bg1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8510ED5-838E-44A2-B861-62F7977266DC}"/>
              </a:ext>
            </a:extLst>
          </p:cNvPr>
          <p:cNvSpPr/>
          <p:nvPr/>
        </p:nvSpPr>
        <p:spPr>
          <a:xfrm>
            <a:off x="3987567" y="4226993"/>
            <a:ext cx="40382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Не перестарайтесь с…</a:t>
            </a:r>
          </a:p>
        </p:txBody>
      </p:sp>
    </p:spTree>
    <p:extLst>
      <p:ext uri="{BB962C8B-B14F-4D97-AF65-F5344CB8AC3E}">
        <p14:creationId xmlns:p14="http://schemas.microsoft.com/office/powerpoint/2010/main" val="347630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22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EA7422A7-6AD0-4661-9E80-BE1B4A10C128}"/>
              </a:ext>
            </a:extLst>
          </p:cNvPr>
          <p:cNvSpPr/>
          <p:nvPr/>
        </p:nvSpPr>
        <p:spPr>
          <a:xfrm>
            <a:off x="1915852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6C4B7CD-0CCF-40D9-9368-270F17E8809F}"/>
              </a:ext>
            </a:extLst>
          </p:cNvPr>
          <p:cNvSpPr txBox="1"/>
          <p:nvPr/>
        </p:nvSpPr>
        <p:spPr>
          <a:xfrm>
            <a:off x="2063011" y="23226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rgbClr val="C00000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="" xmlns:a16="http://schemas.microsoft.com/office/drawing/2014/main" id="{18543909-C0BF-4C99-8986-F62B0B7B4372}"/>
              </a:ext>
            </a:extLst>
          </p:cNvPr>
          <p:cNvSpPr/>
          <p:nvPr/>
        </p:nvSpPr>
        <p:spPr>
          <a:xfrm>
            <a:off x="6120757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62C8D0E-8AB4-4CB8-8D7A-7AC78485573F}"/>
              </a:ext>
            </a:extLst>
          </p:cNvPr>
          <p:cNvSpPr txBox="1"/>
          <p:nvPr/>
        </p:nvSpPr>
        <p:spPr>
          <a:xfrm>
            <a:off x="6430537" y="2311698"/>
            <a:ext cx="27647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rgbClr val="C00000"/>
                </a:solidFill>
                <a:latin typeface="Century" panose="02040604050505020304" pitchFamily="18" charset="0"/>
              </a:rPr>
              <a:t>СХОДСТВА И РАЗЛИЧИЯ</a:t>
            </a:r>
            <a:endParaRPr lang="ru-RU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5BABC146-433A-4250-97A2-2CCF9539106A}"/>
              </a:ext>
            </a:extLst>
          </p:cNvPr>
          <p:cNvSpPr/>
          <p:nvPr/>
        </p:nvSpPr>
        <p:spPr>
          <a:xfrm>
            <a:off x="6120757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DDB5E90-F5E9-4CDD-BB1F-4C8C36B6BF5A}"/>
              </a:ext>
            </a:extLst>
          </p:cNvPr>
          <p:cNvSpPr txBox="1"/>
          <p:nvPr/>
        </p:nvSpPr>
        <p:spPr>
          <a:xfrm>
            <a:off x="6313834" y="4702761"/>
            <a:ext cx="1638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rgbClr val="C00000"/>
                </a:solidFill>
                <a:latin typeface="Century" panose="02040604050505020304" pitchFamily="18" charset="0"/>
              </a:rPr>
              <a:t>ОШИБКИ</a:t>
            </a:r>
            <a:endParaRPr lang="ru-RU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pic>
        <p:nvPicPr>
          <p:cNvPr id="15" name="Picture 2" descr="одежду, пояса роялти бесплатно векторные иллюстрации -vc006071-CoolCLIPS.com">
            <a:extLst>
              <a:ext uri="{FF2B5EF4-FFF2-40B4-BE49-F238E27FC236}">
                <a16:creationId xmlns="" xmlns:a16="http://schemas.microsoft.com/office/drawing/2014/main" id="{0BB6BC66-6BD4-482B-BF80-45BE5F3FD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3"/>
          <a:stretch/>
        </p:blipFill>
        <p:spPr bwMode="auto">
          <a:xfrm>
            <a:off x="8466140" y="4506793"/>
            <a:ext cx="1119177" cy="76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D7010BB0-D9CE-4A09-8AC9-E2C92DAC7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55" y="22553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рисунок символа весы, весы, зодиак, символ PNG и PSD-файл пнг для  бесплатной загрузки | Символы, Музыкальные символы, Рисунок">
            <a:extLst>
              <a:ext uri="{FF2B5EF4-FFF2-40B4-BE49-F238E27FC236}">
                <a16:creationId xmlns="" xmlns:a16="http://schemas.microsoft.com/office/drawing/2014/main" id="{6433A453-CD33-4DC9-88CF-36B4BC426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768" y="2161856"/>
            <a:ext cx="1015549" cy="10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0804908B-70C5-4888-82A1-88A3165C21DB}"/>
              </a:ext>
            </a:extLst>
          </p:cNvPr>
          <p:cNvSpPr/>
          <p:nvPr/>
        </p:nvSpPr>
        <p:spPr>
          <a:xfrm>
            <a:off x="1915852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24C621-637C-41D1-B9EB-AA913B2B8DBE}"/>
              </a:ext>
            </a:extLst>
          </p:cNvPr>
          <p:cNvSpPr txBox="1"/>
          <p:nvPr/>
        </p:nvSpPr>
        <p:spPr>
          <a:xfrm>
            <a:off x="2063012" y="4723837"/>
            <a:ext cx="2607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СТРУКТУРА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21" name="Picture 6" descr="Ягодный коктейль при помощи CSS маски">
            <a:extLst>
              <a:ext uri="{FF2B5EF4-FFF2-40B4-BE49-F238E27FC236}">
                <a16:creationId xmlns="" xmlns:a16="http://schemas.microsoft.com/office/drawing/2014/main" id="{233226A1-3D8A-47B6-938B-950A180DA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534" y="4339584"/>
            <a:ext cx="1121896" cy="111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93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23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="" xmlns:a16="http://schemas.microsoft.com/office/drawing/2014/main" id="{EE37D504-6F07-42BE-9F39-843B00B7ACDB}"/>
              </a:ext>
            </a:extLst>
          </p:cNvPr>
          <p:cNvSpPr/>
          <p:nvPr/>
        </p:nvSpPr>
        <p:spPr>
          <a:xfrm>
            <a:off x="1915852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9834639-2353-4DAE-8D1A-397F2FFB1981}"/>
              </a:ext>
            </a:extLst>
          </p:cNvPr>
          <p:cNvSpPr txBox="1"/>
          <p:nvPr/>
        </p:nvSpPr>
        <p:spPr>
          <a:xfrm>
            <a:off x="2063012" y="4723837"/>
            <a:ext cx="2607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СТРУКТУРА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22" name="Picture 6" descr="Ягодный коктейль при помощи CSS маски">
            <a:extLst>
              <a:ext uri="{FF2B5EF4-FFF2-40B4-BE49-F238E27FC236}">
                <a16:creationId xmlns="" xmlns:a16="http://schemas.microsoft.com/office/drawing/2014/main" id="{1781D339-D498-4591-9E2F-0BFE21218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534" y="4339584"/>
            <a:ext cx="1121896" cy="111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24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="" xmlns:a16="http://schemas.microsoft.com/office/drawing/2014/main" id="{0DA305FF-C3C8-4079-A7B1-7B7F809C3236}"/>
              </a:ext>
            </a:extLst>
          </p:cNvPr>
          <p:cNvSpPr txBox="1">
            <a:spLocks/>
          </p:cNvSpPr>
          <p:nvPr/>
        </p:nvSpPr>
        <p:spPr>
          <a:xfrm>
            <a:off x="6650493" y="2116187"/>
            <a:ext cx="5360099" cy="2889410"/>
          </a:xfrm>
          <a:prstGeom prst="rect">
            <a:avLst/>
          </a:prstGeom>
        </p:spPr>
        <p:txBody>
          <a:bodyPr vert="horz" lIns="55449" tIns="27725" rIns="55449" bIns="27725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7246" indent="-277246" algn="l">
              <a:buFont typeface="Wingdings" panose="05000000000000000000" pitchFamily="2" charset="2"/>
              <a:buChar char="Ø"/>
            </a:pPr>
            <a:r>
              <a:rPr lang="ru-RU" sz="2183" dirty="0">
                <a:solidFill>
                  <a:srgbClr val="C00000"/>
                </a:solidFill>
                <a:latin typeface="Century" panose="02040604050505020304" pitchFamily="18" charset="0"/>
              </a:rPr>
              <a:t>Предъявление приема (метода, технологии)</a:t>
            </a:r>
          </a:p>
          <a:p>
            <a:pPr marL="277246" indent="-277246" algn="l">
              <a:buFont typeface="Wingdings" panose="05000000000000000000" pitchFamily="2" charset="2"/>
              <a:buChar char="Ø"/>
            </a:pPr>
            <a:r>
              <a:rPr lang="ru-RU" sz="2183" dirty="0">
                <a:solidFill>
                  <a:srgbClr val="C00000"/>
                </a:solidFill>
                <a:latin typeface="Century" panose="02040604050505020304" pitchFamily="18" charset="0"/>
              </a:rPr>
              <a:t>Афиширование</a:t>
            </a:r>
          </a:p>
          <a:p>
            <a:pPr marL="277246" indent="-277246" algn="l">
              <a:buFont typeface="Wingdings" panose="05000000000000000000" pitchFamily="2" charset="2"/>
              <a:buChar char="Ø"/>
            </a:pPr>
            <a:r>
              <a:rPr lang="ru-RU" sz="2183" dirty="0">
                <a:solidFill>
                  <a:srgbClr val="C00000"/>
                </a:solidFill>
                <a:latin typeface="Century" panose="02040604050505020304" pitchFamily="18" charset="0"/>
              </a:rPr>
              <a:t>Рефлексия</a:t>
            </a:r>
          </a:p>
          <a:p>
            <a:pPr marL="277246" indent="-277246" algn="l">
              <a:buFont typeface="Wingdings" panose="05000000000000000000" pitchFamily="2" charset="2"/>
              <a:buChar char="Ø"/>
            </a:pPr>
            <a:r>
              <a:rPr lang="ru-RU" sz="2183" dirty="0" err="1">
                <a:solidFill>
                  <a:srgbClr val="C00000"/>
                </a:solidFill>
                <a:latin typeface="Century" panose="02040604050505020304" pitchFamily="18" charset="0"/>
              </a:rPr>
              <a:t>Проблематизация</a:t>
            </a:r>
            <a:endParaRPr lang="ru-RU" sz="2183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277246" indent="-277246" algn="l">
              <a:buFont typeface="Wingdings" panose="05000000000000000000" pitchFamily="2" charset="2"/>
              <a:buChar char="Ø"/>
            </a:pPr>
            <a:r>
              <a:rPr lang="ru-RU" sz="2183" dirty="0">
                <a:solidFill>
                  <a:srgbClr val="C00000"/>
                </a:solidFill>
                <a:latin typeface="Century" panose="02040604050505020304" pitchFamily="18" charset="0"/>
              </a:rPr>
              <a:t>«Проживание»</a:t>
            </a:r>
          </a:p>
          <a:p>
            <a:pPr marL="277246" indent="-277246" algn="l">
              <a:buFont typeface="Wingdings" panose="05000000000000000000" pitchFamily="2" charset="2"/>
              <a:buChar char="Ø"/>
            </a:pPr>
            <a:r>
              <a:rPr lang="ru-RU" sz="2183" dirty="0">
                <a:solidFill>
                  <a:srgbClr val="C00000"/>
                </a:solidFill>
                <a:latin typeface="Century" panose="02040604050505020304" pitchFamily="18" charset="0"/>
              </a:rPr>
              <a:t>Целеполагание</a:t>
            </a:r>
          </a:p>
          <a:p>
            <a:endParaRPr lang="ru-RU" sz="2062" dirty="0">
              <a:latin typeface="Duepuntozero Pro" panose="020B060402020202020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="" xmlns:a16="http://schemas.microsoft.com/office/drawing/2014/main" id="{42157882-6BCA-4827-B85B-1400AA2CEF91}"/>
              </a:ext>
            </a:extLst>
          </p:cNvPr>
          <p:cNvSpPr/>
          <p:nvPr/>
        </p:nvSpPr>
        <p:spPr>
          <a:xfrm>
            <a:off x="1915852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B18064D-9FBE-426E-9B8F-E8D37C304ECF}"/>
              </a:ext>
            </a:extLst>
          </p:cNvPr>
          <p:cNvSpPr txBox="1"/>
          <p:nvPr/>
        </p:nvSpPr>
        <p:spPr>
          <a:xfrm>
            <a:off x="2063012" y="4723837"/>
            <a:ext cx="2607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СТРУКТУРА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3" name="Picture 6" descr="Ягодный коктейль при помощи CSS маски">
            <a:extLst>
              <a:ext uri="{FF2B5EF4-FFF2-40B4-BE49-F238E27FC236}">
                <a16:creationId xmlns="" xmlns:a16="http://schemas.microsoft.com/office/drawing/2014/main" id="{EA3075D2-165A-4649-83AE-597479FE6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534" y="4339584"/>
            <a:ext cx="1121896" cy="111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55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25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="" xmlns:a16="http://schemas.microsoft.com/office/drawing/2014/main" id="{0DA305FF-C3C8-4079-A7B1-7B7F809C3236}"/>
              </a:ext>
            </a:extLst>
          </p:cNvPr>
          <p:cNvSpPr txBox="1">
            <a:spLocks/>
          </p:cNvSpPr>
          <p:nvPr/>
        </p:nvSpPr>
        <p:spPr>
          <a:xfrm>
            <a:off x="6650493" y="2116187"/>
            <a:ext cx="5360099" cy="2889410"/>
          </a:xfrm>
          <a:prstGeom prst="rect">
            <a:avLst/>
          </a:prstGeom>
        </p:spPr>
        <p:txBody>
          <a:bodyPr vert="horz" lIns="55449" tIns="27725" rIns="55449" bIns="27725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1902" indent="-311902" algn="l">
              <a:buFont typeface="+mj-lt"/>
              <a:buAutoNum type="arabicPeriod"/>
            </a:pPr>
            <a:r>
              <a:rPr lang="ru-RU" sz="2183" dirty="0" err="1">
                <a:solidFill>
                  <a:srgbClr val="C00000"/>
                </a:solidFill>
                <a:latin typeface="Century" panose="02040604050505020304" pitchFamily="18" charset="0"/>
              </a:rPr>
              <a:t>Проблематизация</a:t>
            </a:r>
            <a:endParaRPr lang="ru-RU" sz="2183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311902" indent="-311902" algn="l">
              <a:buFont typeface="+mj-lt"/>
              <a:buAutoNum type="arabicPeriod"/>
            </a:pPr>
            <a:r>
              <a:rPr lang="ru-RU" sz="2183" dirty="0">
                <a:solidFill>
                  <a:srgbClr val="C00000"/>
                </a:solidFill>
                <a:latin typeface="Century" panose="02040604050505020304" pitchFamily="18" charset="0"/>
              </a:rPr>
              <a:t>Целеполагание</a:t>
            </a:r>
          </a:p>
          <a:p>
            <a:pPr marL="311902" indent="-311902" algn="l">
              <a:buFont typeface="+mj-lt"/>
              <a:buAutoNum type="arabicPeriod"/>
            </a:pPr>
            <a:r>
              <a:rPr lang="ru-RU" sz="2183" dirty="0">
                <a:solidFill>
                  <a:srgbClr val="C00000"/>
                </a:solidFill>
                <a:latin typeface="Century" panose="02040604050505020304" pitchFamily="18" charset="0"/>
              </a:rPr>
              <a:t>Предъявление приема (метода, технологии)</a:t>
            </a:r>
          </a:p>
          <a:p>
            <a:pPr marL="311902" indent="-311902" algn="l">
              <a:buFont typeface="+mj-lt"/>
              <a:buAutoNum type="arabicPeriod"/>
            </a:pPr>
            <a:r>
              <a:rPr lang="ru-RU" sz="2183" dirty="0">
                <a:solidFill>
                  <a:srgbClr val="C00000"/>
                </a:solidFill>
                <a:latin typeface="Century" panose="02040604050505020304" pitchFamily="18" charset="0"/>
              </a:rPr>
              <a:t>«Проживание»</a:t>
            </a:r>
          </a:p>
          <a:p>
            <a:pPr marL="311902" indent="-311902" algn="l">
              <a:buFont typeface="+mj-lt"/>
              <a:buAutoNum type="arabicPeriod"/>
            </a:pPr>
            <a:r>
              <a:rPr lang="ru-RU" sz="2183" dirty="0">
                <a:solidFill>
                  <a:srgbClr val="C00000"/>
                </a:solidFill>
                <a:latin typeface="Century" panose="02040604050505020304" pitchFamily="18" charset="0"/>
              </a:rPr>
              <a:t>Афиширование</a:t>
            </a:r>
          </a:p>
          <a:p>
            <a:pPr marL="311902" indent="-311902" algn="l">
              <a:buFont typeface="+mj-lt"/>
              <a:buAutoNum type="arabicPeriod"/>
            </a:pPr>
            <a:r>
              <a:rPr lang="ru-RU" sz="2183" dirty="0">
                <a:solidFill>
                  <a:srgbClr val="C00000"/>
                </a:solidFill>
                <a:latin typeface="Century" panose="02040604050505020304" pitchFamily="18" charset="0"/>
              </a:rPr>
              <a:t>Рефлексия</a:t>
            </a:r>
          </a:p>
          <a:p>
            <a:endParaRPr lang="ru-RU" sz="2062" dirty="0">
              <a:latin typeface="Duepuntozero Pro" panose="020B060402020202020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="" xmlns:a16="http://schemas.microsoft.com/office/drawing/2014/main" id="{B1C3D577-447D-4408-9B9C-FD61A803248A}"/>
              </a:ext>
            </a:extLst>
          </p:cNvPr>
          <p:cNvSpPr/>
          <p:nvPr/>
        </p:nvSpPr>
        <p:spPr>
          <a:xfrm>
            <a:off x="1915852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92841C0-3C98-4A80-8B0A-AA067BB04D47}"/>
              </a:ext>
            </a:extLst>
          </p:cNvPr>
          <p:cNvSpPr txBox="1"/>
          <p:nvPr/>
        </p:nvSpPr>
        <p:spPr>
          <a:xfrm>
            <a:off x="2063012" y="4723837"/>
            <a:ext cx="2607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СТРУКТУРА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3" name="Picture 6" descr="Ягодный коктейль при помощи CSS маски">
            <a:extLst>
              <a:ext uri="{FF2B5EF4-FFF2-40B4-BE49-F238E27FC236}">
                <a16:creationId xmlns="" xmlns:a16="http://schemas.microsoft.com/office/drawing/2014/main" id="{79E0B62F-3FC1-4CE5-BB00-9F3F1BE05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534" y="4339584"/>
            <a:ext cx="1121896" cy="111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60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26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AFCF4423-7F08-4BE5-89CB-37D8ADF2FFC5}"/>
              </a:ext>
            </a:extLst>
          </p:cNvPr>
          <p:cNvSpPr/>
          <p:nvPr/>
        </p:nvSpPr>
        <p:spPr>
          <a:xfrm>
            <a:off x="1915852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C58D88D-C97B-4398-9BE5-20851E627190}"/>
              </a:ext>
            </a:extLst>
          </p:cNvPr>
          <p:cNvSpPr txBox="1"/>
          <p:nvPr/>
        </p:nvSpPr>
        <p:spPr>
          <a:xfrm>
            <a:off x="2063012" y="4723837"/>
            <a:ext cx="2607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СТРУКТУРА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7" name="Picture 6" descr="Ягодный коктейль при помощи CSS маски">
            <a:extLst>
              <a:ext uri="{FF2B5EF4-FFF2-40B4-BE49-F238E27FC236}">
                <a16:creationId xmlns="" xmlns:a16="http://schemas.microsoft.com/office/drawing/2014/main" id="{7EAD8047-A076-43F5-8CFA-214C300BD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534" y="4339584"/>
            <a:ext cx="1121896" cy="111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Объект 2">
            <a:extLst>
              <a:ext uri="{FF2B5EF4-FFF2-40B4-BE49-F238E27FC236}">
                <a16:creationId xmlns="" xmlns:a16="http://schemas.microsoft.com/office/drawing/2014/main" id="{0DA305FF-C3C8-4079-A7B1-7B7F809C3236}"/>
              </a:ext>
            </a:extLst>
          </p:cNvPr>
          <p:cNvSpPr txBox="1">
            <a:spLocks/>
          </p:cNvSpPr>
          <p:nvPr/>
        </p:nvSpPr>
        <p:spPr>
          <a:xfrm>
            <a:off x="6650493" y="2116187"/>
            <a:ext cx="5360099" cy="2889410"/>
          </a:xfrm>
          <a:prstGeom prst="rect">
            <a:avLst/>
          </a:prstGeom>
        </p:spPr>
        <p:txBody>
          <a:bodyPr vert="horz" lIns="55449" tIns="27725" rIns="55449" bIns="27725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1902" indent="-311902" algn="l">
              <a:buFont typeface="+mj-lt"/>
              <a:buAutoNum type="arabicPeriod"/>
            </a:pPr>
            <a:r>
              <a:rPr lang="ru-RU" sz="2183" dirty="0" err="1">
                <a:solidFill>
                  <a:srgbClr val="C00000"/>
                </a:solidFill>
                <a:latin typeface="Century" panose="02040604050505020304" pitchFamily="18" charset="0"/>
              </a:rPr>
              <a:t>Проблематизация</a:t>
            </a:r>
            <a:endParaRPr lang="ru-RU" sz="2183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311902" indent="-311902" algn="l">
              <a:buFont typeface="+mj-lt"/>
              <a:buAutoNum type="arabicPeriod"/>
            </a:pPr>
            <a:r>
              <a:rPr lang="ru-RU" sz="2183" dirty="0">
                <a:solidFill>
                  <a:srgbClr val="C00000"/>
                </a:solidFill>
                <a:latin typeface="Century" panose="02040604050505020304" pitchFamily="18" charset="0"/>
              </a:rPr>
              <a:t>Целеполагание</a:t>
            </a:r>
          </a:p>
          <a:p>
            <a:pPr marL="311902" indent="-311902" algn="l">
              <a:buFont typeface="+mj-lt"/>
              <a:buAutoNum type="arabicPeriod"/>
            </a:pPr>
            <a:r>
              <a:rPr lang="ru-RU" sz="2183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" panose="02040604050505020304" pitchFamily="18" charset="0"/>
              </a:rPr>
              <a:t>Предъявление приема (метода, технологии)</a:t>
            </a:r>
          </a:p>
          <a:p>
            <a:pPr marL="311902" indent="-311902" algn="l">
              <a:buFont typeface="+mj-lt"/>
              <a:buAutoNum type="arabicPeriod"/>
            </a:pPr>
            <a:r>
              <a:rPr lang="ru-RU" sz="2183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" panose="02040604050505020304" pitchFamily="18" charset="0"/>
              </a:rPr>
              <a:t>«Проживание»</a:t>
            </a:r>
          </a:p>
          <a:p>
            <a:pPr marL="311902" indent="-311902" algn="l">
              <a:buFont typeface="+mj-lt"/>
              <a:buAutoNum type="arabicPeriod"/>
            </a:pPr>
            <a:r>
              <a:rPr lang="ru-RU" sz="2183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" panose="02040604050505020304" pitchFamily="18" charset="0"/>
              </a:rPr>
              <a:t>Афиширование</a:t>
            </a:r>
          </a:p>
          <a:p>
            <a:pPr marL="311902" indent="-311902" algn="l">
              <a:buFont typeface="+mj-lt"/>
              <a:buAutoNum type="arabicPeriod"/>
            </a:pPr>
            <a:r>
              <a:rPr lang="ru-RU" sz="2183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" panose="02040604050505020304" pitchFamily="18" charset="0"/>
              </a:rPr>
              <a:t>Рефлексия</a:t>
            </a:r>
          </a:p>
          <a:p>
            <a:endParaRPr lang="ru-RU" sz="2062" dirty="0">
              <a:latin typeface="Duepuntozero Pr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80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27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92529" y="425492"/>
            <a:ext cx="72282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ПРОБЛЕМАТИЗАЦИЯ И ЦЕЛЕПОЛАГАНИЕ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AFCF4423-7F08-4BE5-89CB-37D8ADF2FFC5}"/>
              </a:ext>
            </a:extLst>
          </p:cNvPr>
          <p:cNvSpPr/>
          <p:nvPr/>
        </p:nvSpPr>
        <p:spPr>
          <a:xfrm>
            <a:off x="1915852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C58D88D-C97B-4398-9BE5-20851E627190}"/>
              </a:ext>
            </a:extLst>
          </p:cNvPr>
          <p:cNvSpPr txBox="1"/>
          <p:nvPr/>
        </p:nvSpPr>
        <p:spPr>
          <a:xfrm>
            <a:off x="2063012" y="4723837"/>
            <a:ext cx="2607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СТРУКТУРА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7" name="Picture 6" descr="Ягодный коктейль при помощи CSS маски">
            <a:extLst>
              <a:ext uri="{FF2B5EF4-FFF2-40B4-BE49-F238E27FC236}">
                <a16:creationId xmlns="" xmlns:a16="http://schemas.microsoft.com/office/drawing/2014/main" id="{7EAD8047-A076-43F5-8CFA-214C300BD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534" y="4339584"/>
            <a:ext cx="1121896" cy="111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/>
            </a:extLst>
          </p:cNvPr>
          <p:cNvSpPr/>
          <p:nvPr/>
        </p:nvSpPr>
        <p:spPr>
          <a:xfrm>
            <a:off x="6130344" y="1619431"/>
            <a:ext cx="5689182" cy="292100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spcCol="479988"/>
          <a:lstStyle/>
          <a:p>
            <a:pPr marL="609585" indent="-609585">
              <a:spcBef>
                <a:spcPts val="1600"/>
              </a:spcBef>
              <a:buClr>
                <a:srgbClr val="740E20"/>
              </a:buClr>
              <a:buBlip>
                <a:blip r:embed="rId4"/>
              </a:buBlip>
              <a:defRPr/>
            </a:pPr>
            <a:r>
              <a:rPr lang="ru-RU" sz="2400" kern="0" dirty="0">
                <a:solidFill>
                  <a:srgbClr val="A08B54"/>
                </a:solidFill>
                <a:latin typeface="Century" panose="02040604050505020304" pitchFamily="18" charset="0"/>
                <a:ea typeface="Verdana" pitchFamily="34" charset="0"/>
                <a:cs typeface="Arial" panose="020B0604020202020204" pitchFamily="34" charset="0"/>
              </a:rPr>
              <a:t>Цепочка </a:t>
            </a:r>
            <a:r>
              <a:rPr lang="ru-RU" sz="2400" kern="0" dirty="0" smtClean="0">
                <a:solidFill>
                  <a:srgbClr val="A08B54"/>
                </a:solidFill>
                <a:latin typeface="Century" panose="02040604050505020304" pitchFamily="18" charset="0"/>
                <a:ea typeface="Verdana" pitchFamily="34" charset="0"/>
                <a:cs typeface="Arial" panose="020B0604020202020204" pitchFamily="34" charset="0"/>
              </a:rPr>
              <a:t>вопросов</a:t>
            </a:r>
          </a:p>
          <a:p>
            <a:pPr marL="609585" indent="-609585">
              <a:spcBef>
                <a:spcPts val="1600"/>
              </a:spcBef>
              <a:buClr>
                <a:srgbClr val="740E20"/>
              </a:buClr>
              <a:buBlip>
                <a:blip r:embed="rId4"/>
              </a:buBlip>
              <a:defRPr/>
            </a:pPr>
            <a:r>
              <a:rPr lang="ru-RU" sz="2400" kern="0" dirty="0">
                <a:solidFill>
                  <a:srgbClr val="A08B54"/>
                </a:solidFill>
                <a:latin typeface="Century" panose="02040604050505020304" pitchFamily="18" charset="0"/>
                <a:ea typeface="Verdana" pitchFamily="34" charset="0"/>
                <a:cs typeface="Arial" panose="020B0604020202020204" pitchFamily="34" charset="0"/>
              </a:rPr>
              <a:t>Большие/ маленькие числа</a:t>
            </a:r>
          </a:p>
          <a:p>
            <a:pPr marL="609585" indent="-609585">
              <a:spcBef>
                <a:spcPts val="1600"/>
              </a:spcBef>
              <a:buClr>
                <a:srgbClr val="740E20"/>
              </a:buClr>
              <a:buBlip>
                <a:blip r:embed="rId4"/>
              </a:buBlip>
              <a:defRPr/>
            </a:pPr>
            <a:r>
              <a:rPr lang="ru-RU" sz="2400" kern="0" dirty="0" smtClean="0">
                <a:solidFill>
                  <a:srgbClr val="A08B54"/>
                </a:solidFill>
                <a:latin typeface="Century" panose="02040604050505020304" pitchFamily="18" charset="0"/>
                <a:ea typeface="Verdana" pitchFamily="34" charset="0"/>
                <a:cs typeface="Arial" panose="020B0604020202020204" pitchFamily="34" charset="0"/>
              </a:rPr>
              <a:t>История</a:t>
            </a:r>
          </a:p>
          <a:p>
            <a:pPr marL="609585" indent="-609585">
              <a:spcBef>
                <a:spcPts val="1600"/>
              </a:spcBef>
              <a:buClr>
                <a:srgbClr val="740E20"/>
              </a:buClr>
              <a:buBlip>
                <a:blip r:embed="rId4"/>
              </a:buBlip>
              <a:defRPr/>
            </a:pPr>
            <a:r>
              <a:rPr lang="ru-RU" sz="2400" kern="0" dirty="0" smtClean="0">
                <a:solidFill>
                  <a:srgbClr val="A08B54"/>
                </a:solidFill>
                <a:latin typeface="Century" panose="02040604050505020304" pitchFamily="18" charset="0"/>
                <a:ea typeface="Verdana" pitchFamily="34" charset="0"/>
                <a:cs typeface="Arial" panose="020B0604020202020204" pitchFamily="34" charset="0"/>
              </a:rPr>
              <a:t>Ассоциации/ «Что общего?»</a:t>
            </a:r>
          </a:p>
          <a:p>
            <a:pPr marL="609585" indent="-609585">
              <a:spcBef>
                <a:spcPts val="1600"/>
              </a:spcBef>
              <a:buClr>
                <a:srgbClr val="740E20"/>
              </a:buClr>
              <a:buBlip>
                <a:blip r:embed="rId4"/>
              </a:buBlip>
              <a:defRPr/>
            </a:pPr>
            <a:r>
              <a:rPr lang="ru-RU" sz="2400" kern="0" dirty="0" smtClean="0">
                <a:solidFill>
                  <a:srgbClr val="A08B54"/>
                </a:solidFill>
                <a:latin typeface="Century" panose="02040604050505020304" pitchFamily="18" charset="0"/>
                <a:ea typeface="Verdana" pitchFamily="34" charset="0"/>
                <a:cs typeface="Arial" panose="020B0604020202020204" pitchFamily="34" charset="0"/>
              </a:rPr>
              <a:t>Цитата </a:t>
            </a:r>
          </a:p>
          <a:p>
            <a:pPr marL="609585" indent="-609585">
              <a:spcBef>
                <a:spcPts val="1600"/>
              </a:spcBef>
              <a:buClr>
                <a:srgbClr val="740E20"/>
              </a:buClr>
              <a:buBlip>
                <a:blip r:embed="rId4"/>
              </a:buBlip>
              <a:defRPr/>
            </a:pPr>
            <a:r>
              <a:rPr lang="ru-RU" sz="2400" kern="0" dirty="0" smtClean="0">
                <a:solidFill>
                  <a:srgbClr val="A08B54"/>
                </a:solidFill>
                <a:latin typeface="Century" panose="02040604050505020304" pitchFamily="18" charset="0"/>
                <a:ea typeface="Verdana" pitchFamily="34" charset="0"/>
                <a:cs typeface="Arial" panose="020B0604020202020204" pitchFamily="34" charset="0"/>
              </a:rPr>
              <a:t>Истинные и ложные утверждения</a:t>
            </a:r>
          </a:p>
          <a:p>
            <a:pPr marL="609585" indent="-609585">
              <a:spcBef>
                <a:spcPts val="1600"/>
              </a:spcBef>
              <a:buClr>
                <a:srgbClr val="740E20"/>
              </a:buClr>
              <a:buBlip>
                <a:blip r:embed="rId4"/>
              </a:buBlip>
              <a:defRPr/>
            </a:pPr>
            <a:r>
              <a:rPr lang="ru-RU" sz="2400" kern="0" dirty="0" smtClean="0">
                <a:solidFill>
                  <a:srgbClr val="A08B54"/>
                </a:solidFill>
                <a:latin typeface="Century" panose="02040604050505020304" pitchFamily="18" charset="0"/>
                <a:ea typeface="Verdana" pitchFamily="34" charset="0"/>
                <a:cs typeface="Arial" panose="020B0604020202020204" pitchFamily="34" charset="0"/>
              </a:rPr>
              <a:t>Шутка</a:t>
            </a:r>
          </a:p>
          <a:p>
            <a:pPr marL="609585" indent="-609585">
              <a:spcBef>
                <a:spcPts val="1600"/>
              </a:spcBef>
              <a:buClr>
                <a:srgbClr val="740E20"/>
              </a:buClr>
              <a:buBlip>
                <a:blip r:embed="rId4"/>
              </a:buBlip>
              <a:defRPr/>
            </a:pPr>
            <a:r>
              <a:rPr lang="ru-RU" sz="2400" kern="0" dirty="0" smtClean="0">
                <a:solidFill>
                  <a:srgbClr val="A08B54"/>
                </a:solidFill>
                <a:latin typeface="Century" panose="02040604050505020304" pitchFamily="18" charset="0"/>
                <a:ea typeface="Verdana" pitchFamily="34" charset="0"/>
                <a:cs typeface="Arial" panose="020B0604020202020204" pitchFamily="34" charset="0"/>
              </a:rPr>
              <a:t>Фокус</a:t>
            </a:r>
            <a:endParaRPr lang="ru-RU" sz="2400" kern="0" dirty="0">
              <a:solidFill>
                <a:srgbClr val="A08B54"/>
              </a:solidFill>
              <a:latin typeface="Century" panose="02040604050505020304" pitchFamily="18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99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28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92529" y="425492"/>
            <a:ext cx="72282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ПРОБЛЕМАТИЗАЦИЯ И ЦЕЛЕПОЛАГАНИЕ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AFCF4423-7F08-4BE5-89CB-37D8ADF2FFC5}"/>
              </a:ext>
            </a:extLst>
          </p:cNvPr>
          <p:cNvSpPr/>
          <p:nvPr/>
        </p:nvSpPr>
        <p:spPr>
          <a:xfrm>
            <a:off x="1915852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C58D88D-C97B-4398-9BE5-20851E627190}"/>
              </a:ext>
            </a:extLst>
          </p:cNvPr>
          <p:cNvSpPr txBox="1"/>
          <p:nvPr/>
        </p:nvSpPr>
        <p:spPr>
          <a:xfrm>
            <a:off x="2063012" y="4723837"/>
            <a:ext cx="2607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СТРУКТУРА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7" name="Picture 6" descr="Ягодный коктейль при помощи CSS маски">
            <a:extLst>
              <a:ext uri="{FF2B5EF4-FFF2-40B4-BE49-F238E27FC236}">
                <a16:creationId xmlns="" xmlns:a16="http://schemas.microsoft.com/office/drawing/2014/main" id="{7EAD8047-A076-43F5-8CFA-214C300BD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534" y="4339584"/>
            <a:ext cx="1121896" cy="111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/>
            </a:extLst>
          </p:cNvPr>
          <p:cNvSpPr/>
          <p:nvPr/>
        </p:nvSpPr>
        <p:spPr>
          <a:xfrm>
            <a:off x="5679583" y="1619431"/>
            <a:ext cx="6362163" cy="292100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spcCol="479988"/>
          <a:lstStyle/>
          <a:p>
            <a:pPr marL="609585" indent="-609585">
              <a:spcBef>
                <a:spcPts val="1600"/>
              </a:spcBef>
              <a:buClr>
                <a:srgbClr val="740E20"/>
              </a:buClr>
              <a:buBlip>
                <a:blip r:embed="rId4"/>
              </a:buBlip>
              <a:defRPr/>
            </a:pPr>
            <a:r>
              <a:rPr lang="ru-RU" sz="2400" kern="0" dirty="0" smtClean="0">
                <a:solidFill>
                  <a:srgbClr val="A08B54"/>
                </a:solidFill>
                <a:latin typeface="Century" panose="02040604050505020304" pitchFamily="18" charset="0"/>
                <a:ea typeface="Verdana" pitchFamily="34" charset="0"/>
                <a:cs typeface="Arial" panose="020B0604020202020204" pitchFamily="34" charset="0"/>
              </a:rPr>
              <a:t>«ПЕДАГОГИЧЕСКИЙ ПРОСПЕКТ»</a:t>
            </a:r>
          </a:p>
          <a:p>
            <a:pPr>
              <a:spcBef>
                <a:spcPts val="1600"/>
              </a:spcBef>
              <a:buClr>
                <a:srgbClr val="740E20"/>
              </a:buClr>
              <a:defRPr/>
            </a:pPr>
            <a:endParaRPr lang="ru-RU" sz="2400" kern="0" dirty="0">
              <a:solidFill>
                <a:srgbClr val="A08B54"/>
              </a:solidFill>
              <a:latin typeface="Century" panose="02040604050505020304" pitchFamily="18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29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92529" y="425492"/>
            <a:ext cx="72282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ПРОБЛЕМАТИЗАЦИЯ И ЦЕЛЕПОЛАГАНИЕ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AFCF4423-7F08-4BE5-89CB-37D8ADF2FFC5}"/>
              </a:ext>
            </a:extLst>
          </p:cNvPr>
          <p:cNvSpPr/>
          <p:nvPr/>
        </p:nvSpPr>
        <p:spPr>
          <a:xfrm>
            <a:off x="1915852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C58D88D-C97B-4398-9BE5-20851E627190}"/>
              </a:ext>
            </a:extLst>
          </p:cNvPr>
          <p:cNvSpPr txBox="1"/>
          <p:nvPr/>
        </p:nvSpPr>
        <p:spPr>
          <a:xfrm>
            <a:off x="2063012" y="4723837"/>
            <a:ext cx="2607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СТРУКТУРА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7" name="Picture 6" descr="Ягодный коктейль при помощи CSS маски">
            <a:extLst>
              <a:ext uri="{FF2B5EF4-FFF2-40B4-BE49-F238E27FC236}">
                <a16:creationId xmlns="" xmlns:a16="http://schemas.microsoft.com/office/drawing/2014/main" id="{7EAD8047-A076-43F5-8CFA-214C300BD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534" y="4339584"/>
            <a:ext cx="1121896" cy="111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/>
            </a:extLst>
          </p:cNvPr>
          <p:cNvSpPr/>
          <p:nvPr/>
        </p:nvSpPr>
        <p:spPr>
          <a:xfrm>
            <a:off x="5679583" y="1619431"/>
            <a:ext cx="6362163" cy="292100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spcCol="479988"/>
          <a:lstStyle/>
          <a:p>
            <a:pPr marL="609585" indent="-609585">
              <a:spcBef>
                <a:spcPts val="1600"/>
              </a:spcBef>
              <a:buClr>
                <a:srgbClr val="740E20"/>
              </a:buClr>
              <a:buBlip>
                <a:blip r:embed="rId4"/>
              </a:buBlip>
              <a:defRPr/>
            </a:pPr>
            <a:r>
              <a:rPr lang="ru-RU" sz="2400" kern="0" dirty="0" smtClean="0">
                <a:solidFill>
                  <a:srgbClr val="A08B54"/>
                </a:solidFill>
                <a:latin typeface="Century" panose="02040604050505020304" pitchFamily="18" charset="0"/>
                <a:ea typeface="Verdana" pitchFamily="34" charset="0"/>
                <a:cs typeface="Arial" panose="020B0604020202020204" pitchFamily="34" charset="0"/>
              </a:rPr>
              <a:t>«ПЕДАГОГИЧЕСКИЙ ПРОСПЕКТ»</a:t>
            </a:r>
          </a:p>
          <a:p>
            <a:pPr marL="609585" indent="-609585">
              <a:spcBef>
                <a:spcPts val="1600"/>
              </a:spcBef>
              <a:buClr>
                <a:srgbClr val="740E20"/>
              </a:buClr>
              <a:buBlip>
                <a:blip r:embed="rId4"/>
              </a:buBlip>
              <a:defRPr/>
            </a:pPr>
            <a:endParaRPr lang="ru-RU" sz="2400" kern="0" dirty="0">
              <a:solidFill>
                <a:srgbClr val="A08B54"/>
              </a:solidFill>
              <a:latin typeface="Century" panose="02040604050505020304" pitchFamily="18" charset="0"/>
              <a:ea typeface="Verdana" pitchFamily="34" charset="0"/>
              <a:cs typeface="Arial" panose="020B0604020202020204" pitchFamily="34" charset="0"/>
            </a:endParaRPr>
          </a:p>
          <a:p>
            <a:pPr>
              <a:spcBef>
                <a:spcPts val="1600"/>
              </a:spcBef>
              <a:buClr>
                <a:srgbClr val="740E20"/>
              </a:buClr>
              <a:defRPr/>
            </a:pPr>
            <a:r>
              <a:rPr lang="ru-RU" sz="2400" kern="0" dirty="0" smtClean="0">
                <a:solidFill>
                  <a:srgbClr val="A08B54"/>
                </a:solidFill>
                <a:latin typeface="Century" panose="02040604050505020304" pitchFamily="18" charset="0"/>
                <a:ea typeface="Verdana" pitchFamily="34" charset="0"/>
                <a:cs typeface="Arial" panose="020B0604020202020204" pitchFamily="34" charset="0"/>
              </a:rPr>
              <a:t>Я умею проектировать и проводить МК.</a:t>
            </a:r>
            <a:endParaRPr lang="ru-RU" sz="2400" kern="0" dirty="0">
              <a:solidFill>
                <a:srgbClr val="A08B54"/>
              </a:solidFill>
              <a:latin typeface="Century" panose="02040604050505020304" pitchFamily="18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33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69639" y="425492"/>
            <a:ext cx="3474028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НАЧНЕМ С НАЧАЛА</a:t>
            </a:r>
          </a:p>
        </p:txBody>
      </p:sp>
    </p:spTree>
    <p:extLst>
      <p:ext uri="{BB962C8B-B14F-4D97-AF65-F5344CB8AC3E}">
        <p14:creationId xmlns:p14="http://schemas.microsoft.com/office/powerpoint/2010/main" val="374074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30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92529" y="425492"/>
            <a:ext cx="72282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ПРОБЛЕМАТИЗАЦИЯ И ЦЕЛЕПОЛАГАНИЕ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AFCF4423-7F08-4BE5-89CB-37D8ADF2FFC5}"/>
              </a:ext>
            </a:extLst>
          </p:cNvPr>
          <p:cNvSpPr/>
          <p:nvPr/>
        </p:nvSpPr>
        <p:spPr>
          <a:xfrm>
            <a:off x="1915852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C58D88D-C97B-4398-9BE5-20851E627190}"/>
              </a:ext>
            </a:extLst>
          </p:cNvPr>
          <p:cNvSpPr txBox="1"/>
          <p:nvPr/>
        </p:nvSpPr>
        <p:spPr>
          <a:xfrm>
            <a:off x="2063012" y="4723837"/>
            <a:ext cx="2607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СТРУКТУРА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7" name="Picture 6" descr="Ягодный коктейль при помощи CSS маски">
            <a:extLst>
              <a:ext uri="{FF2B5EF4-FFF2-40B4-BE49-F238E27FC236}">
                <a16:creationId xmlns="" xmlns:a16="http://schemas.microsoft.com/office/drawing/2014/main" id="{7EAD8047-A076-43F5-8CFA-214C300BD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534" y="4339584"/>
            <a:ext cx="1121896" cy="111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/>
            </a:extLst>
          </p:cNvPr>
          <p:cNvSpPr/>
          <p:nvPr/>
        </p:nvSpPr>
        <p:spPr>
          <a:xfrm>
            <a:off x="5679583" y="1619431"/>
            <a:ext cx="6362163" cy="292100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spcCol="479988"/>
          <a:lstStyle/>
          <a:p>
            <a:pPr marL="609585" indent="-609585">
              <a:spcBef>
                <a:spcPts val="1600"/>
              </a:spcBef>
              <a:buClr>
                <a:srgbClr val="740E20"/>
              </a:buClr>
              <a:buBlip>
                <a:blip r:embed="rId4"/>
              </a:buBlip>
              <a:defRPr/>
            </a:pPr>
            <a:r>
              <a:rPr lang="ru-RU" sz="2400" kern="0" dirty="0" smtClean="0">
                <a:solidFill>
                  <a:srgbClr val="A08B54"/>
                </a:solidFill>
                <a:latin typeface="Century" panose="02040604050505020304" pitchFamily="18" charset="0"/>
                <a:ea typeface="Verdana" pitchFamily="34" charset="0"/>
                <a:cs typeface="Arial" panose="020B0604020202020204" pitchFamily="34" charset="0"/>
              </a:rPr>
              <a:t>«ЗАРЯДКА»</a:t>
            </a:r>
          </a:p>
          <a:p>
            <a:pPr marL="609585" indent="-609585">
              <a:spcBef>
                <a:spcPts val="1600"/>
              </a:spcBef>
              <a:buClr>
                <a:srgbClr val="740E20"/>
              </a:buClr>
              <a:buBlip>
                <a:blip r:embed="rId4"/>
              </a:buBlip>
              <a:defRPr/>
            </a:pPr>
            <a:endParaRPr lang="ru-RU" sz="2400" kern="0" dirty="0">
              <a:solidFill>
                <a:srgbClr val="A08B54"/>
              </a:solidFill>
              <a:latin typeface="Century" panose="02040604050505020304" pitchFamily="18" charset="0"/>
              <a:ea typeface="Verdana" pitchFamily="34" charset="0"/>
              <a:cs typeface="Arial" panose="020B0604020202020204" pitchFamily="34" charset="0"/>
            </a:endParaRPr>
          </a:p>
          <a:p>
            <a:pPr>
              <a:spcBef>
                <a:spcPts val="1600"/>
              </a:spcBef>
              <a:buClr>
                <a:srgbClr val="740E20"/>
              </a:buClr>
              <a:defRPr/>
            </a:pPr>
            <a:r>
              <a:rPr lang="ru-RU" sz="2400" kern="0" dirty="0" smtClean="0">
                <a:solidFill>
                  <a:srgbClr val="A08B54"/>
                </a:solidFill>
                <a:latin typeface="Century" panose="02040604050505020304" pitchFamily="18" charset="0"/>
                <a:ea typeface="Verdana" pitchFamily="34" charset="0"/>
                <a:cs typeface="Arial" panose="020B0604020202020204" pitchFamily="34" charset="0"/>
              </a:rPr>
              <a:t>Я умею проектировать и проводить МК.</a:t>
            </a:r>
            <a:endParaRPr lang="ru-RU" sz="2400" kern="0" dirty="0">
              <a:solidFill>
                <a:srgbClr val="A08B54"/>
              </a:solidFill>
              <a:latin typeface="Century" panose="02040604050505020304" pitchFamily="18" charset="0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6" descr="Rejected! | Washington Independent Review of Books">
            <a:extLst>
              <a:ext uri="{FF2B5EF4-FFF2-40B4-BE49-F238E27FC236}">
                <a16:creationId xmlns="" xmlns:a16="http://schemas.microsoft.com/office/drawing/2014/main" id="{9229BDC3-EC31-4ED8-917D-E7D1F9C9B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302" y="4073299"/>
            <a:ext cx="1602682" cy="161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>
            <a:extLst>
              <a:ext uri="{FF2B5EF4-FFF2-40B4-BE49-F238E27FC236}">
                <a16:creationId xmlns="" xmlns:a16="http://schemas.microsoft.com/office/drawing/2014/main" id="{297DADB3-981F-4EC0-A8A5-C4DEB8CFE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465" y="4919805"/>
            <a:ext cx="2044949" cy="171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>
            <a:extLst>
              <a:ext uri="{FF2B5EF4-FFF2-40B4-BE49-F238E27FC236}">
                <a16:creationId xmlns="" xmlns:a16="http://schemas.microsoft.com/office/drawing/2014/main" id="{A630C3BE-65C3-40BC-AB16-5B2018A56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9017" y="3079931"/>
            <a:ext cx="2181404" cy="2181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28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31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EA7422A7-6AD0-4661-9E80-BE1B4A10C128}"/>
              </a:ext>
            </a:extLst>
          </p:cNvPr>
          <p:cNvSpPr/>
          <p:nvPr/>
        </p:nvSpPr>
        <p:spPr>
          <a:xfrm>
            <a:off x="1915852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6C4B7CD-0CCF-40D9-9368-270F17E8809F}"/>
              </a:ext>
            </a:extLst>
          </p:cNvPr>
          <p:cNvSpPr txBox="1"/>
          <p:nvPr/>
        </p:nvSpPr>
        <p:spPr>
          <a:xfrm>
            <a:off x="2063011" y="23226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rgbClr val="C00000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AFCF4423-7F08-4BE5-89CB-37D8ADF2FFC5}"/>
              </a:ext>
            </a:extLst>
          </p:cNvPr>
          <p:cNvSpPr/>
          <p:nvPr/>
        </p:nvSpPr>
        <p:spPr>
          <a:xfrm>
            <a:off x="1915852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C58D88D-C97B-4398-9BE5-20851E627190}"/>
              </a:ext>
            </a:extLst>
          </p:cNvPr>
          <p:cNvSpPr txBox="1"/>
          <p:nvPr/>
        </p:nvSpPr>
        <p:spPr>
          <a:xfrm>
            <a:off x="2063012" y="4723837"/>
            <a:ext cx="2607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rgbClr val="C00000"/>
                </a:solidFill>
                <a:latin typeface="Century" panose="02040604050505020304" pitchFamily="18" charset="0"/>
              </a:rPr>
              <a:t>СТРУКТУРА</a:t>
            </a:r>
            <a:endParaRPr lang="ru-RU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5BABC146-433A-4250-97A2-2CCF9539106A}"/>
              </a:ext>
            </a:extLst>
          </p:cNvPr>
          <p:cNvSpPr/>
          <p:nvPr/>
        </p:nvSpPr>
        <p:spPr>
          <a:xfrm>
            <a:off x="6120757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DDB5E90-F5E9-4CDD-BB1F-4C8C36B6BF5A}"/>
              </a:ext>
            </a:extLst>
          </p:cNvPr>
          <p:cNvSpPr txBox="1"/>
          <p:nvPr/>
        </p:nvSpPr>
        <p:spPr>
          <a:xfrm>
            <a:off x="6313834" y="4702761"/>
            <a:ext cx="1638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rgbClr val="C00000"/>
                </a:solidFill>
                <a:latin typeface="Century" panose="02040604050505020304" pitchFamily="18" charset="0"/>
              </a:rPr>
              <a:t>ОШИБКИ</a:t>
            </a:r>
            <a:endParaRPr lang="ru-RU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pic>
        <p:nvPicPr>
          <p:cNvPr id="15" name="Picture 2" descr="одежду, пояса роялти бесплатно векторные иллюстрации -vc006071-CoolCLIPS.com">
            <a:extLst>
              <a:ext uri="{FF2B5EF4-FFF2-40B4-BE49-F238E27FC236}">
                <a16:creationId xmlns="" xmlns:a16="http://schemas.microsoft.com/office/drawing/2014/main" id="{0BB6BC66-6BD4-482B-BF80-45BE5F3FD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3"/>
          <a:stretch/>
        </p:blipFill>
        <p:spPr bwMode="auto">
          <a:xfrm>
            <a:off x="8466140" y="4506793"/>
            <a:ext cx="1119177" cy="76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D7010BB0-D9CE-4A09-8AC9-E2C92DAC7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55" y="22553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Ягодный коктейль при помощи CSS маски">
            <a:extLst>
              <a:ext uri="{FF2B5EF4-FFF2-40B4-BE49-F238E27FC236}">
                <a16:creationId xmlns="" xmlns:a16="http://schemas.microsoft.com/office/drawing/2014/main" id="{7EAD8047-A076-43F5-8CFA-214C300BD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534" y="4339584"/>
            <a:ext cx="1121896" cy="111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C732AD1A-67D1-4E6F-975C-6572D08C7BF0}"/>
              </a:ext>
            </a:extLst>
          </p:cNvPr>
          <p:cNvSpPr/>
          <p:nvPr/>
        </p:nvSpPr>
        <p:spPr>
          <a:xfrm>
            <a:off x="6120757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1DBE813-2E3E-4083-9653-0CE5040C9EE0}"/>
              </a:ext>
            </a:extLst>
          </p:cNvPr>
          <p:cNvSpPr txBox="1"/>
          <p:nvPr/>
        </p:nvSpPr>
        <p:spPr>
          <a:xfrm>
            <a:off x="6430537" y="2311698"/>
            <a:ext cx="27647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СХОДСТВА И РАЗЛИЧИЯ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21" name="Picture 8" descr="рисунок символа весы, весы, зодиак, символ PNG и PSD-файл пнг для  бесплатной загрузки | Символы, Музыкальные символы, Рисунок">
            <a:extLst>
              <a:ext uri="{FF2B5EF4-FFF2-40B4-BE49-F238E27FC236}">
                <a16:creationId xmlns="" xmlns:a16="http://schemas.microsoft.com/office/drawing/2014/main" id="{AB5C5900-2732-40F2-966A-25D293509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768" y="2161856"/>
            <a:ext cx="1015549" cy="10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19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32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E686DAF7-508C-4AEE-B9DD-E58803C5290B}"/>
              </a:ext>
            </a:extLst>
          </p:cNvPr>
          <p:cNvSpPr/>
          <p:nvPr/>
        </p:nvSpPr>
        <p:spPr>
          <a:xfrm>
            <a:off x="555316" y="2161856"/>
            <a:ext cx="4805606" cy="2145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8" b="1" dirty="0">
                <a:solidFill>
                  <a:srgbClr val="C00000"/>
                </a:solidFill>
                <a:latin typeface="Century" panose="02040604050505020304" pitchFamily="18" charset="0"/>
              </a:rPr>
              <a:t>Характеристики публичных выступлений</a:t>
            </a:r>
          </a:p>
          <a:p>
            <a:endParaRPr lang="ru-RU" sz="2668" b="1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311902" indent="-311902">
              <a:buAutoNum type="arabicPeriod"/>
            </a:pPr>
            <a:r>
              <a:rPr lang="ru-RU" sz="2668" dirty="0">
                <a:solidFill>
                  <a:srgbClr val="C00000"/>
                </a:solidFill>
                <a:latin typeface="Century" panose="02040604050505020304" pitchFamily="18" charset="0"/>
              </a:rPr>
              <a:t>Интенция речи</a:t>
            </a:r>
          </a:p>
          <a:p>
            <a:pPr marL="311902" indent="-311902">
              <a:buAutoNum type="arabicPeriod"/>
            </a:pPr>
            <a:r>
              <a:rPr lang="ru-RU" sz="2668" dirty="0">
                <a:solidFill>
                  <a:srgbClr val="C00000"/>
                </a:solidFill>
                <a:latin typeface="Century" panose="02040604050505020304" pitchFamily="18" charset="0"/>
              </a:rPr>
              <a:t>Контактность речи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="" xmlns:a16="http://schemas.microsoft.com/office/drawing/2014/main" id="{A8609B8F-408B-452A-A3A4-4FF54B844CD7}"/>
              </a:ext>
            </a:extLst>
          </p:cNvPr>
          <p:cNvSpPr/>
          <p:nvPr/>
        </p:nvSpPr>
        <p:spPr>
          <a:xfrm>
            <a:off x="6120757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0B20501F-73AD-422B-908D-93FF5953CD2F}"/>
              </a:ext>
            </a:extLst>
          </p:cNvPr>
          <p:cNvSpPr txBox="1"/>
          <p:nvPr/>
        </p:nvSpPr>
        <p:spPr>
          <a:xfrm>
            <a:off x="6430537" y="2311698"/>
            <a:ext cx="27647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СХОДСТВА И РАЗЛИЧИЯ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22" name="Picture 8" descr="рисунок символа весы, весы, зодиак, символ PNG и PSD-файл пнг для  бесплатной загрузки | Символы, Музыкальные символы, Рисунок">
            <a:extLst>
              <a:ext uri="{FF2B5EF4-FFF2-40B4-BE49-F238E27FC236}">
                <a16:creationId xmlns="" xmlns:a16="http://schemas.microsoft.com/office/drawing/2014/main" id="{4F065C89-0B7E-4162-931E-A958EDB66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768" y="2161856"/>
            <a:ext cx="1015549" cy="10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26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33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36355" y="425492"/>
            <a:ext cx="3140603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ИНТЕНЦИЯ РЕЧИ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4F0992F4-2033-4B4F-82EA-B3CD747AB45F}"/>
              </a:ext>
            </a:extLst>
          </p:cNvPr>
          <p:cNvGrpSpPr/>
          <p:nvPr/>
        </p:nvGrpSpPr>
        <p:grpSpPr>
          <a:xfrm>
            <a:off x="1236691" y="2731256"/>
            <a:ext cx="3928680" cy="2911088"/>
            <a:chOff x="827584" y="1700808"/>
            <a:chExt cx="4608512" cy="3816424"/>
          </a:xfrm>
        </p:grpSpPr>
        <p:cxnSp>
          <p:nvCxnSpPr>
            <p:cNvPr id="12" name="Прямая со стрелкой 11">
              <a:extLst>
                <a:ext uri="{FF2B5EF4-FFF2-40B4-BE49-F238E27FC236}">
                  <a16:creationId xmlns="" xmlns:a16="http://schemas.microsoft.com/office/drawing/2014/main" id="{406E5366-F80D-4C36-847A-811806BCF35E}"/>
                </a:ext>
              </a:extLst>
            </p:cNvPr>
            <p:cNvCxnSpPr/>
            <p:nvPr/>
          </p:nvCxnSpPr>
          <p:spPr>
            <a:xfrm flipV="1">
              <a:off x="1187624" y="1700808"/>
              <a:ext cx="0" cy="3816424"/>
            </a:xfrm>
            <a:prstGeom prst="straightConnector1">
              <a:avLst/>
            </a:prstGeom>
            <a:ln w="38100">
              <a:solidFill>
                <a:srgbClr val="95012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="" xmlns:a16="http://schemas.microsoft.com/office/drawing/2014/main" id="{5134FAB9-1B60-4CB9-94E4-5B4C548F495E}"/>
                </a:ext>
              </a:extLst>
            </p:cNvPr>
            <p:cNvCxnSpPr/>
            <p:nvPr/>
          </p:nvCxnSpPr>
          <p:spPr>
            <a:xfrm>
              <a:off x="827584" y="5229200"/>
              <a:ext cx="4608512" cy="0"/>
            </a:xfrm>
            <a:prstGeom prst="straightConnector1">
              <a:avLst/>
            </a:prstGeom>
            <a:ln w="38100">
              <a:solidFill>
                <a:srgbClr val="95012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57EC4EE7-CA77-428F-ADD1-051054BF7DE3}"/>
              </a:ext>
            </a:extLst>
          </p:cNvPr>
          <p:cNvSpPr/>
          <p:nvPr/>
        </p:nvSpPr>
        <p:spPr>
          <a:xfrm>
            <a:off x="1964912" y="5465076"/>
            <a:ext cx="2615470" cy="354535"/>
          </a:xfrm>
          <a:prstGeom prst="rect">
            <a:avLst/>
          </a:prstGeom>
          <a:noFill/>
          <a:ln>
            <a:noFill/>
          </a:ln>
        </p:spPr>
        <p:txBody>
          <a:bodyPr wrap="square" lIns="55449" tIns="27725" rIns="55449" bIns="27725">
            <a:spAutoFit/>
          </a:bodyPr>
          <a:lstStyle/>
          <a:p>
            <a:pPr algn="ctr"/>
            <a:r>
              <a:rPr lang="ru-RU" sz="194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" panose="02040604050505020304" pitchFamily="18" charset="0"/>
              </a:rPr>
              <a:t>Проинформировать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E96E8C6B-6B97-43DD-9C65-5AA6E326FCD4}"/>
              </a:ext>
            </a:extLst>
          </p:cNvPr>
          <p:cNvSpPr/>
          <p:nvPr/>
        </p:nvSpPr>
        <p:spPr>
          <a:xfrm rot="16200000">
            <a:off x="709529" y="3757468"/>
            <a:ext cx="1246214" cy="354535"/>
          </a:xfrm>
          <a:prstGeom prst="rect">
            <a:avLst/>
          </a:prstGeom>
          <a:noFill/>
          <a:ln>
            <a:noFill/>
          </a:ln>
        </p:spPr>
        <p:txBody>
          <a:bodyPr wrap="square" lIns="55449" tIns="27725" rIns="55449" bIns="27725">
            <a:spAutoFit/>
          </a:bodyPr>
          <a:lstStyle/>
          <a:p>
            <a:pPr algn="ctr"/>
            <a:r>
              <a:rPr lang="ru-RU" sz="194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" panose="02040604050505020304" pitchFamily="18" charset="0"/>
              </a:rPr>
              <a:t>Развлечь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="" xmlns:a16="http://schemas.microsoft.com/office/drawing/2014/main" id="{B2D3B51C-918B-4C65-99CD-89FD8FBE1D83}"/>
              </a:ext>
            </a:extLst>
          </p:cNvPr>
          <p:cNvSpPr/>
          <p:nvPr/>
        </p:nvSpPr>
        <p:spPr>
          <a:xfrm>
            <a:off x="6120757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592FBB0-FDA2-4652-BC53-4B3E472A1B10}"/>
              </a:ext>
            </a:extLst>
          </p:cNvPr>
          <p:cNvSpPr txBox="1"/>
          <p:nvPr/>
        </p:nvSpPr>
        <p:spPr>
          <a:xfrm>
            <a:off x="6430537" y="2311698"/>
            <a:ext cx="27647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СХОДСТВА И РАЗЛИЧИЯ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20" name="Picture 8" descr="рисунок символа весы, весы, зодиак, символ PNG и PSD-файл пнг для  бесплатной загрузки | Символы, Музыкальные символы, Рисунок">
            <a:extLst>
              <a:ext uri="{FF2B5EF4-FFF2-40B4-BE49-F238E27FC236}">
                <a16:creationId xmlns="" xmlns:a16="http://schemas.microsoft.com/office/drawing/2014/main" id="{76761314-0E0A-4DE7-92EF-E519E4208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768" y="2161856"/>
            <a:ext cx="1015549" cy="10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9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34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36355" y="425492"/>
            <a:ext cx="3140603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ИНТЕНЦИЯ РЕЧИ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4F0992F4-2033-4B4F-82EA-B3CD747AB45F}"/>
              </a:ext>
            </a:extLst>
          </p:cNvPr>
          <p:cNvGrpSpPr/>
          <p:nvPr/>
        </p:nvGrpSpPr>
        <p:grpSpPr>
          <a:xfrm>
            <a:off x="1236691" y="2731256"/>
            <a:ext cx="3928680" cy="2911088"/>
            <a:chOff x="827584" y="1700808"/>
            <a:chExt cx="4608512" cy="3816424"/>
          </a:xfrm>
        </p:grpSpPr>
        <p:cxnSp>
          <p:nvCxnSpPr>
            <p:cNvPr id="12" name="Прямая со стрелкой 11">
              <a:extLst>
                <a:ext uri="{FF2B5EF4-FFF2-40B4-BE49-F238E27FC236}">
                  <a16:creationId xmlns="" xmlns:a16="http://schemas.microsoft.com/office/drawing/2014/main" id="{406E5366-F80D-4C36-847A-811806BCF35E}"/>
                </a:ext>
              </a:extLst>
            </p:cNvPr>
            <p:cNvCxnSpPr/>
            <p:nvPr/>
          </p:nvCxnSpPr>
          <p:spPr>
            <a:xfrm flipV="1">
              <a:off x="1187624" y="1700808"/>
              <a:ext cx="0" cy="3816424"/>
            </a:xfrm>
            <a:prstGeom prst="straightConnector1">
              <a:avLst/>
            </a:prstGeom>
            <a:ln w="38100">
              <a:solidFill>
                <a:srgbClr val="95012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="" xmlns:a16="http://schemas.microsoft.com/office/drawing/2014/main" id="{5134FAB9-1B60-4CB9-94E4-5B4C548F495E}"/>
                </a:ext>
              </a:extLst>
            </p:cNvPr>
            <p:cNvCxnSpPr/>
            <p:nvPr/>
          </p:nvCxnSpPr>
          <p:spPr>
            <a:xfrm>
              <a:off x="827584" y="5229200"/>
              <a:ext cx="4608512" cy="0"/>
            </a:xfrm>
            <a:prstGeom prst="straightConnector1">
              <a:avLst/>
            </a:prstGeom>
            <a:ln w="38100">
              <a:solidFill>
                <a:srgbClr val="95012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57EC4EE7-CA77-428F-ADD1-051054BF7DE3}"/>
              </a:ext>
            </a:extLst>
          </p:cNvPr>
          <p:cNvSpPr/>
          <p:nvPr/>
        </p:nvSpPr>
        <p:spPr>
          <a:xfrm>
            <a:off x="1964912" y="5465076"/>
            <a:ext cx="2615470" cy="354535"/>
          </a:xfrm>
          <a:prstGeom prst="rect">
            <a:avLst/>
          </a:prstGeom>
          <a:noFill/>
          <a:ln>
            <a:noFill/>
          </a:ln>
        </p:spPr>
        <p:txBody>
          <a:bodyPr wrap="square" lIns="55449" tIns="27725" rIns="55449" bIns="27725">
            <a:spAutoFit/>
          </a:bodyPr>
          <a:lstStyle/>
          <a:p>
            <a:pPr algn="ctr"/>
            <a:r>
              <a:rPr lang="ru-RU" sz="194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" panose="02040604050505020304" pitchFamily="18" charset="0"/>
              </a:rPr>
              <a:t>Проинформировать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E96E8C6B-6B97-43DD-9C65-5AA6E326FCD4}"/>
              </a:ext>
            </a:extLst>
          </p:cNvPr>
          <p:cNvSpPr/>
          <p:nvPr/>
        </p:nvSpPr>
        <p:spPr>
          <a:xfrm rot="16200000">
            <a:off x="709529" y="3757468"/>
            <a:ext cx="1246214" cy="354535"/>
          </a:xfrm>
          <a:prstGeom prst="rect">
            <a:avLst/>
          </a:prstGeom>
          <a:noFill/>
          <a:ln>
            <a:noFill/>
          </a:ln>
        </p:spPr>
        <p:txBody>
          <a:bodyPr wrap="square" lIns="55449" tIns="27725" rIns="55449" bIns="27725">
            <a:spAutoFit/>
          </a:bodyPr>
          <a:lstStyle/>
          <a:p>
            <a:pPr algn="ctr"/>
            <a:r>
              <a:rPr lang="ru-RU" sz="194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" panose="02040604050505020304" pitchFamily="18" charset="0"/>
              </a:rPr>
              <a:t>Развлечь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A7AAE867-A81C-47FD-AA85-A4C95840C146}"/>
              </a:ext>
            </a:extLst>
          </p:cNvPr>
          <p:cNvSpPr/>
          <p:nvPr/>
        </p:nvSpPr>
        <p:spPr>
          <a:xfrm>
            <a:off x="1640493" y="3373552"/>
            <a:ext cx="337419" cy="337419"/>
          </a:xfrm>
          <a:prstGeom prst="ellipse">
            <a:avLst/>
          </a:prstGeom>
          <a:solidFill>
            <a:srgbClr val="E4C8B3"/>
          </a:solidFill>
          <a:ln w="57150">
            <a:solidFill>
              <a:srgbClr val="DF39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solidFill>
                <a:srgbClr val="233C7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0DD424D-0563-4DC9-8E24-C2C9C10A30A8}"/>
              </a:ext>
            </a:extLst>
          </p:cNvPr>
          <p:cNvSpPr txBox="1"/>
          <p:nvPr/>
        </p:nvSpPr>
        <p:spPr>
          <a:xfrm>
            <a:off x="1637368" y="3358454"/>
            <a:ext cx="341760" cy="353623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ru-RU" sz="1698" b="1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А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186E9F6C-88ED-4E45-B1D6-BB788FB5A65D}"/>
              </a:ext>
            </a:extLst>
          </p:cNvPr>
          <p:cNvSpPr/>
          <p:nvPr/>
        </p:nvSpPr>
        <p:spPr>
          <a:xfrm>
            <a:off x="2881299" y="4194151"/>
            <a:ext cx="337419" cy="337419"/>
          </a:xfrm>
          <a:prstGeom prst="ellipse">
            <a:avLst/>
          </a:prstGeom>
          <a:solidFill>
            <a:srgbClr val="E4C8B3"/>
          </a:solidFill>
          <a:ln w="57150">
            <a:solidFill>
              <a:srgbClr val="DF39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solidFill>
                <a:srgbClr val="233C7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040261B3-5946-4496-8627-A8A2EFFDC401}"/>
              </a:ext>
            </a:extLst>
          </p:cNvPr>
          <p:cNvSpPr txBox="1"/>
          <p:nvPr/>
        </p:nvSpPr>
        <p:spPr>
          <a:xfrm>
            <a:off x="2878174" y="4179053"/>
            <a:ext cx="341760" cy="353623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ru-RU" sz="1698" b="1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В</a:t>
            </a:r>
          </a:p>
        </p:txBody>
      </p:sp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EFC3BAC1-3F3A-455B-8946-5E68134F0E56}"/>
              </a:ext>
            </a:extLst>
          </p:cNvPr>
          <p:cNvSpPr/>
          <p:nvPr/>
        </p:nvSpPr>
        <p:spPr>
          <a:xfrm>
            <a:off x="4175366" y="5004100"/>
            <a:ext cx="337419" cy="337419"/>
          </a:xfrm>
          <a:prstGeom prst="ellipse">
            <a:avLst/>
          </a:prstGeom>
          <a:solidFill>
            <a:srgbClr val="E4C8B3"/>
          </a:solidFill>
          <a:ln w="57150">
            <a:solidFill>
              <a:srgbClr val="DF39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solidFill>
                <a:srgbClr val="233C7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ACAD0753-DB5E-4C6C-BDE5-F647F059761B}"/>
              </a:ext>
            </a:extLst>
          </p:cNvPr>
          <p:cNvSpPr txBox="1"/>
          <p:nvPr/>
        </p:nvSpPr>
        <p:spPr>
          <a:xfrm>
            <a:off x="4171025" y="4995997"/>
            <a:ext cx="341760" cy="353623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ru-RU" sz="1698" b="1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Б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="" xmlns:a16="http://schemas.microsoft.com/office/drawing/2014/main" id="{335274C2-C973-469A-A0F2-E3B43731F0EE}"/>
              </a:ext>
            </a:extLst>
          </p:cNvPr>
          <p:cNvSpPr/>
          <p:nvPr/>
        </p:nvSpPr>
        <p:spPr>
          <a:xfrm>
            <a:off x="6120757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9CBCB2E-CC71-49E1-A3CE-1902DD402CB2}"/>
              </a:ext>
            </a:extLst>
          </p:cNvPr>
          <p:cNvSpPr txBox="1"/>
          <p:nvPr/>
        </p:nvSpPr>
        <p:spPr>
          <a:xfrm>
            <a:off x="6430537" y="2311698"/>
            <a:ext cx="27647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СХОДСТВА И РАЗЛИЧИЯ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29" name="Picture 8" descr="рисунок символа весы, весы, зодиак, символ PNG и PSD-файл пнг для  бесплатной загрузки | Символы, Музыкальные символы, Рисунок">
            <a:extLst>
              <a:ext uri="{FF2B5EF4-FFF2-40B4-BE49-F238E27FC236}">
                <a16:creationId xmlns="" xmlns:a16="http://schemas.microsoft.com/office/drawing/2014/main" id="{D4261875-85B4-4044-87F6-8C58B7C70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768" y="2161856"/>
            <a:ext cx="1015549" cy="10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Овал 18">
            <a:extLst>
              <a:ext uri="{FF2B5EF4-FFF2-40B4-BE49-F238E27FC236}">
                <a16:creationId xmlns="" xmlns:a16="http://schemas.microsoft.com/office/drawing/2014/main" id="{186E9F6C-88ED-4E45-B1D6-BB788FB5A65D}"/>
              </a:ext>
            </a:extLst>
          </p:cNvPr>
          <p:cNvSpPr/>
          <p:nvPr/>
        </p:nvSpPr>
        <p:spPr>
          <a:xfrm>
            <a:off x="4178491" y="3410371"/>
            <a:ext cx="337419" cy="337419"/>
          </a:xfrm>
          <a:prstGeom prst="ellipse">
            <a:avLst/>
          </a:prstGeom>
          <a:solidFill>
            <a:srgbClr val="E4C8B3"/>
          </a:solidFill>
          <a:ln w="57150">
            <a:solidFill>
              <a:srgbClr val="DF39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solidFill>
                <a:srgbClr val="233C7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040261B3-5946-4496-8627-A8A2EFFDC401}"/>
              </a:ext>
            </a:extLst>
          </p:cNvPr>
          <p:cNvSpPr txBox="1"/>
          <p:nvPr/>
        </p:nvSpPr>
        <p:spPr>
          <a:xfrm>
            <a:off x="4175366" y="3421031"/>
            <a:ext cx="319318" cy="353623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ru-RU" sz="1698" b="1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Г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186E9F6C-88ED-4E45-B1D6-BB788FB5A65D}"/>
              </a:ext>
            </a:extLst>
          </p:cNvPr>
          <p:cNvSpPr/>
          <p:nvPr/>
        </p:nvSpPr>
        <p:spPr>
          <a:xfrm>
            <a:off x="1643618" y="5000160"/>
            <a:ext cx="337419" cy="337419"/>
          </a:xfrm>
          <a:prstGeom prst="ellipse">
            <a:avLst/>
          </a:prstGeom>
          <a:solidFill>
            <a:srgbClr val="E4C8B3"/>
          </a:solidFill>
          <a:ln w="57150">
            <a:solidFill>
              <a:srgbClr val="DF39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solidFill>
                <a:srgbClr val="233C7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040261B3-5946-4496-8627-A8A2EFFDC401}"/>
              </a:ext>
            </a:extLst>
          </p:cNvPr>
          <p:cNvSpPr txBox="1"/>
          <p:nvPr/>
        </p:nvSpPr>
        <p:spPr>
          <a:xfrm>
            <a:off x="1640493" y="4985062"/>
            <a:ext cx="357790" cy="353623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ru-RU" sz="1698" b="1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Д</a:t>
            </a:r>
            <a:endParaRPr lang="ru-RU" sz="1698" b="1" dirty="0">
              <a:solidFill>
                <a:srgbClr val="C00000"/>
              </a:solidFill>
              <a:latin typeface="Century" panose="020406040505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91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35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515" y="425492"/>
            <a:ext cx="2544286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РАССМОТРИМ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90277DCC-856C-4F50-9BE4-B67C5A68FEC7}"/>
              </a:ext>
            </a:extLst>
          </p:cNvPr>
          <p:cNvSpPr/>
          <p:nvPr/>
        </p:nvSpPr>
        <p:spPr>
          <a:xfrm>
            <a:off x="555316" y="2161856"/>
            <a:ext cx="4805606" cy="1324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1902" indent="-311902">
              <a:buAutoNum type="arabicPeriod"/>
            </a:pPr>
            <a:r>
              <a:rPr lang="ru-RU" sz="2668" dirty="0">
                <a:solidFill>
                  <a:srgbClr val="C00000"/>
                </a:solidFill>
                <a:latin typeface="Century" panose="02040604050505020304" pitchFamily="18" charset="0"/>
              </a:rPr>
              <a:t>Интенция речи</a:t>
            </a:r>
          </a:p>
          <a:p>
            <a:pPr marL="311902" indent="-311902">
              <a:buAutoNum type="arabicPeriod"/>
            </a:pPr>
            <a:r>
              <a:rPr lang="ru-RU" sz="2668" dirty="0">
                <a:solidFill>
                  <a:srgbClr val="C00000"/>
                </a:solidFill>
                <a:latin typeface="Century" panose="02040604050505020304" pitchFamily="18" charset="0"/>
              </a:rPr>
              <a:t>Контактность речи</a:t>
            </a:r>
          </a:p>
          <a:p>
            <a:pPr marL="311902" indent="-311902">
              <a:buAutoNum type="arabicPeriod"/>
            </a:pPr>
            <a:r>
              <a:rPr lang="ru-RU" sz="2668" dirty="0">
                <a:solidFill>
                  <a:srgbClr val="C00000"/>
                </a:solidFill>
                <a:latin typeface="Century" panose="02040604050505020304" pitchFamily="18" charset="0"/>
              </a:rPr>
              <a:t>Участники 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="" xmlns:a16="http://schemas.microsoft.com/office/drawing/2014/main" id="{B1817B31-0259-488B-9C01-B0613A3CC023}"/>
              </a:ext>
            </a:extLst>
          </p:cNvPr>
          <p:cNvSpPr/>
          <p:nvPr/>
        </p:nvSpPr>
        <p:spPr>
          <a:xfrm>
            <a:off x="6120757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C3D3DDB-C434-4E3B-88C7-601735C86163}"/>
              </a:ext>
            </a:extLst>
          </p:cNvPr>
          <p:cNvSpPr txBox="1"/>
          <p:nvPr/>
        </p:nvSpPr>
        <p:spPr>
          <a:xfrm>
            <a:off x="6430537" y="2311698"/>
            <a:ext cx="27647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СХОДСТВА И РАЗЛИЧИЯ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24" name="Picture 8" descr="рисунок символа весы, весы, зодиак, символ PNG и PSD-файл пнг для  бесплатной загрузки | Символы, Музыкальные символы, Рисунок">
            <a:extLst>
              <a:ext uri="{FF2B5EF4-FFF2-40B4-BE49-F238E27FC236}">
                <a16:creationId xmlns="" xmlns:a16="http://schemas.microsoft.com/office/drawing/2014/main" id="{AA933925-58D9-4F31-A410-D9C2A5A3A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768" y="2161856"/>
            <a:ext cx="1015549" cy="10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98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36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71293" y="425492"/>
            <a:ext cx="427072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СХОДСТВА И РАЗЛИЧИЯ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="" xmlns:a16="http://schemas.microsoft.com/office/drawing/2014/main" id="{C2C0E736-34D3-4020-AF25-CA4565CDD06D}"/>
              </a:ext>
            </a:extLst>
          </p:cNvPr>
          <p:cNvGrpSpPr/>
          <p:nvPr/>
        </p:nvGrpSpPr>
        <p:grpSpPr>
          <a:xfrm>
            <a:off x="4961467" y="1592634"/>
            <a:ext cx="5751275" cy="4314672"/>
            <a:chOff x="2801387" y="544737"/>
            <a:chExt cx="5971039" cy="4572601"/>
          </a:xfrm>
          <a:solidFill>
            <a:srgbClr val="E4C8B3">
              <a:alpha val="49000"/>
            </a:srgbClr>
          </a:solidFill>
          <a:scene3d>
            <a:camera prst="orthographicFront"/>
            <a:lightRig rig="flat" dir="t"/>
          </a:scene3d>
        </p:grpSpPr>
        <p:sp>
          <p:nvSpPr>
            <p:cNvPr id="7" name="Овал 6">
              <a:extLst>
                <a:ext uri="{FF2B5EF4-FFF2-40B4-BE49-F238E27FC236}">
                  <a16:creationId xmlns="" xmlns:a16="http://schemas.microsoft.com/office/drawing/2014/main" id="{53AEE89E-988A-4B12-B788-AF7EC8FE24C0}"/>
                </a:ext>
              </a:extLst>
            </p:cNvPr>
            <p:cNvSpPr/>
            <p:nvPr/>
          </p:nvSpPr>
          <p:spPr>
            <a:xfrm>
              <a:off x="2801387" y="544737"/>
              <a:ext cx="5971039" cy="4572601"/>
            </a:xfrm>
            <a:prstGeom prst="ellipse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9" name="Овал 6">
              <a:extLst>
                <a:ext uri="{FF2B5EF4-FFF2-40B4-BE49-F238E27FC236}">
                  <a16:creationId xmlns="" xmlns:a16="http://schemas.microsoft.com/office/drawing/2014/main" id="{8BECB8A5-2CAA-48D6-8D1A-8430809A17D5}"/>
                </a:ext>
              </a:extLst>
            </p:cNvPr>
            <p:cNvSpPr/>
            <p:nvPr/>
          </p:nvSpPr>
          <p:spPr>
            <a:xfrm>
              <a:off x="4495871" y="1083945"/>
              <a:ext cx="3442761" cy="3494185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>
                  <a:solidFill>
                    <a:srgbClr val="C00000"/>
                  </a:solidFill>
                  <a:latin typeface="Century" panose="02040604050505020304" pitchFamily="18" charset="0"/>
                </a:rPr>
                <a:t>Лекция</a:t>
              </a: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>
                  <a:solidFill>
                    <a:srgbClr val="C00000"/>
                  </a:solidFill>
                  <a:latin typeface="Century" panose="02040604050505020304" pitchFamily="18" charset="0"/>
                </a:rPr>
                <a:t> </a:t>
              </a: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="" xmlns:a16="http://schemas.microsoft.com/office/drawing/2014/main" id="{0869229E-E564-4ADC-9F73-3C34CE0AD8C1}"/>
              </a:ext>
            </a:extLst>
          </p:cNvPr>
          <p:cNvGrpSpPr/>
          <p:nvPr/>
        </p:nvGrpSpPr>
        <p:grpSpPr>
          <a:xfrm>
            <a:off x="1517929" y="1578455"/>
            <a:ext cx="5777891" cy="4328850"/>
            <a:chOff x="-483335" y="529098"/>
            <a:chExt cx="6049688" cy="4572601"/>
          </a:xfrm>
          <a:solidFill>
            <a:schemeClr val="tx2">
              <a:lumMod val="60000"/>
              <a:lumOff val="40000"/>
              <a:alpha val="3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11" name="Овал 10">
              <a:extLst>
                <a:ext uri="{FF2B5EF4-FFF2-40B4-BE49-F238E27FC236}">
                  <a16:creationId xmlns="" xmlns:a16="http://schemas.microsoft.com/office/drawing/2014/main" id="{D8AC2B82-0640-4F0C-901E-18D66832D65C}"/>
                </a:ext>
              </a:extLst>
            </p:cNvPr>
            <p:cNvSpPr/>
            <p:nvPr/>
          </p:nvSpPr>
          <p:spPr>
            <a:xfrm>
              <a:off x="-483335" y="529098"/>
              <a:ext cx="6049688" cy="4572601"/>
            </a:xfrm>
            <a:prstGeom prst="ellipse">
              <a:avLst/>
            </a:prstGeom>
            <a:solidFill>
              <a:srgbClr val="A08B54">
                <a:alpha val="41000"/>
              </a:srgbClr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2" name="Овал 4">
              <a:extLst>
                <a:ext uri="{FF2B5EF4-FFF2-40B4-BE49-F238E27FC236}">
                  <a16:creationId xmlns="" xmlns:a16="http://schemas.microsoft.com/office/drawing/2014/main" id="{EDA2A428-8AC5-41C8-86B2-F92FEB6E146D}"/>
                </a:ext>
              </a:extLst>
            </p:cNvPr>
            <p:cNvSpPr/>
            <p:nvPr/>
          </p:nvSpPr>
          <p:spPr>
            <a:xfrm>
              <a:off x="311270" y="1068307"/>
              <a:ext cx="3488108" cy="3494185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>
                  <a:solidFill>
                    <a:srgbClr val="C00000"/>
                  </a:solidFill>
                  <a:latin typeface="Century" panose="02040604050505020304" pitchFamily="18" charset="0"/>
                </a:rPr>
                <a:t>Мастер-класс</a:t>
              </a:r>
            </a:p>
            <a:p>
              <a:pPr lvl="0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solidFill>
                  <a:srgbClr val="C00000"/>
                </a:solidFill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</p:txBody>
        </p:sp>
      </p:grpSp>
      <p:sp>
        <p:nvSpPr>
          <p:cNvPr id="13" name="Скругленный прямоугольник 32">
            <a:extLst>
              <a:ext uri="{FF2B5EF4-FFF2-40B4-BE49-F238E27FC236}">
                <a16:creationId xmlns="" xmlns:a16="http://schemas.microsoft.com/office/drawing/2014/main" id="{7A76EAA4-9512-4ED5-838B-D1EA4EC56742}"/>
              </a:ext>
            </a:extLst>
          </p:cNvPr>
          <p:cNvSpPr/>
          <p:nvPr/>
        </p:nvSpPr>
        <p:spPr>
          <a:xfrm>
            <a:off x="1651363" y="6028801"/>
            <a:ext cx="2505642" cy="557595"/>
          </a:xfrm>
          <a:prstGeom prst="roundRect">
            <a:avLst>
              <a:gd name="adj" fmla="val 15254"/>
            </a:avLst>
          </a:prstGeom>
          <a:solidFill>
            <a:srgbClr val="A08B54"/>
          </a:solidFill>
          <a:ln>
            <a:noFill/>
          </a:ln>
          <a:effectLst>
            <a:outerShdw blurRad="50800" dist="38100" algn="l" rotWithShape="0">
              <a:srgbClr val="20406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600" dirty="0" smtClean="0">
                <a:latin typeface="Century" panose="02040604050505020304" pitchFamily="18" charset="0"/>
              </a:rPr>
              <a:t>Интенция </a:t>
            </a:r>
            <a:endParaRPr lang="ru-RU" sz="2600" dirty="0">
              <a:latin typeface="Century" panose="02040604050505020304" pitchFamily="18" charset="0"/>
            </a:endParaRPr>
          </a:p>
        </p:txBody>
      </p:sp>
      <p:sp>
        <p:nvSpPr>
          <p:cNvPr id="14" name="Скругленный прямоугольник 35">
            <a:extLst>
              <a:ext uri="{FF2B5EF4-FFF2-40B4-BE49-F238E27FC236}">
                <a16:creationId xmlns="" xmlns:a16="http://schemas.microsoft.com/office/drawing/2014/main" id="{3276F9E6-1624-4E98-AE38-C11C610FA269}"/>
              </a:ext>
            </a:extLst>
          </p:cNvPr>
          <p:cNvSpPr/>
          <p:nvPr/>
        </p:nvSpPr>
        <p:spPr>
          <a:xfrm>
            <a:off x="4933527" y="6018341"/>
            <a:ext cx="2592428" cy="557595"/>
          </a:xfrm>
          <a:prstGeom prst="roundRect">
            <a:avLst>
              <a:gd name="adj" fmla="val 15254"/>
            </a:avLst>
          </a:prstGeom>
          <a:solidFill>
            <a:srgbClr val="A08B54"/>
          </a:solidFill>
          <a:ln>
            <a:noFill/>
          </a:ln>
          <a:effectLst>
            <a:outerShdw blurRad="50800" dist="38100" algn="l" rotWithShape="0">
              <a:srgbClr val="20406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600" dirty="0">
                <a:latin typeface="Century" panose="02040604050505020304" pitchFamily="18" charset="0"/>
              </a:rPr>
              <a:t>Участники</a:t>
            </a:r>
          </a:p>
        </p:txBody>
      </p:sp>
      <p:sp>
        <p:nvSpPr>
          <p:cNvPr id="15" name="Скругленный прямоугольник 36">
            <a:extLst>
              <a:ext uri="{FF2B5EF4-FFF2-40B4-BE49-F238E27FC236}">
                <a16:creationId xmlns="" xmlns:a16="http://schemas.microsoft.com/office/drawing/2014/main" id="{1A00AF33-BE93-4CC3-BCD8-AFFB2D8799E2}"/>
              </a:ext>
            </a:extLst>
          </p:cNvPr>
          <p:cNvSpPr/>
          <p:nvPr/>
        </p:nvSpPr>
        <p:spPr>
          <a:xfrm>
            <a:off x="8374097" y="6018341"/>
            <a:ext cx="2706746" cy="557595"/>
          </a:xfrm>
          <a:prstGeom prst="roundRect">
            <a:avLst>
              <a:gd name="adj" fmla="val 15254"/>
            </a:avLst>
          </a:prstGeom>
          <a:solidFill>
            <a:srgbClr val="A08B54"/>
          </a:solidFill>
          <a:ln>
            <a:noFill/>
          </a:ln>
          <a:effectLst>
            <a:outerShdw blurRad="50800" dist="38100" algn="l" rotWithShape="0">
              <a:srgbClr val="20406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600" dirty="0">
                <a:latin typeface="Century" panose="02040604050505020304" pitchFamily="18" charset="0"/>
              </a:rPr>
              <a:t>Контактность </a:t>
            </a:r>
          </a:p>
        </p:txBody>
      </p:sp>
    </p:spTree>
    <p:extLst>
      <p:ext uri="{BB962C8B-B14F-4D97-AF65-F5344CB8AC3E}">
        <p14:creationId xmlns:p14="http://schemas.microsoft.com/office/powerpoint/2010/main" val="241120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37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="" xmlns:a16="http://schemas.microsoft.com/office/drawing/2014/main" id="{C2C0E736-34D3-4020-AF25-CA4565CDD06D}"/>
              </a:ext>
            </a:extLst>
          </p:cNvPr>
          <p:cNvGrpSpPr/>
          <p:nvPr/>
        </p:nvGrpSpPr>
        <p:grpSpPr>
          <a:xfrm>
            <a:off x="4961467" y="1592634"/>
            <a:ext cx="5751275" cy="4314672"/>
            <a:chOff x="2801387" y="544737"/>
            <a:chExt cx="5971039" cy="4572601"/>
          </a:xfrm>
          <a:solidFill>
            <a:srgbClr val="E4C8B3">
              <a:alpha val="49000"/>
            </a:srgbClr>
          </a:solidFill>
          <a:scene3d>
            <a:camera prst="orthographicFront"/>
            <a:lightRig rig="flat" dir="t"/>
          </a:scene3d>
        </p:grpSpPr>
        <p:sp>
          <p:nvSpPr>
            <p:cNvPr id="7" name="Овал 6">
              <a:extLst>
                <a:ext uri="{FF2B5EF4-FFF2-40B4-BE49-F238E27FC236}">
                  <a16:creationId xmlns="" xmlns:a16="http://schemas.microsoft.com/office/drawing/2014/main" id="{53AEE89E-988A-4B12-B788-AF7EC8FE24C0}"/>
                </a:ext>
              </a:extLst>
            </p:cNvPr>
            <p:cNvSpPr/>
            <p:nvPr/>
          </p:nvSpPr>
          <p:spPr>
            <a:xfrm>
              <a:off x="2801387" y="544737"/>
              <a:ext cx="5971039" cy="4572601"/>
            </a:xfrm>
            <a:prstGeom prst="ellipse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9" name="Овал 6">
              <a:extLst>
                <a:ext uri="{FF2B5EF4-FFF2-40B4-BE49-F238E27FC236}">
                  <a16:creationId xmlns="" xmlns:a16="http://schemas.microsoft.com/office/drawing/2014/main" id="{8BECB8A5-2CAA-48D6-8D1A-8430809A17D5}"/>
                </a:ext>
              </a:extLst>
            </p:cNvPr>
            <p:cNvSpPr/>
            <p:nvPr/>
          </p:nvSpPr>
          <p:spPr>
            <a:xfrm>
              <a:off x="4495871" y="1083945"/>
              <a:ext cx="3442761" cy="3494185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>
                  <a:solidFill>
                    <a:srgbClr val="C00000"/>
                  </a:solidFill>
                  <a:latin typeface="Century" panose="02040604050505020304" pitchFamily="18" charset="0"/>
                </a:rPr>
                <a:t>Лекция</a:t>
              </a: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>
                  <a:solidFill>
                    <a:srgbClr val="C00000"/>
                  </a:solidFill>
                  <a:latin typeface="Century" panose="02040604050505020304" pitchFamily="18" charset="0"/>
                </a:rPr>
                <a:t> </a:t>
              </a: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="" xmlns:a16="http://schemas.microsoft.com/office/drawing/2014/main" id="{0869229E-E564-4ADC-9F73-3C34CE0AD8C1}"/>
              </a:ext>
            </a:extLst>
          </p:cNvPr>
          <p:cNvGrpSpPr/>
          <p:nvPr/>
        </p:nvGrpSpPr>
        <p:grpSpPr>
          <a:xfrm>
            <a:off x="1517929" y="1578455"/>
            <a:ext cx="5777891" cy="4328850"/>
            <a:chOff x="-483335" y="529098"/>
            <a:chExt cx="6049688" cy="4572601"/>
          </a:xfrm>
          <a:solidFill>
            <a:schemeClr val="tx2">
              <a:lumMod val="60000"/>
              <a:lumOff val="40000"/>
              <a:alpha val="3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11" name="Овал 10">
              <a:extLst>
                <a:ext uri="{FF2B5EF4-FFF2-40B4-BE49-F238E27FC236}">
                  <a16:creationId xmlns="" xmlns:a16="http://schemas.microsoft.com/office/drawing/2014/main" id="{D8AC2B82-0640-4F0C-901E-18D66832D65C}"/>
                </a:ext>
              </a:extLst>
            </p:cNvPr>
            <p:cNvSpPr/>
            <p:nvPr/>
          </p:nvSpPr>
          <p:spPr>
            <a:xfrm>
              <a:off x="-483335" y="529098"/>
              <a:ext cx="6049688" cy="4572601"/>
            </a:xfrm>
            <a:prstGeom prst="ellipse">
              <a:avLst/>
            </a:prstGeom>
            <a:solidFill>
              <a:srgbClr val="A08B54">
                <a:alpha val="41000"/>
              </a:srgbClr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2" name="Овал 4">
              <a:extLst>
                <a:ext uri="{FF2B5EF4-FFF2-40B4-BE49-F238E27FC236}">
                  <a16:creationId xmlns="" xmlns:a16="http://schemas.microsoft.com/office/drawing/2014/main" id="{EDA2A428-8AC5-41C8-86B2-F92FEB6E146D}"/>
                </a:ext>
              </a:extLst>
            </p:cNvPr>
            <p:cNvSpPr/>
            <p:nvPr/>
          </p:nvSpPr>
          <p:spPr>
            <a:xfrm>
              <a:off x="311270" y="1068307"/>
              <a:ext cx="3488108" cy="3494185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>
                  <a:solidFill>
                    <a:srgbClr val="C00000"/>
                  </a:solidFill>
                  <a:latin typeface="Century" panose="02040604050505020304" pitchFamily="18" charset="0"/>
                </a:rPr>
                <a:t>Мастер-класс</a:t>
              </a:r>
            </a:p>
            <a:p>
              <a:pPr lvl="0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solidFill>
                  <a:srgbClr val="C00000"/>
                </a:solidFill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</p:txBody>
        </p:sp>
      </p:grpSp>
      <p:sp>
        <p:nvSpPr>
          <p:cNvPr id="13" name="Скругленный прямоугольник 32">
            <a:extLst>
              <a:ext uri="{FF2B5EF4-FFF2-40B4-BE49-F238E27FC236}">
                <a16:creationId xmlns="" xmlns:a16="http://schemas.microsoft.com/office/drawing/2014/main" id="{7A76EAA4-9512-4ED5-838B-D1EA4EC56742}"/>
              </a:ext>
            </a:extLst>
          </p:cNvPr>
          <p:cNvSpPr/>
          <p:nvPr/>
        </p:nvSpPr>
        <p:spPr>
          <a:xfrm>
            <a:off x="1651363" y="6028801"/>
            <a:ext cx="2505642" cy="557595"/>
          </a:xfrm>
          <a:prstGeom prst="roundRect">
            <a:avLst>
              <a:gd name="adj" fmla="val 15254"/>
            </a:avLst>
          </a:prstGeom>
          <a:solidFill>
            <a:srgbClr val="A08B54"/>
          </a:solidFill>
          <a:ln>
            <a:noFill/>
          </a:ln>
          <a:effectLst>
            <a:outerShdw blurRad="50800" dist="38100" algn="l" rotWithShape="0">
              <a:srgbClr val="20406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600" dirty="0" smtClean="0">
                <a:latin typeface="Century" panose="02040604050505020304" pitchFamily="18" charset="0"/>
              </a:rPr>
              <a:t>Интенция</a:t>
            </a:r>
            <a:endParaRPr lang="ru-RU" sz="2600" dirty="0">
              <a:latin typeface="Century" panose="02040604050505020304" pitchFamily="18" charset="0"/>
            </a:endParaRPr>
          </a:p>
        </p:txBody>
      </p:sp>
      <p:sp>
        <p:nvSpPr>
          <p:cNvPr id="14" name="Скругленный прямоугольник 35">
            <a:extLst>
              <a:ext uri="{FF2B5EF4-FFF2-40B4-BE49-F238E27FC236}">
                <a16:creationId xmlns="" xmlns:a16="http://schemas.microsoft.com/office/drawing/2014/main" id="{3276F9E6-1624-4E98-AE38-C11C610FA269}"/>
              </a:ext>
            </a:extLst>
          </p:cNvPr>
          <p:cNvSpPr/>
          <p:nvPr/>
        </p:nvSpPr>
        <p:spPr>
          <a:xfrm>
            <a:off x="4933527" y="6018341"/>
            <a:ext cx="2592428" cy="557595"/>
          </a:xfrm>
          <a:prstGeom prst="roundRect">
            <a:avLst>
              <a:gd name="adj" fmla="val 15254"/>
            </a:avLst>
          </a:prstGeom>
          <a:solidFill>
            <a:srgbClr val="A08B54"/>
          </a:solidFill>
          <a:ln>
            <a:noFill/>
          </a:ln>
          <a:effectLst>
            <a:outerShdw blurRad="50800" dist="38100" algn="l" rotWithShape="0">
              <a:srgbClr val="20406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600" dirty="0">
                <a:latin typeface="Century" panose="02040604050505020304" pitchFamily="18" charset="0"/>
              </a:rPr>
              <a:t>Участники</a:t>
            </a:r>
          </a:p>
        </p:txBody>
      </p:sp>
      <p:sp>
        <p:nvSpPr>
          <p:cNvPr id="15" name="Скругленный прямоугольник 36">
            <a:extLst>
              <a:ext uri="{FF2B5EF4-FFF2-40B4-BE49-F238E27FC236}">
                <a16:creationId xmlns="" xmlns:a16="http://schemas.microsoft.com/office/drawing/2014/main" id="{1A00AF33-BE93-4CC3-BCD8-AFFB2D8799E2}"/>
              </a:ext>
            </a:extLst>
          </p:cNvPr>
          <p:cNvSpPr/>
          <p:nvPr/>
        </p:nvSpPr>
        <p:spPr>
          <a:xfrm>
            <a:off x="8374097" y="6018341"/>
            <a:ext cx="2706746" cy="557595"/>
          </a:xfrm>
          <a:prstGeom prst="roundRect">
            <a:avLst>
              <a:gd name="adj" fmla="val 15254"/>
            </a:avLst>
          </a:prstGeom>
          <a:solidFill>
            <a:srgbClr val="A08B54"/>
          </a:solidFill>
          <a:ln>
            <a:noFill/>
          </a:ln>
          <a:effectLst>
            <a:outerShdw blurRad="50800" dist="38100" algn="l" rotWithShape="0">
              <a:srgbClr val="20406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600" dirty="0">
                <a:latin typeface="Century" panose="02040604050505020304" pitchFamily="18" charset="0"/>
              </a:rPr>
              <a:t>Контактность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8F47DF0-C1D1-47E1-885B-85B747CD0763}"/>
              </a:ext>
            </a:extLst>
          </p:cNvPr>
          <p:cNvSpPr txBox="1"/>
          <p:nvPr/>
        </p:nvSpPr>
        <p:spPr>
          <a:xfrm>
            <a:off x="5125520" y="3614617"/>
            <a:ext cx="19507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Century" panose="02040604050505020304" pitchFamily="18" charset="0"/>
              </a:rPr>
              <a:t>Участники – коллеги-профессионалы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D8CB3D52-FF64-4F87-B27A-7F4C9FA53D06}"/>
              </a:ext>
            </a:extLst>
          </p:cNvPr>
          <p:cNvSpPr txBox="1"/>
          <p:nvPr/>
        </p:nvSpPr>
        <p:spPr>
          <a:xfrm>
            <a:off x="2015613" y="3248818"/>
            <a:ext cx="2322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Century" panose="02040604050505020304" pitchFamily="18" charset="0"/>
              </a:rPr>
              <a:t>Задача – научить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E12E166-68B1-488F-9010-1E72A63F7203}"/>
              </a:ext>
            </a:extLst>
          </p:cNvPr>
          <p:cNvSpPr txBox="1"/>
          <p:nvPr/>
        </p:nvSpPr>
        <p:spPr>
          <a:xfrm>
            <a:off x="7622011" y="3167698"/>
            <a:ext cx="2515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Century" panose="02040604050505020304" pitchFamily="18" charset="0"/>
              </a:rPr>
              <a:t>Задача – проинформировать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A642408A-2638-4212-B377-CBEC866230E6}"/>
              </a:ext>
            </a:extLst>
          </p:cNvPr>
          <p:cNvSpPr txBox="1"/>
          <p:nvPr/>
        </p:nvSpPr>
        <p:spPr>
          <a:xfrm>
            <a:off x="1697415" y="4023005"/>
            <a:ext cx="2974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Century" panose="02040604050505020304" pitchFamily="18" charset="0"/>
              </a:rPr>
              <a:t>Интерактивное взаимодействие с аудиторией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DAD7A94-9094-4A16-99D5-21DBE6DEC6CB}"/>
              </a:ext>
            </a:extLst>
          </p:cNvPr>
          <p:cNvSpPr txBox="1"/>
          <p:nvPr/>
        </p:nvSpPr>
        <p:spPr>
          <a:xfrm>
            <a:off x="8050470" y="4138811"/>
            <a:ext cx="1626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Century" panose="02040604050505020304" pitchFamily="18" charset="0"/>
              </a:rPr>
              <a:t>Сообщение информации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6C59B4F6-772F-40F1-8FB9-70987C3B1307}"/>
              </a:ext>
            </a:extLst>
          </p:cNvPr>
          <p:cNvSpPr txBox="1"/>
          <p:nvPr/>
        </p:nvSpPr>
        <p:spPr>
          <a:xfrm>
            <a:off x="5163967" y="2748999"/>
            <a:ext cx="1724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Century" panose="02040604050505020304" pitchFamily="18" charset="0"/>
              </a:rPr>
              <a:t>Содержание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71293" y="425492"/>
            <a:ext cx="427072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СХОДСТВА И РАЗЛИЧИЯ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93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38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="" xmlns:a16="http://schemas.microsoft.com/office/drawing/2014/main" id="{C2C0E736-34D3-4020-AF25-CA4565CDD06D}"/>
              </a:ext>
            </a:extLst>
          </p:cNvPr>
          <p:cNvGrpSpPr/>
          <p:nvPr/>
        </p:nvGrpSpPr>
        <p:grpSpPr>
          <a:xfrm>
            <a:off x="4961467" y="1592634"/>
            <a:ext cx="5751275" cy="4314672"/>
            <a:chOff x="2801387" y="544737"/>
            <a:chExt cx="5971039" cy="4572601"/>
          </a:xfrm>
          <a:solidFill>
            <a:srgbClr val="E4C8B3">
              <a:alpha val="49000"/>
            </a:srgbClr>
          </a:solidFill>
          <a:scene3d>
            <a:camera prst="orthographicFront"/>
            <a:lightRig rig="flat" dir="t"/>
          </a:scene3d>
        </p:grpSpPr>
        <p:sp>
          <p:nvSpPr>
            <p:cNvPr id="7" name="Овал 6">
              <a:extLst>
                <a:ext uri="{FF2B5EF4-FFF2-40B4-BE49-F238E27FC236}">
                  <a16:creationId xmlns="" xmlns:a16="http://schemas.microsoft.com/office/drawing/2014/main" id="{53AEE89E-988A-4B12-B788-AF7EC8FE24C0}"/>
                </a:ext>
              </a:extLst>
            </p:cNvPr>
            <p:cNvSpPr/>
            <p:nvPr/>
          </p:nvSpPr>
          <p:spPr>
            <a:xfrm>
              <a:off x="2801387" y="544737"/>
              <a:ext cx="5971039" cy="4572601"/>
            </a:xfrm>
            <a:prstGeom prst="ellipse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9" name="Овал 6">
              <a:extLst>
                <a:ext uri="{FF2B5EF4-FFF2-40B4-BE49-F238E27FC236}">
                  <a16:creationId xmlns="" xmlns:a16="http://schemas.microsoft.com/office/drawing/2014/main" id="{8BECB8A5-2CAA-48D6-8D1A-8430809A17D5}"/>
                </a:ext>
              </a:extLst>
            </p:cNvPr>
            <p:cNvSpPr/>
            <p:nvPr/>
          </p:nvSpPr>
          <p:spPr>
            <a:xfrm>
              <a:off x="4495871" y="1083945"/>
              <a:ext cx="3442761" cy="3494185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>
                  <a:solidFill>
                    <a:srgbClr val="C00000"/>
                  </a:solidFill>
                  <a:latin typeface="Century" panose="02040604050505020304" pitchFamily="18" charset="0"/>
                </a:rPr>
                <a:t>Урок</a:t>
              </a: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>
                  <a:solidFill>
                    <a:srgbClr val="C00000"/>
                  </a:solidFill>
                  <a:latin typeface="Century" panose="02040604050505020304" pitchFamily="18" charset="0"/>
                </a:rPr>
                <a:t> </a:t>
              </a: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="" xmlns:a16="http://schemas.microsoft.com/office/drawing/2014/main" id="{0869229E-E564-4ADC-9F73-3C34CE0AD8C1}"/>
              </a:ext>
            </a:extLst>
          </p:cNvPr>
          <p:cNvGrpSpPr/>
          <p:nvPr/>
        </p:nvGrpSpPr>
        <p:grpSpPr>
          <a:xfrm>
            <a:off x="1517929" y="1578455"/>
            <a:ext cx="5777891" cy="4328850"/>
            <a:chOff x="-483335" y="529098"/>
            <a:chExt cx="6049688" cy="4572601"/>
          </a:xfrm>
          <a:solidFill>
            <a:schemeClr val="tx2">
              <a:lumMod val="60000"/>
              <a:lumOff val="40000"/>
              <a:alpha val="3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11" name="Овал 10">
              <a:extLst>
                <a:ext uri="{FF2B5EF4-FFF2-40B4-BE49-F238E27FC236}">
                  <a16:creationId xmlns="" xmlns:a16="http://schemas.microsoft.com/office/drawing/2014/main" id="{D8AC2B82-0640-4F0C-901E-18D66832D65C}"/>
                </a:ext>
              </a:extLst>
            </p:cNvPr>
            <p:cNvSpPr/>
            <p:nvPr/>
          </p:nvSpPr>
          <p:spPr>
            <a:xfrm>
              <a:off x="-483335" y="529098"/>
              <a:ext cx="6049688" cy="4572601"/>
            </a:xfrm>
            <a:prstGeom prst="ellipse">
              <a:avLst/>
            </a:prstGeom>
            <a:solidFill>
              <a:srgbClr val="A08B54">
                <a:alpha val="41000"/>
              </a:srgbClr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2" name="Овал 4">
              <a:extLst>
                <a:ext uri="{FF2B5EF4-FFF2-40B4-BE49-F238E27FC236}">
                  <a16:creationId xmlns="" xmlns:a16="http://schemas.microsoft.com/office/drawing/2014/main" id="{EDA2A428-8AC5-41C8-86B2-F92FEB6E146D}"/>
                </a:ext>
              </a:extLst>
            </p:cNvPr>
            <p:cNvSpPr/>
            <p:nvPr/>
          </p:nvSpPr>
          <p:spPr>
            <a:xfrm>
              <a:off x="311270" y="1068307"/>
              <a:ext cx="3488108" cy="3494185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>
                  <a:solidFill>
                    <a:srgbClr val="C00000"/>
                  </a:solidFill>
                  <a:latin typeface="Century" panose="02040604050505020304" pitchFamily="18" charset="0"/>
                </a:rPr>
                <a:t>Мастер-класс</a:t>
              </a:r>
            </a:p>
            <a:p>
              <a:pPr lvl="0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solidFill>
                  <a:srgbClr val="C00000"/>
                </a:solidFill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</p:txBody>
        </p:sp>
      </p:grpSp>
      <p:sp>
        <p:nvSpPr>
          <p:cNvPr id="13" name="Скругленный прямоугольник 32">
            <a:extLst>
              <a:ext uri="{FF2B5EF4-FFF2-40B4-BE49-F238E27FC236}">
                <a16:creationId xmlns="" xmlns:a16="http://schemas.microsoft.com/office/drawing/2014/main" id="{7A76EAA4-9512-4ED5-838B-D1EA4EC56742}"/>
              </a:ext>
            </a:extLst>
          </p:cNvPr>
          <p:cNvSpPr/>
          <p:nvPr/>
        </p:nvSpPr>
        <p:spPr>
          <a:xfrm>
            <a:off x="1651363" y="6028801"/>
            <a:ext cx="2505642" cy="557595"/>
          </a:xfrm>
          <a:prstGeom prst="roundRect">
            <a:avLst>
              <a:gd name="adj" fmla="val 15254"/>
            </a:avLst>
          </a:prstGeom>
          <a:solidFill>
            <a:srgbClr val="A08B54"/>
          </a:solidFill>
          <a:ln>
            <a:noFill/>
          </a:ln>
          <a:effectLst>
            <a:outerShdw blurRad="50800" dist="38100" algn="l" rotWithShape="0">
              <a:srgbClr val="20406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600" dirty="0" smtClean="0">
                <a:latin typeface="Century" panose="02040604050505020304" pitchFamily="18" charset="0"/>
              </a:rPr>
              <a:t>Интенция</a:t>
            </a:r>
            <a:endParaRPr lang="ru-RU" sz="2600" dirty="0">
              <a:latin typeface="Century" panose="02040604050505020304" pitchFamily="18" charset="0"/>
            </a:endParaRPr>
          </a:p>
        </p:txBody>
      </p:sp>
      <p:sp>
        <p:nvSpPr>
          <p:cNvPr id="14" name="Скругленный прямоугольник 35">
            <a:extLst>
              <a:ext uri="{FF2B5EF4-FFF2-40B4-BE49-F238E27FC236}">
                <a16:creationId xmlns="" xmlns:a16="http://schemas.microsoft.com/office/drawing/2014/main" id="{3276F9E6-1624-4E98-AE38-C11C610FA269}"/>
              </a:ext>
            </a:extLst>
          </p:cNvPr>
          <p:cNvSpPr/>
          <p:nvPr/>
        </p:nvSpPr>
        <p:spPr>
          <a:xfrm>
            <a:off x="4933527" y="6018341"/>
            <a:ext cx="2592428" cy="557595"/>
          </a:xfrm>
          <a:prstGeom prst="roundRect">
            <a:avLst>
              <a:gd name="adj" fmla="val 15254"/>
            </a:avLst>
          </a:prstGeom>
          <a:solidFill>
            <a:srgbClr val="A08B54"/>
          </a:solidFill>
          <a:ln>
            <a:noFill/>
          </a:ln>
          <a:effectLst>
            <a:outerShdw blurRad="50800" dist="38100" algn="l" rotWithShape="0">
              <a:srgbClr val="20406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600" dirty="0">
                <a:latin typeface="Century" panose="02040604050505020304" pitchFamily="18" charset="0"/>
              </a:rPr>
              <a:t>Участники</a:t>
            </a:r>
          </a:p>
        </p:txBody>
      </p:sp>
      <p:sp>
        <p:nvSpPr>
          <p:cNvPr id="15" name="Скругленный прямоугольник 36">
            <a:extLst>
              <a:ext uri="{FF2B5EF4-FFF2-40B4-BE49-F238E27FC236}">
                <a16:creationId xmlns="" xmlns:a16="http://schemas.microsoft.com/office/drawing/2014/main" id="{1A00AF33-BE93-4CC3-BCD8-AFFB2D8799E2}"/>
              </a:ext>
            </a:extLst>
          </p:cNvPr>
          <p:cNvSpPr/>
          <p:nvPr/>
        </p:nvSpPr>
        <p:spPr>
          <a:xfrm>
            <a:off x="8374097" y="6018341"/>
            <a:ext cx="2706746" cy="557595"/>
          </a:xfrm>
          <a:prstGeom prst="roundRect">
            <a:avLst>
              <a:gd name="adj" fmla="val 15254"/>
            </a:avLst>
          </a:prstGeom>
          <a:solidFill>
            <a:srgbClr val="A08B54"/>
          </a:solidFill>
          <a:ln>
            <a:noFill/>
          </a:ln>
          <a:effectLst>
            <a:outerShdw blurRad="50800" dist="38100" algn="l" rotWithShape="0">
              <a:srgbClr val="20406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600" dirty="0">
                <a:latin typeface="Century" panose="02040604050505020304" pitchFamily="18" charset="0"/>
              </a:rPr>
              <a:t>Контактность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71293" y="425492"/>
            <a:ext cx="427072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СХОДСТВА И РАЗЛИЧИЯ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14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39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="" xmlns:a16="http://schemas.microsoft.com/office/drawing/2014/main" id="{C2C0E736-34D3-4020-AF25-CA4565CDD06D}"/>
              </a:ext>
            </a:extLst>
          </p:cNvPr>
          <p:cNvGrpSpPr/>
          <p:nvPr/>
        </p:nvGrpSpPr>
        <p:grpSpPr>
          <a:xfrm>
            <a:off x="4961467" y="1592634"/>
            <a:ext cx="5751275" cy="4314672"/>
            <a:chOff x="2801387" y="544737"/>
            <a:chExt cx="5971039" cy="4572601"/>
          </a:xfrm>
          <a:solidFill>
            <a:srgbClr val="E4C8B3">
              <a:alpha val="49000"/>
            </a:srgbClr>
          </a:solidFill>
          <a:scene3d>
            <a:camera prst="orthographicFront"/>
            <a:lightRig rig="flat" dir="t"/>
          </a:scene3d>
        </p:grpSpPr>
        <p:sp>
          <p:nvSpPr>
            <p:cNvPr id="7" name="Овал 6">
              <a:extLst>
                <a:ext uri="{FF2B5EF4-FFF2-40B4-BE49-F238E27FC236}">
                  <a16:creationId xmlns="" xmlns:a16="http://schemas.microsoft.com/office/drawing/2014/main" id="{53AEE89E-988A-4B12-B788-AF7EC8FE24C0}"/>
                </a:ext>
              </a:extLst>
            </p:cNvPr>
            <p:cNvSpPr/>
            <p:nvPr/>
          </p:nvSpPr>
          <p:spPr>
            <a:xfrm>
              <a:off x="2801387" y="544737"/>
              <a:ext cx="5971039" cy="4572601"/>
            </a:xfrm>
            <a:prstGeom prst="ellipse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9" name="Овал 6">
              <a:extLst>
                <a:ext uri="{FF2B5EF4-FFF2-40B4-BE49-F238E27FC236}">
                  <a16:creationId xmlns="" xmlns:a16="http://schemas.microsoft.com/office/drawing/2014/main" id="{8BECB8A5-2CAA-48D6-8D1A-8430809A17D5}"/>
                </a:ext>
              </a:extLst>
            </p:cNvPr>
            <p:cNvSpPr/>
            <p:nvPr/>
          </p:nvSpPr>
          <p:spPr>
            <a:xfrm>
              <a:off x="4495871" y="1083945"/>
              <a:ext cx="3442761" cy="3494185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>
                  <a:solidFill>
                    <a:srgbClr val="C00000"/>
                  </a:solidFill>
                  <a:latin typeface="Century" panose="02040604050505020304" pitchFamily="18" charset="0"/>
                </a:rPr>
                <a:t>Урок</a:t>
              </a: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>
                  <a:solidFill>
                    <a:srgbClr val="C00000"/>
                  </a:solidFill>
                  <a:latin typeface="Century" panose="02040604050505020304" pitchFamily="18" charset="0"/>
                </a:rPr>
                <a:t> </a:t>
              </a: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="" xmlns:a16="http://schemas.microsoft.com/office/drawing/2014/main" id="{0869229E-E564-4ADC-9F73-3C34CE0AD8C1}"/>
              </a:ext>
            </a:extLst>
          </p:cNvPr>
          <p:cNvGrpSpPr/>
          <p:nvPr/>
        </p:nvGrpSpPr>
        <p:grpSpPr>
          <a:xfrm>
            <a:off x="1517929" y="1578455"/>
            <a:ext cx="5777891" cy="4328850"/>
            <a:chOff x="-483335" y="529098"/>
            <a:chExt cx="6049688" cy="4572601"/>
          </a:xfrm>
          <a:solidFill>
            <a:schemeClr val="tx2">
              <a:lumMod val="60000"/>
              <a:lumOff val="40000"/>
              <a:alpha val="3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11" name="Овал 10">
              <a:extLst>
                <a:ext uri="{FF2B5EF4-FFF2-40B4-BE49-F238E27FC236}">
                  <a16:creationId xmlns="" xmlns:a16="http://schemas.microsoft.com/office/drawing/2014/main" id="{D8AC2B82-0640-4F0C-901E-18D66832D65C}"/>
                </a:ext>
              </a:extLst>
            </p:cNvPr>
            <p:cNvSpPr/>
            <p:nvPr/>
          </p:nvSpPr>
          <p:spPr>
            <a:xfrm>
              <a:off x="-483335" y="529098"/>
              <a:ext cx="6049688" cy="4572601"/>
            </a:xfrm>
            <a:prstGeom prst="ellipse">
              <a:avLst/>
            </a:prstGeom>
            <a:solidFill>
              <a:srgbClr val="A08B54">
                <a:alpha val="41000"/>
              </a:srgbClr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2" name="Овал 4">
              <a:extLst>
                <a:ext uri="{FF2B5EF4-FFF2-40B4-BE49-F238E27FC236}">
                  <a16:creationId xmlns="" xmlns:a16="http://schemas.microsoft.com/office/drawing/2014/main" id="{EDA2A428-8AC5-41C8-86B2-F92FEB6E146D}"/>
                </a:ext>
              </a:extLst>
            </p:cNvPr>
            <p:cNvSpPr/>
            <p:nvPr/>
          </p:nvSpPr>
          <p:spPr>
            <a:xfrm>
              <a:off x="311270" y="1068307"/>
              <a:ext cx="3488108" cy="3494185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kern="1200" dirty="0">
                  <a:solidFill>
                    <a:srgbClr val="C00000"/>
                  </a:solidFill>
                  <a:latin typeface="Century" panose="02040604050505020304" pitchFamily="18" charset="0"/>
                </a:rPr>
                <a:t>Мастер-класс</a:t>
              </a:r>
            </a:p>
            <a:p>
              <a:pPr lvl="0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solidFill>
                  <a:srgbClr val="C00000"/>
                </a:solidFill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200" kern="1200" dirty="0">
                <a:latin typeface="Century" panose="02040604050505020304" pitchFamily="18" charset="0"/>
              </a:endParaRPr>
            </a:p>
          </p:txBody>
        </p:sp>
      </p:grpSp>
      <p:sp>
        <p:nvSpPr>
          <p:cNvPr id="13" name="Скругленный прямоугольник 32">
            <a:extLst>
              <a:ext uri="{FF2B5EF4-FFF2-40B4-BE49-F238E27FC236}">
                <a16:creationId xmlns="" xmlns:a16="http://schemas.microsoft.com/office/drawing/2014/main" id="{7A76EAA4-9512-4ED5-838B-D1EA4EC56742}"/>
              </a:ext>
            </a:extLst>
          </p:cNvPr>
          <p:cNvSpPr/>
          <p:nvPr/>
        </p:nvSpPr>
        <p:spPr>
          <a:xfrm>
            <a:off x="1651363" y="6028801"/>
            <a:ext cx="2505642" cy="557595"/>
          </a:xfrm>
          <a:prstGeom prst="roundRect">
            <a:avLst>
              <a:gd name="adj" fmla="val 15254"/>
            </a:avLst>
          </a:prstGeom>
          <a:solidFill>
            <a:srgbClr val="A08B54"/>
          </a:solidFill>
          <a:ln>
            <a:noFill/>
          </a:ln>
          <a:effectLst>
            <a:outerShdw blurRad="50800" dist="38100" algn="l" rotWithShape="0">
              <a:srgbClr val="20406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600" dirty="0" smtClean="0">
                <a:latin typeface="Century" panose="02040604050505020304" pitchFamily="18" charset="0"/>
              </a:rPr>
              <a:t>Интенция</a:t>
            </a:r>
            <a:endParaRPr lang="ru-RU" sz="2600" dirty="0">
              <a:latin typeface="Century" panose="02040604050505020304" pitchFamily="18" charset="0"/>
            </a:endParaRPr>
          </a:p>
        </p:txBody>
      </p:sp>
      <p:sp>
        <p:nvSpPr>
          <p:cNvPr id="14" name="Скругленный прямоугольник 35">
            <a:extLst>
              <a:ext uri="{FF2B5EF4-FFF2-40B4-BE49-F238E27FC236}">
                <a16:creationId xmlns="" xmlns:a16="http://schemas.microsoft.com/office/drawing/2014/main" id="{3276F9E6-1624-4E98-AE38-C11C610FA269}"/>
              </a:ext>
            </a:extLst>
          </p:cNvPr>
          <p:cNvSpPr/>
          <p:nvPr/>
        </p:nvSpPr>
        <p:spPr>
          <a:xfrm>
            <a:off x="4933527" y="6018341"/>
            <a:ext cx="2592428" cy="557595"/>
          </a:xfrm>
          <a:prstGeom prst="roundRect">
            <a:avLst>
              <a:gd name="adj" fmla="val 15254"/>
            </a:avLst>
          </a:prstGeom>
          <a:solidFill>
            <a:srgbClr val="A08B54"/>
          </a:solidFill>
          <a:ln>
            <a:noFill/>
          </a:ln>
          <a:effectLst>
            <a:outerShdw blurRad="50800" dist="38100" algn="l" rotWithShape="0">
              <a:srgbClr val="20406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600" dirty="0">
                <a:latin typeface="Century" panose="02040604050505020304" pitchFamily="18" charset="0"/>
              </a:rPr>
              <a:t>Участники</a:t>
            </a:r>
          </a:p>
        </p:txBody>
      </p:sp>
      <p:sp>
        <p:nvSpPr>
          <p:cNvPr id="15" name="Скругленный прямоугольник 36">
            <a:extLst>
              <a:ext uri="{FF2B5EF4-FFF2-40B4-BE49-F238E27FC236}">
                <a16:creationId xmlns="" xmlns:a16="http://schemas.microsoft.com/office/drawing/2014/main" id="{1A00AF33-BE93-4CC3-BCD8-AFFB2D8799E2}"/>
              </a:ext>
            </a:extLst>
          </p:cNvPr>
          <p:cNvSpPr/>
          <p:nvPr/>
        </p:nvSpPr>
        <p:spPr>
          <a:xfrm>
            <a:off x="8374097" y="6018341"/>
            <a:ext cx="2706746" cy="557595"/>
          </a:xfrm>
          <a:prstGeom prst="roundRect">
            <a:avLst>
              <a:gd name="adj" fmla="val 15254"/>
            </a:avLst>
          </a:prstGeom>
          <a:solidFill>
            <a:srgbClr val="A08B54"/>
          </a:solidFill>
          <a:ln>
            <a:noFill/>
          </a:ln>
          <a:effectLst>
            <a:outerShdw blurRad="50800" dist="38100" algn="l" rotWithShape="0">
              <a:srgbClr val="20406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600" dirty="0">
                <a:latin typeface="Century" panose="02040604050505020304" pitchFamily="18" charset="0"/>
              </a:rPr>
              <a:t>Контактность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B73B0B1-6CDC-42D8-9CF3-8CDA71F0A211}"/>
              </a:ext>
            </a:extLst>
          </p:cNvPr>
          <p:cNvSpPr txBox="1"/>
          <p:nvPr/>
        </p:nvSpPr>
        <p:spPr>
          <a:xfrm>
            <a:off x="2073086" y="3935991"/>
            <a:ext cx="2291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Century" panose="02040604050505020304" pitchFamily="18" charset="0"/>
              </a:rPr>
              <a:t>Участники – коллеги-профессионалы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753886E-A0AF-4E71-B8CF-6F61AFD4BA12}"/>
              </a:ext>
            </a:extLst>
          </p:cNvPr>
          <p:cNvSpPr txBox="1"/>
          <p:nvPr/>
        </p:nvSpPr>
        <p:spPr>
          <a:xfrm>
            <a:off x="5366860" y="2478959"/>
            <a:ext cx="1373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Century" panose="02040604050505020304" pitchFamily="18" charset="0"/>
              </a:rPr>
              <a:t>Задача – научить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B1BF69A-CEC9-4761-94EA-DF9A1FA5DCDA}"/>
              </a:ext>
            </a:extLst>
          </p:cNvPr>
          <p:cNvSpPr txBox="1"/>
          <p:nvPr/>
        </p:nvSpPr>
        <p:spPr>
          <a:xfrm>
            <a:off x="4832141" y="3232080"/>
            <a:ext cx="25011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Century" panose="02040604050505020304" pitchFamily="18" charset="0"/>
              </a:rPr>
              <a:t>Интерактивное взаимодействие с аудиторией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FBF21B5D-7BE6-43E2-9858-F4B137997CD5}"/>
              </a:ext>
            </a:extLst>
          </p:cNvPr>
          <p:cNvSpPr txBox="1"/>
          <p:nvPr/>
        </p:nvSpPr>
        <p:spPr>
          <a:xfrm>
            <a:off x="2216847" y="2965104"/>
            <a:ext cx="2187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Century" panose="02040604050505020304" pitchFamily="18" charset="0"/>
              </a:rPr>
              <a:t>Содержание – метод/ прием/ идея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BC44EF3-8072-4192-8D11-C91308C0EE52}"/>
              </a:ext>
            </a:extLst>
          </p:cNvPr>
          <p:cNvSpPr txBox="1"/>
          <p:nvPr/>
        </p:nvSpPr>
        <p:spPr>
          <a:xfrm>
            <a:off x="7435704" y="3024202"/>
            <a:ext cx="2572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Century" panose="02040604050505020304" pitchFamily="18" charset="0"/>
              </a:rPr>
              <a:t>Предметное содержание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9F14679-E4F4-48EB-B895-5B1DF8F795EB}"/>
              </a:ext>
            </a:extLst>
          </p:cNvPr>
          <p:cNvSpPr txBox="1"/>
          <p:nvPr/>
        </p:nvSpPr>
        <p:spPr>
          <a:xfrm>
            <a:off x="7643974" y="4148037"/>
            <a:ext cx="2273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Century" panose="02040604050505020304" pitchFamily="18" charset="0"/>
              </a:rPr>
              <a:t>Участники – обучающиеся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60000F65-B25B-49E4-AC21-DE5DACB6E50F}"/>
              </a:ext>
            </a:extLst>
          </p:cNvPr>
          <p:cNvSpPr txBox="1"/>
          <p:nvPr/>
        </p:nvSpPr>
        <p:spPr>
          <a:xfrm>
            <a:off x="5164494" y="4323937"/>
            <a:ext cx="1882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Century" panose="02040604050505020304" pitchFamily="18" charset="0"/>
              </a:rPr>
              <a:t>Деятельность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71293" y="425492"/>
            <a:ext cx="427072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СХОДСТВА И РАЗЛИЧИЯ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96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69639" y="425492"/>
            <a:ext cx="3474028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НАЧНЕМ С НАЧАЛА</a:t>
            </a:r>
          </a:p>
        </p:txBody>
      </p:sp>
      <p:pic>
        <p:nvPicPr>
          <p:cNvPr id="2" name="Аудио_1">
            <a:hlinkClick r:id="" action="ppaction://media"/>
            <a:extLst>
              <a:ext uri="{FF2B5EF4-FFF2-40B4-BE49-F238E27FC236}">
                <a16:creationId xmlns="" xmlns:a16="http://schemas.microsoft.com/office/drawing/2014/main" id="{4F2BEF02-ABC8-4C75-9D64-4A730AA0E1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5467" y="6076434"/>
            <a:ext cx="609600" cy="609600"/>
          </a:xfrm>
          <a:prstGeom prst="rect">
            <a:avLst/>
          </a:prstGeom>
        </p:spPr>
      </p:pic>
      <p:pic>
        <p:nvPicPr>
          <p:cNvPr id="7" name="Picture 2" descr="https://melody.su/upload/iblock/c4a/c4a03222827f1d7b47f5091d6253cdcc.jpg">
            <a:extLst>
              <a:ext uri="{FF2B5EF4-FFF2-40B4-BE49-F238E27FC236}">
                <a16:creationId xmlns="" xmlns:a16="http://schemas.microsoft.com/office/drawing/2014/main" id="{6E67DAD7-0833-4408-A3F6-546445976D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15"/>
          <a:stretch/>
        </p:blipFill>
        <p:spPr bwMode="auto">
          <a:xfrm flipH="1">
            <a:off x="3940902" y="1317821"/>
            <a:ext cx="4211653" cy="480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7A11D128-4240-4FF9-BF65-3F9D5BA143E0}"/>
              </a:ext>
            </a:extLst>
          </p:cNvPr>
          <p:cNvSpPr/>
          <p:nvPr/>
        </p:nvSpPr>
        <p:spPr>
          <a:xfrm>
            <a:off x="5911579" y="6220216"/>
            <a:ext cx="2525429" cy="27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54492">
              <a:lnSpc>
                <a:spcPct val="90000"/>
              </a:lnSpc>
              <a:defRPr/>
            </a:pPr>
            <a:r>
              <a:rPr lang="ru-RU" sz="1334" dirty="0" err="1">
                <a:solidFill>
                  <a:srgbClr val="C00000"/>
                </a:solidFill>
                <a:latin typeface="Century" panose="02040604050505020304" pitchFamily="18" charset="0"/>
                <a:sym typeface="Wingdings" panose="05000000000000000000" pitchFamily="2" charset="2"/>
              </a:rPr>
              <a:t>Ференц</a:t>
            </a:r>
            <a:r>
              <a:rPr lang="ru-RU" sz="1334" dirty="0">
                <a:solidFill>
                  <a:srgbClr val="C00000"/>
                </a:solidFill>
                <a:latin typeface="Century" panose="02040604050505020304" pitchFamily="18" charset="0"/>
                <a:sym typeface="Wingdings" panose="05000000000000000000" pitchFamily="2" charset="2"/>
              </a:rPr>
              <a:t> Лист (1811 – 1886)</a:t>
            </a:r>
          </a:p>
        </p:txBody>
      </p:sp>
    </p:spTree>
    <p:extLst>
      <p:ext uri="{BB962C8B-B14F-4D97-AF65-F5344CB8AC3E}">
        <p14:creationId xmlns:p14="http://schemas.microsoft.com/office/powerpoint/2010/main" val="256180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40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EA7422A7-6AD0-4661-9E80-BE1B4A10C128}"/>
              </a:ext>
            </a:extLst>
          </p:cNvPr>
          <p:cNvSpPr/>
          <p:nvPr/>
        </p:nvSpPr>
        <p:spPr>
          <a:xfrm>
            <a:off x="1915852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6C4B7CD-0CCF-40D9-9368-270F17E8809F}"/>
              </a:ext>
            </a:extLst>
          </p:cNvPr>
          <p:cNvSpPr txBox="1"/>
          <p:nvPr/>
        </p:nvSpPr>
        <p:spPr>
          <a:xfrm>
            <a:off x="2063011" y="23226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rgbClr val="C00000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="" xmlns:a16="http://schemas.microsoft.com/office/drawing/2014/main" id="{18543909-C0BF-4C99-8986-F62B0B7B4372}"/>
              </a:ext>
            </a:extLst>
          </p:cNvPr>
          <p:cNvSpPr/>
          <p:nvPr/>
        </p:nvSpPr>
        <p:spPr>
          <a:xfrm>
            <a:off x="6120757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62C8D0E-8AB4-4CB8-8D7A-7AC78485573F}"/>
              </a:ext>
            </a:extLst>
          </p:cNvPr>
          <p:cNvSpPr txBox="1"/>
          <p:nvPr/>
        </p:nvSpPr>
        <p:spPr>
          <a:xfrm>
            <a:off x="6430537" y="2311698"/>
            <a:ext cx="27647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rgbClr val="C00000"/>
                </a:solidFill>
                <a:latin typeface="Century" panose="02040604050505020304" pitchFamily="18" charset="0"/>
              </a:rPr>
              <a:t>СХОДСТВА И РАЗЛИЧИЯ</a:t>
            </a:r>
            <a:endParaRPr lang="ru-RU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AFCF4423-7F08-4BE5-89CB-37D8ADF2FFC5}"/>
              </a:ext>
            </a:extLst>
          </p:cNvPr>
          <p:cNvSpPr/>
          <p:nvPr/>
        </p:nvSpPr>
        <p:spPr>
          <a:xfrm>
            <a:off x="1915852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C58D88D-C97B-4398-9BE5-20851E627190}"/>
              </a:ext>
            </a:extLst>
          </p:cNvPr>
          <p:cNvSpPr txBox="1"/>
          <p:nvPr/>
        </p:nvSpPr>
        <p:spPr>
          <a:xfrm>
            <a:off x="2063012" y="4723837"/>
            <a:ext cx="2607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rgbClr val="C00000"/>
                </a:solidFill>
                <a:latin typeface="Century" panose="02040604050505020304" pitchFamily="18" charset="0"/>
              </a:rPr>
              <a:t>СТРУКТУРА</a:t>
            </a:r>
            <a:endParaRPr lang="ru-RU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5BABC146-433A-4250-97A2-2CCF9539106A}"/>
              </a:ext>
            </a:extLst>
          </p:cNvPr>
          <p:cNvSpPr/>
          <p:nvPr/>
        </p:nvSpPr>
        <p:spPr>
          <a:xfrm>
            <a:off x="6120757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DDB5E90-F5E9-4CDD-BB1F-4C8C36B6BF5A}"/>
              </a:ext>
            </a:extLst>
          </p:cNvPr>
          <p:cNvSpPr txBox="1"/>
          <p:nvPr/>
        </p:nvSpPr>
        <p:spPr>
          <a:xfrm>
            <a:off x="6313834" y="4702761"/>
            <a:ext cx="1638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ОШИБКИ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5" name="Picture 2" descr="одежду, пояса роялти бесплатно векторные иллюстрации -vc006071-CoolCLIPS.com">
            <a:extLst>
              <a:ext uri="{FF2B5EF4-FFF2-40B4-BE49-F238E27FC236}">
                <a16:creationId xmlns="" xmlns:a16="http://schemas.microsoft.com/office/drawing/2014/main" id="{0BB6BC66-6BD4-482B-BF80-45BE5F3FD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3"/>
          <a:stretch/>
        </p:blipFill>
        <p:spPr bwMode="auto">
          <a:xfrm>
            <a:off x="8466140" y="4506793"/>
            <a:ext cx="1119177" cy="76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D7010BB0-D9CE-4A09-8AC9-E2C92DAC7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55" y="22553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Ягодный коктейль при помощи CSS маски">
            <a:extLst>
              <a:ext uri="{FF2B5EF4-FFF2-40B4-BE49-F238E27FC236}">
                <a16:creationId xmlns="" xmlns:a16="http://schemas.microsoft.com/office/drawing/2014/main" id="{7EAD8047-A076-43F5-8CFA-214C300BD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534" y="4339584"/>
            <a:ext cx="1121896" cy="111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рисунок символа весы, весы, зодиак, символ PNG и PSD-файл пнг для  бесплатной загрузки | Символы, Музыкальные символы, Рисунок">
            <a:extLst>
              <a:ext uri="{FF2B5EF4-FFF2-40B4-BE49-F238E27FC236}">
                <a16:creationId xmlns="" xmlns:a16="http://schemas.microsoft.com/office/drawing/2014/main" id="{6433A453-CD33-4DC9-88CF-36B4BC426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768" y="2161856"/>
            <a:ext cx="1015549" cy="10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128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41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5BABC146-433A-4250-97A2-2CCF9539106A}"/>
              </a:ext>
            </a:extLst>
          </p:cNvPr>
          <p:cNvSpPr/>
          <p:nvPr/>
        </p:nvSpPr>
        <p:spPr>
          <a:xfrm>
            <a:off x="6120757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DDB5E90-F5E9-4CDD-BB1F-4C8C36B6BF5A}"/>
              </a:ext>
            </a:extLst>
          </p:cNvPr>
          <p:cNvSpPr txBox="1"/>
          <p:nvPr/>
        </p:nvSpPr>
        <p:spPr>
          <a:xfrm>
            <a:off x="6313834" y="4702761"/>
            <a:ext cx="1638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ОШИБКИ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5" name="Picture 2" descr="одежду, пояса роялти бесплатно векторные иллюстрации -vc006071-CoolCLIPS.com">
            <a:extLst>
              <a:ext uri="{FF2B5EF4-FFF2-40B4-BE49-F238E27FC236}">
                <a16:creationId xmlns="" xmlns:a16="http://schemas.microsoft.com/office/drawing/2014/main" id="{0BB6BC66-6BD4-482B-BF80-45BE5F3FD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3"/>
          <a:stretch/>
        </p:blipFill>
        <p:spPr bwMode="auto">
          <a:xfrm>
            <a:off x="8466140" y="4506793"/>
            <a:ext cx="1119177" cy="76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24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42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5BABC146-433A-4250-97A2-2CCF9539106A}"/>
              </a:ext>
            </a:extLst>
          </p:cNvPr>
          <p:cNvSpPr/>
          <p:nvPr/>
        </p:nvSpPr>
        <p:spPr>
          <a:xfrm>
            <a:off x="6120757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DDB5E90-F5E9-4CDD-BB1F-4C8C36B6BF5A}"/>
              </a:ext>
            </a:extLst>
          </p:cNvPr>
          <p:cNvSpPr txBox="1"/>
          <p:nvPr/>
        </p:nvSpPr>
        <p:spPr>
          <a:xfrm>
            <a:off x="6313834" y="4702761"/>
            <a:ext cx="1638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ОШИБКИ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5" name="Picture 2" descr="одежду, пояса роялти бесплатно векторные иллюстрации -vc006071-CoolCLIPS.com">
            <a:extLst>
              <a:ext uri="{FF2B5EF4-FFF2-40B4-BE49-F238E27FC236}">
                <a16:creationId xmlns="" xmlns:a16="http://schemas.microsoft.com/office/drawing/2014/main" id="{0BB6BC66-6BD4-482B-BF80-45BE5F3FD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3"/>
          <a:stretch/>
        </p:blipFill>
        <p:spPr bwMode="auto">
          <a:xfrm>
            <a:off x="8466140" y="4506793"/>
            <a:ext cx="1119177" cy="76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4">
            <a:extLst>
              <a:ext uri="{FF2B5EF4-FFF2-40B4-BE49-F238E27FC236}">
                <a16:creationId xmlns="" xmlns:a16="http://schemas.microsoft.com/office/drawing/2014/main" id="{E5DAFB49-C2F6-49EC-8435-C7A3D6BD8001}"/>
              </a:ext>
            </a:extLst>
          </p:cNvPr>
          <p:cNvSpPr/>
          <p:nvPr/>
        </p:nvSpPr>
        <p:spPr>
          <a:xfrm>
            <a:off x="704488" y="2302685"/>
            <a:ext cx="2939126" cy="3706937"/>
          </a:xfrm>
          <a:prstGeom prst="roundRect">
            <a:avLst>
              <a:gd name="adj" fmla="val 3217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1EE78FE-5602-4027-898E-4EBE54F43DFD}"/>
              </a:ext>
            </a:extLst>
          </p:cNvPr>
          <p:cNvSpPr txBox="1"/>
          <p:nvPr/>
        </p:nvSpPr>
        <p:spPr>
          <a:xfrm>
            <a:off x="830456" y="2443409"/>
            <a:ext cx="2687190" cy="98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По критериям</a:t>
            </a:r>
          </a:p>
          <a:p>
            <a:pPr>
              <a:lnSpc>
                <a:spcPct val="150000"/>
              </a:lnSpc>
            </a:pPr>
            <a:endParaRPr lang="ru-RU" sz="2062" dirty="0">
              <a:solidFill>
                <a:schemeClr val="bg1"/>
              </a:solidFill>
              <a:latin typeface="Duepuntozero Pro" panose="020B0604020202020204" charset="0"/>
              <a:cs typeface="Calibri" panose="020F0502020204030204" pitchFamily="34" charset="0"/>
            </a:endParaRPr>
          </a:p>
        </p:txBody>
      </p:sp>
      <p:pic>
        <p:nvPicPr>
          <p:cNvPr id="11" name="Picture 2" descr="16. Еще одно доказательство">
            <a:extLst>
              <a:ext uri="{FF2B5EF4-FFF2-40B4-BE49-F238E27FC236}">
                <a16:creationId xmlns="" xmlns:a16="http://schemas.microsoft.com/office/drawing/2014/main" id="{7E957E0F-2E46-4C0B-A8F4-6A3EF1DD86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8" t="1089" r="8470" b="-4511"/>
          <a:stretch/>
        </p:blipFill>
        <p:spPr bwMode="auto">
          <a:xfrm>
            <a:off x="4317827" y="1255015"/>
            <a:ext cx="3102377" cy="23425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avatars.mds.yandex.net/get-zen_doc/242954/pub_5c38a4736d724700ab2df47f_5c3b2d9640e8e300aa0a5157/scale_1200">
            <a:extLst>
              <a:ext uri="{FF2B5EF4-FFF2-40B4-BE49-F238E27FC236}">
                <a16:creationId xmlns="" xmlns:a16="http://schemas.microsoft.com/office/drawing/2014/main" id="{DA25CC13-BCF9-41B0-A7D1-41EF46C9F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562" y="1377480"/>
            <a:ext cx="2900628" cy="207873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Галочка картинки, стоковые фото Галочка | Depositphotos">
            <a:extLst>
              <a:ext uri="{FF2B5EF4-FFF2-40B4-BE49-F238E27FC236}">
                <a16:creationId xmlns="" xmlns:a16="http://schemas.microsoft.com/office/drawing/2014/main" id="{C5759DC3-9C4F-436F-8460-18E12E048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630" y="2648627"/>
            <a:ext cx="1016570" cy="101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3D модель Галочка и крестик - TurboSquid 1641814">
            <a:extLst>
              <a:ext uri="{FF2B5EF4-FFF2-40B4-BE49-F238E27FC236}">
                <a16:creationId xmlns="" xmlns:a16="http://schemas.microsoft.com/office/drawing/2014/main" id="{B0758293-3DA9-46B9-A70B-4FB1EBFE66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9" t="37635" b="16910"/>
          <a:stretch/>
        </p:blipFill>
        <p:spPr bwMode="auto">
          <a:xfrm>
            <a:off x="6551728" y="2887909"/>
            <a:ext cx="737194" cy="69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67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1. Рис, банан, печенье и все остальное">
            <a:extLst>
              <a:ext uri="{FF2B5EF4-FFF2-40B4-BE49-F238E27FC236}">
                <a16:creationId xmlns="" xmlns:a16="http://schemas.microsoft.com/office/drawing/2014/main" id="{ABF6A90C-50AE-4E95-A616-9FC6503A46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85" r="9661"/>
          <a:stretch/>
        </p:blipFill>
        <p:spPr bwMode="auto">
          <a:xfrm>
            <a:off x="4510079" y="1303444"/>
            <a:ext cx="3003504" cy="21578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43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5BABC146-433A-4250-97A2-2CCF9539106A}"/>
              </a:ext>
            </a:extLst>
          </p:cNvPr>
          <p:cNvSpPr/>
          <p:nvPr/>
        </p:nvSpPr>
        <p:spPr>
          <a:xfrm>
            <a:off x="6120757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DDB5E90-F5E9-4CDD-BB1F-4C8C36B6BF5A}"/>
              </a:ext>
            </a:extLst>
          </p:cNvPr>
          <p:cNvSpPr txBox="1"/>
          <p:nvPr/>
        </p:nvSpPr>
        <p:spPr>
          <a:xfrm>
            <a:off x="6313834" y="4702761"/>
            <a:ext cx="1638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ОШИБКИ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5" name="Picture 2" descr="одежду, пояса роялти бесплатно векторные иллюстрации -vc006071-CoolCLIPS.com">
            <a:extLst>
              <a:ext uri="{FF2B5EF4-FFF2-40B4-BE49-F238E27FC236}">
                <a16:creationId xmlns="" xmlns:a16="http://schemas.microsoft.com/office/drawing/2014/main" id="{0BB6BC66-6BD4-482B-BF80-45BE5F3FD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3"/>
          <a:stretch/>
        </p:blipFill>
        <p:spPr bwMode="auto">
          <a:xfrm>
            <a:off x="8466140" y="4506793"/>
            <a:ext cx="1119177" cy="76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4">
            <a:extLst>
              <a:ext uri="{FF2B5EF4-FFF2-40B4-BE49-F238E27FC236}">
                <a16:creationId xmlns="" xmlns:a16="http://schemas.microsoft.com/office/drawing/2014/main" id="{E5DAFB49-C2F6-49EC-8435-C7A3D6BD8001}"/>
              </a:ext>
            </a:extLst>
          </p:cNvPr>
          <p:cNvSpPr/>
          <p:nvPr/>
        </p:nvSpPr>
        <p:spPr>
          <a:xfrm>
            <a:off x="704488" y="2302685"/>
            <a:ext cx="2939126" cy="3706937"/>
          </a:xfrm>
          <a:prstGeom prst="roundRect">
            <a:avLst>
              <a:gd name="adj" fmla="val 3217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1EE78FE-5602-4027-898E-4EBE54F43DFD}"/>
              </a:ext>
            </a:extLst>
          </p:cNvPr>
          <p:cNvSpPr txBox="1"/>
          <p:nvPr/>
        </p:nvSpPr>
        <p:spPr>
          <a:xfrm>
            <a:off x="830456" y="2443409"/>
            <a:ext cx="2687190" cy="1461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По критериям</a:t>
            </a: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Другой жанр</a:t>
            </a:r>
          </a:p>
          <a:p>
            <a:pPr>
              <a:lnSpc>
                <a:spcPct val="150000"/>
              </a:lnSpc>
            </a:pPr>
            <a:endParaRPr lang="ru-RU" sz="2062" dirty="0">
              <a:solidFill>
                <a:schemeClr val="bg1"/>
              </a:solidFill>
              <a:latin typeface="Duepuntozero Pro" panose="020B0604020202020204" charset="0"/>
              <a:cs typeface="Calibri" panose="020F0502020204030204" pitchFamily="34" charset="0"/>
            </a:endParaRPr>
          </a:p>
        </p:txBody>
      </p:sp>
      <p:pic>
        <p:nvPicPr>
          <p:cNvPr id="12" name="Picture 2" descr="https://avatars.mds.yandex.net/get-zen_doc/242954/pub_5c38a4736d724700ab2df47f_5c3b2d9640e8e300aa0a5157/scale_1200">
            <a:extLst>
              <a:ext uri="{FF2B5EF4-FFF2-40B4-BE49-F238E27FC236}">
                <a16:creationId xmlns="" xmlns:a16="http://schemas.microsoft.com/office/drawing/2014/main" id="{DA25CC13-BCF9-41B0-A7D1-41EF46C9F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562" y="1377480"/>
            <a:ext cx="2900628" cy="207873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Галочка картинки, стоковые фото Галочка | Depositphotos">
            <a:extLst>
              <a:ext uri="{FF2B5EF4-FFF2-40B4-BE49-F238E27FC236}">
                <a16:creationId xmlns="" xmlns:a16="http://schemas.microsoft.com/office/drawing/2014/main" id="{C5759DC3-9C4F-436F-8460-18E12E048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630" y="2648627"/>
            <a:ext cx="1016570" cy="101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3D модель Галочка и крестик - TurboSquid 1641814">
            <a:extLst>
              <a:ext uri="{FF2B5EF4-FFF2-40B4-BE49-F238E27FC236}">
                <a16:creationId xmlns="" xmlns:a16="http://schemas.microsoft.com/office/drawing/2014/main" id="{B0758293-3DA9-46B9-A70B-4FB1EBFE66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9" t="37635" b="16910"/>
          <a:stretch/>
        </p:blipFill>
        <p:spPr bwMode="auto">
          <a:xfrm>
            <a:off x="6551728" y="2887909"/>
            <a:ext cx="737194" cy="69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88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Gluten Free Club Sandwich -">
            <a:extLst>
              <a:ext uri="{FF2B5EF4-FFF2-40B4-BE49-F238E27FC236}">
                <a16:creationId xmlns="" xmlns:a16="http://schemas.microsoft.com/office/drawing/2014/main" id="{24A75C4A-5463-4D80-9410-A9A9ABCD53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7" b="6320"/>
          <a:stretch/>
        </p:blipFill>
        <p:spPr bwMode="auto">
          <a:xfrm>
            <a:off x="4542268" y="1377480"/>
            <a:ext cx="2939126" cy="21264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44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5BABC146-433A-4250-97A2-2CCF9539106A}"/>
              </a:ext>
            </a:extLst>
          </p:cNvPr>
          <p:cNvSpPr/>
          <p:nvPr/>
        </p:nvSpPr>
        <p:spPr>
          <a:xfrm>
            <a:off x="6120757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DDB5E90-F5E9-4CDD-BB1F-4C8C36B6BF5A}"/>
              </a:ext>
            </a:extLst>
          </p:cNvPr>
          <p:cNvSpPr txBox="1"/>
          <p:nvPr/>
        </p:nvSpPr>
        <p:spPr>
          <a:xfrm>
            <a:off x="6313834" y="4702761"/>
            <a:ext cx="1638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ОШИБКИ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5" name="Picture 2" descr="одежду, пояса роялти бесплатно векторные иллюстрации -vc006071-CoolCLIPS.com">
            <a:extLst>
              <a:ext uri="{FF2B5EF4-FFF2-40B4-BE49-F238E27FC236}">
                <a16:creationId xmlns="" xmlns:a16="http://schemas.microsoft.com/office/drawing/2014/main" id="{0BB6BC66-6BD4-482B-BF80-45BE5F3FD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3"/>
          <a:stretch/>
        </p:blipFill>
        <p:spPr bwMode="auto">
          <a:xfrm>
            <a:off x="8466140" y="4506793"/>
            <a:ext cx="1119177" cy="76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4">
            <a:extLst>
              <a:ext uri="{FF2B5EF4-FFF2-40B4-BE49-F238E27FC236}">
                <a16:creationId xmlns="" xmlns:a16="http://schemas.microsoft.com/office/drawing/2014/main" id="{E5DAFB49-C2F6-49EC-8435-C7A3D6BD8001}"/>
              </a:ext>
            </a:extLst>
          </p:cNvPr>
          <p:cNvSpPr/>
          <p:nvPr/>
        </p:nvSpPr>
        <p:spPr>
          <a:xfrm>
            <a:off x="704488" y="2302685"/>
            <a:ext cx="2939126" cy="3706937"/>
          </a:xfrm>
          <a:prstGeom prst="roundRect">
            <a:avLst>
              <a:gd name="adj" fmla="val 3217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1EE78FE-5602-4027-898E-4EBE54F43DFD}"/>
              </a:ext>
            </a:extLst>
          </p:cNvPr>
          <p:cNvSpPr txBox="1"/>
          <p:nvPr/>
        </p:nvSpPr>
        <p:spPr>
          <a:xfrm>
            <a:off x="830456" y="2443409"/>
            <a:ext cx="2687190" cy="1996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По критериям</a:t>
            </a: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Другой жанр</a:t>
            </a: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Нет </a:t>
            </a:r>
            <a:r>
              <a:rPr lang="ru-RU" sz="2062" dirty="0" smtClean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предмета</a:t>
            </a:r>
            <a:endParaRPr lang="ru-RU" sz="2062" dirty="0">
              <a:solidFill>
                <a:srgbClr val="C00000"/>
              </a:solidFill>
              <a:latin typeface="Century" panose="020406040505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ru-RU" sz="2062" dirty="0">
              <a:solidFill>
                <a:schemeClr val="bg1"/>
              </a:solidFill>
              <a:latin typeface="Duepuntozero Pro" panose="020B0604020202020204" charset="0"/>
              <a:cs typeface="Calibri" panose="020F0502020204030204" pitchFamily="34" charset="0"/>
            </a:endParaRPr>
          </a:p>
        </p:txBody>
      </p:sp>
      <p:pic>
        <p:nvPicPr>
          <p:cNvPr id="12" name="Picture 2" descr="https://avatars.mds.yandex.net/get-zen_doc/242954/pub_5c38a4736d724700ab2df47f_5c3b2d9640e8e300aa0a5157/scale_1200">
            <a:extLst>
              <a:ext uri="{FF2B5EF4-FFF2-40B4-BE49-F238E27FC236}">
                <a16:creationId xmlns="" xmlns:a16="http://schemas.microsoft.com/office/drawing/2014/main" id="{DA25CC13-BCF9-41B0-A7D1-41EF46C9F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562" y="1377480"/>
            <a:ext cx="2900628" cy="207873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Галочка картинки, стоковые фото Галочка | Depositphotos">
            <a:extLst>
              <a:ext uri="{FF2B5EF4-FFF2-40B4-BE49-F238E27FC236}">
                <a16:creationId xmlns="" xmlns:a16="http://schemas.microsoft.com/office/drawing/2014/main" id="{C5759DC3-9C4F-436F-8460-18E12E048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630" y="2648627"/>
            <a:ext cx="1016570" cy="101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3D модель Галочка и крестик - TurboSquid 1641814">
            <a:extLst>
              <a:ext uri="{FF2B5EF4-FFF2-40B4-BE49-F238E27FC236}">
                <a16:creationId xmlns="" xmlns:a16="http://schemas.microsoft.com/office/drawing/2014/main" id="{B0758293-3DA9-46B9-A70B-4FB1EBFE66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9" t="37635" b="16910"/>
          <a:stretch/>
        </p:blipFill>
        <p:spPr bwMode="auto">
          <a:xfrm>
            <a:off x="6551728" y="2887909"/>
            <a:ext cx="737194" cy="69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38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 descr="Смешная картинка: Очень вкусный бутерброд #11573">
            <a:extLst>
              <a:ext uri="{FF2B5EF4-FFF2-40B4-BE49-F238E27FC236}">
                <a16:creationId xmlns="" xmlns:a16="http://schemas.microsoft.com/office/drawing/2014/main" id="{51539040-DBA5-47BE-96D4-197691F373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5" t="6868" r="8062" b="8687"/>
          <a:stretch/>
        </p:blipFill>
        <p:spPr bwMode="auto">
          <a:xfrm>
            <a:off x="4732422" y="1296125"/>
            <a:ext cx="2400876" cy="277555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45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5BABC146-433A-4250-97A2-2CCF9539106A}"/>
              </a:ext>
            </a:extLst>
          </p:cNvPr>
          <p:cNvSpPr/>
          <p:nvPr/>
        </p:nvSpPr>
        <p:spPr>
          <a:xfrm>
            <a:off x="6120757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DDB5E90-F5E9-4CDD-BB1F-4C8C36B6BF5A}"/>
              </a:ext>
            </a:extLst>
          </p:cNvPr>
          <p:cNvSpPr txBox="1"/>
          <p:nvPr/>
        </p:nvSpPr>
        <p:spPr>
          <a:xfrm>
            <a:off x="6313834" y="4702761"/>
            <a:ext cx="1638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ОШИБКИ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5" name="Picture 2" descr="одежду, пояса роялти бесплатно векторные иллюстрации -vc006071-CoolCLIPS.com">
            <a:extLst>
              <a:ext uri="{FF2B5EF4-FFF2-40B4-BE49-F238E27FC236}">
                <a16:creationId xmlns="" xmlns:a16="http://schemas.microsoft.com/office/drawing/2014/main" id="{0BB6BC66-6BD4-482B-BF80-45BE5F3FD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3"/>
          <a:stretch/>
        </p:blipFill>
        <p:spPr bwMode="auto">
          <a:xfrm>
            <a:off x="8466140" y="4506793"/>
            <a:ext cx="1119177" cy="76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4">
            <a:extLst>
              <a:ext uri="{FF2B5EF4-FFF2-40B4-BE49-F238E27FC236}">
                <a16:creationId xmlns="" xmlns:a16="http://schemas.microsoft.com/office/drawing/2014/main" id="{E5DAFB49-C2F6-49EC-8435-C7A3D6BD8001}"/>
              </a:ext>
            </a:extLst>
          </p:cNvPr>
          <p:cNvSpPr/>
          <p:nvPr/>
        </p:nvSpPr>
        <p:spPr>
          <a:xfrm>
            <a:off x="704488" y="2302685"/>
            <a:ext cx="2939126" cy="3706937"/>
          </a:xfrm>
          <a:prstGeom prst="roundRect">
            <a:avLst>
              <a:gd name="adj" fmla="val 3217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1EE78FE-5602-4027-898E-4EBE54F43DFD}"/>
              </a:ext>
            </a:extLst>
          </p:cNvPr>
          <p:cNvSpPr txBox="1"/>
          <p:nvPr/>
        </p:nvSpPr>
        <p:spPr>
          <a:xfrm>
            <a:off x="830456" y="2443409"/>
            <a:ext cx="2687190" cy="2472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По критериям</a:t>
            </a: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Другой жанр</a:t>
            </a: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Нет </a:t>
            </a:r>
            <a:r>
              <a:rPr lang="ru-RU" sz="2062" dirty="0" smtClean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предмета</a:t>
            </a:r>
            <a:endParaRPr lang="ru-RU" sz="2062" dirty="0">
              <a:solidFill>
                <a:srgbClr val="C00000"/>
              </a:solidFill>
              <a:latin typeface="Century" panose="02040604050505020304" pitchFamily="18" charset="0"/>
              <a:cs typeface="Calibri" panose="020F0502020204030204" pitchFamily="34" charset="0"/>
            </a:endParaRP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По ФГОС</a:t>
            </a:r>
          </a:p>
          <a:p>
            <a:pPr>
              <a:lnSpc>
                <a:spcPct val="150000"/>
              </a:lnSpc>
            </a:pPr>
            <a:endParaRPr lang="ru-RU" sz="2062" dirty="0">
              <a:solidFill>
                <a:schemeClr val="bg1"/>
              </a:solidFill>
              <a:latin typeface="Duepuntozero Pro" panose="020B0604020202020204" charset="0"/>
              <a:cs typeface="Calibri" panose="020F0502020204030204" pitchFamily="34" charset="0"/>
            </a:endParaRPr>
          </a:p>
        </p:txBody>
      </p:sp>
      <p:pic>
        <p:nvPicPr>
          <p:cNvPr id="12" name="Picture 2" descr="https://avatars.mds.yandex.net/get-zen_doc/242954/pub_5c38a4736d724700ab2df47f_5c3b2d9640e8e300aa0a5157/scale_1200">
            <a:extLst>
              <a:ext uri="{FF2B5EF4-FFF2-40B4-BE49-F238E27FC236}">
                <a16:creationId xmlns="" xmlns:a16="http://schemas.microsoft.com/office/drawing/2014/main" id="{DA25CC13-BCF9-41B0-A7D1-41EF46C9F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562" y="1377480"/>
            <a:ext cx="2900628" cy="207873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Галочка картинки, стоковые фото Галочка | Depositphotos">
            <a:extLst>
              <a:ext uri="{FF2B5EF4-FFF2-40B4-BE49-F238E27FC236}">
                <a16:creationId xmlns="" xmlns:a16="http://schemas.microsoft.com/office/drawing/2014/main" id="{C5759DC3-9C4F-436F-8460-18E12E048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630" y="2648627"/>
            <a:ext cx="1016570" cy="101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3D модель Галочка и крестик - TurboSquid 1641814">
            <a:extLst>
              <a:ext uri="{FF2B5EF4-FFF2-40B4-BE49-F238E27FC236}">
                <a16:creationId xmlns="" xmlns:a16="http://schemas.microsoft.com/office/drawing/2014/main" id="{B0758293-3DA9-46B9-A70B-4FB1EBFE66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9" t="37635" b="16910"/>
          <a:stretch/>
        </p:blipFill>
        <p:spPr bwMode="auto">
          <a:xfrm>
            <a:off x="6551728" y="2887909"/>
            <a:ext cx="737194" cy="69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62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46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5BABC146-433A-4250-97A2-2CCF9539106A}"/>
              </a:ext>
            </a:extLst>
          </p:cNvPr>
          <p:cNvSpPr/>
          <p:nvPr/>
        </p:nvSpPr>
        <p:spPr>
          <a:xfrm>
            <a:off x="6120757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DDB5E90-F5E9-4CDD-BB1F-4C8C36B6BF5A}"/>
              </a:ext>
            </a:extLst>
          </p:cNvPr>
          <p:cNvSpPr txBox="1"/>
          <p:nvPr/>
        </p:nvSpPr>
        <p:spPr>
          <a:xfrm>
            <a:off x="6313834" y="4702761"/>
            <a:ext cx="1638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ОШИБКИ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5" name="Picture 2" descr="одежду, пояса роялти бесплатно векторные иллюстрации -vc006071-CoolCLIPS.com">
            <a:extLst>
              <a:ext uri="{FF2B5EF4-FFF2-40B4-BE49-F238E27FC236}">
                <a16:creationId xmlns="" xmlns:a16="http://schemas.microsoft.com/office/drawing/2014/main" id="{0BB6BC66-6BD4-482B-BF80-45BE5F3FD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3"/>
          <a:stretch/>
        </p:blipFill>
        <p:spPr bwMode="auto">
          <a:xfrm>
            <a:off x="8466140" y="4506793"/>
            <a:ext cx="1119177" cy="76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4">
            <a:extLst>
              <a:ext uri="{FF2B5EF4-FFF2-40B4-BE49-F238E27FC236}">
                <a16:creationId xmlns="" xmlns:a16="http://schemas.microsoft.com/office/drawing/2014/main" id="{E5DAFB49-C2F6-49EC-8435-C7A3D6BD8001}"/>
              </a:ext>
            </a:extLst>
          </p:cNvPr>
          <p:cNvSpPr/>
          <p:nvPr/>
        </p:nvSpPr>
        <p:spPr>
          <a:xfrm>
            <a:off x="704488" y="2302685"/>
            <a:ext cx="2939126" cy="3706937"/>
          </a:xfrm>
          <a:prstGeom prst="roundRect">
            <a:avLst>
              <a:gd name="adj" fmla="val 3217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1EE78FE-5602-4027-898E-4EBE54F43DFD}"/>
              </a:ext>
            </a:extLst>
          </p:cNvPr>
          <p:cNvSpPr txBox="1"/>
          <p:nvPr/>
        </p:nvSpPr>
        <p:spPr>
          <a:xfrm>
            <a:off x="830456" y="2443409"/>
            <a:ext cx="2687190" cy="294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По критериям</a:t>
            </a: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Другой жанр</a:t>
            </a: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Нет </a:t>
            </a:r>
            <a:r>
              <a:rPr lang="ru-RU" sz="2062" dirty="0" smtClean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предмета</a:t>
            </a:r>
            <a:endParaRPr lang="ru-RU" sz="2062" dirty="0">
              <a:solidFill>
                <a:srgbClr val="C00000"/>
              </a:solidFill>
              <a:latin typeface="Century" panose="02040604050505020304" pitchFamily="18" charset="0"/>
              <a:cs typeface="Calibri" panose="020F0502020204030204" pitchFamily="34" charset="0"/>
            </a:endParaRP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По ФГОС</a:t>
            </a: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Новый рецепт</a:t>
            </a:r>
          </a:p>
          <a:p>
            <a:pPr>
              <a:lnSpc>
                <a:spcPct val="150000"/>
              </a:lnSpc>
            </a:pPr>
            <a:endParaRPr lang="ru-RU" sz="2062" dirty="0">
              <a:solidFill>
                <a:schemeClr val="bg1"/>
              </a:solidFill>
              <a:latin typeface="Duepuntozero Pro" panose="020B0604020202020204" charset="0"/>
              <a:cs typeface="Calibri" panose="020F0502020204030204" pitchFamily="34" charset="0"/>
            </a:endParaRPr>
          </a:p>
        </p:txBody>
      </p:sp>
      <p:pic>
        <p:nvPicPr>
          <p:cNvPr id="19" name="Picture 2" descr="Самые красивые бутерброды на стол, праздничные бутерброды, оригинальные  бутерброды - фото идеи">
            <a:extLst>
              <a:ext uri="{FF2B5EF4-FFF2-40B4-BE49-F238E27FC236}">
                <a16:creationId xmlns="" xmlns:a16="http://schemas.microsoft.com/office/drawing/2014/main" id="{9A5BD0E7-BACE-4F8F-8A14-2773759544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8" t="-1199" r="5752"/>
          <a:stretch/>
        </p:blipFill>
        <p:spPr bwMode="auto">
          <a:xfrm>
            <a:off x="5201767" y="1561451"/>
            <a:ext cx="2863378" cy="23281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Понедельник. Вечером.Бутерброд. | Пикабу">
            <a:extLst>
              <a:ext uri="{FF2B5EF4-FFF2-40B4-BE49-F238E27FC236}">
                <a16:creationId xmlns="" xmlns:a16="http://schemas.microsoft.com/office/drawing/2014/main" id="{AD4BE760-D807-4C0F-9597-3253AB8657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" r="12863" b="6942"/>
          <a:stretch/>
        </p:blipFill>
        <p:spPr bwMode="auto">
          <a:xfrm>
            <a:off x="8150491" y="1488325"/>
            <a:ext cx="2400491" cy="236901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6D3C4CAC-1135-4D5D-9484-D78B46809C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854539" flipH="1" flipV="1">
            <a:off x="5085520" y="3009590"/>
            <a:ext cx="479841" cy="44698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5888F9E6-AE41-43F5-8C6A-8FEC4637605D}"/>
              </a:ext>
            </a:extLst>
          </p:cNvPr>
          <p:cNvSpPr txBox="1"/>
          <p:nvPr/>
        </p:nvSpPr>
        <p:spPr>
          <a:xfrm rot="21428064">
            <a:off x="4607555" y="3295542"/>
            <a:ext cx="1942115" cy="409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62" b="1" dirty="0">
                <a:solidFill>
                  <a:srgbClr val="C00000"/>
                </a:solidFill>
                <a:latin typeface="Century" panose="02040604050505020304" pitchFamily="18" charset="0"/>
              </a:rPr>
              <a:t>Замысел :)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1DDB66B6-0486-40F8-9FDD-1CF163F252DA}"/>
              </a:ext>
            </a:extLst>
          </p:cNvPr>
          <p:cNvSpPr txBox="1"/>
          <p:nvPr/>
        </p:nvSpPr>
        <p:spPr>
          <a:xfrm rot="1474978">
            <a:off x="10479038" y="1899698"/>
            <a:ext cx="2341781" cy="409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62" b="1" dirty="0">
                <a:solidFill>
                  <a:srgbClr val="C00000"/>
                </a:solidFill>
                <a:latin typeface="Century" panose="02040604050505020304" pitchFamily="18" charset="0"/>
              </a:rPr>
              <a:t>Результат :(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4FC73990-7842-4D1D-A853-9D06748BEF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542704" flipH="1">
            <a:off x="10346721" y="1798034"/>
            <a:ext cx="408522" cy="50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65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47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5BABC146-433A-4250-97A2-2CCF9539106A}"/>
              </a:ext>
            </a:extLst>
          </p:cNvPr>
          <p:cNvSpPr/>
          <p:nvPr/>
        </p:nvSpPr>
        <p:spPr>
          <a:xfrm>
            <a:off x="6120757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DDB5E90-F5E9-4CDD-BB1F-4C8C36B6BF5A}"/>
              </a:ext>
            </a:extLst>
          </p:cNvPr>
          <p:cNvSpPr txBox="1"/>
          <p:nvPr/>
        </p:nvSpPr>
        <p:spPr>
          <a:xfrm>
            <a:off x="6313834" y="4702761"/>
            <a:ext cx="1638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ОШИБКИ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15" name="Picture 2" descr="одежду, пояса роялти бесплатно векторные иллюстрации -vc006071-CoolCLIPS.com">
            <a:extLst>
              <a:ext uri="{FF2B5EF4-FFF2-40B4-BE49-F238E27FC236}">
                <a16:creationId xmlns="" xmlns:a16="http://schemas.microsoft.com/office/drawing/2014/main" id="{0BB6BC66-6BD4-482B-BF80-45BE5F3FD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3"/>
          <a:stretch/>
        </p:blipFill>
        <p:spPr bwMode="auto">
          <a:xfrm>
            <a:off x="8466140" y="4506793"/>
            <a:ext cx="1119177" cy="76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4">
            <a:extLst>
              <a:ext uri="{FF2B5EF4-FFF2-40B4-BE49-F238E27FC236}">
                <a16:creationId xmlns="" xmlns:a16="http://schemas.microsoft.com/office/drawing/2014/main" id="{E5DAFB49-C2F6-49EC-8435-C7A3D6BD8001}"/>
              </a:ext>
            </a:extLst>
          </p:cNvPr>
          <p:cNvSpPr/>
          <p:nvPr/>
        </p:nvSpPr>
        <p:spPr>
          <a:xfrm>
            <a:off x="704488" y="2302685"/>
            <a:ext cx="2939126" cy="3706937"/>
          </a:xfrm>
          <a:prstGeom prst="roundRect">
            <a:avLst>
              <a:gd name="adj" fmla="val 3217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1EE78FE-5602-4027-898E-4EBE54F43DFD}"/>
              </a:ext>
            </a:extLst>
          </p:cNvPr>
          <p:cNvSpPr txBox="1"/>
          <p:nvPr/>
        </p:nvSpPr>
        <p:spPr>
          <a:xfrm>
            <a:off x="830456" y="2443409"/>
            <a:ext cx="2687190" cy="3424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По критериям</a:t>
            </a: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Другой жанр</a:t>
            </a: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Нет </a:t>
            </a:r>
            <a:r>
              <a:rPr lang="ru-RU" sz="2062" dirty="0" smtClean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предмета</a:t>
            </a:r>
            <a:endParaRPr lang="ru-RU" sz="2062" dirty="0">
              <a:solidFill>
                <a:srgbClr val="C00000"/>
              </a:solidFill>
              <a:latin typeface="Century" panose="02040604050505020304" pitchFamily="18" charset="0"/>
              <a:cs typeface="Calibri" panose="020F0502020204030204" pitchFamily="34" charset="0"/>
            </a:endParaRP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По ФГОС</a:t>
            </a: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Новый рецепт</a:t>
            </a: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Всё и сразу</a:t>
            </a:r>
          </a:p>
          <a:p>
            <a:pPr>
              <a:lnSpc>
                <a:spcPct val="150000"/>
              </a:lnSpc>
            </a:pPr>
            <a:endParaRPr lang="ru-RU" sz="2062" dirty="0">
              <a:solidFill>
                <a:schemeClr val="bg1"/>
              </a:solidFill>
              <a:latin typeface="Duepuntozero Pro" panose="020B0604020202020204" charset="0"/>
              <a:cs typeface="Calibri" panose="020F0502020204030204" pitchFamily="34" charset="0"/>
            </a:endParaRPr>
          </a:p>
        </p:txBody>
      </p:sp>
      <p:pic>
        <p:nvPicPr>
          <p:cNvPr id="16" name="Picture 12" descr="https://www.vippng.com/png/detail/73-733536_burger-png-big-sandwich.png">
            <a:extLst>
              <a:ext uri="{FF2B5EF4-FFF2-40B4-BE49-F238E27FC236}">
                <a16:creationId xmlns="" xmlns:a16="http://schemas.microsoft.com/office/drawing/2014/main" id="{5BDE3A61-DAE2-4FD4-B10D-0888ECE9C2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9" r="7785"/>
          <a:stretch/>
        </p:blipFill>
        <p:spPr bwMode="auto">
          <a:xfrm>
            <a:off x="4404479" y="1185874"/>
            <a:ext cx="2989854" cy="29999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ttps://c2.staticflickr.com/6/5299/5526566670_8682a744ab_b.jpg">
            <a:extLst>
              <a:ext uri="{FF2B5EF4-FFF2-40B4-BE49-F238E27FC236}">
                <a16:creationId xmlns="" xmlns:a16="http://schemas.microsoft.com/office/drawing/2014/main" id="{18E28F1A-5D3C-48C3-A544-35B20C9F6E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5" t="-1474" r="3237" b="167"/>
          <a:stretch/>
        </p:blipFill>
        <p:spPr bwMode="auto">
          <a:xfrm>
            <a:off x="8330634" y="1714705"/>
            <a:ext cx="2545918" cy="23075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Галочка картинки, стоковые фото Галочка | Depositphotos">
            <a:extLst>
              <a:ext uri="{FF2B5EF4-FFF2-40B4-BE49-F238E27FC236}">
                <a16:creationId xmlns="" xmlns:a16="http://schemas.microsoft.com/office/drawing/2014/main" id="{A98E7EC9-FAB2-4150-BC35-0D53937E3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925" y="2949346"/>
            <a:ext cx="1205695" cy="1205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3D модель Галочка и крестик - TurboSquid 1641814">
            <a:extLst>
              <a:ext uri="{FF2B5EF4-FFF2-40B4-BE49-F238E27FC236}">
                <a16:creationId xmlns="" xmlns:a16="http://schemas.microsoft.com/office/drawing/2014/main" id="{527A311D-08E5-4E46-9510-B6527F130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9" t="37635" b="16910"/>
          <a:stretch/>
        </p:blipFill>
        <p:spPr bwMode="auto">
          <a:xfrm>
            <a:off x="6655232" y="3105257"/>
            <a:ext cx="804834" cy="75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40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48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9" name="Скругленный прямоугольник 4">
            <a:extLst>
              <a:ext uri="{FF2B5EF4-FFF2-40B4-BE49-F238E27FC236}">
                <a16:creationId xmlns="" xmlns:a16="http://schemas.microsoft.com/office/drawing/2014/main" id="{E5DAFB49-C2F6-49EC-8435-C7A3D6BD8001}"/>
              </a:ext>
            </a:extLst>
          </p:cNvPr>
          <p:cNvSpPr/>
          <p:nvPr/>
        </p:nvSpPr>
        <p:spPr>
          <a:xfrm>
            <a:off x="704488" y="2302685"/>
            <a:ext cx="2939126" cy="3706937"/>
          </a:xfrm>
          <a:prstGeom prst="roundRect">
            <a:avLst>
              <a:gd name="adj" fmla="val 3217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1EE78FE-5602-4027-898E-4EBE54F43DFD}"/>
              </a:ext>
            </a:extLst>
          </p:cNvPr>
          <p:cNvSpPr txBox="1"/>
          <p:nvPr/>
        </p:nvSpPr>
        <p:spPr>
          <a:xfrm>
            <a:off x="830456" y="2443409"/>
            <a:ext cx="2687190" cy="3900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По критериям</a:t>
            </a: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Другой жанр</a:t>
            </a: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Нет </a:t>
            </a:r>
            <a:r>
              <a:rPr lang="ru-RU" sz="2062" dirty="0" smtClean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предмета</a:t>
            </a:r>
            <a:endParaRPr lang="ru-RU" sz="2062" dirty="0">
              <a:solidFill>
                <a:srgbClr val="C00000"/>
              </a:solidFill>
              <a:latin typeface="Century" panose="02040604050505020304" pitchFamily="18" charset="0"/>
              <a:cs typeface="Calibri" panose="020F0502020204030204" pitchFamily="34" charset="0"/>
            </a:endParaRP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По ФГОС</a:t>
            </a: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Новый рецепт</a:t>
            </a: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Всё и сразу</a:t>
            </a:r>
          </a:p>
          <a:p>
            <a:pPr marL="311902" indent="-311902">
              <a:lnSpc>
                <a:spcPct val="150000"/>
              </a:lnSpc>
              <a:buAutoNum type="arabicPeriod"/>
            </a:pPr>
            <a:r>
              <a:rPr lang="ru-RU" sz="2062" dirty="0">
                <a:solidFill>
                  <a:srgbClr val="C00000"/>
                </a:solidFill>
                <a:latin typeface="Century" panose="02040604050505020304" pitchFamily="18" charset="0"/>
                <a:cs typeface="Calibri" panose="020F0502020204030204" pitchFamily="34" charset="0"/>
              </a:rPr>
              <a:t>Без…</a:t>
            </a:r>
          </a:p>
          <a:p>
            <a:pPr>
              <a:lnSpc>
                <a:spcPct val="150000"/>
              </a:lnSpc>
            </a:pPr>
            <a:endParaRPr lang="ru-RU" sz="2062" dirty="0">
              <a:solidFill>
                <a:schemeClr val="bg1"/>
              </a:solidFill>
              <a:latin typeface="Duepuntozero Pro" panose="020B0604020202020204" charset="0"/>
              <a:cs typeface="Calibri" panose="020F0502020204030204" pitchFamily="34" charset="0"/>
            </a:endParaRPr>
          </a:p>
        </p:txBody>
      </p:sp>
      <p:pic>
        <p:nvPicPr>
          <p:cNvPr id="19" name="Picture 4" descr="бутерброд :: Без любви :: смешные картинки (фото приколы) / смешные  картинки и другие приколы: комиксы, гиф анимация, видео, лучший  интеллектуальный юмор.">
            <a:extLst>
              <a:ext uri="{FF2B5EF4-FFF2-40B4-BE49-F238E27FC236}">
                <a16:creationId xmlns="" xmlns:a16="http://schemas.microsoft.com/office/drawing/2014/main" id="{0BD38EAD-AA0E-483C-A2A4-B67C8F38C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226" y="1633080"/>
            <a:ext cx="4480717" cy="47994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090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49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65687" y="425492"/>
            <a:ext cx="4281942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ВМЕСТО ПОСЛЕСЛОВИЯ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D35DA86-A2BC-48B9-87BE-41EFDE535B94}"/>
              </a:ext>
            </a:extLst>
          </p:cNvPr>
          <p:cNvSpPr/>
          <p:nvPr/>
        </p:nvSpPr>
        <p:spPr>
          <a:xfrm>
            <a:off x="3720755" y="2245785"/>
            <a:ext cx="7347032" cy="292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62" i="1" dirty="0">
                <a:solidFill>
                  <a:srgbClr val="C00000"/>
                </a:solidFill>
                <a:latin typeface="Century" panose="02040604050505020304" pitchFamily="18" charset="0"/>
              </a:rPr>
              <a:t>Когда поймёшь, что человек рождён,</a:t>
            </a:r>
            <a:br>
              <a:rPr lang="ru-RU" sz="2062" i="1" dirty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ru-RU" sz="2062" i="1" dirty="0">
                <a:solidFill>
                  <a:srgbClr val="C00000"/>
                </a:solidFill>
                <a:latin typeface="Century" panose="02040604050505020304" pitchFamily="18" charset="0"/>
              </a:rPr>
              <a:t>Чтоб выплавить из мира</a:t>
            </a:r>
            <a:br>
              <a:rPr lang="ru-RU" sz="2062" i="1" dirty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ru-RU" sz="2062" i="1" dirty="0">
                <a:solidFill>
                  <a:srgbClr val="C00000"/>
                </a:solidFill>
                <a:latin typeface="Century" panose="02040604050505020304" pitchFamily="18" charset="0"/>
              </a:rPr>
              <a:t>Необходимости и Разума —</a:t>
            </a:r>
            <a:br>
              <a:rPr lang="ru-RU" sz="2062" i="1" dirty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ru-RU" sz="2062" i="1" dirty="0">
                <a:solidFill>
                  <a:srgbClr val="C00000"/>
                </a:solidFill>
                <a:latin typeface="Century" panose="02040604050505020304" pitchFamily="18" charset="0"/>
              </a:rPr>
              <a:t>Вселенную Свободы и Любви, —</a:t>
            </a:r>
            <a:br>
              <a:rPr lang="ru-RU" sz="2062" i="1" dirty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ru-RU" sz="2062" i="1" dirty="0">
                <a:solidFill>
                  <a:srgbClr val="C00000"/>
                </a:solidFill>
                <a:latin typeface="Century" panose="02040604050505020304" pitchFamily="18" charset="0"/>
              </a:rPr>
              <a:t>Тогда лишь</a:t>
            </a:r>
            <a:br>
              <a:rPr lang="ru-RU" sz="2062" i="1" dirty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ru-RU" sz="2062" i="1" dirty="0">
                <a:solidFill>
                  <a:srgbClr val="C00000"/>
                </a:solidFill>
                <a:latin typeface="Century" panose="02040604050505020304" pitchFamily="18" charset="0"/>
              </a:rPr>
              <a:t>Ты станешь Мастером</a:t>
            </a:r>
            <a:r>
              <a:rPr lang="ru-RU" sz="2062" b="1" dirty="0">
                <a:solidFill>
                  <a:srgbClr val="C00000"/>
                </a:solidFill>
                <a:latin typeface="Century" panose="02040604050505020304" pitchFamily="18" charset="0"/>
              </a:rPr>
              <a:t/>
            </a:r>
            <a:br>
              <a:rPr lang="ru-RU" sz="2062" b="1" dirty="0">
                <a:solidFill>
                  <a:srgbClr val="C00000"/>
                </a:solidFill>
                <a:latin typeface="Century" panose="02040604050505020304" pitchFamily="18" charset="0"/>
              </a:rPr>
            </a:br>
            <a:endParaRPr lang="ru-RU" sz="2062" b="1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r>
              <a:rPr lang="ru-RU" sz="1213" dirty="0">
                <a:solidFill>
                  <a:srgbClr val="C00000"/>
                </a:solidFill>
                <a:latin typeface="Century" panose="02040604050505020304" pitchFamily="18" charset="0"/>
              </a:rPr>
              <a:t>Максимилиан Волошин</a:t>
            </a:r>
          </a:p>
          <a:p>
            <a:r>
              <a:rPr lang="ru-RU" sz="1213" dirty="0">
                <a:solidFill>
                  <a:srgbClr val="C00000"/>
                </a:solidFill>
                <a:latin typeface="Century" panose="02040604050505020304" pitchFamily="18" charset="0"/>
              </a:rPr>
              <a:t>«Подмастерье», 1917</a:t>
            </a:r>
            <a:endParaRPr lang="ru-RU" sz="1213" dirty="0">
              <a:solidFill>
                <a:srgbClr val="C00000"/>
              </a:solidFill>
              <a:latin typeface="Century" panose="02040604050505020304" pitchFamily="18" charset="0"/>
              <a:cs typeface="Calibri Light" panose="020F0302020204030204" pitchFamily="34" charset="0"/>
            </a:endParaRPr>
          </a:p>
          <a:p>
            <a:pPr defTabSz="554492">
              <a:lnSpc>
                <a:spcPct val="90000"/>
              </a:lnSpc>
              <a:defRPr/>
            </a:pPr>
            <a:endParaRPr lang="ru-RU" sz="1698" dirty="0">
              <a:solidFill>
                <a:srgbClr val="C00000"/>
              </a:solidFill>
              <a:latin typeface="Century" panose="020406040505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7102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5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69639" y="425492"/>
            <a:ext cx="3474028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НАЧНЕМ С НАЧАЛА</a:t>
            </a:r>
          </a:p>
        </p:txBody>
      </p:sp>
      <p:pic>
        <p:nvPicPr>
          <p:cNvPr id="7" name="Picture 2" descr="https://melody.su/upload/iblock/c4a/c4a03222827f1d7b47f5091d6253cdcc.jpg">
            <a:extLst>
              <a:ext uri="{FF2B5EF4-FFF2-40B4-BE49-F238E27FC236}">
                <a16:creationId xmlns="" xmlns:a16="http://schemas.microsoft.com/office/drawing/2014/main" id="{6E67DAD7-0833-4408-A3F6-546445976D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15"/>
          <a:stretch/>
        </p:blipFill>
        <p:spPr bwMode="auto">
          <a:xfrm flipH="1">
            <a:off x="3940902" y="1317821"/>
            <a:ext cx="4211653" cy="480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7A11D128-4240-4FF9-BF65-3F9D5BA143E0}"/>
              </a:ext>
            </a:extLst>
          </p:cNvPr>
          <p:cNvSpPr/>
          <p:nvPr/>
        </p:nvSpPr>
        <p:spPr>
          <a:xfrm>
            <a:off x="5911579" y="6220216"/>
            <a:ext cx="2525429" cy="27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54492">
              <a:lnSpc>
                <a:spcPct val="90000"/>
              </a:lnSpc>
              <a:defRPr/>
            </a:pPr>
            <a:r>
              <a:rPr lang="ru-RU" sz="1334" dirty="0" err="1">
                <a:solidFill>
                  <a:srgbClr val="C00000"/>
                </a:solidFill>
                <a:latin typeface="Century" panose="02040604050505020304" pitchFamily="18" charset="0"/>
                <a:sym typeface="Wingdings" panose="05000000000000000000" pitchFamily="2" charset="2"/>
              </a:rPr>
              <a:t>Ференц</a:t>
            </a:r>
            <a:r>
              <a:rPr lang="ru-RU" sz="1334" dirty="0">
                <a:solidFill>
                  <a:srgbClr val="C00000"/>
                </a:solidFill>
                <a:latin typeface="Century" panose="02040604050505020304" pitchFamily="18" charset="0"/>
                <a:sym typeface="Wingdings" panose="05000000000000000000" pitchFamily="2" charset="2"/>
              </a:rPr>
              <a:t> Лист (1811 – 1886)</a:t>
            </a:r>
          </a:p>
        </p:txBody>
      </p:sp>
    </p:spTree>
    <p:extLst>
      <p:ext uri="{BB962C8B-B14F-4D97-AF65-F5344CB8AC3E}">
        <p14:creationId xmlns:p14="http://schemas.microsoft.com/office/powerpoint/2010/main" val="95339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955846"/>
            <a:ext cx="12192000" cy="1027814"/>
          </a:xfrm>
          <a:prstGeom prst="rect">
            <a:avLst/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641629" y="3305138"/>
            <a:ext cx="4501553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СПАСИБО ЗА ВНИМАНИЕ!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60DBE40-462E-4C2B-A0DF-754B704B24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07" y="2565900"/>
            <a:ext cx="1726199" cy="172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13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6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42576" y="425492"/>
            <a:ext cx="332815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Определяем понятия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338CA1C-B515-4912-AAD2-12FD5E1AC638}"/>
              </a:ext>
            </a:extLst>
          </p:cNvPr>
          <p:cNvSpPr txBox="1"/>
          <p:nvPr/>
        </p:nvSpPr>
        <p:spPr>
          <a:xfrm>
            <a:off x="2676626" y="1571210"/>
            <a:ext cx="8317395" cy="374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1902" indent="-311902" algn="just">
              <a:lnSpc>
                <a:spcPct val="90000"/>
              </a:lnSpc>
              <a:buFontTx/>
              <a:buAutoNum type="arabicPeriod"/>
              <a:defRPr/>
            </a:pPr>
            <a:r>
              <a:rPr lang="ru-RU" sz="2200" dirty="0">
                <a:solidFill>
                  <a:srgbClr val="C00000"/>
                </a:solidFill>
                <a:latin typeface="Century" panose="02040604050505020304" pitchFamily="18" charset="0"/>
                <a:sym typeface="Wingdings" panose="05000000000000000000" pitchFamily="2" charset="2"/>
              </a:rPr>
              <a:t>Особый жанр обобщения и распространения педагогического опыта, опирающийся на свои принципы и имеющий определенную структуру</a:t>
            </a:r>
          </a:p>
          <a:p>
            <a:pPr marL="311902" indent="-311902" algn="just">
              <a:lnSpc>
                <a:spcPct val="90000"/>
              </a:lnSpc>
              <a:buFontTx/>
              <a:buAutoNum type="arabicPeriod"/>
              <a:defRPr/>
            </a:pPr>
            <a:r>
              <a:rPr lang="ru-RU" sz="2200" dirty="0">
                <a:solidFill>
                  <a:srgbClr val="C00000"/>
                </a:solidFill>
                <a:latin typeface="Century" panose="02040604050505020304" pitchFamily="18" charset="0"/>
              </a:rPr>
              <a:t>Форма передачи знаний и умений, обмена опытом обучения и воспитания, центральным звеном которой является демонстрация оригинальных методов освоения определенного содержания при активной роли всех участников занятия</a:t>
            </a:r>
          </a:p>
          <a:p>
            <a:pPr marL="311902" indent="-311902" algn="just">
              <a:lnSpc>
                <a:spcPct val="90000"/>
              </a:lnSpc>
              <a:buFontTx/>
              <a:buAutoNum type="arabicPeriod"/>
              <a:defRPr/>
            </a:pPr>
            <a:r>
              <a:rPr lang="ru-RU" sz="2200" dirty="0">
                <a:solidFill>
                  <a:srgbClr val="C00000"/>
                </a:solidFill>
                <a:latin typeface="Century" panose="02040604050505020304" pitchFamily="18" charset="0"/>
              </a:rPr>
              <a:t>Форма учебного занятия, которая основана на практических действиях показа и демонстрации творческого решения определенной познавательной и проблемной педагогической задачи</a:t>
            </a:r>
          </a:p>
        </p:txBody>
      </p:sp>
    </p:spTree>
    <p:extLst>
      <p:ext uri="{BB962C8B-B14F-4D97-AF65-F5344CB8AC3E}">
        <p14:creationId xmlns:p14="http://schemas.microsoft.com/office/powerpoint/2010/main" val="357898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7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42576" y="425492"/>
            <a:ext cx="332815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Определяем понятия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338CA1C-B515-4912-AAD2-12FD5E1AC638}"/>
              </a:ext>
            </a:extLst>
          </p:cNvPr>
          <p:cNvSpPr txBox="1"/>
          <p:nvPr/>
        </p:nvSpPr>
        <p:spPr>
          <a:xfrm>
            <a:off x="2676626" y="1571210"/>
            <a:ext cx="8317395" cy="374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1902" indent="-311902" algn="just">
              <a:lnSpc>
                <a:spcPct val="90000"/>
              </a:lnSpc>
              <a:buFontTx/>
              <a:buAutoNum type="arabicPeriod"/>
              <a:defRPr/>
            </a:pPr>
            <a:r>
              <a:rPr lang="ru-RU" sz="2200" dirty="0">
                <a:solidFill>
                  <a:srgbClr val="C00000"/>
                </a:solidFill>
                <a:latin typeface="Century" panose="02040604050505020304" pitchFamily="18" charset="0"/>
                <a:sym typeface="Wingdings" panose="05000000000000000000" pitchFamily="2" charset="2"/>
              </a:rPr>
              <a:t>Особый жанр обобщения и </a:t>
            </a:r>
            <a:r>
              <a:rPr lang="ru-RU" sz="2200" u="sng" dirty="0">
                <a:solidFill>
                  <a:srgbClr val="C00000"/>
                </a:solidFill>
                <a:latin typeface="Century" panose="02040604050505020304" pitchFamily="18" charset="0"/>
                <a:sym typeface="Wingdings" panose="05000000000000000000" pitchFamily="2" charset="2"/>
              </a:rPr>
              <a:t>распространения педагогического опыта</a:t>
            </a:r>
            <a:r>
              <a:rPr lang="ru-RU" sz="2200" dirty="0">
                <a:solidFill>
                  <a:srgbClr val="C00000"/>
                </a:solidFill>
                <a:latin typeface="Century" panose="02040604050505020304" pitchFamily="18" charset="0"/>
                <a:sym typeface="Wingdings" panose="05000000000000000000" pitchFamily="2" charset="2"/>
              </a:rPr>
              <a:t>, опирающийся на свои </a:t>
            </a:r>
            <a:r>
              <a:rPr lang="ru-RU" sz="2200" u="sng" dirty="0">
                <a:solidFill>
                  <a:srgbClr val="C00000"/>
                </a:solidFill>
                <a:latin typeface="Century" panose="02040604050505020304" pitchFamily="18" charset="0"/>
                <a:sym typeface="Wingdings" panose="05000000000000000000" pitchFamily="2" charset="2"/>
              </a:rPr>
              <a:t>принципы</a:t>
            </a:r>
            <a:r>
              <a:rPr lang="ru-RU" sz="2200" dirty="0">
                <a:solidFill>
                  <a:srgbClr val="C00000"/>
                </a:solidFill>
                <a:latin typeface="Century" panose="02040604050505020304" pitchFamily="18" charset="0"/>
                <a:sym typeface="Wingdings" panose="05000000000000000000" pitchFamily="2" charset="2"/>
              </a:rPr>
              <a:t> и имеющий определенную </a:t>
            </a:r>
            <a:r>
              <a:rPr lang="ru-RU" sz="2200" u="sng" dirty="0">
                <a:solidFill>
                  <a:srgbClr val="C00000"/>
                </a:solidFill>
                <a:latin typeface="Century" panose="02040604050505020304" pitchFamily="18" charset="0"/>
                <a:sym typeface="Wingdings" panose="05000000000000000000" pitchFamily="2" charset="2"/>
              </a:rPr>
              <a:t>структуру</a:t>
            </a:r>
          </a:p>
          <a:p>
            <a:pPr marL="311902" indent="-311902" algn="just">
              <a:lnSpc>
                <a:spcPct val="90000"/>
              </a:lnSpc>
              <a:buFontTx/>
              <a:buAutoNum type="arabicPeriod"/>
              <a:defRPr/>
            </a:pPr>
            <a:r>
              <a:rPr lang="ru-RU" sz="2200" dirty="0">
                <a:solidFill>
                  <a:srgbClr val="C00000"/>
                </a:solidFill>
                <a:latin typeface="Century" panose="02040604050505020304" pitchFamily="18" charset="0"/>
              </a:rPr>
              <a:t>Форма передачи знаний и умений, обмена опытом обучения и воспитания, центральным звеном которой является демонстрация </a:t>
            </a:r>
            <a:r>
              <a:rPr lang="ru-RU" sz="2200" u="sng" dirty="0">
                <a:solidFill>
                  <a:srgbClr val="C00000"/>
                </a:solidFill>
                <a:latin typeface="Century" panose="02040604050505020304" pitchFamily="18" charset="0"/>
              </a:rPr>
              <a:t>оригинальных методов </a:t>
            </a:r>
            <a:r>
              <a:rPr lang="ru-RU" sz="2200" dirty="0">
                <a:solidFill>
                  <a:srgbClr val="C00000"/>
                </a:solidFill>
                <a:latin typeface="Century" panose="02040604050505020304" pitchFamily="18" charset="0"/>
              </a:rPr>
              <a:t>освоения определенного содержания при </a:t>
            </a:r>
            <a:r>
              <a:rPr lang="ru-RU" sz="2200" u="sng" dirty="0">
                <a:solidFill>
                  <a:srgbClr val="C00000"/>
                </a:solidFill>
                <a:latin typeface="Century" panose="02040604050505020304" pitchFamily="18" charset="0"/>
              </a:rPr>
              <a:t>активной роли всех участников занятия</a:t>
            </a:r>
          </a:p>
          <a:p>
            <a:pPr marL="311902" indent="-311902" algn="just">
              <a:lnSpc>
                <a:spcPct val="90000"/>
              </a:lnSpc>
              <a:buFontTx/>
              <a:buAutoNum type="arabicPeriod"/>
              <a:defRPr/>
            </a:pPr>
            <a:r>
              <a:rPr lang="ru-RU" sz="2200" dirty="0">
                <a:solidFill>
                  <a:srgbClr val="C00000"/>
                </a:solidFill>
                <a:latin typeface="Century" panose="02040604050505020304" pitchFamily="18" charset="0"/>
              </a:rPr>
              <a:t>Форма учебного занятия, которая основана на </a:t>
            </a:r>
            <a:r>
              <a:rPr lang="ru-RU" sz="2200" u="sng" dirty="0">
                <a:solidFill>
                  <a:srgbClr val="C00000"/>
                </a:solidFill>
                <a:latin typeface="Century" panose="02040604050505020304" pitchFamily="18" charset="0"/>
              </a:rPr>
              <a:t>практических действиях показа</a:t>
            </a:r>
            <a:r>
              <a:rPr lang="ru-RU" sz="2200" dirty="0">
                <a:solidFill>
                  <a:srgbClr val="C00000"/>
                </a:solidFill>
                <a:latin typeface="Century" panose="02040604050505020304" pitchFamily="18" charset="0"/>
              </a:rPr>
              <a:t> и демонстрации </a:t>
            </a:r>
            <a:r>
              <a:rPr lang="ru-RU" sz="2200" u="sng" dirty="0">
                <a:solidFill>
                  <a:srgbClr val="C00000"/>
                </a:solidFill>
                <a:latin typeface="Century" panose="02040604050505020304" pitchFamily="18" charset="0"/>
              </a:rPr>
              <a:t>творческого решения</a:t>
            </a:r>
            <a:r>
              <a:rPr lang="ru-RU" sz="2200" dirty="0">
                <a:solidFill>
                  <a:srgbClr val="C00000"/>
                </a:solidFill>
                <a:latin typeface="Century" panose="02040604050505020304" pitchFamily="18" charset="0"/>
              </a:rPr>
              <a:t> определенной познавательной и </a:t>
            </a:r>
            <a:r>
              <a:rPr lang="ru-RU" sz="2200" u="sng" dirty="0">
                <a:solidFill>
                  <a:srgbClr val="C00000"/>
                </a:solidFill>
                <a:latin typeface="Century" panose="02040604050505020304" pitchFamily="18" charset="0"/>
              </a:rPr>
              <a:t>проблемной педагогической задачи</a:t>
            </a:r>
          </a:p>
        </p:txBody>
      </p:sp>
    </p:spTree>
    <p:extLst>
      <p:ext uri="{BB962C8B-B14F-4D97-AF65-F5344CB8AC3E}">
        <p14:creationId xmlns:p14="http://schemas.microsoft.com/office/powerpoint/2010/main" val="344787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8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EA7422A7-6AD0-4661-9E80-BE1B4A10C128}"/>
              </a:ext>
            </a:extLst>
          </p:cNvPr>
          <p:cNvSpPr/>
          <p:nvPr/>
        </p:nvSpPr>
        <p:spPr>
          <a:xfrm>
            <a:off x="1915852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6C4B7CD-0CCF-40D9-9368-270F17E8809F}"/>
              </a:ext>
            </a:extLst>
          </p:cNvPr>
          <p:cNvSpPr txBox="1"/>
          <p:nvPr/>
        </p:nvSpPr>
        <p:spPr>
          <a:xfrm>
            <a:off x="2063011" y="23226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rgbClr val="C00000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="" xmlns:a16="http://schemas.microsoft.com/office/drawing/2014/main" id="{18543909-C0BF-4C99-8986-F62B0B7B4372}"/>
              </a:ext>
            </a:extLst>
          </p:cNvPr>
          <p:cNvSpPr/>
          <p:nvPr/>
        </p:nvSpPr>
        <p:spPr>
          <a:xfrm>
            <a:off x="6120757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62C8D0E-8AB4-4CB8-8D7A-7AC78485573F}"/>
              </a:ext>
            </a:extLst>
          </p:cNvPr>
          <p:cNvSpPr txBox="1"/>
          <p:nvPr/>
        </p:nvSpPr>
        <p:spPr>
          <a:xfrm>
            <a:off x="6430537" y="2311698"/>
            <a:ext cx="27647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rgbClr val="C00000"/>
                </a:solidFill>
                <a:latin typeface="Century" panose="02040604050505020304" pitchFamily="18" charset="0"/>
              </a:rPr>
              <a:t>СХОДСТВА И РАЗЛИЧИЯ</a:t>
            </a:r>
            <a:endParaRPr lang="ru-RU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AFCF4423-7F08-4BE5-89CB-37D8ADF2FFC5}"/>
              </a:ext>
            </a:extLst>
          </p:cNvPr>
          <p:cNvSpPr/>
          <p:nvPr/>
        </p:nvSpPr>
        <p:spPr>
          <a:xfrm>
            <a:off x="1915852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C58D88D-C97B-4398-9BE5-20851E627190}"/>
              </a:ext>
            </a:extLst>
          </p:cNvPr>
          <p:cNvSpPr txBox="1"/>
          <p:nvPr/>
        </p:nvSpPr>
        <p:spPr>
          <a:xfrm>
            <a:off x="2063012" y="4723837"/>
            <a:ext cx="2607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rgbClr val="C00000"/>
                </a:solidFill>
                <a:latin typeface="Century" panose="02040604050505020304" pitchFamily="18" charset="0"/>
              </a:rPr>
              <a:t>СТРУКТУРА</a:t>
            </a:r>
            <a:endParaRPr lang="ru-RU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5BABC146-433A-4250-97A2-2CCF9539106A}"/>
              </a:ext>
            </a:extLst>
          </p:cNvPr>
          <p:cNvSpPr/>
          <p:nvPr/>
        </p:nvSpPr>
        <p:spPr>
          <a:xfrm>
            <a:off x="6120757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DDB5E90-F5E9-4CDD-BB1F-4C8C36B6BF5A}"/>
              </a:ext>
            </a:extLst>
          </p:cNvPr>
          <p:cNvSpPr txBox="1"/>
          <p:nvPr/>
        </p:nvSpPr>
        <p:spPr>
          <a:xfrm>
            <a:off x="6313834" y="4702761"/>
            <a:ext cx="1638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rgbClr val="C00000"/>
                </a:solidFill>
                <a:latin typeface="Century" panose="02040604050505020304" pitchFamily="18" charset="0"/>
              </a:rPr>
              <a:t>ОШИБКИ</a:t>
            </a:r>
            <a:endParaRPr lang="ru-RU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pic>
        <p:nvPicPr>
          <p:cNvPr id="15" name="Picture 2" descr="одежду, пояса роялти бесплатно векторные иллюстрации -vc006071-CoolCLIPS.com">
            <a:extLst>
              <a:ext uri="{FF2B5EF4-FFF2-40B4-BE49-F238E27FC236}">
                <a16:creationId xmlns="" xmlns:a16="http://schemas.microsoft.com/office/drawing/2014/main" id="{0BB6BC66-6BD4-482B-BF80-45BE5F3FD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3"/>
          <a:stretch/>
        </p:blipFill>
        <p:spPr bwMode="auto">
          <a:xfrm>
            <a:off x="8466140" y="4506793"/>
            <a:ext cx="1119177" cy="76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D7010BB0-D9CE-4A09-8AC9-E2C92DAC7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55" y="22553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Ягодный коктейль при помощи CSS маски">
            <a:extLst>
              <a:ext uri="{FF2B5EF4-FFF2-40B4-BE49-F238E27FC236}">
                <a16:creationId xmlns="" xmlns:a16="http://schemas.microsoft.com/office/drawing/2014/main" id="{7EAD8047-A076-43F5-8CFA-214C300BD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534" y="4339584"/>
            <a:ext cx="1121896" cy="111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рисунок символа весы, весы, зодиак, символ PNG и PSD-файл пнг для  бесплатной загрузки | Символы, Музыкальные символы, Рисунок">
            <a:extLst>
              <a:ext uri="{FF2B5EF4-FFF2-40B4-BE49-F238E27FC236}">
                <a16:creationId xmlns="" xmlns:a16="http://schemas.microsoft.com/office/drawing/2014/main" id="{6433A453-CD33-4DC9-88CF-36B4BC426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768" y="2161856"/>
            <a:ext cx="1015549" cy="10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0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9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7724" y="425492"/>
            <a:ext cx="295786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>
                <a:solidFill>
                  <a:srgbClr val="DF3801"/>
                </a:solidFill>
                <a:latin typeface="Century" panose="02040604050505020304" pitchFamily="18" charset="0"/>
              </a:rPr>
              <a:t>ПОГОВОРИМ О…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="" xmlns:a16="http://schemas.microsoft.com/office/drawing/2014/main" id="{18543909-C0BF-4C99-8986-F62B0B7B4372}"/>
              </a:ext>
            </a:extLst>
          </p:cNvPr>
          <p:cNvSpPr/>
          <p:nvPr/>
        </p:nvSpPr>
        <p:spPr>
          <a:xfrm>
            <a:off x="6120757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62C8D0E-8AB4-4CB8-8D7A-7AC78485573F}"/>
              </a:ext>
            </a:extLst>
          </p:cNvPr>
          <p:cNvSpPr txBox="1"/>
          <p:nvPr/>
        </p:nvSpPr>
        <p:spPr>
          <a:xfrm>
            <a:off x="6430537" y="2311698"/>
            <a:ext cx="27647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rgbClr val="C00000"/>
                </a:solidFill>
                <a:latin typeface="Century" panose="02040604050505020304" pitchFamily="18" charset="0"/>
              </a:rPr>
              <a:t>СХОДСТВА И РАЗЛИЧИЯ</a:t>
            </a:r>
            <a:endParaRPr lang="ru-RU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AFCF4423-7F08-4BE5-89CB-37D8ADF2FFC5}"/>
              </a:ext>
            </a:extLst>
          </p:cNvPr>
          <p:cNvSpPr/>
          <p:nvPr/>
        </p:nvSpPr>
        <p:spPr>
          <a:xfrm>
            <a:off x="1915852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C58D88D-C97B-4398-9BE5-20851E627190}"/>
              </a:ext>
            </a:extLst>
          </p:cNvPr>
          <p:cNvSpPr txBox="1"/>
          <p:nvPr/>
        </p:nvSpPr>
        <p:spPr>
          <a:xfrm>
            <a:off x="2063012" y="4723837"/>
            <a:ext cx="2607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rgbClr val="C00000"/>
                </a:solidFill>
                <a:latin typeface="Century" panose="02040604050505020304" pitchFamily="18" charset="0"/>
              </a:rPr>
              <a:t>СТРУКТУРА</a:t>
            </a:r>
            <a:endParaRPr lang="ru-RU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5BABC146-433A-4250-97A2-2CCF9539106A}"/>
              </a:ext>
            </a:extLst>
          </p:cNvPr>
          <p:cNvSpPr/>
          <p:nvPr/>
        </p:nvSpPr>
        <p:spPr>
          <a:xfrm>
            <a:off x="6120757" y="3992792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DDB5E90-F5E9-4CDD-BB1F-4C8C36B6BF5A}"/>
              </a:ext>
            </a:extLst>
          </p:cNvPr>
          <p:cNvSpPr txBox="1"/>
          <p:nvPr/>
        </p:nvSpPr>
        <p:spPr>
          <a:xfrm>
            <a:off x="6313834" y="4702761"/>
            <a:ext cx="1638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rgbClr val="C00000"/>
                </a:solidFill>
                <a:latin typeface="Century" panose="02040604050505020304" pitchFamily="18" charset="0"/>
              </a:rPr>
              <a:t>ОШИБКИ</a:t>
            </a:r>
            <a:endParaRPr lang="ru-RU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pic>
        <p:nvPicPr>
          <p:cNvPr id="15" name="Picture 2" descr="одежду, пояса роялти бесплатно векторные иллюстрации -vc006071-CoolCLIPS.com">
            <a:extLst>
              <a:ext uri="{FF2B5EF4-FFF2-40B4-BE49-F238E27FC236}">
                <a16:creationId xmlns="" xmlns:a16="http://schemas.microsoft.com/office/drawing/2014/main" id="{0BB6BC66-6BD4-482B-BF80-45BE5F3FD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3"/>
          <a:stretch/>
        </p:blipFill>
        <p:spPr bwMode="auto">
          <a:xfrm>
            <a:off x="8466140" y="4506793"/>
            <a:ext cx="1119177" cy="76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Ягодный коктейль при помощи CSS маски">
            <a:extLst>
              <a:ext uri="{FF2B5EF4-FFF2-40B4-BE49-F238E27FC236}">
                <a16:creationId xmlns="" xmlns:a16="http://schemas.microsoft.com/office/drawing/2014/main" id="{7EAD8047-A076-43F5-8CFA-214C300BD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534" y="4339584"/>
            <a:ext cx="1121896" cy="111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рисунок символа весы, весы, зодиак, символ PNG и PSD-файл пнг для  бесплатной загрузки | Символы, Музыкальные символы, Рисунок">
            <a:extLst>
              <a:ext uri="{FF2B5EF4-FFF2-40B4-BE49-F238E27FC236}">
                <a16:creationId xmlns="" xmlns:a16="http://schemas.microsoft.com/office/drawing/2014/main" id="{6433A453-CD33-4DC9-88CF-36B4BC426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768" y="2161856"/>
            <a:ext cx="1015549" cy="10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E4639274-6475-4A66-81A3-67D0E1768AD1}"/>
              </a:ext>
            </a:extLst>
          </p:cNvPr>
          <p:cNvSpPr/>
          <p:nvPr/>
        </p:nvSpPr>
        <p:spPr>
          <a:xfrm>
            <a:off x="1915852" y="1742618"/>
            <a:ext cx="3619960" cy="1854026"/>
          </a:xfrm>
          <a:prstGeom prst="roundRect">
            <a:avLst>
              <a:gd name="adj" fmla="val 50000"/>
            </a:avLst>
          </a:prstGeom>
          <a:solidFill>
            <a:srgbClr val="A08B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92">
              <a:latin typeface="Century" panose="020406040505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53CECC46-28C4-4FEC-BCA9-2C919EB73E99}"/>
              </a:ext>
            </a:extLst>
          </p:cNvPr>
          <p:cNvSpPr txBox="1"/>
          <p:nvPr/>
        </p:nvSpPr>
        <p:spPr>
          <a:xfrm>
            <a:off x="2063011" y="2322647"/>
            <a:ext cx="3025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pc="-3" dirty="0">
                <a:solidFill>
                  <a:schemeClr val="bg1"/>
                </a:solidFill>
                <a:latin typeface="Century" panose="02040604050505020304" pitchFamily="18" charset="0"/>
              </a:rPr>
              <a:t>ЭТАПЫ ПРОЕКТИРОВАНИЯ</a:t>
            </a:r>
            <a:endParaRPr lang="ru-RU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pic>
        <p:nvPicPr>
          <p:cNvPr id="21" name="Picture 4" descr="Vector Illustration Of Portable Rigid Step Ladder Or - Step Ladder Clipart  Transparent , Transparent Cartoon, Free Cliparts &amp; Silhouettes - NetClipart">
            <a:extLst>
              <a:ext uri="{FF2B5EF4-FFF2-40B4-BE49-F238E27FC236}">
                <a16:creationId xmlns="" xmlns:a16="http://schemas.microsoft.com/office/drawing/2014/main" id="{81C4856D-491F-4896-90F2-A58FA105D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155" y="2255322"/>
            <a:ext cx="1117657" cy="9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42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952</Words>
  <Application>Microsoft Office PowerPoint</Application>
  <PresentationFormat>Произвольный</PresentationFormat>
  <Paragraphs>394</Paragraphs>
  <Slides>50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8" baseType="lpstr">
      <vt:lpstr>Arial</vt:lpstr>
      <vt:lpstr>Wingdings</vt:lpstr>
      <vt:lpstr>Calibri</vt:lpstr>
      <vt:lpstr>Verdana</vt:lpstr>
      <vt:lpstr>Century</vt:lpstr>
      <vt:lpstr>Duepuntozero Pro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Julia</cp:lastModifiedBy>
  <cp:revision>36</cp:revision>
  <dcterms:created xsi:type="dcterms:W3CDTF">2022-12-02T07:06:30Z</dcterms:created>
  <dcterms:modified xsi:type="dcterms:W3CDTF">2024-12-12T09:48:28Z</dcterms:modified>
</cp:coreProperties>
</file>