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ppt/theme/themeOverride15.xml" ContentType="application/vnd.openxmlformats-officedocument.themeOverride+xml"/>
  <Override PartName="/ppt/theme/themeOverride16.xml" ContentType="application/vnd.openxmlformats-officedocument.themeOverride+xml"/>
  <Override PartName="/ppt/theme/themeOverride17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18.xml" ContentType="application/vnd.openxmlformats-officedocument.themeOverride+xml"/>
  <Override PartName="/ppt/theme/themeOverride19.xml" ContentType="application/vnd.openxmlformats-officedocument.themeOverride+xml"/>
  <Override PartName="/ppt/theme/themeOverride20.xml" ContentType="application/vnd.openxmlformats-officedocument.themeOverride+xml"/>
  <Override PartName="/ppt/theme/themeOverride21.xml" ContentType="application/vnd.openxmlformats-officedocument.themeOverride+xml"/>
  <Override PartName="/ppt/theme/themeOverride22.xml" ContentType="application/vnd.openxmlformats-officedocument.themeOverride+xml"/>
  <Override PartName="/ppt/theme/themeOverride23.xml" ContentType="application/vnd.openxmlformats-officedocument.themeOverride+xml"/>
  <Override PartName="/ppt/theme/themeOverride24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25.xml" ContentType="application/vnd.openxmlformats-officedocument.themeOverr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387" r:id="rId2"/>
    <p:sldId id="284" r:id="rId3"/>
    <p:sldId id="335" r:id="rId4"/>
    <p:sldId id="459" r:id="rId5"/>
    <p:sldId id="415" r:id="rId6"/>
    <p:sldId id="449" r:id="rId7"/>
    <p:sldId id="450" r:id="rId8"/>
    <p:sldId id="345" r:id="rId9"/>
    <p:sldId id="451" r:id="rId10"/>
    <p:sldId id="452" r:id="rId11"/>
    <p:sldId id="453" r:id="rId12"/>
    <p:sldId id="455" r:id="rId13"/>
    <p:sldId id="454" r:id="rId14"/>
    <p:sldId id="457" r:id="rId15"/>
    <p:sldId id="441" r:id="rId16"/>
    <p:sldId id="448" r:id="rId17"/>
    <p:sldId id="444" r:id="rId18"/>
    <p:sldId id="460" r:id="rId19"/>
    <p:sldId id="443" r:id="rId20"/>
    <p:sldId id="442" r:id="rId21"/>
    <p:sldId id="445" r:id="rId22"/>
    <p:sldId id="461" r:id="rId23"/>
    <p:sldId id="447" r:id="rId24"/>
    <p:sldId id="446" r:id="rId25"/>
    <p:sldId id="336" r:id="rId26"/>
    <p:sldId id="382" r:id="rId27"/>
    <p:sldId id="438" r:id="rId28"/>
    <p:sldId id="289" r:id="rId29"/>
  </p:sldIdLst>
  <p:sldSz cx="9144000" cy="6858000" type="screen4x3"/>
  <p:notesSz cx="6797675" cy="9929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A0FB448A-0601-470F-8C33-84897F998076}">
          <p14:sldIdLst>
            <p14:sldId id="387"/>
            <p14:sldId id="284"/>
            <p14:sldId id="335"/>
            <p14:sldId id="459"/>
            <p14:sldId id="415"/>
            <p14:sldId id="449"/>
            <p14:sldId id="450"/>
            <p14:sldId id="345"/>
            <p14:sldId id="451"/>
            <p14:sldId id="452"/>
            <p14:sldId id="453"/>
            <p14:sldId id="455"/>
            <p14:sldId id="454"/>
            <p14:sldId id="457"/>
            <p14:sldId id="441"/>
            <p14:sldId id="448"/>
            <p14:sldId id="444"/>
            <p14:sldId id="460"/>
            <p14:sldId id="443"/>
            <p14:sldId id="442"/>
            <p14:sldId id="445"/>
            <p14:sldId id="461"/>
            <p14:sldId id="447"/>
            <p14:sldId id="446"/>
            <p14:sldId id="336"/>
            <p14:sldId id="382"/>
            <p14:sldId id="438"/>
          </p14:sldIdLst>
        </p14:section>
        <p14:section name="Раздел без заголовка" id="{5BE54A8D-D3E5-427A-8ED8-671C4FBF0B6A}">
          <p14:sldIdLst>
            <p14:sldId id="28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9CA9"/>
    <a:srgbClr val="81A1A9"/>
    <a:srgbClr val="DAE7F6"/>
    <a:srgbClr val="DA8014"/>
    <a:srgbClr val="6B85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488" autoAdjust="0"/>
    <p:restoredTop sz="94333" autoAdjust="0"/>
  </p:normalViewPr>
  <p:slideViewPr>
    <p:cSldViewPr>
      <p:cViewPr varScale="1">
        <p:scale>
          <a:sx n="107" d="100"/>
          <a:sy n="107" d="100"/>
        </p:scale>
        <p:origin x="1512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148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E1DAD4-002F-4857-B128-82125AAE0C2F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4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433220-5CCB-40CD-BC75-43B21792D5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59007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2D9574-C409-4E25-BAC8-C4452B7BF775}" type="datetimeFigureOut">
              <a:rPr lang="ru-RU" smtClean="0"/>
              <a:pPr/>
              <a:t>30.10.2024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6662"/>
            <a:ext cx="5438140" cy="446841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31599"/>
            <a:ext cx="2945659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31599"/>
            <a:ext cx="2945659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30E1C7-1ED4-4D41-8773-C527150BB94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69978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30E1C7-1ED4-4D41-8773-C527150BB94D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63371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30E1C7-1ED4-4D41-8773-C527150BB94D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15778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30E1C7-1ED4-4D41-8773-C527150BB94D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15011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30E1C7-1ED4-4D41-8773-C527150BB94D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40945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30E1C7-1ED4-4D41-8773-C527150BB94D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52334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38A71-888F-4098-B8DB-4F0926576AD1}" type="datetime1">
              <a:rPr lang="ru-RU" smtClean="0"/>
              <a:pPr/>
              <a:t>30.10.2024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1294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FAF0F-6D33-4259-B650-5888ADBCE3ED}" type="datetime1">
              <a:rPr lang="ru-RU" smtClean="0"/>
              <a:pPr/>
              <a:t>30.10.2024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36822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FCA5E-E9D1-4896-B736-923C9AE4F3DD}" type="datetime1">
              <a:rPr lang="ru-RU" smtClean="0"/>
              <a:pPr/>
              <a:t>30.10.2024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5399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485C2-57DA-45DB-94CA-EE71E5425662}" type="datetime1">
              <a:rPr lang="ru-RU" smtClean="0"/>
              <a:pPr/>
              <a:t>30.10.2024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219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39397-B3EF-4FC0-8B6C-411CDF5F70FE}" type="datetime1">
              <a:rPr lang="ru-RU" smtClean="0"/>
              <a:pPr/>
              <a:t>30.10.2024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79895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9D0CB-26BF-4C85-9DEC-BE9CBA1139C8}" type="datetime1">
              <a:rPr lang="ru-RU" smtClean="0"/>
              <a:pPr/>
              <a:t>30.10.2024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59517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1029E-1AC1-440D-AABE-0A17D73E2682}" type="datetime1">
              <a:rPr lang="ru-RU" smtClean="0"/>
              <a:pPr/>
              <a:t>30.10.2024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9064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A11CC-09E3-451B-8942-329794FEDDDE}" type="datetime1">
              <a:rPr lang="ru-RU" smtClean="0"/>
              <a:pPr/>
              <a:t>30.10.2024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20793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A908A-4DBE-43EB-AE27-84AF36FDF416}" type="datetime1">
              <a:rPr lang="ru-RU" smtClean="0"/>
              <a:pPr/>
              <a:t>30.10.2024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2224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57D38-253A-41B7-B3FF-1D8184EFBAA1}" type="datetime1">
              <a:rPr lang="ru-RU" smtClean="0"/>
              <a:pPr/>
              <a:t>30.10.2024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53457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55AC3-DDA7-4C16-9728-264BA456410B}" type="datetime1">
              <a:rPr lang="ru-RU" smtClean="0"/>
              <a:pPr/>
              <a:t>30.10.2024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70768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889C51-E247-4B20-BA87-7C4739B8CD06}" type="datetime1">
              <a:rPr lang="ru-RU" smtClean="0"/>
              <a:pPr/>
              <a:t>30.10.2024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6B9D09-C74D-4F7A-A3BD-940A6A18E4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8947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0.xml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1.xml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2.xml"/><Relationship Id="rId5" Type="http://schemas.openxmlformats.org/officeDocument/2006/relationships/image" Target="../media/image8.jpe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3.xml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4.xml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5.xml"/><Relationship Id="rId5" Type="http://schemas.openxmlformats.org/officeDocument/2006/relationships/image" Target="../media/image11.png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6.xml"/><Relationship Id="rId5" Type="http://schemas.openxmlformats.org/officeDocument/2006/relationships/image" Target="../media/image12.png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7.xml"/><Relationship Id="rId6" Type="http://schemas.openxmlformats.org/officeDocument/2006/relationships/image" Target="../media/image13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8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9.xml"/><Relationship Id="rId5" Type="http://schemas.openxmlformats.org/officeDocument/2006/relationships/hyperlink" Target="https://biznesdep.tomsk.gov.ru/konkursy" TargetMode="External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0.xml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3.xml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4.xml"/><Relationship Id="rId6" Type="http://schemas.openxmlformats.org/officeDocument/2006/relationships/image" Target="../media/image4.png"/><Relationship Id="rId5" Type="http://schemas.openxmlformats.org/officeDocument/2006/relationships/hyperlink" Target="mailto:ilkinapolina@toipkro.ru" TargetMode="External"/><Relationship Id="rId4" Type="http://schemas.openxmlformats.org/officeDocument/2006/relationships/image" Target="../media/image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5.xml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3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oogle.ru/url?sa=i&amp;rct=j&amp;q=&amp;esrc=s&amp;frm=1&amp;source=images&amp;cd=&amp;cad=rja&amp;uact=8&amp;ved=0CAcQjRxqFQoTCMjPhufgq8cCFeumcgodeigKdg&amp;url=http://rp-california.ru/forum/index.php?/topic/8174-faqcrp-%D0%BA%D0%B0%D0%BA-%D1%83%D1%81%D1%82%D1%80%D0%BE%D0%B8%D1%82%D1%8C%D1%81%D1%8F-%D0%BD%D0%B0-%D1%80%D0%B0%D0%B1%D0%BE%D1%82%D1%83-%D0%B2-%D0%B3%D0%BE%D1%81%D0%BE%D1%80%D0%B3%D0%B0%D0%BD%D0%B8%D0%B7%D0%B0%D1%86%D0%B8%D1%8E/&amp;ei=F4rPVYjoMOvNygP60KiwBw&amp;bvm=bv.99804247,d.bGQ&amp;psig=AFQjCNFDpHR7sR3HC6UEeDmDOWCDi6cONQ&amp;ust=1439750668580329" TargetMode="External"/><Relationship Id="rId5" Type="http://schemas.openxmlformats.org/officeDocument/2006/relationships/image" Target="../media/image18.jpeg"/><Relationship Id="rId4" Type="http://schemas.openxmlformats.org/officeDocument/2006/relationships/hyperlink" Target="http://www.google.ru/url?sa=i&amp;rct=j&amp;q=&amp;esrc=s&amp;frm=1&amp;source=images&amp;cd=&amp;cad=rja&amp;uact=8&amp;ved=0CAcQjRxqFQoTCIn43qzgq8cCFWIscgodtfICSg&amp;url=http://penoizolmo.ru/chasto-zadavaemye-voprosy&amp;ei=nYnPVcm1H-LYyAO15YvQBA&amp;bvm=bv.99804247,d.bGQ&amp;psig=AFQjCNFDpHR7sR3HC6UEeDmDOWCDi6cONQ&amp;ust=1439750668580329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2411760" y="692696"/>
            <a:ext cx="6412668" cy="4650138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259CA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КОНКУРС НА СОИСКАНИЕ ПРЕМИЙ </a:t>
            </a:r>
            <a:br>
              <a:rPr lang="ru-RU" sz="3200" b="1" dirty="0">
                <a:solidFill>
                  <a:srgbClr val="259CA9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3200" b="1" dirty="0">
                <a:solidFill>
                  <a:srgbClr val="259CA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ТОМСКОЙ ОБЛАСТИ </a:t>
            </a:r>
            <a:br>
              <a:rPr lang="ru-RU" sz="3200" b="1" dirty="0">
                <a:solidFill>
                  <a:srgbClr val="259CA9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3200" b="1" dirty="0">
                <a:solidFill>
                  <a:srgbClr val="259CA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СФЕРЕ ОБРАЗОВАНИЯ, НАУКИ, ЗДРАВООХРАНЕНИЯ И КУЛЬТУРЫ </a:t>
            </a:r>
            <a:br>
              <a:rPr lang="ru-RU" sz="3200" b="1" dirty="0">
                <a:solidFill>
                  <a:srgbClr val="259CA9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3200" b="1" dirty="0">
                <a:solidFill>
                  <a:srgbClr val="259CA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 НА ЗВАНИЕ </a:t>
            </a:r>
            <a:br>
              <a:rPr lang="ru-RU" sz="3200" b="1" dirty="0">
                <a:solidFill>
                  <a:srgbClr val="259CA9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3200" b="1" dirty="0">
                <a:solidFill>
                  <a:srgbClr val="259CA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«ЛАУРЕАТ ПРЕМИИ ТОМСКОЙ ОБЛАСТИ В СФЕРЕ ОБРАЗОВАНИЯ, НАУКИ, ЗДРАВООХРАНЕНИЯ </a:t>
            </a:r>
            <a:br>
              <a:rPr lang="ru-RU" sz="3200" b="1" dirty="0">
                <a:solidFill>
                  <a:srgbClr val="259CA9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3200" b="1" dirty="0">
                <a:solidFill>
                  <a:srgbClr val="259CA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 КУЛЬТУРЫ»</a:t>
            </a:r>
            <a:endParaRPr lang="ru-RU" sz="3200" dirty="0"/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2339752" y="5589240"/>
            <a:ext cx="6400800" cy="1008112"/>
          </a:xfrm>
        </p:spPr>
        <p:txBody>
          <a:bodyPr>
            <a:normAutofit/>
          </a:bodyPr>
          <a:lstStyle/>
          <a:p>
            <a:pPr algn="r">
              <a:spcBef>
                <a:spcPts val="0"/>
              </a:spcBef>
            </a:pPr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Илькина Полина Евгеньевна, </a:t>
            </a:r>
          </a:p>
          <a:p>
            <a:pPr algn="r">
              <a:spcBef>
                <a:spcPts val="0"/>
              </a:spcBef>
            </a:pPr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специалист по УМР </a:t>
            </a:r>
            <a:r>
              <a:rPr lang="ru-RU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ЦОУПиСК</a:t>
            </a:r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ТОИПКРО</a:t>
            </a:r>
            <a:endParaRPr lang="ru-RU" sz="2000" b="1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805" y="332656"/>
            <a:ext cx="2016224" cy="201622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8345A36-87D1-4DBA-BFDA-45FE7C1A735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532" y="2493121"/>
            <a:ext cx="1780769" cy="20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5275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116632"/>
            <a:ext cx="1162472" cy="1162472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3D4C141-E056-4418-9BE5-0F197682817E}"/>
              </a:ext>
            </a:extLst>
          </p:cNvPr>
          <p:cNvSpPr/>
          <p:nvPr/>
        </p:nvSpPr>
        <p:spPr>
          <a:xfrm>
            <a:off x="1547664" y="76103"/>
            <a:ext cx="59046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600" b="1" dirty="0">
                <a:solidFill>
                  <a:srgbClr val="0A9BB2"/>
                </a:solidFill>
                <a:cs typeface="Times New Roman" pitchFamily="18" charset="0"/>
              </a:rPr>
              <a:t>Достижения соискателей оцениваются </a:t>
            </a:r>
          </a:p>
          <a:p>
            <a:pPr lvl="0"/>
            <a:r>
              <a:rPr lang="ru-RU" sz="2600" b="1" dirty="0">
                <a:solidFill>
                  <a:srgbClr val="0A9BB2"/>
                </a:solidFill>
                <a:cs typeface="Times New Roman" pitchFamily="18" charset="0"/>
              </a:rPr>
              <a:t>в следующем порядке: </a:t>
            </a:r>
          </a:p>
          <a:p>
            <a:pPr lvl="0" algn="r"/>
            <a:r>
              <a:rPr lang="ru-RU" sz="2000" b="1" dirty="0">
                <a:solidFill>
                  <a:srgbClr val="0A9BB2"/>
                </a:solidFill>
                <a:cs typeface="Times New Roman" pitchFamily="18" charset="0"/>
              </a:rPr>
              <a:t>(п.24, п. 25 Положения о Конкурсе…)</a:t>
            </a:r>
            <a:endParaRPr lang="ru-RU" sz="3600" b="1" u="sng" dirty="0">
              <a:solidFill>
                <a:srgbClr val="0A9BB2"/>
              </a:solidFill>
              <a:cs typeface="Times New Roman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D794E99-56FC-4CA8-859A-F8274C75341D}"/>
              </a:ext>
            </a:extLst>
          </p:cNvPr>
          <p:cNvSpPr/>
          <p:nvPr/>
        </p:nvSpPr>
        <p:spPr>
          <a:xfrm>
            <a:off x="251520" y="1628800"/>
            <a:ext cx="865130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dirty="0">
                <a:cs typeface="Times New Roman" panose="02020603050405020304" pitchFamily="18" charset="0"/>
              </a:rPr>
              <a:t>3. На каждого соискателя экспертная комиссия обеспечивает заполнение экспертной карты согласно критериям оценки победителей. Экспертные карты и критерии оценки утверждаются Советом и размещаются в объявлении о проведении Конкурса на официальном сайте Департамента. В соответствии с экспертными оценками формируется рейтинг соискателей по номинациям.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D86B751-2682-43DC-BED2-A5291FB11784}"/>
              </a:ext>
            </a:extLst>
          </p:cNvPr>
          <p:cNvSpPr/>
          <p:nvPr/>
        </p:nvSpPr>
        <p:spPr>
          <a:xfrm>
            <a:off x="251520" y="3752458"/>
            <a:ext cx="864096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dirty="0">
                <a:cs typeface="Times New Roman" panose="02020603050405020304" pitchFamily="18" charset="0"/>
              </a:rPr>
              <a:t>4. Решения в отношении рекомендаций экспертных комиссий по формированию рейтинга соискателей премий по номинациям принимаются открытым голосованием простым большинством голосов и оформляются протоколами в течение 3 календарных дней с даты принятия указанных решений.</a:t>
            </a:r>
          </a:p>
        </p:txBody>
      </p:sp>
      <p:pic>
        <p:nvPicPr>
          <p:cNvPr id="2052" name="Picture 4" descr="Протоколы Совета СРО НП &quot;ССО&quot; 2015 год - АСРО &quot;ССО&quot;">
            <a:extLst>
              <a:ext uri="{FF2B5EF4-FFF2-40B4-BE49-F238E27FC236}">
                <a16:creationId xmlns:a16="http://schemas.microsoft.com/office/drawing/2014/main" id="{65947F42-C161-473D-96CE-715979C098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5254302"/>
            <a:ext cx="1800200" cy="1299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83300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3D4C141-E056-4418-9BE5-0F197682817E}"/>
              </a:ext>
            </a:extLst>
          </p:cNvPr>
          <p:cNvSpPr/>
          <p:nvPr/>
        </p:nvSpPr>
        <p:spPr>
          <a:xfrm>
            <a:off x="1547664" y="76103"/>
            <a:ext cx="59046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600" b="1" dirty="0">
                <a:solidFill>
                  <a:srgbClr val="0A9BB2"/>
                </a:solidFill>
                <a:cs typeface="Times New Roman" pitchFamily="18" charset="0"/>
              </a:rPr>
              <a:t>Достижения соискателей оцениваются </a:t>
            </a:r>
          </a:p>
          <a:p>
            <a:pPr lvl="0"/>
            <a:r>
              <a:rPr lang="ru-RU" sz="2600" b="1" dirty="0">
                <a:solidFill>
                  <a:srgbClr val="0A9BB2"/>
                </a:solidFill>
                <a:cs typeface="Times New Roman" pitchFamily="18" charset="0"/>
              </a:rPr>
              <a:t>в следующем порядке: </a:t>
            </a:r>
          </a:p>
          <a:p>
            <a:pPr lvl="0" algn="r"/>
            <a:r>
              <a:rPr lang="ru-RU" sz="2000" b="1" dirty="0">
                <a:solidFill>
                  <a:srgbClr val="0A9BB2"/>
                </a:solidFill>
                <a:cs typeface="Times New Roman" pitchFamily="18" charset="0"/>
              </a:rPr>
              <a:t>(п.27, п.28, п.30 Положения о Конкурсе…)</a:t>
            </a:r>
            <a:endParaRPr lang="ru-RU" sz="3600" b="1" u="sng" dirty="0">
              <a:solidFill>
                <a:srgbClr val="0A9BB2"/>
              </a:solidFill>
              <a:cs typeface="Times New Roman" pitchFamily="18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0F7C263-CB06-42B3-A4CF-F1AE4F28E21B}"/>
              </a:ext>
            </a:extLst>
          </p:cNvPr>
          <p:cNvSpPr/>
          <p:nvPr/>
        </p:nvSpPr>
        <p:spPr>
          <a:xfrm>
            <a:off x="467544" y="1628800"/>
            <a:ext cx="792088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dirty="0">
                <a:cs typeface="Times New Roman" panose="02020603050405020304" pitchFamily="18" charset="0"/>
              </a:rPr>
              <a:t>5. Рейтинг соискателей, а также рекомендации к присуждению премий оформляются протоколом заседания экспертной комиссии, который подписывается председателем экспертной комиссии или председательствующим на заседании и секретарем экспертной комиссии.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B0BCF1E-E776-49A5-986A-FAB8F1BD2390}"/>
              </a:ext>
            </a:extLst>
          </p:cNvPr>
          <p:cNvSpPr/>
          <p:nvPr/>
        </p:nvSpPr>
        <p:spPr>
          <a:xfrm>
            <a:off x="467543" y="3444097"/>
            <a:ext cx="784887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dirty="0">
                <a:cs typeface="Times New Roman" panose="02020603050405020304" pitchFamily="18" charset="0"/>
              </a:rPr>
              <a:t>6. Протоколы заседаний экспертной комиссии направляются в Совет для принятия решения о присуждении премий в течение 1 календарного дня с момента их подписания.</a:t>
            </a:r>
          </a:p>
        </p:txBody>
      </p:sp>
      <p:pic>
        <p:nvPicPr>
          <p:cNvPr id="3074" name="Picture 2" descr="Партнёры - Научно-исследовательский институт кардиологии">
            <a:extLst>
              <a:ext uri="{FF2B5EF4-FFF2-40B4-BE49-F238E27FC236}">
                <a16:creationId xmlns:a16="http://schemas.microsoft.com/office/drawing/2014/main" id="{D3391CA2-33FE-42E3-A34B-BD71CD92FB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890" b="7131"/>
          <a:stretch/>
        </p:blipFill>
        <p:spPr bwMode="auto">
          <a:xfrm>
            <a:off x="7808781" y="223954"/>
            <a:ext cx="1015269" cy="904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0784E17-89A6-4939-8B95-68918B3C673D}"/>
              </a:ext>
            </a:extLst>
          </p:cNvPr>
          <p:cNvSpPr/>
          <p:nvPr/>
        </p:nvSpPr>
        <p:spPr>
          <a:xfrm>
            <a:off x="458787" y="4510388"/>
            <a:ext cx="8862293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cs typeface="Times New Roman" panose="02020603050405020304" pitchFamily="18" charset="0"/>
              </a:rPr>
              <a:t>7. Решение Совета по вопросу присуждения премий принимается открытым голосованием простым большинством голосов присутствующих на заседании членов Совета. В случае равенства голосов голос председателя Совета является решающим. Совет правомочен принимать решение, если на заседании присутствует не менее половины списочного состава членов Совета.</a:t>
            </a:r>
          </a:p>
        </p:txBody>
      </p:sp>
    </p:spTree>
    <p:extLst>
      <p:ext uri="{BB962C8B-B14F-4D97-AF65-F5344CB8AC3E}">
        <p14:creationId xmlns:p14="http://schemas.microsoft.com/office/powerpoint/2010/main" val="23463197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3D4C141-E056-4418-9BE5-0F197682817E}"/>
              </a:ext>
            </a:extLst>
          </p:cNvPr>
          <p:cNvSpPr/>
          <p:nvPr/>
        </p:nvSpPr>
        <p:spPr>
          <a:xfrm>
            <a:off x="1547664" y="76103"/>
            <a:ext cx="59046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600" b="1" dirty="0">
                <a:solidFill>
                  <a:srgbClr val="0A9BB2"/>
                </a:solidFill>
                <a:cs typeface="Times New Roman" pitchFamily="18" charset="0"/>
              </a:rPr>
              <a:t>Достижения соискателей оцениваются </a:t>
            </a:r>
          </a:p>
          <a:p>
            <a:pPr lvl="0"/>
            <a:r>
              <a:rPr lang="ru-RU" sz="2600" b="1" dirty="0">
                <a:solidFill>
                  <a:srgbClr val="0A9BB2"/>
                </a:solidFill>
                <a:cs typeface="Times New Roman" pitchFamily="18" charset="0"/>
              </a:rPr>
              <a:t>в следующем порядке: </a:t>
            </a:r>
          </a:p>
          <a:p>
            <a:pPr lvl="0" algn="r"/>
            <a:r>
              <a:rPr lang="ru-RU" sz="2000" b="1" dirty="0">
                <a:solidFill>
                  <a:srgbClr val="0A9BB2"/>
                </a:solidFill>
                <a:cs typeface="Times New Roman" pitchFamily="18" charset="0"/>
              </a:rPr>
              <a:t>(п.31, п.32 Положения о Конкурсе…)</a:t>
            </a:r>
            <a:endParaRPr lang="ru-RU" sz="3600" b="1" u="sng" dirty="0">
              <a:solidFill>
                <a:srgbClr val="0A9BB2"/>
              </a:solidFill>
              <a:cs typeface="Times New Roman" pitchFamily="18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0F7C263-CB06-42B3-A4CF-F1AE4F28E21B}"/>
              </a:ext>
            </a:extLst>
          </p:cNvPr>
          <p:cNvSpPr/>
          <p:nvPr/>
        </p:nvSpPr>
        <p:spPr>
          <a:xfrm>
            <a:off x="467544" y="1414784"/>
            <a:ext cx="792088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cs typeface="Times New Roman" panose="02020603050405020304" pitchFamily="18" charset="0"/>
              </a:rPr>
              <a:t>8. По итогам обсуждения рейтингов соискателей и рекомендаций экспертных комиссий к присуждению премий по номинациям секретарем Совета готовится решение Совета по вопросу присуждения премий и оформляется протокол заседания Совета, который подписывается председателем и секретарем Совета, в течение 2 календарных дней со дня проведения заседания Совета. </a:t>
            </a:r>
          </a:p>
        </p:txBody>
      </p:sp>
      <p:pic>
        <p:nvPicPr>
          <p:cNvPr id="3074" name="Picture 2" descr="Партнёры - Научно-исследовательский институт кардиологии">
            <a:extLst>
              <a:ext uri="{FF2B5EF4-FFF2-40B4-BE49-F238E27FC236}">
                <a16:creationId xmlns:a16="http://schemas.microsoft.com/office/drawing/2014/main" id="{D3391CA2-33FE-42E3-A34B-BD71CD92FB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890" b="7131"/>
          <a:stretch/>
        </p:blipFill>
        <p:spPr bwMode="auto">
          <a:xfrm>
            <a:off x="7808781" y="223954"/>
            <a:ext cx="1015269" cy="904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ADDFF69-FAEC-4790-A686-229681857336}"/>
              </a:ext>
            </a:extLst>
          </p:cNvPr>
          <p:cNvSpPr/>
          <p:nvPr/>
        </p:nvSpPr>
        <p:spPr>
          <a:xfrm>
            <a:off x="431540" y="3353776"/>
            <a:ext cx="8392510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dirty="0">
                <a:cs typeface="Times New Roman" panose="02020603050405020304" pitchFamily="18" charset="0"/>
              </a:rPr>
              <a:t>9</a:t>
            </a:r>
            <a:r>
              <a:rPr lang="ru-RU" sz="2000" dirty="0">
                <a:cs typeface="Times New Roman" panose="02020603050405020304" pitchFamily="18" charset="0"/>
              </a:rPr>
              <a:t>. На основании решения Совета о присуждении премий Департамент в течение 3 календарных дней готовит проект распоряжения Администрации Томской области о результатах Конкурса, согласует его в порядке, установленном Регламентом работы Администрации Томской области, утвержденным постановлением Губернатора Томской области от 14.01.2019 № 2 «О Регламенте работы Администрации Томской области», размещает указанный проект на официальном сайте Департамента в разделе «Конкурсы» (https://biznesdep.tomsk.gov.ru/konkursy) не позднее 1 календарного дня со дня его принятия. </a:t>
            </a:r>
          </a:p>
        </p:txBody>
      </p:sp>
    </p:spTree>
    <p:extLst>
      <p:ext uri="{BB962C8B-B14F-4D97-AF65-F5344CB8AC3E}">
        <p14:creationId xmlns:p14="http://schemas.microsoft.com/office/powerpoint/2010/main" val="26873406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116632"/>
            <a:ext cx="1162472" cy="1162472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3D4C141-E056-4418-9BE5-0F197682817E}"/>
              </a:ext>
            </a:extLst>
          </p:cNvPr>
          <p:cNvSpPr/>
          <p:nvPr/>
        </p:nvSpPr>
        <p:spPr>
          <a:xfrm>
            <a:off x="1547664" y="76103"/>
            <a:ext cx="59046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600" b="1" dirty="0">
                <a:solidFill>
                  <a:srgbClr val="0A9BB2"/>
                </a:solidFill>
                <a:cs typeface="Times New Roman" pitchFamily="18" charset="0"/>
              </a:rPr>
              <a:t>Достижения соискателей оцениваются </a:t>
            </a:r>
          </a:p>
          <a:p>
            <a:pPr lvl="0"/>
            <a:r>
              <a:rPr lang="ru-RU" sz="2600" b="1" dirty="0">
                <a:solidFill>
                  <a:srgbClr val="0A9BB2"/>
                </a:solidFill>
                <a:cs typeface="Times New Roman" pitchFamily="18" charset="0"/>
              </a:rPr>
              <a:t>в следующем порядке: </a:t>
            </a:r>
          </a:p>
          <a:p>
            <a:pPr lvl="0" algn="r"/>
            <a:r>
              <a:rPr lang="ru-RU" sz="2000" b="1" dirty="0">
                <a:solidFill>
                  <a:srgbClr val="0A9BB2"/>
                </a:solidFill>
                <a:cs typeface="Times New Roman" pitchFamily="18" charset="0"/>
              </a:rPr>
              <a:t>(п.33, п.34, п.35 Положения о Конкурсе…)</a:t>
            </a:r>
            <a:endParaRPr lang="ru-RU" sz="3600" b="1" u="sng" dirty="0">
              <a:solidFill>
                <a:srgbClr val="0A9BB2"/>
              </a:solidFill>
              <a:cs typeface="Times New Roman" pitchFamily="18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737A3DE-8985-4886-A4B5-6D054058B0B6}"/>
              </a:ext>
            </a:extLst>
          </p:cNvPr>
          <p:cNvSpPr/>
          <p:nvPr/>
        </p:nvSpPr>
        <p:spPr>
          <a:xfrm>
            <a:off x="575556" y="3061534"/>
            <a:ext cx="799288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cs typeface="Times New Roman" panose="02020603050405020304" pitchFamily="18" charset="0"/>
              </a:rPr>
              <a:t>11. Лицам, удостоенным премии, присваивается почетное звание «Лауреат премии Томской области в сфере образования, науки, здравоохранения и культуры», перечисляется денежная часть премии и в торжественной обстановке вручается диплом лауреата премии.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C623DCE-0B0F-4785-AD28-36679A88300E}"/>
              </a:ext>
            </a:extLst>
          </p:cNvPr>
          <p:cNvSpPr/>
          <p:nvPr/>
        </p:nvSpPr>
        <p:spPr>
          <a:xfrm>
            <a:off x="602825" y="1430318"/>
            <a:ext cx="7794333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cs typeface="Times New Roman" panose="02020603050405020304" pitchFamily="18" charset="0"/>
              </a:rPr>
              <a:t>10. На основании распоряжения Администрации Томской области о результатах Конкурса Департамент в течение 3 календарных дней издает распоряжение о выплатах лицам, удостоенным премии, на основании которого Департаментом осуществляются выплаты лицам, удостоенным премии.</a:t>
            </a:r>
            <a:endParaRPr lang="ru-RU" sz="2000" dirty="0"/>
          </a:p>
        </p:txBody>
      </p:sp>
      <p:pic>
        <p:nvPicPr>
          <p:cNvPr id="9" name="Picture 2" descr="Награждение победителей вручения. | Премиум векторы">
            <a:extLst>
              <a:ext uri="{FF2B5EF4-FFF2-40B4-BE49-F238E27FC236}">
                <a16:creationId xmlns:a16="http://schemas.microsoft.com/office/drawing/2014/main" id="{30ECDA6D-5CB5-422C-BFF1-436A9E59792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3" t="4427" b="7165"/>
          <a:stretch/>
        </p:blipFill>
        <p:spPr bwMode="auto">
          <a:xfrm>
            <a:off x="3347863" y="5229200"/>
            <a:ext cx="2304256" cy="1438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1E9A41D-00FD-49F9-8DD7-740488E9ECF1}"/>
              </a:ext>
            </a:extLst>
          </p:cNvPr>
          <p:cNvSpPr/>
          <p:nvPr/>
        </p:nvSpPr>
        <p:spPr>
          <a:xfrm>
            <a:off x="585730" y="4412019"/>
            <a:ext cx="799288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12. При награждении премией коллектива денежная часть делится в равных долях между лауреатами, а диплом вручается каждому из лауреатов премии.</a:t>
            </a:r>
          </a:p>
        </p:txBody>
      </p:sp>
    </p:spTree>
    <p:extLst>
      <p:ext uri="{BB962C8B-B14F-4D97-AF65-F5344CB8AC3E}">
        <p14:creationId xmlns:p14="http://schemas.microsoft.com/office/powerpoint/2010/main" val="13304351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9F10044-8C53-47C8-9B86-DCB66BA322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4876" y="1336158"/>
            <a:ext cx="8229600" cy="4525963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ru-RU" sz="3400" u="sng" dirty="0"/>
              <a:t>1) титульный лист;</a:t>
            </a:r>
          </a:p>
          <a:p>
            <a:pPr marL="0" indent="0">
              <a:buNone/>
            </a:pPr>
            <a:r>
              <a:rPr lang="ru-RU" sz="3400" u="sng" dirty="0"/>
              <a:t>2) заявление соискателя премии на участие в Конкурсе; </a:t>
            </a:r>
          </a:p>
          <a:p>
            <a:pPr marL="0" indent="0">
              <a:buNone/>
            </a:pPr>
            <a:r>
              <a:rPr lang="ru-RU" sz="3400" u="sng" dirty="0"/>
              <a:t>3) согласие на обработку персональных данных; </a:t>
            </a:r>
          </a:p>
          <a:p>
            <a:pPr marL="0" indent="0">
              <a:buNone/>
            </a:pPr>
            <a:r>
              <a:rPr lang="ru-RU" sz="3400" dirty="0"/>
              <a:t>4) </a:t>
            </a:r>
            <a:r>
              <a:rPr lang="ru-RU" sz="3400" u="sng" dirty="0"/>
              <a:t>заявление о перечислении денежной части премии на счет, открытый в банке (кредитной организации); </a:t>
            </a:r>
          </a:p>
          <a:p>
            <a:pPr marL="0" indent="0">
              <a:buNone/>
            </a:pPr>
            <a:r>
              <a:rPr lang="ru-RU" sz="3400" dirty="0"/>
              <a:t>5</a:t>
            </a:r>
            <a:r>
              <a:rPr lang="ru-RU" sz="3400" u="sng" dirty="0"/>
              <a:t>) сведения о соискателе премии</a:t>
            </a:r>
            <a:r>
              <a:rPr lang="ru-RU" sz="3400" dirty="0"/>
              <a:t>: фамилия, имя, отчество (при наличии); число, месяц и год рождения; место основной работы (учебы), в том числе адрес организации, занимаемая должность (при наличии); ученая степень, ученое звание и даты их присуждения (при наличии); адрес постоянной (временной) регистрации по месту жительства (месту пребывания) на территории Томской области; контактная информация: телефон, электронная почта (при наличии); </a:t>
            </a:r>
          </a:p>
          <a:p>
            <a:pPr marL="0" indent="0">
              <a:buNone/>
            </a:pPr>
            <a:r>
              <a:rPr lang="ru-RU" sz="3400" dirty="0"/>
              <a:t>6) документы, подтверждающие достижения соискателя премии; </a:t>
            </a:r>
          </a:p>
          <a:p>
            <a:pPr marL="0" indent="0">
              <a:buNone/>
            </a:pPr>
            <a:r>
              <a:rPr lang="ru-RU" sz="3400" dirty="0"/>
              <a:t>7) выписка из протокола заседания Совета о выдвижении на соискание премии;</a:t>
            </a:r>
          </a:p>
          <a:p>
            <a:pPr marL="0" indent="0">
              <a:buNone/>
            </a:pPr>
            <a:r>
              <a:rPr lang="ru-RU" sz="3400" dirty="0"/>
              <a:t>8) мотивированное представление, подготовленное соискателем премии и характеризующее его достижения;</a:t>
            </a:r>
          </a:p>
          <a:p>
            <a:pPr marL="0" indent="0">
              <a:buNone/>
            </a:pPr>
            <a:r>
              <a:rPr lang="ru-RU" sz="3400" dirty="0"/>
              <a:t>9) документы, подтверждающие достижения соискателя премии: </a:t>
            </a:r>
          </a:p>
          <a:p>
            <a:pPr marL="0" indent="0">
              <a:buNone/>
            </a:pPr>
            <a:r>
              <a:rPr lang="ru-RU" sz="3400" dirty="0"/>
              <a:t>- в разработке и внедрении в педагогическую практику </a:t>
            </a:r>
            <a:r>
              <a:rPr lang="ru-RU" sz="3400" b="1" dirty="0"/>
              <a:t>инновационных</a:t>
            </a:r>
            <a:r>
              <a:rPr lang="ru-RU" sz="3400" dirty="0"/>
              <a:t> </a:t>
            </a:r>
            <a:r>
              <a:rPr lang="ru-RU" sz="3400" b="1" dirty="0"/>
              <a:t>процессов, технологий и продуктов </a:t>
            </a:r>
            <a:r>
              <a:rPr lang="ru-RU" sz="3400" dirty="0"/>
              <a:t>(для педагогов и коллективов); </a:t>
            </a:r>
          </a:p>
          <a:p>
            <a:pPr marL="0" indent="0">
              <a:buNone/>
            </a:pPr>
            <a:r>
              <a:rPr lang="ru-RU" sz="3400" dirty="0"/>
              <a:t>- в значительных результатах обучающихся, достигнутых в рамках научно-инновационной деятельности (для педагогов).</a:t>
            </a:r>
          </a:p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0152BEB-BA86-4F24-AA5C-27014FE41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mtClean="0"/>
              <a:pPr/>
              <a:t>14</a:t>
            </a:fld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E4D4707-E9CB-44D2-A530-7CB6C3DD4761}"/>
              </a:ext>
            </a:extLst>
          </p:cNvPr>
          <p:cNvSpPr/>
          <p:nvPr/>
        </p:nvSpPr>
        <p:spPr>
          <a:xfrm>
            <a:off x="827584" y="191407"/>
            <a:ext cx="727280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>
                <a:solidFill>
                  <a:srgbClr val="0A9BB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Материалы на Конкурс принимаются</a:t>
            </a:r>
          </a:p>
          <a:p>
            <a:pPr lvl="0" algn="ctr"/>
            <a:r>
              <a:rPr lang="ru-RU" sz="3600" b="1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3000" b="1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до 18:00 часов 20.11.2024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FC9CFC5-FC95-4EF0-B67E-3ECB05177090}"/>
              </a:ext>
            </a:extLst>
          </p:cNvPr>
          <p:cNvSpPr txBox="1"/>
          <p:nvPr/>
        </p:nvSpPr>
        <p:spPr>
          <a:xfrm>
            <a:off x="213192" y="5847564"/>
            <a:ext cx="871296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b="1" dirty="0">
                <a:solidFill>
                  <a:schemeClr val="accent5">
                    <a:lumMod val="50000"/>
                  </a:schemeClr>
                </a:solidFill>
              </a:rPr>
              <a:t>Материалы </a:t>
            </a:r>
            <a:r>
              <a:rPr lang="ru-RU" sz="1500" b="1" dirty="0">
                <a:solidFill>
                  <a:srgbClr val="FF0000"/>
                </a:solidFill>
              </a:rPr>
              <a:t>(КРОМЕ ЗАЯВЛЕНИЙ И СОГЛАСИЯ НА ОБРАБОТКУ ПЕРСОНАЛЬНЫХ ДАННЫХ) </a:t>
            </a:r>
            <a:r>
              <a:rPr lang="ru-RU" sz="1500" b="1" dirty="0">
                <a:solidFill>
                  <a:schemeClr val="accent5">
                    <a:lumMod val="50000"/>
                  </a:schemeClr>
                </a:solidFill>
              </a:rPr>
              <a:t>заверяются руководителем организации по основному месту работы </a:t>
            </a:r>
          </a:p>
          <a:p>
            <a:pPr algn="ctr"/>
            <a:r>
              <a:rPr lang="ru-RU" sz="1500" b="1" dirty="0">
                <a:solidFill>
                  <a:schemeClr val="accent5">
                    <a:lumMod val="50000"/>
                  </a:schemeClr>
                </a:solidFill>
              </a:rPr>
              <a:t>соискателя (</a:t>
            </a:r>
            <a:r>
              <a:rPr lang="ru-RU" sz="1500" b="1" u="sng" dirty="0">
                <a:solidFill>
                  <a:srgbClr val="FF0000"/>
                </a:solidFill>
              </a:rPr>
              <a:t>печать и подпись на каждой странице</a:t>
            </a:r>
            <a:r>
              <a:rPr lang="ru-RU" sz="1500" b="1" dirty="0">
                <a:solidFill>
                  <a:schemeClr val="accent5">
                    <a:lumMod val="50000"/>
                  </a:schemeClr>
                </a:solidFill>
              </a:rPr>
              <a:t>) и направляются в ТОИПКРО</a:t>
            </a:r>
            <a:endParaRPr lang="ru-RU" sz="1500" b="1" dirty="0">
              <a:solidFill>
                <a:srgbClr val="FF0000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AF97FDE-F9A5-4A71-A023-17345E691C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6033" y="49314"/>
            <a:ext cx="1162472" cy="1162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976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"/>
          <p:cNvSpPr/>
          <p:nvPr/>
        </p:nvSpPr>
        <p:spPr>
          <a:xfrm>
            <a:off x="3347864" y="240363"/>
            <a:ext cx="2448272" cy="720080"/>
          </a:xfrm>
          <a:custGeom>
            <a:avLst/>
            <a:gdLst>
              <a:gd name="connsiteX0" fmla="*/ 0 w 2722802"/>
              <a:gd name="connsiteY0" fmla="*/ 0 h 1633681"/>
              <a:gd name="connsiteX1" fmla="*/ 2722802 w 2722802"/>
              <a:gd name="connsiteY1" fmla="*/ 0 h 1633681"/>
              <a:gd name="connsiteX2" fmla="*/ 2722802 w 2722802"/>
              <a:gd name="connsiteY2" fmla="*/ 1633681 h 1633681"/>
              <a:gd name="connsiteX3" fmla="*/ 0 w 2722802"/>
              <a:gd name="connsiteY3" fmla="*/ 1633681 h 1633681"/>
              <a:gd name="connsiteX4" fmla="*/ 0 w 2722802"/>
              <a:gd name="connsiteY4" fmla="*/ 0 h 1633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22802" h="1633681">
                <a:moveTo>
                  <a:pt x="0" y="0"/>
                </a:moveTo>
                <a:lnTo>
                  <a:pt x="2722802" y="0"/>
                </a:lnTo>
                <a:lnTo>
                  <a:pt x="2722802" y="1633681"/>
                </a:lnTo>
                <a:lnTo>
                  <a:pt x="0" y="163368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0"/>
              <a:satOff val="0"/>
              <a:lumOff val="0"/>
              <a:alphaOff val="0"/>
            </a:schemeClr>
          </a:fillRef>
          <a:effectRef idx="2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6680" tIns="106680" rIns="106680" bIns="106680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800" b="1" kern="1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Титульный лист</a:t>
            </a:r>
          </a:p>
        </p:txBody>
      </p:sp>
      <p:sp>
        <p:nvSpPr>
          <p:cNvPr id="6" name="Стрелка: вправо 5">
            <a:extLst>
              <a:ext uri="{FF2B5EF4-FFF2-40B4-BE49-F238E27FC236}">
                <a16:creationId xmlns:a16="http://schemas.microsoft.com/office/drawing/2014/main" id="{BAC0300E-BB2B-4E4A-BBC3-AF017D83969D}"/>
              </a:ext>
            </a:extLst>
          </p:cNvPr>
          <p:cNvSpPr/>
          <p:nvPr/>
        </p:nvSpPr>
        <p:spPr>
          <a:xfrm rot="10800000">
            <a:off x="7143575" y="3140968"/>
            <a:ext cx="817728" cy="144016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E3FBB3D-6451-4199-A776-8AF4F5A33F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24328" y="116632"/>
            <a:ext cx="1164437" cy="1164437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52D7347C-C065-412B-B2C0-987ABCB25C76}"/>
              </a:ext>
            </a:extLst>
          </p:cNvPr>
          <p:cNvSpPr/>
          <p:nvPr/>
        </p:nvSpPr>
        <p:spPr>
          <a:xfrm>
            <a:off x="765692" y="1249326"/>
            <a:ext cx="794652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Конкурс на соискание премий Томской области в сфере образования, науки, здравоохранения и культуры и на звание «Лауреат премии Томской области</a:t>
            </a:r>
          </a:p>
          <a:p>
            <a:pPr algn="ctr"/>
            <a:r>
              <a:rPr lang="ru-RU" b="1" dirty="0"/>
              <a:t>в сфере образования, науки, здравоохранения и культуры»</a:t>
            </a:r>
          </a:p>
          <a:p>
            <a:endParaRPr lang="ru-RU" dirty="0"/>
          </a:p>
          <a:p>
            <a:pPr algn="r"/>
            <a:r>
              <a:rPr lang="ru-RU" dirty="0"/>
              <a:t>Регистрационный номер №:______________           </a:t>
            </a:r>
          </a:p>
          <a:p>
            <a:endParaRPr lang="ru-RU" dirty="0"/>
          </a:p>
          <a:p>
            <a:pPr algn="ctr"/>
            <a:r>
              <a:rPr lang="ru-RU" dirty="0"/>
              <a:t>Материалы соискателя</a:t>
            </a:r>
          </a:p>
          <a:p>
            <a:pPr algn="ctr"/>
            <a:r>
              <a:rPr lang="ru-RU" u="sng" dirty="0"/>
              <a:t>фамилия, имя, отчество соискателя</a:t>
            </a:r>
          </a:p>
          <a:p>
            <a:pPr algn="ctr"/>
            <a:r>
              <a:rPr lang="ru-RU" u="sng" dirty="0"/>
              <a:t>должность, место работы соискателя</a:t>
            </a:r>
          </a:p>
          <a:p>
            <a:endParaRPr lang="ru-RU" dirty="0"/>
          </a:p>
          <a:p>
            <a:r>
              <a:rPr lang="ru-RU" dirty="0"/>
              <a:t>Номинация: _______________________</a:t>
            </a:r>
          </a:p>
          <a:p>
            <a:r>
              <a:rPr lang="ru-RU" dirty="0"/>
              <a:t>Направление: качество образования/воспитание и социализация</a:t>
            </a:r>
          </a:p>
          <a:p>
            <a:r>
              <a:rPr lang="ru-RU" b="1" u="sng" dirty="0">
                <a:solidFill>
                  <a:srgbClr val="FF0000"/>
                </a:solidFill>
              </a:rPr>
              <a:t>(для общеобразовательных организаций на выбор!!!!)</a:t>
            </a:r>
          </a:p>
          <a:p>
            <a:r>
              <a:rPr lang="ru-RU" dirty="0"/>
              <a:t>Тема опыта по разработке и внедрению в педагогическую практику инновационного процесса, технологии и/или продукта (на выбор): __________________________________________________________</a:t>
            </a:r>
          </a:p>
          <a:p>
            <a:r>
              <a:rPr lang="ru-RU" b="1" u="sng" dirty="0"/>
              <a:t>(Тема обязательна!!!)</a:t>
            </a:r>
            <a:endParaRPr lang="ru-RU" dirty="0"/>
          </a:p>
          <a:p>
            <a:endParaRPr lang="ru-RU" dirty="0"/>
          </a:p>
          <a:p>
            <a:pPr algn="ctr"/>
            <a:r>
              <a:rPr lang="ru-RU" dirty="0"/>
              <a:t>Город/год</a:t>
            </a:r>
          </a:p>
        </p:txBody>
      </p:sp>
      <p:sp>
        <p:nvSpPr>
          <p:cNvPr id="12" name="Стрелка: вправо 11">
            <a:extLst>
              <a:ext uri="{FF2B5EF4-FFF2-40B4-BE49-F238E27FC236}">
                <a16:creationId xmlns:a16="http://schemas.microsoft.com/office/drawing/2014/main" id="{4DB4EEDE-E749-4A5A-966D-EA2F62B022C2}"/>
              </a:ext>
            </a:extLst>
          </p:cNvPr>
          <p:cNvSpPr/>
          <p:nvPr/>
        </p:nvSpPr>
        <p:spPr>
          <a:xfrm rot="10800000">
            <a:off x="6935292" y="3501009"/>
            <a:ext cx="817728" cy="144016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14" name="Стрелка: вправо 13">
            <a:extLst>
              <a:ext uri="{FF2B5EF4-FFF2-40B4-BE49-F238E27FC236}">
                <a16:creationId xmlns:a16="http://schemas.microsoft.com/office/drawing/2014/main" id="{64647A2A-B48E-4244-9241-A4F01A041620}"/>
              </a:ext>
            </a:extLst>
          </p:cNvPr>
          <p:cNvSpPr/>
          <p:nvPr/>
        </p:nvSpPr>
        <p:spPr>
          <a:xfrm rot="10800000">
            <a:off x="4978408" y="4022198"/>
            <a:ext cx="817728" cy="150090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15" name="Стрелка: вправо 14">
            <a:extLst>
              <a:ext uri="{FF2B5EF4-FFF2-40B4-BE49-F238E27FC236}">
                <a16:creationId xmlns:a16="http://schemas.microsoft.com/office/drawing/2014/main" id="{4955C471-A6BD-4DC1-9B5A-FC4A633468A5}"/>
              </a:ext>
            </a:extLst>
          </p:cNvPr>
          <p:cNvSpPr/>
          <p:nvPr/>
        </p:nvSpPr>
        <p:spPr>
          <a:xfrm rot="10800000">
            <a:off x="7392741" y="4392587"/>
            <a:ext cx="817728" cy="144016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16" name="Стрелка: вправо 15">
            <a:extLst>
              <a:ext uri="{FF2B5EF4-FFF2-40B4-BE49-F238E27FC236}">
                <a16:creationId xmlns:a16="http://schemas.microsoft.com/office/drawing/2014/main" id="{A0217431-9C39-482F-8A01-5ED485CFB3B9}"/>
              </a:ext>
            </a:extLst>
          </p:cNvPr>
          <p:cNvSpPr/>
          <p:nvPr/>
        </p:nvSpPr>
        <p:spPr>
          <a:xfrm rot="10800000" flipV="1">
            <a:off x="7801208" y="5426603"/>
            <a:ext cx="817728" cy="144017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18591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CF0672B-27A5-4447-AB5F-0462786E49F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23220"/>
          <a:stretch/>
        </p:blipFill>
        <p:spPr>
          <a:xfrm>
            <a:off x="2021642" y="150584"/>
            <a:ext cx="5934733" cy="6083607"/>
          </a:xfrm>
          <a:prstGeom prst="rect">
            <a:avLst/>
          </a:prstGeom>
        </p:spPr>
      </p:pic>
      <p:sp>
        <p:nvSpPr>
          <p:cNvPr id="3" name="Полилиния 2"/>
          <p:cNvSpPr/>
          <p:nvPr/>
        </p:nvSpPr>
        <p:spPr>
          <a:xfrm>
            <a:off x="179512" y="136841"/>
            <a:ext cx="2448272" cy="1139470"/>
          </a:xfrm>
          <a:custGeom>
            <a:avLst/>
            <a:gdLst>
              <a:gd name="connsiteX0" fmla="*/ 0 w 2722802"/>
              <a:gd name="connsiteY0" fmla="*/ 0 h 1633681"/>
              <a:gd name="connsiteX1" fmla="*/ 2722802 w 2722802"/>
              <a:gd name="connsiteY1" fmla="*/ 0 h 1633681"/>
              <a:gd name="connsiteX2" fmla="*/ 2722802 w 2722802"/>
              <a:gd name="connsiteY2" fmla="*/ 1633681 h 1633681"/>
              <a:gd name="connsiteX3" fmla="*/ 0 w 2722802"/>
              <a:gd name="connsiteY3" fmla="*/ 1633681 h 1633681"/>
              <a:gd name="connsiteX4" fmla="*/ 0 w 2722802"/>
              <a:gd name="connsiteY4" fmla="*/ 0 h 1633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22802" h="1633681">
                <a:moveTo>
                  <a:pt x="0" y="0"/>
                </a:moveTo>
                <a:lnTo>
                  <a:pt x="2722802" y="0"/>
                </a:lnTo>
                <a:lnTo>
                  <a:pt x="2722802" y="1633681"/>
                </a:lnTo>
                <a:lnTo>
                  <a:pt x="0" y="163368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0"/>
              <a:satOff val="0"/>
              <a:lumOff val="0"/>
              <a:alphaOff val="0"/>
            </a:schemeClr>
          </a:fillRef>
          <a:effectRef idx="2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6680" tIns="106680" rIns="106680" bIns="106680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800" b="1" kern="1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Заявление соискателя </a:t>
            </a:r>
          </a:p>
        </p:txBody>
      </p:sp>
      <p:sp>
        <p:nvSpPr>
          <p:cNvPr id="5" name="Стрелка: вправо 4">
            <a:extLst>
              <a:ext uri="{FF2B5EF4-FFF2-40B4-BE49-F238E27FC236}">
                <a16:creationId xmlns:a16="http://schemas.microsoft.com/office/drawing/2014/main" id="{A0137179-7252-4234-8F81-37B7201385CA}"/>
              </a:ext>
            </a:extLst>
          </p:cNvPr>
          <p:cNvSpPr/>
          <p:nvPr/>
        </p:nvSpPr>
        <p:spPr>
          <a:xfrm>
            <a:off x="653572" y="3611235"/>
            <a:ext cx="1224136" cy="144016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FAE7EFB-1D7F-4D3F-9A22-381AD5E22457}"/>
              </a:ext>
            </a:extLst>
          </p:cNvPr>
          <p:cNvSpPr txBox="1"/>
          <p:nvPr/>
        </p:nvSpPr>
        <p:spPr>
          <a:xfrm>
            <a:off x="427708" y="3861048"/>
            <a:ext cx="17880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</a:rPr>
              <a:t>Обязательно указать номинацию!</a:t>
            </a:r>
          </a:p>
        </p:txBody>
      </p:sp>
      <p:sp>
        <p:nvSpPr>
          <p:cNvPr id="6" name="Стрелка: вправо 5">
            <a:extLst>
              <a:ext uri="{FF2B5EF4-FFF2-40B4-BE49-F238E27FC236}">
                <a16:creationId xmlns:a16="http://schemas.microsoft.com/office/drawing/2014/main" id="{BAC0300E-BB2B-4E4A-BBC3-AF017D83969D}"/>
              </a:ext>
            </a:extLst>
          </p:cNvPr>
          <p:cNvSpPr/>
          <p:nvPr/>
        </p:nvSpPr>
        <p:spPr>
          <a:xfrm>
            <a:off x="1115657" y="5659507"/>
            <a:ext cx="1224136" cy="144016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7" name="Стрелка: вправо 6">
            <a:extLst>
              <a:ext uri="{FF2B5EF4-FFF2-40B4-BE49-F238E27FC236}">
                <a16:creationId xmlns:a16="http://schemas.microsoft.com/office/drawing/2014/main" id="{05C18B48-7F29-48FB-B871-0ED10B6D45B6}"/>
              </a:ext>
            </a:extLst>
          </p:cNvPr>
          <p:cNvSpPr/>
          <p:nvPr/>
        </p:nvSpPr>
        <p:spPr>
          <a:xfrm>
            <a:off x="4989008" y="5659507"/>
            <a:ext cx="1224136" cy="144016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8" name="Стрелка: вправо 7">
            <a:extLst>
              <a:ext uri="{FF2B5EF4-FFF2-40B4-BE49-F238E27FC236}">
                <a16:creationId xmlns:a16="http://schemas.microsoft.com/office/drawing/2014/main" id="{D403F13D-421D-46E1-9E89-47C640F6FABF}"/>
              </a:ext>
            </a:extLst>
          </p:cNvPr>
          <p:cNvSpPr/>
          <p:nvPr/>
        </p:nvSpPr>
        <p:spPr>
          <a:xfrm>
            <a:off x="3203848" y="1628800"/>
            <a:ext cx="1224136" cy="144016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E3AD095-34BE-4719-AFFA-09691913B1F9}"/>
              </a:ext>
            </a:extLst>
          </p:cNvPr>
          <p:cNvSpPr txBox="1"/>
          <p:nvPr/>
        </p:nvSpPr>
        <p:spPr>
          <a:xfrm>
            <a:off x="2576740" y="4582869"/>
            <a:ext cx="48245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highlight>
                  <a:srgbClr val="FFFF00"/>
                </a:highlight>
              </a:rPr>
              <a:t>Заверять не нужно!</a:t>
            </a:r>
          </a:p>
          <a:p>
            <a:r>
              <a:rPr lang="ru-RU" dirty="0">
                <a:highlight>
                  <a:srgbClr val="FFFF00"/>
                </a:highlight>
              </a:rPr>
              <a:t>Скан, даже цветной, не допускается!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F21C3A9-4801-424D-95FE-F49F7F49515B}"/>
              </a:ext>
            </a:extLst>
          </p:cNvPr>
          <p:cNvSpPr txBox="1"/>
          <p:nvPr/>
        </p:nvSpPr>
        <p:spPr>
          <a:xfrm>
            <a:off x="4139952" y="5913726"/>
            <a:ext cx="48245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highlight>
                  <a:srgbClr val="FFFF00"/>
                </a:highlight>
              </a:rPr>
              <a:t>Подписывают все участники коллектива, если номинация «Коллектив…»</a:t>
            </a:r>
          </a:p>
        </p:txBody>
      </p:sp>
    </p:spTree>
    <p:extLst>
      <p:ext uri="{BB962C8B-B14F-4D97-AF65-F5344CB8AC3E}">
        <p14:creationId xmlns:p14="http://schemas.microsoft.com/office/powerpoint/2010/main" val="30957042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олилиния 10"/>
          <p:cNvSpPr/>
          <p:nvPr/>
        </p:nvSpPr>
        <p:spPr>
          <a:xfrm>
            <a:off x="2339752" y="169482"/>
            <a:ext cx="4680520" cy="955262"/>
          </a:xfrm>
          <a:custGeom>
            <a:avLst/>
            <a:gdLst>
              <a:gd name="connsiteX0" fmla="*/ 0 w 2722802"/>
              <a:gd name="connsiteY0" fmla="*/ 0 h 1633681"/>
              <a:gd name="connsiteX1" fmla="*/ 2722802 w 2722802"/>
              <a:gd name="connsiteY1" fmla="*/ 0 h 1633681"/>
              <a:gd name="connsiteX2" fmla="*/ 2722802 w 2722802"/>
              <a:gd name="connsiteY2" fmla="*/ 1633681 h 1633681"/>
              <a:gd name="connsiteX3" fmla="*/ 0 w 2722802"/>
              <a:gd name="connsiteY3" fmla="*/ 1633681 h 1633681"/>
              <a:gd name="connsiteX4" fmla="*/ 0 w 2722802"/>
              <a:gd name="connsiteY4" fmla="*/ 0 h 1633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22802" h="1633681">
                <a:moveTo>
                  <a:pt x="0" y="0"/>
                </a:moveTo>
                <a:lnTo>
                  <a:pt x="2722802" y="0"/>
                </a:lnTo>
                <a:lnTo>
                  <a:pt x="2722802" y="1633681"/>
                </a:lnTo>
                <a:lnTo>
                  <a:pt x="0" y="1633681"/>
                </a:lnTo>
                <a:lnTo>
                  <a:pt x="0" y="0"/>
                </a:lnTo>
                <a:close/>
              </a:path>
            </a:pathLst>
          </a:custGeom>
          <a:noFill/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6">
              <a:hueOff val="0"/>
              <a:satOff val="0"/>
              <a:lumOff val="0"/>
              <a:alphaOff val="0"/>
            </a:schemeClr>
          </a:fillRef>
          <a:effectRef idx="2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0010" tIns="80010" rIns="80010" bIns="80010" numCol="1" spcCol="1270" anchor="ctr" anchorCtr="0">
            <a:noAutofit/>
          </a:bodyPr>
          <a:lstStyle/>
          <a:p>
            <a:pPr lvl="0" algn="ctr" defTabSz="933450">
              <a:spcBef>
                <a:spcPct val="0"/>
              </a:spcBef>
            </a:pPr>
            <a:r>
              <a:rPr lang="ru-RU" sz="2300" b="1" kern="1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Согласие </a:t>
            </a:r>
          </a:p>
          <a:p>
            <a:pPr lvl="0" algn="ctr" defTabSz="933450">
              <a:spcBef>
                <a:spcPct val="0"/>
              </a:spcBef>
            </a:pPr>
            <a:r>
              <a:rPr lang="ru-RU" sz="2300" b="1" kern="1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обработку персональных данных 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87130"/>
            <a:ext cx="1162472" cy="116247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E518177-6F73-401F-94C3-C30ED090F168}"/>
              </a:ext>
            </a:extLst>
          </p:cNvPr>
          <p:cNvSpPr txBox="1"/>
          <p:nvPr/>
        </p:nvSpPr>
        <p:spPr>
          <a:xfrm>
            <a:off x="6516216" y="4797152"/>
            <a:ext cx="2314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highlight>
                  <a:srgbClr val="FFFF00"/>
                </a:highlight>
              </a:rPr>
              <a:t>Заверять не нужно. </a:t>
            </a:r>
          </a:p>
          <a:p>
            <a:r>
              <a:rPr lang="ru-RU" dirty="0">
                <a:highlight>
                  <a:srgbClr val="FFFF00"/>
                </a:highlight>
              </a:rPr>
              <a:t>В портфолио вкладывается только оригинал.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339C948-7C1D-436A-843C-E2149C0B04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23728" y="1249603"/>
            <a:ext cx="4406106" cy="5459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8123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олилиния 10"/>
          <p:cNvSpPr/>
          <p:nvPr/>
        </p:nvSpPr>
        <p:spPr>
          <a:xfrm>
            <a:off x="2339752" y="169482"/>
            <a:ext cx="4680520" cy="955262"/>
          </a:xfrm>
          <a:custGeom>
            <a:avLst/>
            <a:gdLst>
              <a:gd name="connsiteX0" fmla="*/ 0 w 2722802"/>
              <a:gd name="connsiteY0" fmla="*/ 0 h 1633681"/>
              <a:gd name="connsiteX1" fmla="*/ 2722802 w 2722802"/>
              <a:gd name="connsiteY1" fmla="*/ 0 h 1633681"/>
              <a:gd name="connsiteX2" fmla="*/ 2722802 w 2722802"/>
              <a:gd name="connsiteY2" fmla="*/ 1633681 h 1633681"/>
              <a:gd name="connsiteX3" fmla="*/ 0 w 2722802"/>
              <a:gd name="connsiteY3" fmla="*/ 1633681 h 1633681"/>
              <a:gd name="connsiteX4" fmla="*/ 0 w 2722802"/>
              <a:gd name="connsiteY4" fmla="*/ 0 h 1633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22802" h="1633681">
                <a:moveTo>
                  <a:pt x="0" y="0"/>
                </a:moveTo>
                <a:lnTo>
                  <a:pt x="2722802" y="0"/>
                </a:lnTo>
                <a:lnTo>
                  <a:pt x="2722802" y="1633681"/>
                </a:lnTo>
                <a:lnTo>
                  <a:pt x="0" y="1633681"/>
                </a:lnTo>
                <a:lnTo>
                  <a:pt x="0" y="0"/>
                </a:lnTo>
                <a:close/>
              </a:path>
            </a:pathLst>
          </a:custGeom>
          <a:noFill/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6">
              <a:hueOff val="0"/>
              <a:satOff val="0"/>
              <a:lumOff val="0"/>
              <a:alphaOff val="0"/>
            </a:schemeClr>
          </a:fillRef>
          <a:effectRef idx="2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0010" tIns="80010" rIns="80010" bIns="80010" numCol="1" spcCol="1270" anchor="ctr" anchorCtr="0">
            <a:noAutofit/>
          </a:bodyPr>
          <a:lstStyle/>
          <a:p>
            <a:pPr lvl="0" algn="ctr" defTabSz="933450">
              <a:spcBef>
                <a:spcPct val="0"/>
              </a:spcBef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Заявление о перечислении денежной части премии на счет, открытый в банке (кредитной организации); </a:t>
            </a:r>
            <a:endParaRPr lang="ru-RU" sz="2000" b="1" kern="1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87130"/>
            <a:ext cx="1162472" cy="116247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E518177-6F73-401F-94C3-C30ED090F168}"/>
              </a:ext>
            </a:extLst>
          </p:cNvPr>
          <p:cNvSpPr txBox="1"/>
          <p:nvPr/>
        </p:nvSpPr>
        <p:spPr>
          <a:xfrm>
            <a:off x="7199784" y="5661248"/>
            <a:ext cx="19442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highlight>
                  <a:srgbClr val="FFFF00"/>
                </a:highlight>
              </a:rPr>
              <a:t>Заверять не нужно.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85C17B3-9953-4B45-8AA1-44758072608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9330" t="6747" b="3358"/>
          <a:stretch/>
        </p:blipFill>
        <p:spPr>
          <a:xfrm>
            <a:off x="2159732" y="1297564"/>
            <a:ext cx="4932548" cy="526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283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олилиния 9"/>
          <p:cNvSpPr/>
          <p:nvPr/>
        </p:nvSpPr>
        <p:spPr>
          <a:xfrm>
            <a:off x="2627784" y="349602"/>
            <a:ext cx="4104456" cy="775142"/>
          </a:xfrm>
          <a:custGeom>
            <a:avLst/>
            <a:gdLst>
              <a:gd name="connsiteX0" fmla="*/ 0 w 2722802"/>
              <a:gd name="connsiteY0" fmla="*/ 0 h 1633681"/>
              <a:gd name="connsiteX1" fmla="*/ 2722802 w 2722802"/>
              <a:gd name="connsiteY1" fmla="*/ 0 h 1633681"/>
              <a:gd name="connsiteX2" fmla="*/ 2722802 w 2722802"/>
              <a:gd name="connsiteY2" fmla="*/ 1633681 h 1633681"/>
              <a:gd name="connsiteX3" fmla="*/ 0 w 2722802"/>
              <a:gd name="connsiteY3" fmla="*/ 1633681 h 1633681"/>
              <a:gd name="connsiteX4" fmla="*/ 0 w 2722802"/>
              <a:gd name="connsiteY4" fmla="*/ 0 h 1633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22802" h="1633681">
                <a:moveTo>
                  <a:pt x="0" y="0"/>
                </a:moveTo>
                <a:lnTo>
                  <a:pt x="2722802" y="0"/>
                </a:lnTo>
                <a:lnTo>
                  <a:pt x="2722802" y="1633681"/>
                </a:lnTo>
                <a:lnTo>
                  <a:pt x="0" y="163368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0010" tIns="80010" rIns="80010" bIns="80010" numCol="1" spcCol="1270" anchor="ctr" anchorCtr="0">
            <a:noAutofit/>
          </a:bodyPr>
          <a:lstStyle/>
          <a:p>
            <a:pPr lvl="0" algn="ctr" defTabSz="933450">
              <a:spcBef>
                <a:spcPct val="0"/>
              </a:spcBef>
            </a:pPr>
            <a:r>
              <a:rPr lang="ru-RU" sz="2300" b="1" kern="1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Сведения </a:t>
            </a:r>
          </a:p>
          <a:p>
            <a:pPr lvl="0" algn="ctr" defTabSz="933450">
              <a:spcBef>
                <a:spcPct val="0"/>
              </a:spcBef>
            </a:pPr>
            <a:r>
              <a:rPr lang="ru-RU" sz="2300" b="1" kern="1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 соискателе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87130"/>
            <a:ext cx="1162472" cy="1162472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23049D6-E700-429C-AE1D-189A8173B12F}"/>
              </a:ext>
            </a:extLst>
          </p:cNvPr>
          <p:cNvSpPr/>
          <p:nvPr/>
        </p:nvSpPr>
        <p:spPr>
          <a:xfrm>
            <a:off x="611560" y="1226177"/>
            <a:ext cx="8136904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Сведения о соискателе</a:t>
            </a:r>
          </a:p>
          <a:p>
            <a:endParaRPr 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образовательной организации	_________________ __________			</a:t>
            </a:r>
            <a:r>
              <a:rPr lang="ru-RU" sz="1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(расшифровка подписи обязательна!!!!!)</a:t>
            </a:r>
          </a:p>
          <a:p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			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м.п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Полилиния 9">
            <a:extLst>
              <a:ext uri="{FF2B5EF4-FFF2-40B4-BE49-F238E27FC236}">
                <a16:creationId xmlns:a16="http://schemas.microsoft.com/office/drawing/2014/main" id="{214723CE-8FCB-4D4A-8FF3-FECD2C03ED46}"/>
              </a:ext>
            </a:extLst>
          </p:cNvPr>
          <p:cNvSpPr/>
          <p:nvPr/>
        </p:nvSpPr>
        <p:spPr>
          <a:xfrm>
            <a:off x="755576" y="5985047"/>
            <a:ext cx="2232248" cy="632209"/>
          </a:xfrm>
          <a:custGeom>
            <a:avLst/>
            <a:gdLst>
              <a:gd name="connsiteX0" fmla="*/ 0 w 2722802"/>
              <a:gd name="connsiteY0" fmla="*/ 0 h 1633681"/>
              <a:gd name="connsiteX1" fmla="*/ 2722802 w 2722802"/>
              <a:gd name="connsiteY1" fmla="*/ 0 h 1633681"/>
              <a:gd name="connsiteX2" fmla="*/ 2722802 w 2722802"/>
              <a:gd name="connsiteY2" fmla="*/ 1633681 h 1633681"/>
              <a:gd name="connsiteX3" fmla="*/ 0 w 2722802"/>
              <a:gd name="connsiteY3" fmla="*/ 1633681 h 1633681"/>
              <a:gd name="connsiteX4" fmla="*/ 0 w 2722802"/>
              <a:gd name="connsiteY4" fmla="*/ 0 h 1633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22802" h="1633681">
                <a:moveTo>
                  <a:pt x="0" y="0"/>
                </a:moveTo>
                <a:lnTo>
                  <a:pt x="2722802" y="0"/>
                </a:lnTo>
                <a:lnTo>
                  <a:pt x="2722802" y="1633681"/>
                </a:lnTo>
                <a:lnTo>
                  <a:pt x="0" y="163368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0010" tIns="80010" rIns="80010" bIns="80010" numCol="1" spcCol="1270" anchor="ctr" anchorCtr="0">
            <a:noAutofit/>
          </a:bodyPr>
          <a:lstStyle/>
          <a:p>
            <a:pPr lvl="0" algn="ctr" defTabSz="933450">
              <a:spcBef>
                <a:spcPct val="0"/>
              </a:spcBef>
            </a:pPr>
            <a:r>
              <a:rPr lang="ru-RU" sz="1600" kern="1200" dirty="0">
                <a:solidFill>
                  <a:schemeClr val="tx1"/>
                </a:solidFill>
                <a:highlight>
                  <a:srgbClr val="FFFF00"/>
                </a:highlight>
              </a:rPr>
              <a:t>Скан не допускается, вкладывается оригинал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8081BAE-0542-4097-800A-8CC7D382265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4348" y="1560724"/>
            <a:ext cx="7035304" cy="3736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8894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18356" y="1700808"/>
            <a:ext cx="85072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>
                <a:solidFill>
                  <a:srgbClr val="259CA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Администрация Томской области объявляет о проведении конкурса на соискание премий Томской области в сфере образования, науки, здравоохранения и культуры и на звание </a:t>
            </a:r>
          </a:p>
          <a:p>
            <a:pPr algn="just"/>
            <a:r>
              <a:rPr lang="ru-RU" sz="2400" b="1" dirty="0">
                <a:solidFill>
                  <a:srgbClr val="259CA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«Лауреат премии Томской области в сфере образования, науки, здравоохранения и культуры»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39516" y="4293096"/>
            <a:ext cx="84963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Цель: развитие и эффективное использование интеллектуального потенциала Томской области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87130"/>
            <a:ext cx="1162472" cy="1162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3497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/>
          <p:nvPr/>
        </p:nvSpPr>
        <p:spPr>
          <a:xfrm>
            <a:off x="2260331" y="99844"/>
            <a:ext cx="4968552" cy="1096908"/>
          </a:xfrm>
          <a:custGeom>
            <a:avLst/>
            <a:gdLst>
              <a:gd name="connsiteX0" fmla="*/ 0 w 2722802"/>
              <a:gd name="connsiteY0" fmla="*/ 0 h 1633681"/>
              <a:gd name="connsiteX1" fmla="*/ 2722802 w 2722802"/>
              <a:gd name="connsiteY1" fmla="*/ 0 h 1633681"/>
              <a:gd name="connsiteX2" fmla="*/ 2722802 w 2722802"/>
              <a:gd name="connsiteY2" fmla="*/ 1633681 h 1633681"/>
              <a:gd name="connsiteX3" fmla="*/ 0 w 2722802"/>
              <a:gd name="connsiteY3" fmla="*/ 1633681 h 1633681"/>
              <a:gd name="connsiteX4" fmla="*/ 0 w 2722802"/>
              <a:gd name="connsiteY4" fmla="*/ 0 h 1633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22802" h="1633681">
                <a:moveTo>
                  <a:pt x="0" y="0"/>
                </a:moveTo>
                <a:lnTo>
                  <a:pt x="2722802" y="0"/>
                </a:lnTo>
                <a:lnTo>
                  <a:pt x="2722802" y="1633681"/>
                </a:lnTo>
                <a:lnTo>
                  <a:pt x="0" y="163368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3">
              <a:hueOff val="0"/>
              <a:satOff val="0"/>
              <a:lumOff val="0"/>
              <a:alphaOff val="0"/>
            </a:schemeClr>
          </a:fillRef>
          <a:effectRef idx="2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0010" tIns="80010" rIns="80010" bIns="80010" numCol="1" spcCol="1270" anchor="ctr" anchorCtr="0">
            <a:noAutofit/>
          </a:bodyPr>
          <a:lstStyle/>
          <a:p>
            <a:pPr lvl="0" algn="ctr" defTabSz="933450">
              <a:spcBef>
                <a:spcPct val="0"/>
              </a:spcBef>
            </a:pPr>
            <a:r>
              <a:rPr lang="ru-RU" sz="2300" b="1" kern="1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Выписка </a:t>
            </a:r>
          </a:p>
          <a:p>
            <a:pPr lvl="0" algn="ctr" defTabSz="933450">
              <a:spcBef>
                <a:spcPct val="0"/>
              </a:spcBef>
            </a:pPr>
            <a:r>
              <a:rPr lang="ru-RU" sz="2300" b="1" kern="1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 протокола заседания Совета </a:t>
            </a:r>
          </a:p>
          <a:p>
            <a:pPr lvl="0" algn="ctr" defTabSz="933450">
              <a:spcBef>
                <a:spcPct val="0"/>
              </a:spcBef>
            </a:pPr>
            <a:r>
              <a:rPr lang="ru-RU" sz="2300" b="1" kern="1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 выдвижении на соискание премии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87130"/>
            <a:ext cx="1162472" cy="116247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11D5636-8820-4D62-BEFA-ECE3B7AE0561}"/>
              </a:ext>
            </a:extLst>
          </p:cNvPr>
          <p:cNvSpPr txBox="1"/>
          <p:nvPr/>
        </p:nvSpPr>
        <p:spPr>
          <a:xfrm>
            <a:off x="179513" y="1956842"/>
            <a:ext cx="8856984" cy="45397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700" dirty="0"/>
              <a:t>Выписка должна содержать следующую информацию:</a:t>
            </a:r>
          </a:p>
          <a:p>
            <a:pPr marL="285750" indent="-285750">
              <a:buFontTx/>
              <a:buChar char="-"/>
            </a:pPr>
            <a:r>
              <a:rPr lang="ru-RU" sz="1700" dirty="0"/>
              <a:t>№ протокола, от какого числа;</a:t>
            </a:r>
          </a:p>
          <a:p>
            <a:pPr marL="285750" indent="-285750">
              <a:buFontTx/>
              <a:buChar char="-"/>
            </a:pPr>
            <a:r>
              <a:rPr lang="ru-RU" sz="1700" dirty="0"/>
              <a:t>председатель, секретарь;</a:t>
            </a:r>
          </a:p>
          <a:p>
            <a:pPr marL="285750" indent="-285750">
              <a:buFontTx/>
              <a:buChar char="-"/>
            </a:pPr>
            <a:r>
              <a:rPr lang="ru-RU" sz="1700" dirty="0"/>
              <a:t>общее количество участников, сколько из них присутствовало (кворум!!!!);</a:t>
            </a:r>
          </a:p>
          <a:p>
            <a:pPr marL="285750" indent="-285750">
              <a:buFontTx/>
              <a:buChar char="-"/>
            </a:pPr>
            <a:r>
              <a:rPr lang="ru-RU" sz="1700" dirty="0"/>
              <a:t>повестка дня;</a:t>
            </a:r>
          </a:p>
          <a:p>
            <a:pPr marL="342900" indent="-342900">
              <a:buFontTx/>
              <a:buChar char="-"/>
            </a:pPr>
            <a:r>
              <a:rPr lang="ru-RU" sz="1700" dirty="0"/>
              <a:t>кого слушали по вопросу выдвижения кандидатуры (ФИО, должность) для участия в конкурсе на соискание премий Томской области в сфере образования, науки, здравоохранения и культуры и на звание «Лауреат премии Томской области</a:t>
            </a:r>
          </a:p>
          <a:p>
            <a:pPr marL="342900" indent="-342900">
              <a:buFontTx/>
              <a:buChar char="-"/>
            </a:pPr>
            <a:r>
              <a:rPr lang="ru-RU" sz="1700" dirty="0"/>
              <a:t>в сфере образования, науки, здравоохранения и культуры» в номинации «_________»;</a:t>
            </a:r>
          </a:p>
          <a:p>
            <a:pPr marL="342900" indent="-342900">
              <a:buFontTx/>
              <a:buChar char="-"/>
            </a:pPr>
            <a:r>
              <a:rPr lang="ru-RU" sz="1700" dirty="0"/>
              <a:t>принятое решение  о выдвижении (ФИО, должность) для участия в конкурсе на соискание премий Томской области в сфере образования, науки, здравоохранения и культуры и на звание «Лауреат премии Томской области в сфере образования, науки, здравоохранения и культуры» в номинации «_________»;</a:t>
            </a:r>
          </a:p>
          <a:p>
            <a:pPr marL="285750" indent="-285750">
              <a:buFontTx/>
              <a:buChar char="-"/>
            </a:pPr>
            <a:r>
              <a:rPr lang="ru-RU" sz="1700" dirty="0"/>
              <a:t>результаты голосования;</a:t>
            </a:r>
          </a:p>
          <a:p>
            <a:pPr marL="285750" indent="-285750">
              <a:buFontTx/>
              <a:buChar char="-"/>
            </a:pPr>
            <a:r>
              <a:rPr lang="ru-RU" sz="1700" dirty="0"/>
              <a:t>председатель Совета, подпись, расшифровка подписи;</a:t>
            </a:r>
          </a:p>
          <a:p>
            <a:pPr marL="285750" indent="-285750">
              <a:buFontTx/>
              <a:buChar char="-"/>
            </a:pPr>
            <a:r>
              <a:rPr lang="ru-RU" sz="1700" dirty="0"/>
              <a:t>секретарь Совета, подпись, расшифровка подписи;</a:t>
            </a:r>
          </a:p>
          <a:p>
            <a:pPr marL="285750" indent="-285750">
              <a:buFontTx/>
              <a:buChar char="-"/>
            </a:pPr>
            <a:r>
              <a:rPr lang="ru-RU" sz="1700" dirty="0"/>
              <a:t>дата составления выписки. ПЕЧАТЬ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7AF6034-6A3F-4130-B0DB-ACA9042D9B1A}"/>
              </a:ext>
            </a:extLst>
          </p:cNvPr>
          <p:cNvSpPr/>
          <p:nvPr/>
        </p:nvSpPr>
        <p:spPr>
          <a:xfrm>
            <a:off x="676155" y="1406040"/>
            <a:ext cx="81369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b="1" i="1" u="sng" dirty="0">
                <a:solidFill>
                  <a:prstClr val="black"/>
                </a:solidFill>
              </a:rPr>
              <a:t>Совет любой</a:t>
            </a:r>
            <a:r>
              <a:rPr lang="ru-RU" sz="2000" b="1" i="1" dirty="0">
                <a:solidFill>
                  <a:prstClr val="black"/>
                </a:solidFill>
              </a:rPr>
              <a:t>, в чьи полномочия входит выдвижение кандидатур на конкурс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2F40035-4ABD-47CA-8D52-3E4882EBB2E6}"/>
              </a:ext>
            </a:extLst>
          </p:cNvPr>
          <p:cNvSpPr txBox="1"/>
          <p:nvPr/>
        </p:nvSpPr>
        <p:spPr>
          <a:xfrm>
            <a:off x="6228183" y="5733256"/>
            <a:ext cx="25848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highlight>
                  <a:srgbClr val="FFFF00"/>
                </a:highlight>
              </a:rPr>
              <a:t>Скан не допускается, вкладывается только оригинал </a:t>
            </a:r>
          </a:p>
        </p:txBody>
      </p:sp>
    </p:spTree>
    <p:extLst>
      <p:ext uri="{BB962C8B-B14F-4D97-AF65-F5344CB8AC3E}">
        <p14:creationId xmlns:p14="http://schemas.microsoft.com/office/powerpoint/2010/main" val="36030513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лилиния 8"/>
          <p:cNvSpPr/>
          <p:nvPr/>
        </p:nvSpPr>
        <p:spPr>
          <a:xfrm>
            <a:off x="2267744" y="128306"/>
            <a:ext cx="4896544" cy="1121296"/>
          </a:xfrm>
          <a:custGeom>
            <a:avLst/>
            <a:gdLst>
              <a:gd name="connsiteX0" fmla="*/ 0 w 2722802"/>
              <a:gd name="connsiteY0" fmla="*/ 0 h 1633681"/>
              <a:gd name="connsiteX1" fmla="*/ 2722802 w 2722802"/>
              <a:gd name="connsiteY1" fmla="*/ 0 h 1633681"/>
              <a:gd name="connsiteX2" fmla="*/ 2722802 w 2722802"/>
              <a:gd name="connsiteY2" fmla="*/ 1633681 h 1633681"/>
              <a:gd name="connsiteX3" fmla="*/ 0 w 2722802"/>
              <a:gd name="connsiteY3" fmla="*/ 1633681 h 1633681"/>
              <a:gd name="connsiteX4" fmla="*/ 0 w 2722802"/>
              <a:gd name="connsiteY4" fmla="*/ 0 h 1633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22802" h="1633681">
                <a:moveTo>
                  <a:pt x="0" y="0"/>
                </a:moveTo>
                <a:lnTo>
                  <a:pt x="2722802" y="0"/>
                </a:lnTo>
                <a:lnTo>
                  <a:pt x="2722802" y="1633681"/>
                </a:lnTo>
                <a:lnTo>
                  <a:pt x="0" y="1633681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DAE7F6"/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0"/>
              <a:satOff val="0"/>
              <a:lumOff val="0"/>
              <a:alphaOff val="0"/>
            </a:schemeClr>
          </a:fillRef>
          <a:effectRef idx="2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0010" tIns="80010" rIns="80010" bIns="80010" numCol="1" spcCol="1270" anchor="ctr" anchorCtr="0">
            <a:noAutofit/>
          </a:bodyPr>
          <a:lstStyle/>
          <a:p>
            <a:pPr lvl="0" algn="ctr" defTabSz="933450">
              <a:spcBef>
                <a:spcPct val="0"/>
              </a:spcBef>
            </a:pPr>
            <a:r>
              <a:rPr lang="ru-RU" sz="2100" b="1" dirty="0">
                <a:solidFill>
                  <a:srgbClr val="FF0000"/>
                </a:solidFill>
              </a:rPr>
              <a:t>Мотивированное представление, подготовленное соискателем премии и характеризующее его достижения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87130"/>
            <a:ext cx="1162472" cy="116247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394D325-CCC1-44BE-8838-0223D8CF3D57}"/>
              </a:ext>
            </a:extLst>
          </p:cNvPr>
          <p:cNvSpPr txBox="1"/>
          <p:nvPr/>
        </p:nvSpPr>
        <p:spPr>
          <a:xfrm>
            <a:off x="179512" y="1249602"/>
            <a:ext cx="8651304" cy="59554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/>
              <a:t>По структуре и содержанию должно соответствовать критериям конкурса:</a:t>
            </a:r>
          </a:p>
          <a:p>
            <a:pPr algn="ctr"/>
            <a:endParaRPr lang="ru-RU" sz="900" b="1" dirty="0">
              <a:highlight>
                <a:srgbClr val="FFFF00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ru-RU" sz="15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1. Актуальность опыта по разработке и внедрению в педагогическую практику инновационного процесса, технологии и/или продукта;</a:t>
            </a:r>
          </a:p>
          <a:p>
            <a:pPr algn="just"/>
            <a:r>
              <a:rPr lang="ru-RU" sz="15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2. Новизна опыта по разработке и внедрению в педагогическую практику инновационного процесса, технологии и/или продукта;</a:t>
            </a:r>
          </a:p>
          <a:p>
            <a:pPr algn="just"/>
            <a:r>
              <a:rPr lang="ru-RU" sz="15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3. Описание содержания опыта по разработке и внедрению в педагогическую практику инновационного процесса, технологии и/или продукта;</a:t>
            </a:r>
          </a:p>
          <a:p>
            <a:pPr algn="just"/>
            <a:r>
              <a:rPr lang="ru-RU" sz="15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4. Результативность опыта по разработке и внедрению в педагогическую практику инновационного процесса, технологии и/или продукта;</a:t>
            </a:r>
          </a:p>
          <a:p>
            <a:r>
              <a:rPr lang="ru-RU" sz="15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5. - Практическая значимость и востребованность результатов внедрения в педагогическую практику инновационного процесса, технологии и/или продукта педагогическим сообществом </a:t>
            </a:r>
            <a:r>
              <a:rPr lang="ru-RU" sz="1500" b="1" dirty="0">
                <a:solidFill>
                  <a:srgbClr val="FF0000"/>
                </a:solidFill>
                <a:cs typeface="Times New Roman" pitchFamily="18" charset="0"/>
              </a:rPr>
              <a:t>(для коллективов);</a:t>
            </a:r>
          </a:p>
          <a:p>
            <a:r>
              <a:rPr lang="ru-RU" sz="15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- Практическая значимость и востребованность опыта по разработке и внедрению в педагогическую практику инновационного процесса, технологии и/или продукта педагогическим сообществом </a:t>
            </a:r>
            <a:r>
              <a:rPr lang="ru-RU" sz="1500" b="1" dirty="0">
                <a:solidFill>
                  <a:srgbClr val="FF0000"/>
                </a:solidFill>
                <a:cs typeface="Times New Roman" pitchFamily="18" charset="0"/>
              </a:rPr>
              <a:t>(для педагогических работников); </a:t>
            </a:r>
          </a:p>
          <a:p>
            <a:r>
              <a:rPr lang="ru-RU" sz="15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6. - Представление общественности результатов внедрения в педагогическую практику инновационного процесса, технологии и/или продукта </a:t>
            </a:r>
            <a:r>
              <a:rPr lang="ru-RU" sz="1500" b="1" dirty="0">
                <a:solidFill>
                  <a:srgbClr val="FF0000"/>
                </a:solidFill>
                <a:cs typeface="Times New Roman" pitchFamily="18" charset="0"/>
              </a:rPr>
              <a:t>(для коллективов);</a:t>
            </a:r>
          </a:p>
          <a:p>
            <a:r>
              <a:rPr lang="ru-RU" sz="15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- Представление общественности опыта по разработке и внедрению в педагогическую практику инновационного процесса, технологии и/или продукта </a:t>
            </a:r>
            <a:r>
              <a:rPr lang="ru-RU" sz="1500" b="1" dirty="0">
                <a:solidFill>
                  <a:srgbClr val="FF0000"/>
                </a:solidFill>
                <a:cs typeface="Times New Roman" pitchFamily="18" charset="0"/>
              </a:rPr>
              <a:t>(для педагогических работников);</a:t>
            </a:r>
          </a:p>
          <a:p>
            <a:endParaRPr lang="ru-RU" sz="1500" b="1" dirty="0">
              <a:solidFill>
                <a:schemeClr val="accent5">
                  <a:lumMod val="50000"/>
                </a:schemeClr>
              </a:solidFill>
              <a:cs typeface="Times New Roman" pitchFamily="18" charset="0"/>
              <a:hlinkClick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ru-RU" sz="15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Экспертные карты размещены на сайте Департамента - </a:t>
            </a:r>
            <a:r>
              <a:rPr lang="en-US" sz="15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https://biznesdep.tomsk.gov.ru/konkursy</a:t>
            </a:r>
            <a:r>
              <a:rPr lang="ru-RU" sz="15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 </a:t>
            </a:r>
          </a:p>
          <a:p>
            <a:endParaRPr lang="ru-RU" sz="1400" b="1" dirty="0">
              <a:solidFill>
                <a:schemeClr val="accent5">
                  <a:lumMod val="50000"/>
                </a:schemeClr>
              </a:solidFill>
              <a:highlight>
                <a:srgbClr val="FFFF00"/>
              </a:highlight>
              <a:cs typeface="Times New Roman" pitchFamily="18" charset="0"/>
            </a:endParaRPr>
          </a:p>
          <a:p>
            <a:endParaRPr lang="ru-RU" sz="1600" b="1" dirty="0">
              <a:solidFill>
                <a:srgbClr val="FF0000"/>
              </a:solidFill>
              <a:cs typeface="Times New Roman" pitchFamily="18" charset="0"/>
            </a:endParaRPr>
          </a:p>
          <a:p>
            <a:pPr algn="ctr"/>
            <a:endParaRPr lang="ru-RU" sz="2200" b="1" dirty="0"/>
          </a:p>
        </p:txBody>
      </p:sp>
    </p:spTree>
    <p:extLst>
      <p:ext uri="{BB962C8B-B14F-4D97-AF65-F5344CB8AC3E}">
        <p14:creationId xmlns:p14="http://schemas.microsoft.com/office/powerpoint/2010/main" val="36790477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лилиния 8"/>
          <p:cNvSpPr/>
          <p:nvPr/>
        </p:nvSpPr>
        <p:spPr>
          <a:xfrm>
            <a:off x="2267744" y="128306"/>
            <a:ext cx="4896544" cy="1121296"/>
          </a:xfrm>
          <a:custGeom>
            <a:avLst/>
            <a:gdLst>
              <a:gd name="connsiteX0" fmla="*/ 0 w 2722802"/>
              <a:gd name="connsiteY0" fmla="*/ 0 h 1633681"/>
              <a:gd name="connsiteX1" fmla="*/ 2722802 w 2722802"/>
              <a:gd name="connsiteY1" fmla="*/ 0 h 1633681"/>
              <a:gd name="connsiteX2" fmla="*/ 2722802 w 2722802"/>
              <a:gd name="connsiteY2" fmla="*/ 1633681 h 1633681"/>
              <a:gd name="connsiteX3" fmla="*/ 0 w 2722802"/>
              <a:gd name="connsiteY3" fmla="*/ 1633681 h 1633681"/>
              <a:gd name="connsiteX4" fmla="*/ 0 w 2722802"/>
              <a:gd name="connsiteY4" fmla="*/ 0 h 1633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22802" h="1633681">
                <a:moveTo>
                  <a:pt x="0" y="0"/>
                </a:moveTo>
                <a:lnTo>
                  <a:pt x="2722802" y="0"/>
                </a:lnTo>
                <a:lnTo>
                  <a:pt x="2722802" y="1633681"/>
                </a:lnTo>
                <a:lnTo>
                  <a:pt x="0" y="1633681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DAE7F6"/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0"/>
              <a:satOff val="0"/>
              <a:lumOff val="0"/>
              <a:alphaOff val="0"/>
            </a:schemeClr>
          </a:fillRef>
          <a:effectRef idx="2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0010" tIns="80010" rIns="80010" bIns="80010" numCol="1" spcCol="1270" anchor="ctr" anchorCtr="0">
            <a:noAutofit/>
          </a:bodyPr>
          <a:lstStyle/>
          <a:p>
            <a:pPr lvl="0" algn="ctr" defTabSz="933450">
              <a:spcBef>
                <a:spcPct val="0"/>
              </a:spcBef>
            </a:pPr>
            <a:r>
              <a:rPr lang="ru-RU" sz="2100" b="1" dirty="0">
                <a:solidFill>
                  <a:srgbClr val="FF0000"/>
                </a:solidFill>
              </a:rPr>
              <a:t>Мотивированное представление, подготовленное соискателем премии и характеризующее его достижения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87130"/>
            <a:ext cx="1162472" cy="116247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394D325-CCC1-44BE-8838-0223D8CF3D57}"/>
              </a:ext>
            </a:extLst>
          </p:cNvPr>
          <p:cNvSpPr txBox="1"/>
          <p:nvPr/>
        </p:nvSpPr>
        <p:spPr>
          <a:xfrm>
            <a:off x="179512" y="1484784"/>
            <a:ext cx="8651304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b="1" dirty="0">
              <a:solidFill>
                <a:schemeClr val="accent5">
                  <a:lumMod val="50000"/>
                </a:schemeClr>
              </a:solidFill>
              <a:highlight>
                <a:srgbClr val="FFFF00"/>
              </a:highlight>
              <a:cs typeface="Times New Roman" pitchFamily="18" charset="0"/>
            </a:endParaRPr>
          </a:p>
          <a:p>
            <a:pPr algn="ctr"/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Сведения сопровождаются документами, подтверждающими достижения соискателя премии в разработке и внедрении в педагогическую практику инновационных процессов, технологий и продуктов (для педагогов и коллективов), в значительных результатах обучающихся, достигнутых в рамках научно-инновационной деятельности (для педагогов).</a:t>
            </a:r>
          </a:p>
          <a:p>
            <a:pPr algn="ctr"/>
            <a:endParaRPr lang="ru-RU" sz="2400" b="1" dirty="0">
              <a:solidFill>
                <a:schemeClr val="accent5">
                  <a:lumMod val="50000"/>
                </a:schemeClr>
              </a:solidFill>
              <a:cs typeface="Times New Roman" pitchFamily="18" charset="0"/>
            </a:endParaRPr>
          </a:p>
          <a:p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Учитываются достижения, полученные за </a:t>
            </a:r>
            <a:r>
              <a:rPr lang="ru-RU" sz="2400" b="1" dirty="0">
                <a:solidFill>
                  <a:srgbClr val="FF0000"/>
                </a:solidFill>
                <a:cs typeface="Times New Roman" pitchFamily="18" charset="0"/>
              </a:rPr>
              <a:t>последние 3 года.</a:t>
            </a:r>
          </a:p>
          <a:p>
            <a:pPr algn="ctr"/>
            <a:r>
              <a:rPr lang="ru-RU" sz="2800" b="1" dirty="0">
                <a:solidFill>
                  <a:srgbClr val="FF0000"/>
                </a:solidFill>
                <a:cs typeface="Times New Roman" pitchFamily="18" charset="0"/>
              </a:rPr>
              <a:t>За 2021, 2022, 2023 гг.</a:t>
            </a:r>
          </a:p>
          <a:p>
            <a:endParaRPr lang="ru-RU" sz="1600" b="1" dirty="0">
              <a:solidFill>
                <a:srgbClr val="FF0000"/>
              </a:solidFill>
              <a:cs typeface="Times New Roman" pitchFamily="18" charset="0"/>
            </a:endParaRPr>
          </a:p>
          <a:p>
            <a:pPr algn="ctr"/>
            <a:endParaRPr lang="ru-RU" sz="2200" b="1" dirty="0"/>
          </a:p>
        </p:txBody>
      </p:sp>
    </p:spTree>
    <p:extLst>
      <p:ext uri="{BB962C8B-B14F-4D97-AF65-F5344CB8AC3E}">
        <p14:creationId xmlns:p14="http://schemas.microsoft.com/office/powerpoint/2010/main" val="25738442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87130"/>
            <a:ext cx="1162472" cy="116247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394D325-CCC1-44BE-8838-0223D8CF3D57}"/>
              </a:ext>
            </a:extLst>
          </p:cNvPr>
          <p:cNvSpPr txBox="1"/>
          <p:nvPr/>
        </p:nvSpPr>
        <p:spPr>
          <a:xfrm>
            <a:off x="899592" y="1988840"/>
            <a:ext cx="74888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/>
              <a:t>Каждая страница мотивированного представления заверяется руководителем образовательной организации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E3B1A72-6EC8-48E4-AF6B-25A37167929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5351" t="2383" r="71936" b="75073"/>
          <a:stretch/>
        </p:blipFill>
        <p:spPr>
          <a:xfrm>
            <a:off x="1043607" y="4293096"/>
            <a:ext cx="1944216" cy="175832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A4F3848-3713-4E7E-8BD4-FF8CDBC26C70}"/>
              </a:ext>
            </a:extLst>
          </p:cNvPr>
          <p:cNvSpPr txBox="1"/>
          <p:nvPr/>
        </p:nvSpPr>
        <p:spPr>
          <a:xfrm>
            <a:off x="309583" y="2984697"/>
            <a:ext cx="349143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u="sng" dirty="0">
                <a:solidFill>
                  <a:srgbClr val="C00000"/>
                </a:solidFill>
              </a:rPr>
              <a:t>НЕПРАВИЛЬНО</a:t>
            </a:r>
          </a:p>
          <a:p>
            <a:pPr algn="ctr"/>
            <a:r>
              <a:rPr lang="ru-RU" sz="2200" b="1" u="sng" dirty="0">
                <a:solidFill>
                  <a:srgbClr val="C00000"/>
                </a:solidFill>
              </a:rPr>
              <a:t>Заверено неустановленным лицом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5A1CA68-4DFC-4A04-A5BC-E7ABFFC05DF5}"/>
              </a:ext>
            </a:extLst>
          </p:cNvPr>
          <p:cNvSpPr txBox="1"/>
          <p:nvPr/>
        </p:nvSpPr>
        <p:spPr>
          <a:xfrm>
            <a:off x="4978410" y="3143438"/>
            <a:ext cx="34100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u="sng" dirty="0">
                <a:solidFill>
                  <a:srgbClr val="C00000"/>
                </a:solidFill>
              </a:rPr>
              <a:t>ПРАВИЛЬНО</a:t>
            </a:r>
          </a:p>
          <a:p>
            <a:pPr algn="ctr"/>
            <a:r>
              <a:rPr lang="ru-RU" sz="2200" b="1" u="sng" dirty="0">
                <a:solidFill>
                  <a:srgbClr val="C00000"/>
                </a:solidFill>
              </a:rPr>
              <a:t>С расшифровкой подписи</a:t>
            </a:r>
          </a:p>
        </p:txBody>
      </p:sp>
      <p:sp>
        <p:nvSpPr>
          <p:cNvPr id="7" name="Стрелка: вниз 6">
            <a:extLst>
              <a:ext uri="{FF2B5EF4-FFF2-40B4-BE49-F238E27FC236}">
                <a16:creationId xmlns:a16="http://schemas.microsoft.com/office/drawing/2014/main" id="{5CDD94EE-2F36-48D2-9D03-17A4CA86EF9D}"/>
              </a:ext>
            </a:extLst>
          </p:cNvPr>
          <p:cNvSpPr/>
          <p:nvPr/>
        </p:nvSpPr>
        <p:spPr>
          <a:xfrm rot="10800000">
            <a:off x="7740352" y="5922246"/>
            <a:ext cx="190385" cy="483595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00000"/>
              </a:solidFill>
            </a:endParaRPr>
          </a:p>
        </p:txBody>
      </p:sp>
      <p:sp>
        <p:nvSpPr>
          <p:cNvPr id="11" name="Стрелка: вниз 10">
            <a:extLst>
              <a:ext uri="{FF2B5EF4-FFF2-40B4-BE49-F238E27FC236}">
                <a16:creationId xmlns:a16="http://schemas.microsoft.com/office/drawing/2014/main" id="{18FB99A1-AD7A-45AC-AB87-CCE4257B71C1}"/>
              </a:ext>
            </a:extLst>
          </p:cNvPr>
          <p:cNvSpPr/>
          <p:nvPr/>
        </p:nvSpPr>
        <p:spPr>
          <a:xfrm rot="10800000">
            <a:off x="4630202" y="5922246"/>
            <a:ext cx="190385" cy="483595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E67392C-A189-40BC-95D3-30F75645B0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44841" y="4049681"/>
            <a:ext cx="4615591" cy="188460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232CAB6-308A-4E01-9AF6-6FC13671EFF6}"/>
              </a:ext>
            </a:extLst>
          </p:cNvPr>
          <p:cNvSpPr txBox="1"/>
          <p:nvPr/>
        </p:nvSpPr>
        <p:spPr>
          <a:xfrm>
            <a:off x="7092280" y="4337541"/>
            <a:ext cx="1584175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/>
              <a:t>/А.Г. Иванов/</a:t>
            </a:r>
          </a:p>
        </p:txBody>
      </p:sp>
      <p:sp>
        <p:nvSpPr>
          <p:cNvPr id="13" name="Полилиния 11">
            <a:extLst>
              <a:ext uri="{FF2B5EF4-FFF2-40B4-BE49-F238E27FC236}">
                <a16:creationId xmlns:a16="http://schemas.microsoft.com/office/drawing/2014/main" id="{FBE78955-1EF3-408B-8F78-48ECDEC6257F}"/>
              </a:ext>
            </a:extLst>
          </p:cNvPr>
          <p:cNvSpPr/>
          <p:nvPr/>
        </p:nvSpPr>
        <p:spPr>
          <a:xfrm>
            <a:off x="2123726" y="164310"/>
            <a:ext cx="4824536" cy="1008112"/>
          </a:xfrm>
          <a:custGeom>
            <a:avLst/>
            <a:gdLst>
              <a:gd name="connsiteX0" fmla="*/ 0 w 2722802"/>
              <a:gd name="connsiteY0" fmla="*/ 0 h 1633681"/>
              <a:gd name="connsiteX1" fmla="*/ 2722802 w 2722802"/>
              <a:gd name="connsiteY1" fmla="*/ 0 h 1633681"/>
              <a:gd name="connsiteX2" fmla="*/ 2722802 w 2722802"/>
              <a:gd name="connsiteY2" fmla="*/ 1633681 h 1633681"/>
              <a:gd name="connsiteX3" fmla="*/ 0 w 2722802"/>
              <a:gd name="connsiteY3" fmla="*/ 1633681 h 1633681"/>
              <a:gd name="connsiteX4" fmla="*/ 0 w 2722802"/>
              <a:gd name="connsiteY4" fmla="*/ 0 h 1633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22802" h="1633681">
                <a:moveTo>
                  <a:pt x="0" y="0"/>
                </a:moveTo>
                <a:lnTo>
                  <a:pt x="2722802" y="0"/>
                </a:lnTo>
                <a:lnTo>
                  <a:pt x="2722802" y="1633681"/>
                </a:lnTo>
                <a:lnTo>
                  <a:pt x="0" y="1633681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DAE7F6"/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0"/>
              <a:satOff val="0"/>
              <a:lumOff val="0"/>
              <a:alphaOff val="0"/>
            </a:schemeClr>
          </a:fillRef>
          <a:effectRef idx="2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0010" tIns="80010" rIns="80010" bIns="80010" numCol="1" spcCol="1270" anchor="ctr" anchorCtr="0">
            <a:noAutofit/>
          </a:bodyPr>
          <a:lstStyle/>
          <a:p>
            <a:pPr lvl="0" algn="ctr" defTabSz="933450">
              <a:spcBef>
                <a:spcPct val="0"/>
              </a:spcBef>
            </a:pPr>
            <a:r>
              <a:rPr lang="ru-RU" sz="2300" b="1" kern="1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Документы, подтверждающие достижения соискателя </a:t>
            </a:r>
          </a:p>
        </p:txBody>
      </p:sp>
    </p:spTree>
    <p:extLst>
      <p:ext uri="{BB962C8B-B14F-4D97-AF65-F5344CB8AC3E}">
        <p14:creationId xmlns:p14="http://schemas.microsoft.com/office/powerpoint/2010/main" val="10648451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/>
          <p:nvPr/>
        </p:nvSpPr>
        <p:spPr>
          <a:xfrm>
            <a:off x="2123726" y="164310"/>
            <a:ext cx="4824536" cy="1008112"/>
          </a:xfrm>
          <a:custGeom>
            <a:avLst/>
            <a:gdLst>
              <a:gd name="connsiteX0" fmla="*/ 0 w 2722802"/>
              <a:gd name="connsiteY0" fmla="*/ 0 h 1633681"/>
              <a:gd name="connsiteX1" fmla="*/ 2722802 w 2722802"/>
              <a:gd name="connsiteY1" fmla="*/ 0 h 1633681"/>
              <a:gd name="connsiteX2" fmla="*/ 2722802 w 2722802"/>
              <a:gd name="connsiteY2" fmla="*/ 1633681 h 1633681"/>
              <a:gd name="connsiteX3" fmla="*/ 0 w 2722802"/>
              <a:gd name="connsiteY3" fmla="*/ 1633681 h 1633681"/>
              <a:gd name="connsiteX4" fmla="*/ 0 w 2722802"/>
              <a:gd name="connsiteY4" fmla="*/ 0 h 1633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22802" h="1633681">
                <a:moveTo>
                  <a:pt x="0" y="0"/>
                </a:moveTo>
                <a:lnTo>
                  <a:pt x="2722802" y="0"/>
                </a:lnTo>
                <a:lnTo>
                  <a:pt x="2722802" y="1633681"/>
                </a:lnTo>
                <a:lnTo>
                  <a:pt x="0" y="1633681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DAE7F6"/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0"/>
              <a:satOff val="0"/>
              <a:lumOff val="0"/>
              <a:alphaOff val="0"/>
            </a:schemeClr>
          </a:fillRef>
          <a:effectRef idx="2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0010" tIns="80010" rIns="80010" bIns="80010" numCol="1" spcCol="1270" anchor="ctr" anchorCtr="0">
            <a:noAutofit/>
          </a:bodyPr>
          <a:lstStyle/>
          <a:p>
            <a:pPr lvl="0" algn="ctr" defTabSz="933450">
              <a:spcBef>
                <a:spcPct val="0"/>
              </a:spcBef>
            </a:pPr>
            <a:r>
              <a:rPr lang="ru-RU" sz="2300" b="1" kern="1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Документы, подтверждающие достижения соискателя 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87130"/>
            <a:ext cx="1162472" cy="1162472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3D005FB-ED99-4D71-B540-39767BD0CDDD}"/>
              </a:ext>
            </a:extLst>
          </p:cNvPr>
          <p:cNvSpPr/>
          <p:nvPr/>
        </p:nvSpPr>
        <p:spPr>
          <a:xfrm>
            <a:off x="1187624" y="2132856"/>
            <a:ext cx="684076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/>
              <a:t>На каждой странице приложения должно стоять: </a:t>
            </a:r>
            <a:r>
              <a:rPr lang="ru-RU" sz="2200" b="1" dirty="0">
                <a:solidFill>
                  <a:srgbClr val="C00000"/>
                </a:solidFill>
              </a:rPr>
              <a:t>КОПИЯ ВЕРНА</a:t>
            </a:r>
            <a:r>
              <a:rPr lang="ru-RU" sz="2200" dirty="0"/>
              <a:t>, </a:t>
            </a:r>
            <a:r>
              <a:rPr lang="ru-RU" sz="2200" b="1" dirty="0">
                <a:solidFill>
                  <a:srgbClr val="C00000"/>
                </a:solidFill>
              </a:rPr>
              <a:t>подпись руководителя </a:t>
            </a:r>
            <a:r>
              <a:rPr lang="ru-RU" sz="2200" dirty="0">
                <a:solidFill>
                  <a:prstClr val="black"/>
                </a:solidFill>
              </a:rPr>
              <a:t>образовательной организации </a:t>
            </a:r>
            <a:r>
              <a:rPr lang="ru-RU" sz="2200" dirty="0"/>
              <a:t>с </a:t>
            </a:r>
            <a:r>
              <a:rPr lang="ru-RU" sz="2200" b="1" dirty="0">
                <a:solidFill>
                  <a:srgbClr val="C00000"/>
                </a:solidFill>
              </a:rPr>
              <a:t>расшифровкой</a:t>
            </a:r>
            <a:r>
              <a:rPr lang="ru-RU" sz="2200" dirty="0"/>
              <a:t>, </a:t>
            </a:r>
            <a:r>
              <a:rPr lang="ru-RU" sz="2200" b="1" dirty="0">
                <a:solidFill>
                  <a:srgbClr val="C00000"/>
                </a:solidFill>
              </a:rPr>
              <a:t>печать </a:t>
            </a:r>
            <a:r>
              <a:rPr lang="ru-RU" sz="2200" dirty="0"/>
              <a:t>образовательной организации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87A0AC9-6D4E-4756-B278-890FE19E0ED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-1" t="35406" r="-4557" b="35405"/>
          <a:stretch/>
        </p:blipFill>
        <p:spPr>
          <a:xfrm>
            <a:off x="1259632" y="4077072"/>
            <a:ext cx="1932038" cy="72008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34EA52E-50C3-49C0-9200-99F3F4D7CAF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28772" y="3615925"/>
            <a:ext cx="4023548" cy="164237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096F6F0-64F5-4E2C-9B84-CB4131E8624E}"/>
              </a:ext>
            </a:extLst>
          </p:cNvPr>
          <p:cNvSpPr txBox="1"/>
          <p:nvPr/>
        </p:nvSpPr>
        <p:spPr>
          <a:xfrm>
            <a:off x="6156176" y="3789040"/>
            <a:ext cx="1512168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/>
              <a:t>/А.Г. Иванов/</a:t>
            </a:r>
          </a:p>
        </p:txBody>
      </p:sp>
    </p:spTree>
    <p:extLst>
      <p:ext uri="{BB962C8B-B14F-4D97-AF65-F5344CB8AC3E}">
        <p14:creationId xmlns:p14="http://schemas.microsoft.com/office/powerpoint/2010/main" val="34415388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323528" y="1412776"/>
            <a:ext cx="8424936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>
                <a:solidFill>
                  <a:schemeClr val="accent5">
                    <a:lumMod val="50000"/>
                  </a:schemeClr>
                </a:solidFill>
              </a:rPr>
              <a:t>Материалы, представленные соискателями на Конкурс в печатном виде, </a:t>
            </a:r>
            <a:r>
              <a:rPr lang="ru-RU" sz="2800" b="1" i="1" dirty="0">
                <a:solidFill>
                  <a:srgbClr val="C00000"/>
                </a:solidFill>
              </a:rPr>
              <a:t>должны быть сброшюрованы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, листы пронумерованы. </a:t>
            </a: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</a:rPr>
              <a:t>При приеме документов проводится техническая экспертиза: проверяется наличие всех документов, подписей, отметки о заверении, кол-во листов, наличие электронного варианта, соответствие кол-ва листов бумажному варианту.</a:t>
            </a:r>
          </a:p>
          <a:p>
            <a:pPr algn="just"/>
            <a:r>
              <a:rPr lang="ru-RU" sz="2800" b="1" dirty="0">
                <a:solidFill>
                  <a:schemeClr val="accent5">
                    <a:lumMod val="50000"/>
                  </a:schemeClr>
                </a:solidFill>
              </a:rPr>
              <a:t>Шрифт – 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</a:rPr>
              <a:t>Times New Roman</a:t>
            </a: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</a:rPr>
              <a:t>, кегль – 12, межстрочный интервал – 1,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</a:rPr>
              <a:t>1</a:t>
            </a: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</a:rPr>
              <a:t>5. Общий объём документов – не более </a:t>
            </a:r>
            <a:r>
              <a:rPr lang="ru-RU" sz="2800" b="1" dirty="0">
                <a:solidFill>
                  <a:srgbClr val="FF0000"/>
                </a:solidFill>
              </a:rPr>
              <a:t>100 листов.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116632"/>
            <a:ext cx="1162472" cy="1162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6557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107504" y="1136064"/>
            <a:ext cx="8928992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Документы на конкурс принимаются в двух вариантах:</a:t>
            </a:r>
          </a:p>
          <a:p>
            <a:pPr lvl="0" algn="ctr"/>
            <a:r>
              <a:rPr lang="ru-RU" sz="4000" b="1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до 18 часов 20.11.2024</a:t>
            </a:r>
          </a:p>
          <a:p>
            <a:pPr algn="ctr"/>
            <a:endParaRPr lang="ru-RU" sz="2600" b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ru-RU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электронном виде: 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 эл. почте 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hlinkClick r:id="rId5"/>
              </a:rPr>
              <a:t>ilkinapolina@toipkro.ru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единым файлом в формате PDF, названным по фамилии конкурсанта.</a:t>
            </a:r>
          </a:p>
          <a:p>
            <a:pPr algn="ctr"/>
            <a:r>
              <a:rPr lang="ru-RU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 в печатном (бумажном) виде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документы должны быть с оригинальными печатями и подписями и представляются очно по адресу: </a:t>
            </a:r>
          </a:p>
          <a:p>
            <a:pPr algn="ctr"/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г. Томск, ул. Пирогова, 10, </a:t>
            </a:r>
            <a:r>
              <a:rPr lang="ru-RU" sz="2000" b="1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каб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342, </a:t>
            </a:r>
          </a:p>
          <a:p>
            <a:pPr algn="ctr"/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либо почтовым отправлением по адресу: 634034 г. Томск, </a:t>
            </a:r>
          </a:p>
          <a:p>
            <a:pPr algn="ctr"/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ул. Пирогова, 10, </a:t>
            </a:r>
            <a:r>
              <a:rPr lang="ru-RU" sz="2000" b="1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ЦОУПиСК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с пометкой «Конкурс на соискание премий ТО» </a:t>
            </a:r>
          </a:p>
          <a:p>
            <a:pPr algn="ctr"/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Телефон для справок: (3822) 90 20 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60</a:t>
            </a:r>
            <a:endParaRPr lang="ru-RU" sz="2000" b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ru-RU" sz="2000" b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sz="2000" b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ru-RU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Бумажный и электронный варианты должны быть полностью идентичны  </a:t>
            </a:r>
          </a:p>
          <a:p>
            <a:pPr algn="ctr"/>
            <a:r>
              <a:rPr lang="ru-RU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(в том числе должны содержать синюю печать и синюю подпись с расшифровкой подписи). 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116632"/>
            <a:ext cx="1162472" cy="1162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4093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359532" y="1279104"/>
            <a:ext cx="842493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>
                <a:solidFill>
                  <a:srgbClr val="FF0000"/>
                </a:solidFill>
              </a:rPr>
              <a:t>При проведении </a:t>
            </a:r>
            <a:r>
              <a:rPr lang="ru-RU" sz="2400" b="1" u="sng" dirty="0">
                <a:solidFill>
                  <a:srgbClr val="FF0000"/>
                </a:solidFill>
              </a:rPr>
              <a:t>технической экспертизы </a:t>
            </a:r>
            <a:r>
              <a:rPr lang="ru-RU" sz="2400" b="1" dirty="0">
                <a:solidFill>
                  <a:srgbClr val="FF0000"/>
                </a:solidFill>
              </a:rPr>
              <a:t>конкурсных материалов в 2023 г. выявлены следующие </a:t>
            </a:r>
            <a:r>
              <a:rPr lang="ru-RU" sz="2400" b="1" u="sng" dirty="0">
                <a:solidFill>
                  <a:srgbClr val="FF0000"/>
                </a:solidFill>
              </a:rPr>
              <a:t>замечания:</a:t>
            </a:r>
          </a:p>
          <a:p>
            <a:pPr marL="457200" indent="-457200" algn="just">
              <a:buAutoNum type="arabicPeriod"/>
            </a:pP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Не все страницы мотивированного представления и документы, подтверждающие достижения соискателя заверены руководителем либо заверены руководителем, но без расшифровки подписи. </a:t>
            </a:r>
          </a:p>
          <a:p>
            <a:pPr marL="457200" indent="-457200" algn="just">
              <a:buAutoNum type="arabicPeriod"/>
            </a:pP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Не всегда выдерживалось требование представлять электронные варианты в формате 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PDF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единым файлом, что отрицательно сказывалось на работе экспертов. </a:t>
            </a:r>
          </a:p>
          <a:p>
            <a:pPr marL="457200" indent="-457200" algn="just">
              <a:buAutoNum type="arabicPeriod"/>
            </a:pP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Некоторые выписки из протокола заседания Совета о выдвижении на конкурс соискателя премии составлены некорректно.</a:t>
            </a:r>
            <a:endParaRPr lang="ru-RU" sz="2200" b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116632"/>
            <a:ext cx="1162472" cy="116247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339752" y="405481"/>
            <a:ext cx="48245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259CA9"/>
                </a:solidFill>
              </a:rPr>
              <a:t>ОБРАТИТЕ ВНИМАНИЕ</a:t>
            </a:r>
          </a:p>
        </p:txBody>
      </p:sp>
    </p:spTree>
    <p:extLst>
      <p:ext uri="{BB962C8B-B14F-4D97-AF65-F5344CB8AC3E}">
        <p14:creationId xmlns:p14="http://schemas.microsoft.com/office/powerpoint/2010/main" val="9179141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4" name="Picture 6" descr="http://i.penoizolmo.ru/u/3e/f59aa6dde411e48e12c14e4f060499/-/FAQ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380" y="2302913"/>
            <a:ext cx="2831468" cy="2831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395536" y="1268760"/>
            <a:ext cx="8229600" cy="5328592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4400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внимание!</a:t>
            </a:r>
          </a:p>
          <a:p>
            <a:pPr marL="0" indent="0" algn="ctr">
              <a:buNone/>
            </a:pPr>
            <a:endParaRPr lang="ru-RU" sz="4400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en-US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en-US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r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2060"/>
                </a:solidFill>
                <a:cs typeface="Times New Roman" panose="02020603050405020304" pitchFamily="18" charset="0"/>
              </a:rPr>
              <a:t>Илькина Полина Евгеньевна</a:t>
            </a:r>
          </a:p>
          <a:p>
            <a:pPr marL="0" indent="0" algn="r">
              <a:buNone/>
            </a:pPr>
            <a:r>
              <a:rPr lang="en-US" sz="2400" b="1" dirty="0">
                <a:solidFill>
                  <a:srgbClr val="002060"/>
                </a:solidFill>
                <a:cs typeface="Times New Roman" panose="02020603050405020304" pitchFamily="18" charset="0"/>
              </a:rPr>
              <a:t>ilkinapolina@toipkro.ru</a:t>
            </a:r>
            <a:endParaRPr lang="ru-RU" sz="2400" b="1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marL="0" indent="0" algn="r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2060"/>
                </a:solidFill>
                <a:cs typeface="Times New Roman" panose="02020603050405020304" pitchFamily="18" charset="0"/>
              </a:rPr>
              <a:t>8 (3822) </a:t>
            </a:r>
            <a:r>
              <a:rPr lang="en-US" sz="2400" b="1" dirty="0">
                <a:solidFill>
                  <a:srgbClr val="002060"/>
                </a:solidFill>
                <a:cs typeface="Times New Roman" panose="02020603050405020304" pitchFamily="18" charset="0"/>
              </a:rPr>
              <a:t>90 20 60</a:t>
            </a:r>
            <a:endParaRPr lang="ru-RU" b="1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pic>
        <p:nvPicPr>
          <p:cNvPr id="27658" name="Picture 10" descr="http://veter52.ru/wp-content/uploads/faq_image.pn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069806"/>
            <a:ext cx="3083573" cy="172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011AC73-625C-4DC7-B6D5-BBD5F9C6756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93906" y="89772"/>
            <a:ext cx="1158340" cy="1164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0065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475656" y="332656"/>
            <a:ext cx="52565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>
                <a:solidFill>
                  <a:srgbClr val="0A9BB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Основание для организации и проведения Конкурса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6194" y="1370684"/>
            <a:ext cx="8607421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6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Закон Томской области от 08.04.2024 № 27-ОЗ </a:t>
            </a:r>
          </a:p>
          <a:p>
            <a:pPr algn="just"/>
            <a:r>
              <a:rPr lang="ru-RU" sz="26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«О премиях Томской области в сфере образования, науки, здравоохранения и культуры».</a:t>
            </a:r>
          </a:p>
          <a:p>
            <a:pPr algn="just"/>
            <a:endParaRPr lang="ru-RU" sz="2600" b="1" dirty="0">
              <a:solidFill>
                <a:schemeClr val="accent5">
                  <a:lumMod val="50000"/>
                </a:schemeClr>
              </a:solidFill>
              <a:cs typeface="Times New Roman" pitchFamily="18" charset="0"/>
            </a:endParaRPr>
          </a:p>
          <a:p>
            <a:pPr algn="just"/>
            <a:endParaRPr lang="ru-RU" sz="2600" b="1" dirty="0">
              <a:solidFill>
                <a:schemeClr val="accent5">
                  <a:lumMod val="50000"/>
                </a:schemeClr>
              </a:solidFill>
              <a:cs typeface="Times New Roman" pitchFamily="18" charset="0"/>
            </a:endParaRPr>
          </a:p>
          <a:p>
            <a:pPr algn="just"/>
            <a:endParaRPr lang="ru-RU" sz="2600" b="1" dirty="0">
              <a:solidFill>
                <a:schemeClr val="accent5">
                  <a:lumMod val="50000"/>
                </a:schemeClr>
              </a:solidFill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68289" y="2844428"/>
            <a:ext cx="860742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Постановление Администрации Томской области от 21.10.2024 №457а «О премиях Томской области в сфере образования, науки, здравоохранения и культуры» (вместе с «Положением о конкурсе на соискание премий Томской области в сфере образования, науки, здравоохранения и культуры и на звание «Лауреат премии Томской области в сфере образования, науки, здравоохранения и культуры»)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4339" y="78706"/>
            <a:ext cx="1162472" cy="1162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7671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268289" y="1905506"/>
            <a:ext cx="860742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Учредитель конкурса: 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Администрация Томской области.</a:t>
            </a:r>
          </a:p>
          <a:p>
            <a:pPr algn="just"/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Организатор конкурса: 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Департамент по научно-технологическому развитию и инновационной деятельности Томской области.</a:t>
            </a:r>
          </a:p>
          <a:p>
            <a:pPr algn="just"/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Оператор конкурса в сфере общего и дошкольного образования: 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Томский областной институт повышения квалификации и переподготовки работников образования (ТОИПКРО).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4339" y="78706"/>
            <a:ext cx="1162472" cy="1162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1725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123728" y="302028"/>
            <a:ext cx="46085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ru-RU" sz="2400" b="1" dirty="0">
              <a:solidFill>
                <a:srgbClr val="0A9BB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5536" y="1988840"/>
            <a:ext cx="860742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Статья 2</a:t>
            </a:r>
          </a:p>
          <a:p>
            <a:pPr algn="just"/>
            <a:r>
              <a:rPr lang="ru-RU" sz="22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Премии Томской области в сфере образования, науки, здравоохранения и культуры присуждаются за следующие достижения:</a:t>
            </a:r>
          </a:p>
          <a:p>
            <a:pPr algn="just"/>
            <a:r>
              <a:rPr lang="ru-RU" sz="22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2) разработку и внедрение в педагогическую практику </a:t>
            </a:r>
            <a:r>
              <a:rPr lang="ru-RU" sz="2200" b="1" u="sng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инновационных* </a:t>
            </a:r>
            <a:r>
              <a:rPr lang="ru-RU" sz="22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процессов, технологий и продуктов;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4339" y="78706"/>
            <a:ext cx="1162472" cy="1162472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3856631-F682-41F9-AC9D-706B12D70A96}"/>
              </a:ext>
            </a:extLst>
          </p:cNvPr>
          <p:cNvSpPr/>
          <p:nvPr/>
        </p:nvSpPr>
        <p:spPr>
          <a:xfrm>
            <a:off x="1475656" y="238213"/>
            <a:ext cx="612068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Закон Томской области от 08.04.2024 № 27-ОЗ </a:t>
            </a:r>
          </a:p>
          <a:p>
            <a:pPr algn="ctr"/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«О премиях Томской области в сфере образования, науки, здравоохранения и культуры»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F5FA8F-0C26-4E58-95DD-19D77ED9DF59}"/>
              </a:ext>
            </a:extLst>
          </p:cNvPr>
          <p:cNvSpPr txBox="1"/>
          <p:nvPr/>
        </p:nvSpPr>
        <p:spPr>
          <a:xfrm>
            <a:off x="240355" y="5085184"/>
            <a:ext cx="867645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ФЗ от 29.12.2012 № 273-ФЗ (ред. от 08.08.2024) «Об образовании в Российской Федерации» Статья 20. Экспериментальная и инновационная деятельность в сфере образования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ФЗ от 23.08.1996 N 127-ФЗ (ред. от 08.08.2024) «О науке и государственной научно-технической политике» Статья 2.</a:t>
            </a:r>
          </a:p>
        </p:txBody>
      </p:sp>
    </p:spTree>
    <p:extLst>
      <p:ext uri="{BB962C8B-B14F-4D97-AF65-F5344CB8AC3E}">
        <p14:creationId xmlns:p14="http://schemas.microsoft.com/office/powerpoint/2010/main" val="5924356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123728" y="302028"/>
            <a:ext cx="46085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ru-RU" sz="2400" b="1" dirty="0">
              <a:solidFill>
                <a:srgbClr val="0A9BB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4339" y="78706"/>
            <a:ext cx="1162472" cy="1162472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3856631-F682-41F9-AC9D-706B12D70A96}"/>
              </a:ext>
            </a:extLst>
          </p:cNvPr>
          <p:cNvSpPr/>
          <p:nvPr/>
        </p:nvSpPr>
        <p:spPr>
          <a:xfrm>
            <a:off x="1475656" y="238213"/>
            <a:ext cx="612068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Закон Томской области от 28.03.2024 № 1206 </a:t>
            </a:r>
          </a:p>
          <a:p>
            <a:pPr algn="ctr"/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«О премиях Томской области в сфере образования, науки, здравоохранения и культуры»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0D9E2A7-D59A-4FB3-AF2A-94521F5FB207}"/>
              </a:ext>
            </a:extLst>
          </p:cNvPr>
          <p:cNvSpPr txBox="1"/>
          <p:nvPr/>
        </p:nvSpPr>
        <p:spPr>
          <a:xfrm>
            <a:off x="232285" y="1556792"/>
            <a:ext cx="8607421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Статья 4</a:t>
            </a:r>
          </a:p>
          <a:p>
            <a:pPr algn="just"/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2. Ежегодно присуждается 184 премии, из них:</a:t>
            </a:r>
          </a:p>
          <a:p>
            <a:pPr indent="450000" algn="just">
              <a:buFontTx/>
              <a:buChar char="-"/>
            </a:pP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7 премий в размере 50 тысяч рублей каждая – педагогическим работникам общеобразовательных организаций;</a:t>
            </a:r>
          </a:p>
          <a:p>
            <a:pPr indent="450000" algn="just">
              <a:buFontTx/>
              <a:buChar char="-"/>
            </a:pP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7 премий в размере 50 тысяч рублей каждая – педагогическим работникам дошкольных образовательных организаций, структурных подразделений общеобразовательных организаций, реализующих образовательные программы дошкольного образования;</a:t>
            </a:r>
          </a:p>
          <a:p>
            <a:pPr indent="450000" algn="just">
              <a:buFontTx/>
              <a:buChar char="-"/>
            </a:pP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1 премия в размере 150 тысяч рублей – коллективу работников общеобразовательной организации;</a:t>
            </a:r>
          </a:p>
          <a:p>
            <a:pPr indent="450000" algn="just">
              <a:buFontTx/>
              <a:buChar char="-"/>
            </a:pP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1 премия в размере 150 тысяч рублей – коллективу работников дошкольной образовательной организации, структурного подразделения общеобразовательной организации, реализующего образовательные программы дошкольного образования.</a:t>
            </a:r>
          </a:p>
          <a:p>
            <a:pPr indent="-342900" algn="just">
              <a:buFontTx/>
              <a:buChar char="-"/>
            </a:pPr>
            <a:endParaRPr lang="ru-RU" sz="2000" b="1" dirty="0">
              <a:solidFill>
                <a:schemeClr val="accent5">
                  <a:lumMod val="50000"/>
                </a:schemeClr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74399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683568" y="1582340"/>
            <a:ext cx="7488832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600" b="1" dirty="0">
                <a:solidFill>
                  <a:srgbClr val="4BACC6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Постановление Администрации Томской области от </a:t>
            </a:r>
            <a:r>
              <a:rPr lang="en-US" sz="2600" b="1" dirty="0">
                <a:solidFill>
                  <a:srgbClr val="4BACC6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ru-RU" sz="2600" b="1" dirty="0">
                <a:solidFill>
                  <a:srgbClr val="4BACC6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</a:t>
            </a:r>
            <a:r>
              <a:rPr lang="en-US" sz="2600" b="1" dirty="0">
                <a:solidFill>
                  <a:srgbClr val="4BACC6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</a:t>
            </a:r>
            <a:r>
              <a:rPr lang="ru-RU" sz="2600" b="1" dirty="0">
                <a:solidFill>
                  <a:srgbClr val="4BACC6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.20</a:t>
            </a:r>
            <a:r>
              <a:rPr lang="en-US" sz="2600" b="1" dirty="0">
                <a:solidFill>
                  <a:srgbClr val="4BACC6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24</a:t>
            </a:r>
            <a:r>
              <a:rPr lang="ru-RU" sz="2600" b="1" dirty="0">
                <a:solidFill>
                  <a:srgbClr val="4BACC6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№</a:t>
            </a:r>
            <a:r>
              <a:rPr lang="en-US" sz="2600" b="1" dirty="0">
                <a:solidFill>
                  <a:srgbClr val="4BACC6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457</a:t>
            </a:r>
            <a:r>
              <a:rPr lang="ru-RU" sz="2600" b="1" dirty="0">
                <a:solidFill>
                  <a:srgbClr val="4BACC6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 «О премиях Томской области в сфере образования, науки, здравоохранения и культуры» (вместе с «Положением о конкурсе на соискание премий Томской области в сфере образования, науки, здравоохранения и культуры и на звание «Лауреат премии Томской области в сфере образования, науки, здравоохранения и культуры»)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4339" y="78706"/>
            <a:ext cx="1162472" cy="1162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7197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619673" y="243578"/>
            <a:ext cx="59766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>
                <a:solidFill>
                  <a:srgbClr val="0A9BB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Претендовать на получение премии </a:t>
            </a:r>
          </a:p>
          <a:p>
            <a:pPr lvl="0" algn="ctr"/>
            <a:r>
              <a:rPr lang="ru-RU" sz="2400" b="1" dirty="0">
                <a:solidFill>
                  <a:srgbClr val="0A9BB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имеют право:</a:t>
            </a:r>
          </a:p>
        </p:txBody>
      </p:sp>
      <p:sp>
        <p:nvSpPr>
          <p:cNvPr id="6" name="Полилиния 5"/>
          <p:cNvSpPr/>
          <p:nvPr/>
        </p:nvSpPr>
        <p:spPr>
          <a:xfrm>
            <a:off x="90724" y="1343076"/>
            <a:ext cx="8962550" cy="1584175"/>
          </a:xfrm>
          <a:prstGeom prst="rect">
            <a:avLst/>
          </a:prstGeom>
          <a:effectLst>
            <a:innerShdw blurRad="63500" dist="50800">
              <a:prstClr val="black">
                <a:alpha val="50000"/>
              </a:prst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spcFirstLastPara="0" vert="horz" wrap="square" lIns="211725" tIns="211725" rIns="211725" bIns="211725" numCol="1" spcCol="1270" anchor="ctr" anchorCtr="0">
            <a:noAutofit/>
          </a:bodyPr>
          <a:lstStyle/>
          <a:p>
            <a:pPr lvl="0" algn="ctr" defTabSz="84455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Лица, проживающие на территории Томской области, место основной работы (учебы) которых расположено на территории Томской области</a:t>
            </a:r>
          </a:p>
        </p:txBody>
      </p:sp>
      <p:sp>
        <p:nvSpPr>
          <p:cNvPr id="7" name="Полилиния 6"/>
          <p:cNvSpPr/>
          <p:nvPr/>
        </p:nvSpPr>
        <p:spPr>
          <a:xfrm>
            <a:off x="90725" y="3034625"/>
            <a:ext cx="8962549" cy="1834535"/>
          </a:xfrm>
          <a:prstGeom prst="rect">
            <a:avLst/>
          </a:prstGeom>
          <a:solidFill>
            <a:srgbClr val="00B050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5">
              <a:hueOff val="-4966938"/>
              <a:satOff val="19906"/>
              <a:lumOff val="4314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07915" tIns="207915" rIns="207915" bIns="207915" numCol="1" spcCol="1270" anchor="ctr" anchorCtr="0">
            <a:noAutofit/>
          </a:bodyPr>
          <a:lstStyle/>
          <a:p>
            <a:pPr algn="ctr"/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Выдвижение кандидатов на соискание премий производится образовательными, научными организациями, медицинскими организациями и организациями  культуры, индивидуальными предпринимателями, а также иными организациями независимо от их организационно-правовой формы по основному месту работы (учебы) кандидата.</a:t>
            </a:r>
          </a:p>
        </p:txBody>
      </p:sp>
      <p:sp>
        <p:nvSpPr>
          <p:cNvPr id="9" name="Полилиния 8"/>
          <p:cNvSpPr/>
          <p:nvPr/>
        </p:nvSpPr>
        <p:spPr>
          <a:xfrm>
            <a:off x="90725" y="5023768"/>
            <a:ext cx="8890540" cy="1584175"/>
          </a:xfrm>
          <a:prstGeom prst="rect">
            <a:avLst/>
          </a:pr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-9933876"/>
              <a:satOff val="39811"/>
              <a:lumOff val="8628"/>
              <a:alphaOff val="0"/>
            </a:schemeClr>
          </a:fillRef>
          <a:effectRef idx="2">
            <a:schemeClr val="accent5">
              <a:hueOff val="-9933876"/>
              <a:satOff val="39811"/>
              <a:lumOff val="8628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07915" tIns="207915" rIns="207915" bIns="207915" numCol="1" spcCol="1270" anchor="ctr" anchorCtr="0">
            <a:noAutofit/>
          </a:bodyPr>
          <a:lstStyle/>
          <a:p>
            <a:pPr lvl="0" algn="ctr" defTabSz="80010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Лауреат премии имеет право повторно выдвигаться на соискание премии </a:t>
            </a:r>
            <a:r>
              <a:rPr lang="ru-RU" sz="25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ранее чем через 5 лет</a:t>
            </a:r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 года признания его победителем Конкурса.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8858" y="116865"/>
            <a:ext cx="1162472" cy="1162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6720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 animBg="1"/>
      <p:bldP spid="7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116632"/>
            <a:ext cx="1162472" cy="1162472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3D4C141-E056-4418-9BE5-0F197682817E}"/>
              </a:ext>
            </a:extLst>
          </p:cNvPr>
          <p:cNvSpPr/>
          <p:nvPr/>
        </p:nvSpPr>
        <p:spPr>
          <a:xfrm>
            <a:off x="1547664" y="76103"/>
            <a:ext cx="59046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600" b="1" dirty="0">
                <a:solidFill>
                  <a:srgbClr val="0A9BB2"/>
                </a:solidFill>
                <a:cs typeface="Times New Roman" pitchFamily="18" charset="0"/>
              </a:rPr>
              <a:t>Достижения соискателей оцениваются </a:t>
            </a:r>
          </a:p>
          <a:p>
            <a:pPr lvl="0"/>
            <a:r>
              <a:rPr lang="ru-RU" sz="2600" b="1" dirty="0">
                <a:solidFill>
                  <a:srgbClr val="0A9BB2"/>
                </a:solidFill>
                <a:cs typeface="Times New Roman" pitchFamily="18" charset="0"/>
              </a:rPr>
              <a:t>в следующем порядке: </a:t>
            </a:r>
          </a:p>
          <a:p>
            <a:pPr lvl="0" algn="r"/>
            <a:r>
              <a:rPr lang="ru-RU" sz="2000" b="1" dirty="0">
                <a:solidFill>
                  <a:srgbClr val="0A9BB2"/>
                </a:solidFill>
                <a:cs typeface="Times New Roman" pitchFamily="18" charset="0"/>
              </a:rPr>
              <a:t>(п.21, п.23 Положения о Конкурсе…)</a:t>
            </a:r>
            <a:endParaRPr lang="ru-RU" sz="3600" b="1" u="sng" dirty="0">
              <a:solidFill>
                <a:srgbClr val="0A9BB2"/>
              </a:solidFill>
              <a:cs typeface="Times New Roman" pitchFamily="18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4F99F00-6218-4EE5-811E-D81C4DDB669F}"/>
              </a:ext>
            </a:extLst>
          </p:cNvPr>
          <p:cNvSpPr/>
          <p:nvPr/>
        </p:nvSpPr>
        <p:spPr>
          <a:xfrm>
            <a:off x="395536" y="1458402"/>
            <a:ext cx="816927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dirty="0">
                <a:cs typeface="Times New Roman" panose="02020603050405020304" pitchFamily="18" charset="0"/>
              </a:rPr>
              <a:t>1. Для проведения экспертизы создаются экспертные комиссии из числа представителей научно-образовательного комплекса Томской области, состав которых утверждается Советом по присуждению премий, не позднее 5 календарных дней до дня завершения приема документов на участие в Конкурсе, указанных в пункте 16 настоящего Положения.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E1D6C5F-4A84-4035-8AA1-08EF9648EA5E}"/>
              </a:ext>
            </a:extLst>
          </p:cNvPr>
          <p:cNvSpPr/>
          <p:nvPr/>
        </p:nvSpPr>
        <p:spPr>
          <a:xfrm>
            <a:off x="395536" y="3582060"/>
            <a:ext cx="8169274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dirty="0">
                <a:cs typeface="Times New Roman" panose="02020603050405020304" pitchFamily="18" charset="0"/>
              </a:rPr>
              <a:t>2. Документы каждого из соискателей рассматриваются не менее чем тремя экспертами. Эксперты работают индивидуально и независимо, при этом работа эксперта с документами соискателей от организации, являющейся основным местом работы (учебы) эксперта, не допускается.</a:t>
            </a:r>
          </a:p>
        </p:txBody>
      </p:sp>
      <p:pic>
        <p:nvPicPr>
          <p:cNvPr id="1026" name="Picture 2" descr="Дендрологическая экспертиза | ЦЕНТР ЭКОЛОГИЧЕСКИХ ЭКСПЕРТИЗ">
            <a:extLst>
              <a:ext uri="{FF2B5EF4-FFF2-40B4-BE49-F238E27FC236}">
                <a16:creationId xmlns:a16="http://schemas.microsoft.com/office/drawing/2014/main" id="{5F6FF841-DAC4-453A-B4AC-62B3211525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599747"/>
            <a:ext cx="1204067" cy="1131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4136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7395</TotalTime>
  <Words>2486</Words>
  <Application>Microsoft Office PowerPoint</Application>
  <PresentationFormat>Экран (4:3)</PresentationFormat>
  <Paragraphs>208</Paragraphs>
  <Slides>28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2" baseType="lpstr">
      <vt:lpstr>Arial</vt:lpstr>
      <vt:lpstr>Calibri</vt:lpstr>
      <vt:lpstr>Times New Roman</vt:lpstr>
      <vt:lpstr>Тема Office</vt:lpstr>
      <vt:lpstr>КОНКУРС НА СОИСКАНИЕ ПРЕМИЙ  ТОМСКОЙ ОБЛАСТИ  В СФЕРЕ ОБРАЗОВАНИЯ, НАУКИ, ЗДРАВООХРАНЕНИЯ И КУЛЬТУРЫ  И НА ЗВАНИЕ  «ЛАУРЕАТ ПРЕМИИ ТОМСКОЙ ОБЛАСТИ В СФЕРЕ ОБРАЗОВАНИЯ, НАУКИ, ЗДРАВООХРАНЕНИЯ  И КУЛЬТУРЫ»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Переход на ФГОС  основной образовательной школы в штатном режиме</dc:title>
  <dc:creator>Елена</dc:creator>
  <cp:lastModifiedBy>Илькина Полина Евгеньевна</cp:lastModifiedBy>
  <cp:revision>572</cp:revision>
  <cp:lastPrinted>2024-10-25T07:05:25Z</cp:lastPrinted>
  <dcterms:created xsi:type="dcterms:W3CDTF">2015-08-07T17:34:38Z</dcterms:created>
  <dcterms:modified xsi:type="dcterms:W3CDTF">2024-10-30T05:12:36Z</dcterms:modified>
</cp:coreProperties>
</file>