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32"/>
  </p:notesMasterIdLst>
  <p:sldIdLst>
    <p:sldId id="331" r:id="rId2"/>
    <p:sldId id="339" r:id="rId3"/>
    <p:sldId id="336" r:id="rId4"/>
    <p:sldId id="366" r:id="rId5"/>
    <p:sldId id="375" r:id="rId6"/>
    <p:sldId id="359" r:id="rId7"/>
    <p:sldId id="368" r:id="rId8"/>
    <p:sldId id="337" r:id="rId9"/>
    <p:sldId id="348" r:id="rId10"/>
    <p:sldId id="272" r:id="rId11"/>
    <p:sldId id="344" r:id="rId12"/>
    <p:sldId id="345" r:id="rId13"/>
    <p:sldId id="369" r:id="rId14"/>
    <p:sldId id="346" r:id="rId15"/>
    <p:sldId id="347" r:id="rId16"/>
    <p:sldId id="370" r:id="rId17"/>
    <p:sldId id="342" r:id="rId18"/>
    <p:sldId id="341" r:id="rId19"/>
    <p:sldId id="371" r:id="rId20"/>
    <p:sldId id="340" r:id="rId21"/>
    <p:sldId id="353" r:id="rId22"/>
    <p:sldId id="372" r:id="rId23"/>
    <p:sldId id="352" r:id="rId24"/>
    <p:sldId id="351" r:id="rId25"/>
    <p:sldId id="373" r:id="rId26"/>
    <p:sldId id="350" r:id="rId27"/>
    <p:sldId id="349" r:id="rId28"/>
    <p:sldId id="374" r:id="rId29"/>
    <p:sldId id="354" r:id="rId30"/>
    <p:sldId id="356" r:id="rId31"/>
  </p:sldIdLst>
  <p:sldSz cx="12192000" cy="6858000"/>
  <p:notesSz cx="6797675" cy="99298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5927" userDrawn="1">
          <p15:clr>
            <a:srgbClr val="A4A3A4"/>
          </p15:clr>
        </p15:guide>
        <p15:guide id="3" orient="horz" pos="82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5DDED"/>
    <a:srgbClr val="A7ECF5"/>
    <a:srgbClr val="109EB4"/>
    <a:srgbClr val="2162AE"/>
    <a:srgbClr val="EAEAEA"/>
    <a:srgbClr val="F5F4F4"/>
    <a:srgbClr val="F38221"/>
    <a:srgbClr val="64CAD9"/>
    <a:srgbClr val="FDB913"/>
    <a:srgbClr val="76BE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2DE63D5-997A-4646-A377-4702673A728D}" styleName="Светлый стиль 2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FD0F851-EC5A-4D38-B0AD-8093EC10F338}" styleName="Светлый стиль 1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173" autoAdjust="0"/>
    <p:restoredTop sz="99091" autoAdjust="0"/>
  </p:normalViewPr>
  <p:slideViewPr>
    <p:cSldViewPr snapToGrid="0">
      <p:cViewPr varScale="1">
        <p:scale>
          <a:sx n="113" d="100"/>
          <a:sy n="113" d="100"/>
        </p:scale>
        <p:origin x="672" y="114"/>
      </p:cViewPr>
      <p:guideLst>
        <p:guide pos="5927"/>
        <p:guide orient="horz" pos="82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2023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Лист1!$A$2:$A$22</c:f>
              <c:strCache>
                <c:ptCount val="21"/>
                <c:pt idx="0">
                  <c:v>Александровский</c:v>
                </c:pt>
                <c:pt idx="1">
                  <c:v>Асиновский</c:v>
                </c:pt>
                <c:pt idx="2">
                  <c:v>Бакчарский</c:v>
                </c:pt>
                <c:pt idx="3">
                  <c:v>Верхнекетский</c:v>
                </c:pt>
                <c:pt idx="4">
                  <c:v>Зырянский</c:v>
                </c:pt>
                <c:pt idx="5">
                  <c:v>Каргасокский</c:v>
                </c:pt>
                <c:pt idx="6">
                  <c:v>Кожевниковский</c:v>
                </c:pt>
                <c:pt idx="7">
                  <c:v>Колпашевский</c:v>
                </c:pt>
                <c:pt idx="8">
                  <c:v>Кривошеинский</c:v>
                </c:pt>
                <c:pt idx="9">
                  <c:v>Молчановский</c:v>
                </c:pt>
                <c:pt idx="10">
                  <c:v>Парабельский</c:v>
                </c:pt>
                <c:pt idx="11">
                  <c:v>Первомайский</c:v>
                </c:pt>
                <c:pt idx="12">
                  <c:v>Тегульдетский</c:v>
                </c:pt>
                <c:pt idx="13">
                  <c:v>Томский</c:v>
                </c:pt>
                <c:pt idx="14">
                  <c:v>Чаинский</c:v>
                </c:pt>
                <c:pt idx="15">
                  <c:v>Шегарский</c:v>
                </c:pt>
                <c:pt idx="16">
                  <c:v>г. Кедровый</c:v>
                </c:pt>
                <c:pt idx="17">
                  <c:v>г. Стрежевой</c:v>
                </c:pt>
                <c:pt idx="18">
                  <c:v>г. Томск</c:v>
                </c:pt>
                <c:pt idx="19">
                  <c:v>г. Северск</c:v>
                </c:pt>
                <c:pt idx="20">
                  <c:v>Подведомственные</c:v>
                </c:pt>
              </c:strCache>
            </c:strRef>
          </c:cat>
          <c:val>
            <c:numRef>
              <c:f>Лист1!$B$2:$B$22</c:f>
              <c:numCache>
                <c:formatCode>General</c:formatCode>
                <c:ptCount val="21"/>
                <c:pt idx="0">
                  <c:v>1</c:v>
                </c:pt>
                <c:pt idx="1">
                  <c:v>2</c:v>
                </c:pt>
                <c:pt idx="2">
                  <c:v>1</c:v>
                </c:pt>
                <c:pt idx="3">
                  <c:v>1</c:v>
                </c:pt>
                <c:pt idx="4">
                  <c:v>2</c:v>
                </c:pt>
                <c:pt idx="5">
                  <c:v>2</c:v>
                </c:pt>
                <c:pt idx="6">
                  <c:v>2</c:v>
                </c:pt>
                <c:pt idx="7">
                  <c:v>1</c:v>
                </c:pt>
                <c:pt idx="8">
                  <c:v>2</c:v>
                </c:pt>
                <c:pt idx="9">
                  <c:v>1</c:v>
                </c:pt>
                <c:pt idx="10">
                  <c:v>1</c:v>
                </c:pt>
                <c:pt idx="11">
                  <c:v>1</c:v>
                </c:pt>
                <c:pt idx="12">
                  <c:v>1</c:v>
                </c:pt>
                <c:pt idx="13">
                  <c:v>3</c:v>
                </c:pt>
                <c:pt idx="14">
                  <c:v>0</c:v>
                </c:pt>
                <c:pt idx="15">
                  <c:v>2</c:v>
                </c:pt>
                <c:pt idx="16">
                  <c:v>1</c:v>
                </c:pt>
                <c:pt idx="17">
                  <c:v>1</c:v>
                </c:pt>
                <c:pt idx="18">
                  <c:v>5</c:v>
                </c:pt>
                <c:pt idx="19">
                  <c:v>3</c:v>
                </c:pt>
                <c:pt idx="2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4B4-45F0-B089-40BEA434238B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2024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Лист1!$A$2:$A$22</c:f>
              <c:strCache>
                <c:ptCount val="21"/>
                <c:pt idx="0">
                  <c:v>Александровский</c:v>
                </c:pt>
                <c:pt idx="1">
                  <c:v>Асиновский</c:v>
                </c:pt>
                <c:pt idx="2">
                  <c:v>Бакчарский</c:v>
                </c:pt>
                <c:pt idx="3">
                  <c:v>Верхнекетский</c:v>
                </c:pt>
                <c:pt idx="4">
                  <c:v>Зырянский</c:v>
                </c:pt>
                <c:pt idx="5">
                  <c:v>Каргасокский</c:v>
                </c:pt>
                <c:pt idx="6">
                  <c:v>Кожевниковский</c:v>
                </c:pt>
                <c:pt idx="7">
                  <c:v>Колпашевский</c:v>
                </c:pt>
                <c:pt idx="8">
                  <c:v>Кривошеинский</c:v>
                </c:pt>
                <c:pt idx="9">
                  <c:v>Молчановский</c:v>
                </c:pt>
                <c:pt idx="10">
                  <c:v>Парабельский</c:v>
                </c:pt>
                <c:pt idx="11">
                  <c:v>Первомайский</c:v>
                </c:pt>
                <c:pt idx="12">
                  <c:v>Тегульдетский</c:v>
                </c:pt>
                <c:pt idx="13">
                  <c:v>Томский</c:v>
                </c:pt>
                <c:pt idx="14">
                  <c:v>Чаинский</c:v>
                </c:pt>
                <c:pt idx="15">
                  <c:v>Шегарский</c:v>
                </c:pt>
                <c:pt idx="16">
                  <c:v>г. Кедровый</c:v>
                </c:pt>
                <c:pt idx="17">
                  <c:v>г. Стрежевой</c:v>
                </c:pt>
                <c:pt idx="18">
                  <c:v>г. Томск</c:v>
                </c:pt>
                <c:pt idx="19">
                  <c:v>г. Северск</c:v>
                </c:pt>
                <c:pt idx="20">
                  <c:v>Подведомственные</c:v>
                </c:pt>
              </c:strCache>
            </c:strRef>
          </c:cat>
          <c:val>
            <c:numRef>
              <c:f>Лист1!$C$2:$C$22</c:f>
              <c:numCache>
                <c:formatCode>General</c:formatCode>
                <c:ptCount val="21"/>
                <c:pt idx="0">
                  <c:v>1</c:v>
                </c:pt>
                <c:pt idx="1">
                  <c:v>2</c:v>
                </c:pt>
                <c:pt idx="2">
                  <c:v>0</c:v>
                </c:pt>
                <c:pt idx="3">
                  <c:v>0</c:v>
                </c:pt>
                <c:pt idx="4">
                  <c:v>2</c:v>
                </c:pt>
                <c:pt idx="5">
                  <c:v>2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  <c:pt idx="10">
                  <c:v>1</c:v>
                </c:pt>
                <c:pt idx="11">
                  <c:v>0</c:v>
                </c:pt>
                <c:pt idx="12">
                  <c:v>0</c:v>
                </c:pt>
                <c:pt idx="13">
                  <c:v>3</c:v>
                </c:pt>
                <c:pt idx="14">
                  <c:v>2</c:v>
                </c:pt>
                <c:pt idx="15">
                  <c:v>1</c:v>
                </c:pt>
                <c:pt idx="16">
                  <c:v>0</c:v>
                </c:pt>
                <c:pt idx="17">
                  <c:v>1</c:v>
                </c:pt>
                <c:pt idx="18">
                  <c:v>5</c:v>
                </c:pt>
                <c:pt idx="19">
                  <c:v>3</c:v>
                </c:pt>
                <c:pt idx="2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4B4-45F0-B089-40BEA434238B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-24"/>
        <c:axId val="1830829759"/>
        <c:axId val="1645411935"/>
      </c:barChart>
      <c:catAx>
        <c:axId val="183082975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645411935"/>
        <c:crosses val="autoZero"/>
        <c:auto val="1"/>
        <c:lblAlgn val="ctr"/>
        <c:lblOffset val="100"/>
        <c:noMultiLvlLbl val="0"/>
      </c:catAx>
      <c:valAx>
        <c:axId val="164541193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83082975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7047"/>
          </a:xfrm>
          <a:prstGeom prst="rect">
            <a:avLst/>
          </a:prstGeom>
        </p:spPr>
        <p:txBody>
          <a:bodyPr vert="horz" lIns="91426" tIns="45713" rIns="91426" bIns="45713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95" y="0"/>
            <a:ext cx="2946400" cy="497047"/>
          </a:xfrm>
          <a:prstGeom prst="rect">
            <a:avLst/>
          </a:prstGeom>
        </p:spPr>
        <p:txBody>
          <a:bodyPr vert="horz" lIns="91426" tIns="45713" rIns="91426" bIns="45713" rtlCol="0"/>
          <a:lstStyle>
            <a:lvl1pPr algn="r">
              <a:defRPr sz="1200"/>
            </a:lvl1pPr>
          </a:lstStyle>
          <a:p>
            <a:fld id="{4049F8CC-6230-4FDB-AC8F-876D6ECFB848}" type="datetimeFigureOut">
              <a:rPr lang="ru-RU" smtClean="0"/>
              <a:pPr/>
              <a:t>05.11.2024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1425"/>
            <a:ext cx="5956300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6" tIns="45713" rIns="91426" bIns="45713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78323"/>
            <a:ext cx="5438775" cy="3909675"/>
          </a:xfrm>
          <a:prstGeom prst="rect">
            <a:avLst/>
          </a:prstGeom>
        </p:spPr>
        <p:txBody>
          <a:bodyPr vert="horz" lIns="91426" tIns="45713" rIns="91426" bIns="45713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32766"/>
            <a:ext cx="2946400" cy="497047"/>
          </a:xfrm>
          <a:prstGeom prst="rect">
            <a:avLst/>
          </a:prstGeom>
        </p:spPr>
        <p:txBody>
          <a:bodyPr vert="horz" lIns="91426" tIns="45713" rIns="91426" bIns="45713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95" y="9432766"/>
            <a:ext cx="2946400" cy="497047"/>
          </a:xfrm>
          <a:prstGeom prst="rect">
            <a:avLst/>
          </a:prstGeom>
        </p:spPr>
        <p:txBody>
          <a:bodyPr vert="horz" lIns="91426" tIns="45713" rIns="91426" bIns="45713" rtlCol="0" anchor="b"/>
          <a:lstStyle>
            <a:lvl1pPr algn="r">
              <a:defRPr sz="1200"/>
            </a:lvl1pPr>
          </a:lstStyle>
          <a:p>
            <a:fld id="{130E7CBB-965E-4FF4-9DCC-483F45EC02E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97547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5844E2B-3FDE-4E8C-BD4F-F33B798534F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E51BF99-4205-4794-99B4-D5088AC1984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F2C0D9D-85C3-40FF-AE25-A7674C02A0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6C527-C1F3-470F-BD2A-DA51C60D7E81}" type="datetime1">
              <a:rPr lang="ru-RU" smtClean="0"/>
              <a:pPr/>
              <a:t>05.11.2024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2DE1FA9-133C-4073-9B2A-624CB0A621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AB9B3CA-9B91-4D1C-BDDD-6DF4413B51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A2F11-600D-44D7-A0E2-CE2D3B9D58E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23411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9C99474-285F-4C68-85B2-4251CF6FA9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86D588EB-3606-43C5-B934-BE6ED6B3D2F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66BBDBA-2499-4F0C-B682-1CDDCA9175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CA4C7-EEEC-43ED-98AA-233D714748C7}" type="datetime1">
              <a:rPr lang="ru-RU" smtClean="0"/>
              <a:pPr/>
              <a:t>05.11.2024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9508727-FF6B-4C9C-B3CC-9E58149747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C9E526F-DD48-43B9-9B64-9321F3B489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A2F11-600D-44D7-A0E2-CE2D3B9D58E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32505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F8A7DED5-1B35-4FCE-83D8-9B21D3B4F32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81620F75-9FD9-4929-8F48-9110AD94096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314A4E9-BC71-49D1-AB3A-96137868F6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2C31F-647A-49AB-864C-DFDADDA3B899}" type="datetime1">
              <a:rPr lang="ru-RU" smtClean="0"/>
              <a:pPr/>
              <a:t>05.11.2024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33F4FDB-FACC-467F-A078-995301DF83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205EC1A-8C8E-4BDB-B09F-370A9CC887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A2F11-600D-44D7-A0E2-CE2D3B9D58E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66127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D0906CE-75F9-47C4-85F1-71A6D1BD53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EC99B6C-F460-4BD8-ACD6-3EA83ACC2D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8CC299B-074C-4313-86E0-62D8A675AB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6DDB8-BF99-407D-B603-A57840DBD216}" type="datetime1">
              <a:rPr lang="ru-RU" smtClean="0"/>
              <a:pPr/>
              <a:t>05.11.2024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50746A0-A8A4-40B6-9A21-9962A84EC5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E58FE10-FE06-487E-A35F-7E986DBCEA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A2F11-600D-44D7-A0E2-CE2D3B9D58E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59169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48502DD-EF3C-4CDF-AF48-2D72C67091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E789958-47E6-436F-B7D3-AF833C6041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1E4E983-63BF-42B9-B77D-BFCF06002A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F1BCC-2030-432C-9B7F-9FA8EDD4A233}" type="datetime1">
              <a:rPr lang="ru-RU" smtClean="0"/>
              <a:pPr/>
              <a:t>05.11.2024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E0C5121-BD8C-4739-A04A-1D4B09CB42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02D88DE-9D8F-48B0-9F07-2FE767EF45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A2F11-600D-44D7-A0E2-CE2D3B9D58E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43436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BFFBAFB-C34E-41F6-AE30-026F780D44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D16404F-35B8-448F-B985-10A350E686B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3B35DC7-76E2-42EC-9FD4-E62E27446B7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9489F5D-05B6-4E51-BA06-9E447EC3F2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9277A-6203-4AD5-B51B-E5329829D82B}" type="datetime1">
              <a:rPr lang="ru-RU" smtClean="0"/>
              <a:pPr/>
              <a:t>05.11.2024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2C7A381-A7DC-46E8-9952-5A07D874F0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F0F814B-C331-4AEB-B407-C8EA3B4A01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A2F11-600D-44D7-A0E2-CE2D3B9D58E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68815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2237871-EE3F-41FD-B75D-E0296F2E96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FC2636C-6012-4931-ADD7-466D3BCD05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92B27A6-6E60-4BD1-806A-C132D1EA97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84D6CB37-9930-410C-A1D0-F7DA45BD5C9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CD423CBA-BEEE-434E-B321-BE554851913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0B561E68-940A-4ADF-93E6-9F8283707F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33107-8C5E-4321-8EEF-662912BA36C4}" type="datetime1">
              <a:rPr lang="ru-RU" smtClean="0"/>
              <a:pPr/>
              <a:t>05.11.2024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BC05272C-D9EA-4388-A30E-0FD93466ED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01D0D88E-1344-4296-9CB2-1DAE4579A9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A2F11-600D-44D7-A0E2-CE2D3B9D58E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89764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F7F79EC-A69F-4411-BF9A-96E02486F1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CE5FD2AF-5771-469B-AD31-06AD435F9F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A13E0-577B-4B89-8ABD-41224FF83BFC}" type="datetime1">
              <a:rPr lang="ru-RU" smtClean="0"/>
              <a:pPr/>
              <a:t>05.11.2024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D51A3198-0835-4270-BC6E-A86735849E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952CDA00-9DF9-4BE6-8F6E-B709A8664A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A2F11-600D-44D7-A0E2-CE2D3B9D58E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27334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B3B806D4-5DC7-4BB6-B1A6-3F8E3B3EF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69203-89BF-4B43-A7EF-8D97F2D8DC9F}" type="datetime1">
              <a:rPr lang="ru-RU" smtClean="0"/>
              <a:pPr/>
              <a:t>05.11.2024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6F3035D9-C778-4A41-8020-45029A9DC1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31FF96D6-CE8B-42D1-9E9C-49D415B05B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A2F11-600D-44D7-A0E2-CE2D3B9D58E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3139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C3DA0AD-76A7-4B62-8D6F-7D42C40911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6C5D259-EF20-484F-994C-CA8D753779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ADD8AC89-A9B0-48E0-A0A1-D047B841497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B995292-393A-4C3B-9C79-F09121DE22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DFAE7-7B19-4D14-9B1D-D65D5D2A95B3}" type="datetime1">
              <a:rPr lang="ru-RU" smtClean="0"/>
              <a:pPr/>
              <a:t>05.11.2024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217922F-F44B-49F2-80C5-BB579B235D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87F2337-59EE-4782-BF65-6311DEC7BA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A2F11-600D-44D7-A0E2-CE2D3B9D58E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36826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A11D199-0F79-4A3B-A9DA-6B670F0396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1610D0F3-4F1A-4F2A-93FE-ACF54770A36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2BE6027-5821-4E01-972B-1CB3162CB71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3EC88F3-7801-411B-81C8-C17807F139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A53975-22B9-45F8-BA86-71ADD24DD10A}" type="datetime1">
              <a:rPr lang="ru-RU" smtClean="0"/>
              <a:pPr/>
              <a:t>05.11.2024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1EE75EC-1FFA-4738-85C9-FE0AA6A98D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9B77C39-FEF7-484B-96EF-1015DAE5A1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A2F11-600D-44D7-A0E2-CE2D3B9D58E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34290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461E824-D449-49F4-AF5E-AED893E4E4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9F87A71-B6E7-4539-B46F-0AD8015DA2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A08BA2A-253F-4A8D-B122-5A240C6E1D2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69A4ED-ADED-4B0A-A827-04794C998060}" type="datetime1">
              <a:rPr lang="ru-RU" smtClean="0"/>
              <a:pPr/>
              <a:t>05.11.2024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F00D17A-893E-46A1-BF06-CB3D36A48A8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7A049E8-5D26-48E0-86F6-4095DB49065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9A2F11-600D-44D7-A0E2-CE2D3B9D58E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86021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eg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2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jpeg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2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4.png"/><Relationship Id="rId4" Type="http://schemas.openxmlformats.org/officeDocument/2006/relationships/image" Target="../media/image5.png"/><Relationship Id="rId9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jpeg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jpeg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jpeg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jpeg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.png"/><Relationship Id="rId7" Type="http://schemas.openxmlformats.org/officeDocument/2006/relationships/image" Target="../media/image2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hyperlink" Target="mailto:uchitelgodatomsk@mail.ru" TargetMode="External"/><Relationship Id="rId11" Type="http://schemas.openxmlformats.org/officeDocument/2006/relationships/image" Target="../media/image31.png"/><Relationship Id="rId5" Type="http://schemas.openxmlformats.org/officeDocument/2006/relationships/image" Target="../media/image4.png"/><Relationship Id="rId10" Type="http://schemas.openxmlformats.org/officeDocument/2006/relationships/image" Target="../media/image30.png"/><Relationship Id="rId4" Type="http://schemas.openxmlformats.org/officeDocument/2006/relationships/image" Target="../media/image5.png"/><Relationship Id="rId9" Type="http://schemas.openxmlformats.org/officeDocument/2006/relationships/image" Target="../media/image2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1.xml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hyperlink" Target="mailto:uchitelgodatomsk@mail.ru" TargetMode="External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Freeform 109"/>
          <p:cNvSpPr>
            <a:spLocks noEditPoints="1"/>
          </p:cNvSpPr>
          <p:nvPr/>
        </p:nvSpPr>
        <p:spPr bwMode="auto">
          <a:xfrm>
            <a:off x="3202830" y="648131"/>
            <a:ext cx="173112" cy="174737"/>
          </a:xfrm>
          <a:custGeom>
            <a:avLst/>
            <a:gdLst>
              <a:gd name="T0" fmla="*/ 192 w 426"/>
              <a:gd name="T1" fmla="*/ 2 h 430"/>
              <a:gd name="T2" fmla="*/ 130 w 426"/>
              <a:gd name="T3" fmla="*/ 18 h 430"/>
              <a:gd name="T4" fmla="*/ 78 w 426"/>
              <a:gd name="T5" fmla="*/ 50 h 430"/>
              <a:gd name="T6" fmla="*/ 36 w 426"/>
              <a:gd name="T7" fmla="*/ 96 h 430"/>
              <a:gd name="T8" fmla="*/ 10 w 426"/>
              <a:gd name="T9" fmla="*/ 151 h 430"/>
              <a:gd name="T10" fmla="*/ 0 w 426"/>
              <a:gd name="T11" fmla="*/ 215 h 430"/>
              <a:gd name="T12" fmla="*/ 4 w 426"/>
              <a:gd name="T13" fmla="*/ 259 h 430"/>
              <a:gd name="T14" fmla="*/ 26 w 426"/>
              <a:gd name="T15" fmla="*/ 317 h 430"/>
              <a:gd name="T16" fmla="*/ 62 w 426"/>
              <a:gd name="T17" fmla="*/ 368 h 430"/>
              <a:gd name="T18" fmla="*/ 112 w 426"/>
              <a:gd name="T19" fmla="*/ 404 h 430"/>
              <a:gd name="T20" fmla="*/ 170 w 426"/>
              <a:gd name="T21" fmla="*/ 426 h 430"/>
              <a:gd name="T22" fmla="*/ 214 w 426"/>
              <a:gd name="T23" fmla="*/ 430 h 430"/>
              <a:gd name="T24" fmla="*/ 276 w 426"/>
              <a:gd name="T25" fmla="*/ 420 h 430"/>
              <a:gd name="T26" fmla="*/ 332 w 426"/>
              <a:gd name="T27" fmla="*/ 394 h 430"/>
              <a:gd name="T28" fmla="*/ 378 w 426"/>
              <a:gd name="T29" fmla="*/ 352 h 430"/>
              <a:gd name="T30" fmla="*/ 410 w 426"/>
              <a:gd name="T31" fmla="*/ 299 h 430"/>
              <a:gd name="T32" fmla="*/ 426 w 426"/>
              <a:gd name="T33" fmla="*/ 237 h 430"/>
              <a:gd name="T34" fmla="*/ 426 w 426"/>
              <a:gd name="T35" fmla="*/ 193 h 430"/>
              <a:gd name="T36" fmla="*/ 410 w 426"/>
              <a:gd name="T37" fmla="*/ 133 h 430"/>
              <a:gd name="T38" fmla="*/ 378 w 426"/>
              <a:gd name="T39" fmla="*/ 78 h 430"/>
              <a:gd name="T40" fmla="*/ 332 w 426"/>
              <a:gd name="T41" fmla="*/ 38 h 430"/>
              <a:gd name="T42" fmla="*/ 276 w 426"/>
              <a:gd name="T43" fmla="*/ 10 h 430"/>
              <a:gd name="T44" fmla="*/ 214 w 426"/>
              <a:gd name="T45" fmla="*/ 0 h 430"/>
              <a:gd name="T46" fmla="*/ 338 w 426"/>
              <a:gd name="T47" fmla="*/ 299 h 430"/>
              <a:gd name="T48" fmla="*/ 328 w 426"/>
              <a:gd name="T49" fmla="*/ 307 h 430"/>
              <a:gd name="T50" fmla="*/ 288 w 426"/>
              <a:gd name="T51" fmla="*/ 307 h 430"/>
              <a:gd name="T52" fmla="*/ 266 w 426"/>
              <a:gd name="T53" fmla="*/ 297 h 430"/>
              <a:gd name="T54" fmla="*/ 238 w 426"/>
              <a:gd name="T55" fmla="*/ 271 h 430"/>
              <a:gd name="T56" fmla="*/ 230 w 426"/>
              <a:gd name="T57" fmla="*/ 271 h 430"/>
              <a:gd name="T58" fmla="*/ 222 w 426"/>
              <a:gd name="T59" fmla="*/ 299 h 430"/>
              <a:gd name="T60" fmla="*/ 220 w 426"/>
              <a:gd name="T61" fmla="*/ 305 h 430"/>
              <a:gd name="T62" fmla="*/ 186 w 426"/>
              <a:gd name="T63" fmla="*/ 307 h 430"/>
              <a:gd name="T64" fmla="*/ 158 w 426"/>
              <a:gd name="T65" fmla="*/ 297 h 430"/>
              <a:gd name="T66" fmla="*/ 126 w 426"/>
              <a:gd name="T67" fmla="*/ 273 h 430"/>
              <a:gd name="T68" fmla="*/ 100 w 426"/>
              <a:gd name="T69" fmla="*/ 237 h 430"/>
              <a:gd name="T70" fmla="*/ 62 w 426"/>
              <a:gd name="T71" fmla="*/ 165 h 430"/>
              <a:gd name="T72" fmla="*/ 62 w 426"/>
              <a:gd name="T73" fmla="*/ 157 h 430"/>
              <a:gd name="T74" fmla="*/ 112 w 426"/>
              <a:gd name="T75" fmla="*/ 155 h 430"/>
              <a:gd name="T76" fmla="*/ 120 w 426"/>
              <a:gd name="T77" fmla="*/ 163 h 430"/>
              <a:gd name="T78" fmla="*/ 142 w 426"/>
              <a:gd name="T79" fmla="*/ 209 h 430"/>
              <a:gd name="T80" fmla="*/ 160 w 426"/>
              <a:gd name="T81" fmla="*/ 225 h 430"/>
              <a:gd name="T82" fmla="*/ 168 w 426"/>
              <a:gd name="T83" fmla="*/ 219 h 430"/>
              <a:gd name="T84" fmla="*/ 170 w 426"/>
              <a:gd name="T85" fmla="*/ 197 h 430"/>
              <a:gd name="T86" fmla="*/ 166 w 426"/>
              <a:gd name="T87" fmla="*/ 167 h 430"/>
              <a:gd name="T88" fmla="*/ 152 w 426"/>
              <a:gd name="T89" fmla="*/ 161 h 430"/>
              <a:gd name="T90" fmla="*/ 162 w 426"/>
              <a:gd name="T91" fmla="*/ 151 h 430"/>
              <a:gd name="T92" fmla="*/ 194 w 426"/>
              <a:gd name="T93" fmla="*/ 145 h 430"/>
              <a:gd name="T94" fmla="*/ 208 w 426"/>
              <a:gd name="T95" fmla="*/ 147 h 430"/>
              <a:gd name="T96" fmla="*/ 220 w 426"/>
              <a:gd name="T97" fmla="*/ 153 h 430"/>
              <a:gd name="T98" fmla="*/ 224 w 426"/>
              <a:gd name="T99" fmla="*/ 173 h 430"/>
              <a:gd name="T100" fmla="*/ 228 w 426"/>
              <a:gd name="T101" fmla="*/ 223 h 430"/>
              <a:gd name="T102" fmla="*/ 234 w 426"/>
              <a:gd name="T103" fmla="*/ 223 h 430"/>
              <a:gd name="T104" fmla="*/ 252 w 426"/>
              <a:gd name="T105" fmla="*/ 201 h 430"/>
              <a:gd name="T106" fmla="*/ 270 w 426"/>
              <a:gd name="T107" fmla="*/ 167 h 430"/>
              <a:gd name="T108" fmla="*/ 276 w 426"/>
              <a:gd name="T109" fmla="*/ 155 h 430"/>
              <a:gd name="T110" fmla="*/ 306 w 426"/>
              <a:gd name="T111" fmla="*/ 155 h 430"/>
              <a:gd name="T112" fmla="*/ 336 w 426"/>
              <a:gd name="T113" fmla="*/ 157 h 430"/>
              <a:gd name="T114" fmla="*/ 338 w 426"/>
              <a:gd name="T115" fmla="*/ 165 h 430"/>
              <a:gd name="T116" fmla="*/ 320 w 426"/>
              <a:gd name="T117" fmla="*/ 199 h 430"/>
              <a:gd name="T118" fmla="*/ 296 w 426"/>
              <a:gd name="T119" fmla="*/ 229 h 430"/>
              <a:gd name="T120" fmla="*/ 294 w 426"/>
              <a:gd name="T121" fmla="*/ 237 h 430"/>
              <a:gd name="T122" fmla="*/ 318 w 426"/>
              <a:gd name="T123" fmla="*/ 265 h 430"/>
              <a:gd name="T124" fmla="*/ 338 w 426"/>
              <a:gd name="T125" fmla="*/ 291 h 4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26" h="430">
                <a:moveTo>
                  <a:pt x="214" y="0"/>
                </a:moveTo>
                <a:lnTo>
                  <a:pt x="214" y="0"/>
                </a:lnTo>
                <a:lnTo>
                  <a:pt x="192" y="2"/>
                </a:lnTo>
                <a:lnTo>
                  <a:pt x="170" y="6"/>
                </a:lnTo>
                <a:lnTo>
                  <a:pt x="150" y="10"/>
                </a:lnTo>
                <a:lnTo>
                  <a:pt x="130" y="18"/>
                </a:lnTo>
                <a:lnTo>
                  <a:pt x="112" y="26"/>
                </a:lnTo>
                <a:lnTo>
                  <a:pt x="94" y="38"/>
                </a:lnTo>
                <a:lnTo>
                  <a:pt x="78" y="50"/>
                </a:lnTo>
                <a:lnTo>
                  <a:pt x="62" y="64"/>
                </a:lnTo>
                <a:lnTo>
                  <a:pt x="48" y="78"/>
                </a:lnTo>
                <a:lnTo>
                  <a:pt x="36" y="96"/>
                </a:lnTo>
                <a:lnTo>
                  <a:pt x="26" y="113"/>
                </a:lnTo>
                <a:lnTo>
                  <a:pt x="16" y="133"/>
                </a:lnTo>
                <a:lnTo>
                  <a:pt x="10" y="151"/>
                </a:lnTo>
                <a:lnTo>
                  <a:pt x="4" y="173"/>
                </a:lnTo>
                <a:lnTo>
                  <a:pt x="2" y="193"/>
                </a:lnTo>
                <a:lnTo>
                  <a:pt x="0" y="215"/>
                </a:lnTo>
                <a:lnTo>
                  <a:pt x="0" y="215"/>
                </a:lnTo>
                <a:lnTo>
                  <a:pt x="2" y="237"/>
                </a:lnTo>
                <a:lnTo>
                  <a:pt x="4" y="259"/>
                </a:lnTo>
                <a:lnTo>
                  <a:pt x="10" y="279"/>
                </a:lnTo>
                <a:lnTo>
                  <a:pt x="16" y="299"/>
                </a:lnTo>
                <a:lnTo>
                  <a:pt x="26" y="317"/>
                </a:lnTo>
                <a:lnTo>
                  <a:pt x="36" y="336"/>
                </a:lnTo>
                <a:lnTo>
                  <a:pt x="48" y="352"/>
                </a:lnTo>
                <a:lnTo>
                  <a:pt x="62" y="368"/>
                </a:lnTo>
                <a:lnTo>
                  <a:pt x="78" y="382"/>
                </a:lnTo>
                <a:lnTo>
                  <a:pt x="94" y="394"/>
                </a:lnTo>
                <a:lnTo>
                  <a:pt x="112" y="404"/>
                </a:lnTo>
                <a:lnTo>
                  <a:pt x="130" y="412"/>
                </a:lnTo>
                <a:lnTo>
                  <a:pt x="150" y="420"/>
                </a:lnTo>
                <a:lnTo>
                  <a:pt x="170" y="426"/>
                </a:lnTo>
                <a:lnTo>
                  <a:pt x="192" y="428"/>
                </a:lnTo>
                <a:lnTo>
                  <a:pt x="214" y="430"/>
                </a:lnTo>
                <a:lnTo>
                  <a:pt x="214" y="430"/>
                </a:lnTo>
                <a:lnTo>
                  <a:pt x="236" y="428"/>
                </a:lnTo>
                <a:lnTo>
                  <a:pt x="256" y="426"/>
                </a:lnTo>
                <a:lnTo>
                  <a:pt x="276" y="420"/>
                </a:lnTo>
                <a:lnTo>
                  <a:pt x="296" y="412"/>
                </a:lnTo>
                <a:lnTo>
                  <a:pt x="316" y="404"/>
                </a:lnTo>
                <a:lnTo>
                  <a:pt x="332" y="394"/>
                </a:lnTo>
                <a:lnTo>
                  <a:pt x="350" y="382"/>
                </a:lnTo>
                <a:lnTo>
                  <a:pt x="364" y="368"/>
                </a:lnTo>
                <a:lnTo>
                  <a:pt x="378" y="352"/>
                </a:lnTo>
                <a:lnTo>
                  <a:pt x="390" y="336"/>
                </a:lnTo>
                <a:lnTo>
                  <a:pt x="402" y="317"/>
                </a:lnTo>
                <a:lnTo>
                  <a:pt x="410" y="299"/>
                </a:lnTo>
                <a:lnTo>
                  <a:pt x="418" y="279"/>
                </a:lnTo>
                <a:lnTo>
                  <a:pt x="422" y="259"/>
                </a:lnTo>
                <a:lnTo>
                  <a:pt x="426" y="237"/>
                </a:lnTo>
                <a:lnTo>
                  <a:pt x="426" y="215"/>
                </a:lnTo>
                <a:lnTo>
                  <a:pt x="426" y="215"/>
                </a:lnTo>
                <a:lnTo>
                  <a:pt x="426" y="193"/>
                </a:lnTo>
                <a:lnTo>
                  <a:pt x="422" y="173"/>
                </a:lnTo>
                <a:lnTo>
                  <a:pt x="418" y="151"/>
                </a:lnTo>
                <a:lnTo>
                  <a:pt x="410" y="133"/>
                </a:lnTo>
                <a:lnTo>
                  <a:pt x="402" y="113"/>
                </a:lnTo>
                <a:lnTo>
                  <a:pt x="390" y="96"/>
                </a:lnTo>
                <a:lnTo>
                  <a:pt x="378" y="78"/>
                </a:lnTo>
                <a:lnTo>
                  <a:pt x="364" y="64"/>
                </a:lnTo>
                <a:lnTo>
                  <a:pt x="350" y="50"/>
                </a:lnTo>
                <a:lnTo>
                  <a:pt x="332" y="38"/>
                </a:lnTo>
                <a:lnTo>
                  <a:pt x="316" y="26"/>
                </a:lnTo>
                <a:lnTo>
                  <a:pt x="296" y="18"/>
                </a:lnTo>
                <a:lnTo>
                  <a:pt x="276" y="10"/>
                </a:lnTo>
                <a:lnTo>
                  <a:pt x="256" y="6"/>
                </a:lnTo>
                <a:lnTo>
                  <a:pt x="236" y="2"/>
                </a:lnTo>
                <a:lnTo>
                  <a:pt x="214" y="0"/>
                </a:lnTo>
                <a:lnTo>
                  <a:pt x="214" y="0"/>
                </a:lnTo>
                <a:close/>
                <a:moveTo>
                  <a:pt x="338" y="299"/>
                </a:moveTo>
                <a:lnTo>
                  <a:pt x="338" y="299"/>
                </a:lnTo>
                <a:lnTo>
                  <a:pt x="336" y="303"/>
                </a:lnTo>
                <a:lnTo>
                  <a:pt x="334" y="305"/>
                </a:lnTo>
                <a:lnTo>
                  <a:pt x="328" y="307"/>
                </a:lnTo>
                <a:lnTo>
                  <a:pt x="306" y="307"/>
                </a:lnTo>
                <a:lnTo>
                  <a:pt x="306" y="307"/>
                </a:lnTo>
                <a:lnTo>
                  <a:pt x="288" y="307"/>
                </a:lnTo>
                <a:lnTo>
                  <a:pt x="276" y="305"/>
                </a:lnTo>
                <a:lnTo>
                  <a:pt x="276" y="305"/>
                </a:lnTo>
                <a:lnTo>
                  <a:pt x="266" y="297"/>
                </a:lnTo>
                <a:lnTo>
                  <a:pt x="254" y="285"/>
                </a:lnTo>
                <a:lnTo>
                  <a:pt x="242" y="273"/>
                </a:lnTo>
                <a:lnTo>
                  <a:pt x="238" y="271"/>
                </a:lnTo>
                <a:lnTo>
                  <a:pt x="234" y="269"/>
                </a:lnTo>
                <a:lnTo>
                  <a:pt x="234" y="269"/>
                </a:lnTo>
                <a:lnTo>
                  <a:pt x="230" y="271"/>
                </a:lnTo>
                <a:lnTo>
                  <a:pt x="226" y="275"/>
                </a:lnTo>
                <a:lnTo>
                  <a:pt x="224" y="287"/>
                </a:lnTo>
                <a:lnTo>
                  <a:pt x="222" y="299"/>
                </a:lnTo>
                <a:lnTo>
                  <a:pt x="222" y="303"/>
                </a:lnTo>
                <a:lnTo>
                  <a:pt x="220" y="305"/>
                </a:lnTo>
                <a:lnTo>
                  <a:pt x="220" y="305"/>
                </a:lnTo>
                <a:lnTo>
                  <a:pt x="214" y="307"/>
                </a:lnTo>
                <a:lnTo>
                  <a:pt x="204" y="307"/>
                </a:lnTo>
                <a:lnTo>
                  <a:pt x="186" y="307"/>
                </a:lnTo>
                <a:lnTo>
                  <a:pt x="186" y="307"/>
                </a:lnTo>
                <a:lnTo>
                  <a:pt x="172" y="303"/>
                </a:lnTo>
                <a:lnTo>
                  <a:pt x="158" y="297"/>
                </a:lnTo>
                <a:lnTo>
                  <a:pt x="146" y="291"/>
                </a:lnTo>
                <a:lnTo>
                  <a:pt x="136" y="281"/>
                </a:lnTo>
                <a:lnTo>
                  <a:pt x="126" y="273"/>
                </a:lnTo>
                <a:lnTo>
                  <a:pt x="116" y="261"/>
                </a:lnTo>
                <a:lnTo>
                  <a:pt x="100" y="237"/>
                </a:lnTo>
                <a:lnTo>
                  <a:pt x="100" y="237"/>
                </a:lnTo>
                <a:lnTo>
                  <a:pt x="80" y="207"/>
                </a:lnTo>
                <a:lnTo>
                  <a:pt x="68" y="183"/>
                </a:lnTo>
                <a:lnTo>
                  <a:pt x="62" y="165"/>
                </a:lnTo>
                <a:lnTo>
                  <a:pt x="60" y="161"/>
                </a:lnTo>
                <a:lnTo>
                  <a:pt x="62" y="157"/>
                </a:lnTo>
                <a:lnTo>
                  <a:pt x="62" y="157"/>
                </a:lnTo>
                <a:lnTo>
                  <a:pt x="70" y="155"/>
                </a:lnTo>
                <a:lnTo>
                  <a:pt x="82" y="155"/>
                </a:lnTo>
                <a:lnTo>
                  <a:pt x="112" y="155"/>
                </a:lnTo>
                <a:lnTo>
                  <a:pt x="112" y="155"/>
                </a:lnTo>
                <a:lnTo>
                  <a:pt x="116" y="157"/>
                </a:lnTo>
                <a:lnTo>
                  <a:pt x="120" y="163"/>
                </a:lnTo>
                <a:lnTo>
                  <a:pt x="128" y="179"/>
                </a:lnTo>
                <a:lnTo>
                  <a:pt x="142" y="209"/>
                </a:lnTo>
                <a:lnTo>
                  <a:pt x="142" y="209"/>
                </a:lnTo>
                <a:lnTo>
                  <a:pt x="150" y="219"/>
                </a:lnTo>
                <a:lnTo>
                  <a:pt x="156" y="223"/>
                </a:lnTo>
                <a:lnTo>
                  <a:pt x="160" y="225"/>
                </a:lnTo>
                <a:lnTo>
                  <a:pt x="164" y="225"/>
                </a:lnTo>
                <a:lnTo>
                  <a:pt x="166" y="223"/>
                </a:lnTo>
                <a:lnTo>
                  <a:pt x="168" y="219"/>
                </a:lnTo>
                <a:lnTo>
                  <a:pt x="168" y="215"/>
                </a:lnTo>
                <a:lnTo>
                  <a:pt x="168" y="215"/>
                </a:lnTo>
                <a:lnTo>
                  <a:pt x="170" y="197"/>
                </a:lnTo>
                <a:lnTo>
                  <a:pt x="170" y="183"/>
                </a:lnTo>
                <a:lnTo>
                  <a:pt x="168" y="173"/>
                </a:lnTo>
                <a:lnTo>
                  <a:pt x="166" y="167"/>
                </a:lnTo>
                <a:lnTo>
                  <a:pt x="162" y="163"/>
                </a:lnTo>
                <a:lnTo>
                  <a:pt x="160" y="161"/>
                </a:lnTo>
                <a:lnTo>
                  <a:pt x="152" y="161"/>
                </a:lnTo>
                <a:lnTo>
                  <a:pt x="152" y="161"/>
                </a:lnTo>
                <a:lnTo>
                  <a:pt x="156" y="155"/>
                </a:lnTo>
                <a:lnTo>
                  <a:pt x="162" y="151"/>
                </a:lnTo>
                <a:lnTo>
                  <a:pt x="170" y="147"/>
                </a:lnTo>
                <a:lnTo>
                  <a:pt x="178" y="145"/>
                </a:lnTo>
                <a:lnTo>
                  <a:pt x="194" y="145"/>
                </a:lnTo>
                <a:lnTo>
                  <a:pt x="200" y="145"/>
                </a:lnTo>
                <a:lnTo>
                  <a:pt x="200" y="145"/>
                </a:lnTo>
                <a:lnTo>
                  <a:pt x="208" y="147"/>
                </a:lnTo>
                <a:lnTo>
                  <a:pt x="220" y="151"/>
                </a:lnTo>
                <a:lnTo>
                  <a:pt x="220" y="151"/>
                </a:lnTo>
                <a:lnTo>
                  <a:pt x="220" y="153"/>
                </a:lnTo>
                <a:lnTo>
                  <a:pt x="222" y="157"/>
                </a:lnTo>
                <a:lnTo>
                  <a:pt x="224" y="173"/>
                </a:lnTo>
                <a:lnTo>
                  <a:pt x="224" y="173"/>
                </a:lnTo>
                <a:lnTo>
                  <a:pt x="222" y="207"/>
                </a:lnTo>
                <a:lnTo>
                  <a:pt x="226" y="219"/>
                </a:lnTo>
                <a:lnTo>
                  <a:pt x="228" y="223"/>
                </a:lnTo>
                <a:lnTo>
                  <a:pt x="230" y="225"/>
                </a:lnTo>
                <a:lnTo>
                  <a:pt x="230" y="225"/>
                </a:lnTo>
                <a:lnTo>
                  <a:pt x="234" y="223"/>
                </a:lnTo>
                <a:lnTo>
                  <a:pt x="236" y="221"/>
                </a:lnTo>
                <a:lnTo>
                  <a:pt x="244" y="213"/>
                </a:lnTo>
                <a:lnTo>
                  <a:pt x="252" y="201"/>
                </a:lnTo>
                <a:lnTo>
                  <a:pt x="258" y="189"/>
                </a:lnTo>
                <a:lnTo>
                  <a:pt x="258" y="189"/>
                </a:lnTo>
                <a:lnTo>
                  <a:pt x="270" y="167"/>
                </a:lnTo>
                <a:lnTo>
                  <a:pt x="274" y="159"/>
                </a:lnTo>
                <a:lnTo>
                  <a:pt x="276" y="155"/>
                </a:lnTo>
                <a:lnTo>
                  <a:pt x="276" y="155"/>
                </a:lnTo>
                <a:lnTo>
                  <a:pt x="288" y="155"/>
                </a:lnTo>
                <a:lnTo>
                  <a:pt x="306" y="155"/>
                </a:lnTo>
                <a:lnTo>
                  <a:pt x="306" y="155"/>
                </a:lnTo>
                <a:lnTo>
                  <a:pt x="326" y="155"/>
                </a:lnTo>
                <a:lnTo>
                  <a:pt x="332" y="155"/>
                </a:lnTo>
                <a:lnTo>
                  <a:pt x="336" y="157"/>
                </a:lnTo>
                <a:lnTo>
                  <a:pt x="336" y="157"/>
                </a:lnTo>
                <a:lnTo>
                  <a:pt x="338" y="161"/>
                </a:lnTo>
                <a:lnTo>
                  <a:pt x="338" y="165"/>
                </a:lnTo>
                <a:lnTo>
                  <a:pt x="336" y="175"/>
                </a:lnTo>
                <a:lnTo>
                  <a:pt x="328" y="187"/>
                </a:lnTo>
                <a:lnTo>
                  <a:pt x="320" y="199"/>
                </a:lnTo>
                <a:lnTo>
                  <a:pt x="320" y="199"/>
                </a:lnTo>
                <a:lnTo>
                  <a:pt x="304" y="219"/>
                </a:lnTo>
                <a:lnTo>
                  <a:pt x="296" y="229"/>
                </a:lnTo>
                <a:lnTo>
                  <a:pt x="294" y="235"/>
                </a:lnTo>
                <a:lnTo>
                  <a:pt x="294" y="237"/>
                </a:lnTo>
                <a:lnTo>
                  <a:pt x="294" y="237"/>
                </a:lnTo>
                <a:lnTo>
                  <a:pt x="296" y="243"/>
                </a:lnTo>
                <a:lnTo>
                  <a:pt x="302" y="251"/>
                </a:lnTo>
                <a:lnTo>
                  <a:pt x="318" y="265"/>
                </a:lnTo>
                <a:lnTo>
                  <a:pt x="326" y="275"/>
                </a:lnTo>
                <a:lnTo>
                  <a:pt x="332" y="283"/>
                </a:lnTo>
                <a:lnTo>
                  <a:pt x="338" y="291"/>
                </a:lnTo>
                <a:lnTo>
                  <a:pt x="338" y="299"/>
                </a:lnTo>
                <a:lnTo>
                  <a:pt x="338" y="299"/>
                </a:lnTo>
                <a:close/>
              </a:path>
            </a:pathLst>
          </a:custGeom>
          <a:solidFill>
            <a:srgbClr val="2162A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3" name="Freeform 110"/>
          <p:cNvSpPr>
            <a:spLocks noEditPoints="1"/>
          </p:cNvSpPr>
          <p:nvPr/>
        </p:nvSpPr>
        <p:spPr bwMode="auto">
          <a:xfrm>
            <a:off x="4460131" y="642609"/>
            <a:ext cx="168235" cy="169048"/>
          </a:xfrm>
          <a:custGeom>
            <a:avLst/>
            <a:gdLst>
              <a:gd name="T0" fmla="*/ 218 w 414"/>
              <a:gd name="T1" fmla="*/ 171 h 416"/>
              <a:gd name="T2" fmla="*/ 240 w 414"/>
              <a:gd name="T3" fmla="*/ 153 h 416"/>
              <a:gd name="T4" fmla="*/ 244 w 414"/>
              <a:gd name="T5" fmla="*/ 129 h 416"/>
              <a:gd name="T6" fmla="*/ 226 w 414"/>
              <a:gd name="T7" fmla="*/ 104 h 416"/>
              <a:gd name="T8" fmla="*/ 202 w 414"/>
              <a:gd name="T9" fmla="*/ 100 h 416"/>
              <a:gd name="T10" fmla="*/ 178 w 414"/>
              <a:gd name="T11" fmla="*/ 115 h 416"/>
              <a:gd name="T12" fmla="*/ 172 w 414"/>
              <a:gd name="T13" fmla="*/ 145 h 416"/>
              <a:gd name="T14" fmla="*/ 192 w 414"/>
              <a:gd name="T15" fmla="*/ 169 h 416"/>
              <a:gd name="T16" fmla="*/ 208 w 414"/>
              <a:gd name="T17" fmla="*/ 0 h 416"/>
              <a:gd name="T18" fmla="*/ 126 w 414"/>
              <a:gd name="T19" fmla="*/ 18 h 416"/>
              <a:gd name="T20" fmla="*/ 60 w 414"/>
              <a:gd name="T21" fmla="*/ 62 h 416"/>
              <a:gd name="T22" fmla="*/ 16 w 414"/>
              <a:gd name="T23" fmla="*/ 129 h 416"/>
              <a:gd name="T24" fmla="*/ 0 w 414"/>
              <a:gd name="T25" fmla="*/ 209 h 416"/>
              <a:gd name="T26" fmla="*/ 10 w 414"/>
              <a:gd name="T27" fmla="*/ 271 h 416"/>
              <a:gd name="T28" fmla="*/ 48 w 414"/>
              <a:gd name="T29" fmla="*/ 342 h 416"/>
              <a:gd name="T30" fmla="*/ 108 w 414"/>
              <a:gd name="T31" fmla="*/ 392 h 416"/>
              <a:gd name="T32" fmla="*/ 186 w 414"/>
              <a:gd name="T33" fmla="*/ 416 h 416"/>
              <a:gd name="T34" fmla="*/ 250 w 414"/>
              <a:gd name="T35" fmla="*/ 412 h 416"/>
              <a:gd name="T36" fmla="*/ 324 w 414"/>
              <a:gd name="T37" fmla="*/ 382 h 416"/>
              <a:gd name="T38" fmla="*/ 380 w 414"/>
              <a:gd name="T39" fmla="*/ 326 h 416"/>
              <a:gd name="T40" fmla="*/ 410 w 414"/>
              <a:gd name="T41" fmla="*/ 251 h 416"/>
              <a:gd name="T42" fmla="*/ 414 w 414"/>
              <a:gd name="T43" fmla="*/ 187 h 416"/>
              <a:gd name="T44" fmla="*/ 390 w 414"/>
              <a:gd name="T45" fmla="*/ 111 h 416"/>
              <a:gd name="T46" fmla="*/ 340 w 414"/>
              <a:gd name="T47" fmla="*/ 48 h 416"/>
              <a:gd name="T48" fmla="*/ 268 w 414"/>
              <a:gd name="T49" fmla="*/ 10 h 416"/>
              <a:gd name="T50" fmla="*/ 208 w 414"/>
              <a:gd name="T51" fmla="*/ 0 h 416"/>
              <a:gd name="T52" fmla="*/ 148 w 414"/>
              <a:gd name="T53" fmla="*/ 92 h 416"/>
              <a:gd name="T54" fmla="*/ 170 w 414"/>
              <a:gd name="T55" fmla="*/ 72 h 416"/>
              <a:gd name="T56" fmla="*/ 202 w 414"/>
              <a:gd name="T57" fmla="*/ 62 h 416"/>
              <a:gd name="T58" fmla="*/ 248 w 414"/>
              <a:gd name="T59" fmla="*/ 72 h 416"/>
              <a:gd name="T60" fmla="*/ 274 w 414"/>
              <a:gd name="T61" fmla="*/ 104 h 416"/>
              <a:gd name="T62" fmla="*/ 282 w 414"/>
              <a:gd name="T63" fmla="*/ 137 h 416"/>
              <a:gd name="T64" fmla="*/ 268 w 414"/>
              <a:gd name="T65" fmla="*/ 179 h 416"/>
              <a:gd name="T66" fmla="*/ 238 w 414"/>
              <a:gd name="T67" fmla="*/ 203 h 416"/>
              <a:gd name="T68" fmla="*/ 174 w 414"/>
              <a:gd name="T69" fmla="*/ 203 h 416"/>
              <a:gd name="T70" fmla="*/ 136 w 414"/>
              <a:gd name="T71" fmla="*/ 157 h 416"/>
              <a:gd name="T72" fmla="*/ 136 w 414"/>
              <a:gd name="T73" fmla="*/ 121 h 416"/>
              <a:gd name="T74" fmla="*/ 284 w 414"/>
              <a:gd name="T75" fmla="*/ 247 h 416"/>
              <a:gd name="T76" fmla="*/ 222 w 414"/>
              <a:gd name="T77" fmla="*/ 269 h 416"/>
              <a:gd name="T78" fmla="*/ 278 w 414"/>
              <a:gd name="T79" fmla="*/ 324 h 416"/>
              <a:gd name="T80" fmla="*/ 282 w 414"/>
              <a:gd name="T81" fmla="*/ 340 h 416"/>
              <a:gd name="T82" fmla="*/ 258 w 414"/>
              <a:gd name="T83" fmla="*/ 354 h 416"/>
              <a:gd name="T84" fmla="*/ 244 w 414"/>
              <a:gd name="T85" fmla="*/ 344 h 416"/>
              <a:gd name="T86" fmla="*/ 208 w 414"/>
              <a:gd name="T87" fmla="*/ 307 h 416"/>
              <a:gd name="T88" fmla="*/ 172 w 414"/>
              <a:gd name="T89" fmla="*/ 342 h 416"/>
              <a:gd name="T90" fmla="*/ 154 w 414"/>
              <a:gd name="T91" fmla="*/ 356 h 416"/>
              <a:gd name="T92" fmla="*/ 140 w 414"/>
              <a:gd name="T93" fmla="*/ 350 h 416"/>
              <a:gd name="T94" fmla="*/ 134 w 414"/>
              <a:gd name="T95" fmla="*/ 332 h 416"/>
              <a:gd name="T96" fmla="*/ 148 w 414"/>
              <a:gd name="T97" fmla="*/ 313 h 416"/>
              <a:gd name="T98" fmla="*/ 154 w 414"/>
              <a:gd name="T99" fmla="*/ 259 h 416"/>
              <a:gd name="T100" fmla="*/ 126 w 414"/>
              <a:gd name="T101" fmla="*/ 241 h 416"/>
              <a:gd name="T102" fmla="*/ 120 w 414"/>
              <a:gd name="T103" fmla="*/ 227 h 416"/>
              <a:gd name="T104" fmla="*/ 130 w 414"/>
              <a:gd name="T105" fmla="*/ 211 h 416"/>
              <a:gd name="T106" fmla="*/ 146 w 414"/>
              <a:gd name="T107" fmla="*/ 211 h 416"/>
              <a:gd name="T108" fmla="*/ 168 w 414"/>
              <a:gd name="T109" fmla="*/ 225 h 416"/>
              <a:gd name="T110" fmla="*/ 208 w 414"/>
              <a:gd name="T111" fmla="*/ 233 h 416"/>
              <a:gd name="T112" fmla="*/ 256 w 414"/>
              <a:gd name="T113" fmla="*/ 219 h 416"/>
              <a:gd name="T114" fmla="*/ 278 w 414"/>
              <a:gd name="T115" fmla="*/ 209 h 416"/>
              <a:gd name="T116" fmla="*/ 294 w 414"/>
              <a:gd name="T117" fmla="*/ 223 h 416"/>
              <a:gd name="T118" fmla="*/ 292 w 414"/>
              <a:gd name="T119" fmla="*/ 239 h 4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414" h="416">
                <a:moveTo>
                  <a:pt x="204" y="173"/>
                </a:moveTo>
                <a:lnTo>
                  <a:pt x="204" y="173"/>
                </a:lnTo>
                <a:lnTo>
                  <a:pt x="212" y="173"/>
                </a:lnTo>
                <a:lnTo>
                  <a:pt x="218" y="171"/>
                </a:lnTo>
                <a:lnTo>
                  <a:pt x="226" y="169"/>
                </a:lnTo>
                <a:lnTo>
                  <a:pt x="232" y="163"/>
                </a:lnTo>
                <a:lnTo>
                  <a:pt x="236" y="159"/>
                </a:lnTo>
                <a:lnTo>
                  <a:pt x="240" y="153"/>
                </a:lnTo>
                <a:lnTo>
                  <a:pt x="242" y="145"/>
                </a:lnTo>
                <a:lnTo>
                  <a:pt x="244" y="137"/>
                </a:lnTo>
                <a:lnTo>
                  <a:pt x="244" y="137"/>
                </a:lnTo>
                <a:lnTo>
                  <a:pt x="244" y="129"/>
                </a:lnTo>
                <a:lnTo>
                  <a:pt x="242" y="121"/>
                </a:lnTo>
                <a:lnTo>
                  <a:pt x="238" y="115"/>
                </a:lnTo>
                <a:lnTo>
                  <a:pt x="232" y="109"/>
                </a:lnTo>
                <a:lnTo>
                  <a:pt x="226" y="104"/>
                </a:lnTo>
                <a:lnTo>
                  <a:pt x="218" y="100"/>
                </a:lnTo>
                <a:lnTo>
                  <a:pt x="212" y="100"/>
                </a:lnTo>
                <a:lnTo>
                  <a:pt x="202" y="100"/>
                </a:lnTo>
                <a:lnTo>
                  <a:pt x="202" y="100"/>
                </a:lnTo>
                <a:lnTo>
                  <a:pt x="194" y="102"/>
                </a:lnTo>
                <a:lnTo>
                  <a:pt x="194" y="102"/>
                </a:lnTo>
                <a:lnTo>
                  <a:pt x="184" y="106"/>
                </a:lnTo>
                <a:lnTo>
                  <a:pt x="178" y="115"/>
                </a:lnTo>
                <a:lnTo>
                  <a:pt x="172" y="125"/>
                </a:lnTo>
                <a:lnTo>
                  <a:pt x="170" y="137"/>
                </a:lnTo>
                <a:lnTo>
                  <a:pt x="170" y="137"/>
                </a:lnTo>
                <a:lnTo>
                  <a:pt x="172" y="145"/>
                </a:lnTo>
                <a:lnTo>
                  <a:pt x="174" y="151"/>
                </a:lnTo>
                <a:lnTo>
                  <a:pt x="176" y="157"/>
                </a:lnTo>
                <a:lnTo>
                  <a:pt x="180" y="161"/>
                </a:lnTo>
                <a:lnTo>
                  <a:pt x="192" y="169"/>
                </a:lnTo>
                <a:lnTo>
                  <a:pt x="204" y="173"/>
                </a:lnTo>
                <a:lnTo>
                  <a:pt x="204" y="173"/>
                </a:lnTo>
                <a:close/>
                <a:moveTo>
                  <a:pt x="208" y="0"/>
                </a:moveTo>
                <a:lnTo>
                  <a:pt x="208" y="0"/>
                </a:lnTo>
                <a:lnTo>
                  <a:pt x="186" y="2"/>
                </a:lnTo>
                <a:lnTo>
                  <a:pt x="166" y="6"/>
                </a:lnTo>
                <a:lnTo>
                  <a:pt x="146" y="10"/>
                </a:lnTo>
                <a:lnTo>
                  <a:pt x="126" y="18"/>
                </a:lnTo>
                <a:lnTo>
                  <a:pt x="108" y="26"/>
                </a:lnTo>
                <a:lnTo>
                  <a:pt x="92" y="36"/>
                </a:lnTo>
                <a:lnTo>
                  <a:pt x="76" y="48"/>
                </a:lnTo>
                <a:lnTo>
                  <a:pt x="60" y="62"/>
                </a:lnTo>
                <a:lnTo>
                  <a:pt x="48" y="76"/>
                </a:lnTo>
                <a:lnTo>
                  <a:pt x="36" y="92"/>
                </a:lnTo>
                <a:lnTo>
                  <a:pt x="26" y="111"/>
                </a:lnTo>
                <a:lnTo>
                  <a:pt x="16" y="129"/>
                </a:lnTo>
                <a:lnTo>
                  <a:pt x="10" y="147"/>
                </a:lnTo>
                <a:lnTo>
                  <a:pt x="4" y="167"/>
                </a:lnTo>
                <a:lnTo>
                  <a:pt x="2" y="187"/>
                </a:lnTo>
                <a:lnTo>
                  <a:pt x="0" y="209"/>
                </a:lnTo>
                <a:lnTo>
                  <a:pt x="0" y="209"/>
                </a:lnTo>
                <a:lnTo>
                  <a:pt x="2" y="229"/>
                </a:lnTo>
                <a:lnTo>
                  <a:pt x="4" y="251"/>
                </a:lnTo>
                <a:lnTo>
                  <a:pt x="10" y="271"/>
                </a:lnTo>
                <a:lnTo>
                  <a:pt x="16" y="289"/>
                </a:lnTo>
                <a:lnTo>
                  <a:pt x="26" y="307"/>
                </a:lnTo>
                <a:lnTo>
                  <a:pt x="36" y="326"/>
                </a:lnTo>
                <a:lnTo>
                  <a:pt x="48" y="342"/>
                </a:lnTo>
                <a:lnTo>
                  <a:pt x="60" y="356"/>
                </a:lnTo>
                <a:lnTo>
                  <a:pt x="76" y="370"/>
                </a:lnTo>
                <a:lnTo>
                  <a:pt x="92" y="382"/>
                </a:lnTo>
                <a:lnTo>
                  <a:pt x="108" y="392"/>
                </a:lnTo>
                <a:lnTo>
                  <a:pt x="126" y="400"/>
                </a:lnTo>
                <a:lnTo>
                  <a:pt x="146" y="408"/>
                </a:lnTo>
                <a:lnTo>
                  <a:pt x="166" y="412"/>
                </a:lnTo>
                <a:lnTo>
                  <a:pt x="186" y="416"/>
                </a:lnTo>
                <a:lnTo>
                  <a:pt x="208" y="416"/>
                </a:lnTo>
                <a:lnTo>
                  <a:pt x="208" y="416"/>
                </a:lnTo>
                <a:lnTo>
                  <a:pt x="228" y="416"/>
                </a:lnTo>
                <a:lnTo>
                  <a:pt x="250" y="412"/>
                </a:lnTo>
                <a:lnTo>
                  <a:pt x="268" y="408"/>
                </a:lnTo>
                <a:lnTo>
                  <a:pt x="288" y="400"/>
                </a:lnTo>
                <a:lnTo>
                  <a:pt x="306" y="392"/>
                </a:lnTo>
                <a:lnTo>
                  <a:pt x="324" y="382"/>
                </a:lnTo>
                <a:lnTo>
                  <a:pt x="340" y="370"/>
                </a:lnTo>
                <a:lnTo>
                  <a:pt x="354" y="356"/>
                </a:lnTo>
                <a:lnTo>
                  <a:pt x="368" y="342"/>
                </a:lnTo>
                <a:lnTo>
                  <a:pt x="380" y="326"/>
                </a:lnTo>
                <a:lnTo>
                  <a:pt x="390" y="307"/>
                </a:lnTo>
                <a:lnTo>
                  <a:pt x="398" y="289"/>
                </a:lnTo>
                <a:lnTo>
                  <a:pt x="406" y="271"/>
                </a:lnTo>
                <a:lnTo>
                  <a:pt x="410" y="251"/>
                </a:lnTo>
                <a:lnTo>
                  <a:pt x="414" y="229"/>
                </a:lnTo>
                <a:lnTo>
                  <a:pt x="414" y="209"/>
                </a:lnTo>
                <a:lnTo>
                  <a:pt x="414" y="209"/>
                </a:lnTo>
                <a:lnTo>
                  <a:pt x="414" y="187"/>
                </a:lnTo>
                <a:lnTo>
                  <a:pt x="410" y="167"/>
                </a:lnTo>
                <a:lnTo>
                  <a:pt x="406" y="147"/>
                </a:lnTo>
                <a:lnTo>
                  <a:pt x="398" y="129"/>
                </a:lnTo>
                <a:lnTo>
                  <a:pt x="390" y="111"/>
                </a:lnTo>
                <a:lnTo>
                  <a:pt x="380" y="92"/>
                </a:lnTo>
                <a:lnTo>
                  <a:pt x="368" y="76"/>
                </a:lnTo>
                <a:lnTo>
                  <a:pt x="354" y="62"/>
                </a:lnTo>
                <a:lnTo>
                  <a:pt x="340" y="48"/>
                </a:lnTo>
                <a:lnTo>
                  <a:pt x="324" y="36"/>
                </a:lnTo>
                <a:lnTo>
                  <a:pt x="306" y="26"/>
                </a:lnTo>
                <a:lnTo>
                  <a:pt x="288" y="18"/>
                </a:lnTo>
                <a:lnTo>
                  <a:pt x="268" y="10"/>
                </a:lnTo>
                <a:lnTo>
                  <a:pt x="250" y="6"/>
                </a:lnTo>
                <a:lnTo>
                  <a:pt x="228" y="2"/>
                </a:lnTo>
                <a:lnTo>
                  <a:pt x="208" y="0"/>
                </a:lnTo>
                <a:lnTo>
                  <a:pt x="208" y="0"/>
                </a:lnTo>
                <a:close/>
                <a:moveTo>
                  <a:pt x="138" y="111"/>
                </a:moveTo>
                <a:lnTo>
                  <a:pt x="138" y="111"/>
                </a:lnTo>
                <a:lnTo>
                  <a:pt x="142" y="100"/>
                </a:lnTo>
                <a:lnTo>
                  <a:pt x="148" y="92"/>
                </a:lnTo>
                <a:lnTo>
                  <a:pt x="154" y="84"/>
                </a:lnTo>
                <a:lnTo>
                  <a:pt x="162" y="78"/>
                </a:lnTo>
                <a:lnTo>
                  <a:pt x="162" y="78"/>
                </a:lnTo>
                <a:lnTo>
                  <a:pt x="170" y="72"/>
                </a:lnTo>
                <a:lnTo>
                  <a:pt x="178" y="68"/>
                </a:lnTo>
                <a:lnTo>
                  <a:pt x="190" y="64"/>
                </a:lnTo>
                <a:lnTo>
                  <a:pt x="202" y="62"/>
                </a:lnTo>
                <a:lnTo>
                  <a:pt x="202" y="62"/>
                </a:lnTo>
                <a:lnTo>
                  <a:pt x="214" y="62"/>
                </a:lnTo>
                <a:lnTo>
                  <a:pt x="226" y="64"/>
                </a:lnTo>
                <a:lnTo>
                  <a:pt x="238" y="68"/>
                </a:lnTo>
                <a:lnTo>
                  <a:pt x="248" y="72"/>
                </a:lnTo>
                <a:lnTo>
                  <a:pt x="256" y="80"/>
                </a:lnTo>
                <a:lnTo>
                  <a:pt x="264" y="88"/>
                </a:lnTo>
                <a:lnTo>
                  <a:pt x="270" y="96"/>
                </a:lnTo>
                <a:lnTo>
                  <a:pt x="274" y="104"/>
                </a:lnTo>
                <a:lnTo>
                  <a:pt x="274" y="104"/>
                </a:lnTo>
                <a:lnTo>
                  <a:pt x="280" y="119"/>
                </a:lnTo>
                <a:lnTo>
                  <a:pt x="282" y="137"/>
                </a:lnTo>
                <a:lnTo>
                  <a:pt x="282" y="137"/>
                </a:lnTo>
                <a:lnTo>
                  <a:pt x="280" y="149"/>
                </a:lnTo>
                <a:lnTo>
                  <a:pt x="278" y="159"/>
                </a:lnTo>
                <a:lnTo>
                  <a:pt x="274" y="169"/>
                </a:lnTo>
                <a:lnTo>
                  <a:pt x="268" y="179"/>
                </a:lnTo>
                <a:lnTo>
                  <a:pt x="262" y="187"/>
                </a:lnTo>
                <a:lnTo>
                  <a:pt x="254" y="193"/>
                </a:lnTo>
                <a:lnTo>
                  <a:pt x="238" y="203"/>
                </a:lnTo>
                <a:lnTo>
                  <a:pt x="238" y="203"/>
                </a:lnTo>
                <a:lnTo>
                  <a:pt x="222" y="209"/>
                </a:lnTo>
                <a:lnTo>
                  <a:pt x="204" y="211"/>
                </a:lnTo>
                <a:lnTo>
                  <a:pt x="188" y="209"/>
                </a:lnTo>
                <a:lnTo>
                  <a:pt x="174" y="203"/>
                </a:lnTo>
                <a:lnTo>
                  <a:pt x="160" y="193"/>
                </a:lnTo>
                <a:lnTo>
                  <a:pt x="150" y="183"/>
                </a:lnTo>
                <a:lnTo>
                  <a:pt x="142" y="171"/>
                </a:lnTo>
                <a:lnTo>
                  <a:pt x="136" y="157"/>
                </a:lnTo>
                <a:lnTo>
                  <a:pt x="136" y="157"/>
                </a:lnTo>
                <a:lnTo>
                  <a:pt x="134" y="145"/>
                </a:lnTo>
                <a:lnTo>
                  <a:pt x="134" y="133"/>
                </a:lnTo>
                <a:lnTo>
                  <a:pt x="136" y="121"/>
                </a:lnTo>
                <a:lnTo>
                  <a:pt x="138" y="111"/>
                </a:lnTo>
                <a:lnTo>
                  <a:pt x="138" y="111"/>
                </a:lnTo>
                <a:close/>
                <a:moveTo>
                  <a:pt x="284" y="247"/>
                </a:moveTo>
                <a:lnTo>
                  <a:pt x="284" y="247"/>
                </a:lnTo>
                <a:lnTo>
                  <a:pt x="270" y="255"/>
                </a:lnTo>
                <a:lnTo>
                  <a:pt x="256" y="261"/>
                </a:lnTo>
                <a:lnTo>
                  <a:pt x="240" y="265"/>
                </a:lnTo>
                <a:lnTo>
                  <a:pt x="222" y="269"/>
                </a:lnTo>
                <a:lnTo>
                  <a:pt x="222" y="269"/>
                </a:lnTo>
                <a:lnTo>
                  <a:pt x="266" y="313"/>
                </a:lnTo>
                <a:lnTo>
                  <a:pt x="266" y="313"/>
                </a:lnTo>
                <a:lnTo>
                  <a:pt x="278" y="324"/>
                </a:lnTo>
                <a:lnTo>
                  <a:pt x="282" y="332"/>
                </a:lnTo>
                <a:lnTo>
                  <a:pt x="282" y="336"/>
                </a:lnTo>
                <a:lnTo>
                  <a:pt x="282" y="340"/>
                </a:lnTo>
                <a:lnTo>
                  <a:pt x="282" y="340"/>
                </a:lnTo>
                <a:lnTo>
                  <a:pt x="280" y="348"/>
                </a:lnTo>
                <a:lnTo>
                  <a:pt x="274" y="352"/>
                </a:lnTo>
                <a:lnTo>
                  <a:pt x="266" y="356"/>
                </a:lnTo>
                <a:lnTo>
                  <a:pt x="258" y="354"/>
                </a:lnTo>
                <a:lnTo>
                  <a:pt x="258" y="354"/>
                </a:lnTo>
                <a:lnTo>
                  <a:pt x="250" y="350"/>
                </a:lnTo>
                <a:lnTo>
                  <a:pt x="244" y="344"/>
                </a:lnTo>
                <a:lnTo>
                  <a:pt x="244" y="344"/>
                </a:lnTo>
                <a:lnTo>
                  <a:pt x="214" y="313"/>
                </a:lnTo>
                <a:lnTo>
                  <a:pt x="214" y="313"/>
                </a:lnTo>
                <a:lnTo>
                  <a:pt x="208" y="307"/>
                </a:lnTo>
                <a:lnTo>
                  <a:pt x="208" y="307"/>
                </a:lnTo>
                <a:lnTo>
                  <a:pt x="206" y="309"/>
                </a:lnTo>
                <a:lnTo>
                  <a:pt x="202" y="313"/>
                </a:lnTo>
                <a:lnTo>
                  <a:pt x="202" y="313"/>
                </a:lnTo>
                <a:lnTo>
                  <a:pt x="172" y="342"/>
                </a:lnTo>
                <a:lnTo>
                  <a:pt x="172" y="342"/>
                </a:lnTo>
                <a:lnTo>
                  <a:pt x="166" y="348"/>
                </a:lnTo>
                <a:lnTo>
                  <a:pt x="160" y="354"/>
                </a:lnTo>
                <a:lnTo>
                  <a:pt x="154" y="356"/>
                </a:lnTo>
                <a:lnTo>
                  <a:pt x="148" y="356"/>
                </a:lnTo>
                <a:lnTo>
                  <a:pt x="144" y="354"/>
                </a:lnTo>
                <a:lnTo>
                  <a:pt x="144" y="354"/>
                </a:lnTo>
                <a:lnTo>
                  <a:pt x="140" y="350"/>
                </a:lnTo>
                <a:lnTo>
                  <a:pt x="136" y="346"/>
                </a:lnTo>
                <a:lnTo>
                  <a:pt x="134" y="340"/>
                </a:lnTo>
                <a:lnTo>
                  <a:pt x="134" y="332"/>
                </a:lnTo>
                <a:lnTo>
                  <a:pt x="134" y="332"/>
                </a:lnTo>
                <a:lnTo>
                  <a:pt x="136" y="328"/>
                </a:lnTo>
                <a:lnTo>
                  <a:pt x="140" y="321"/>
                </a:lnTo>
                <a:lnTo>
                  <a:pt x="148" y="313"/>
                </a:lnTo>
                <a:lnTo>
                  <a:pt x="148" y="313"/>
                </a:lnTo>
                <a:lnTo>
                  <a:pt x="194" y="269"/>
                </a:lnTo>
                <a:lnTo>
                  <a:pt x="194" y="269"/>
                </a:lnTo>
                <a:lnTo>
                  <a:pt x="172" y="265"/>
                </a:lnTo>
                <a:lnTo>
                  <a:pt x="154" y="259"/>
                </a:lnTo>
                <a:lnTo>
                  <a:pt x="154" y="259"/>
                </a:lnTo>
                <a:lnTo>
                  <a:pt x="138" y="251"/>
                </a:lnTo>
                <a:lnTo>
                  <a:pt x="126" y="241"/>
                </a:lnTo>
                <a:lnTo>
                  <a:pt x="126" y="241"/>
                </a:lnTo>
                <a:lnTo>
                  <a:pt x="122" y="237"/>
                </a:lnTo>
                <a:lnTo>
                  <a:pt x="120" y="233"/>
                </a:lnTo>
                <a:lnTo>
                  <a:pt x="120" y="233"/>
                </a:lnTo>
                <a:lnTo>
                  <a:pt x="120" y="227"/>
                </a:lnTo>
                <a:lnTo>
                  <a:pt x="120" y="223"/>
                </a:lnTo>
                <a:lnTo>
                  <a:pt x="122" y="217"/>
                </a:lnTo>
                <a:lnTo>
                  <a:pt x="126" y="215"/>
                </a:lnTo>
                <a:lnTo>
                  <a:pt x="130" y="211"/>
                </a:lnTo>
                <a:lnTo>
                  <a:pt x="136" y="211"/>
                </a:lnTo>
                <a:lnTo>
                  <a:pt x="140" y="211"/>
                </a:lnTo>
                <a:lnTo>
                  <a:pt x="146" y="211"/>
                </a:lnTo>
                <a:lnTo>
                  <a:pt x="146" y="211"/>
                </a:lnTo>
                <a:lnTo>
                  <a:pt x="154" y="215"/>
                </a:lnTo>
                <a:lnTo>
                  <a:pt x="160" y="219"/>
                </a:lnTo>
                <a:lnTo>
                  <a:pt x="160" y="219"/>
                </a:lnTo>
                <a:lnTo>
                  <a:pt x="168" y="225"/>
                </a:lnTo>
                <a:lnTo>
                  <a:pt x="180" y="229"/>
                </a:lnTo>
                <a:lnTo>
                  <a:pt x="194" y="231"/>
                </a:lnTo>
                <a:lnTo>
                  <a:pt x="208" y="233"/>
                </a:lnTo>
                <a:lnTo>
                  <a:pt x="208" y="233"/>
                </a:lnTo>
                <a:lnTo>
                  <a:pt x="222" y="231"/>
                </a:lnTo>
                <a:lnTo>
                  <a:pt x="234" y="229"/>
                </a:lnTo>
                <a:lnTo>
                  <a:pt x="246" y="225"/>
                </a:lnTo>
                <a:lnTo>
                  <a:pt x="256" y="219"/>
                </a:lnTo>
                <a:lnTo>
                  <a:pt x="256" y="219"/>
                </a:lnTo>
                <a:lnTo>
                  <a:pt x="266" y="213"/>
                </a:lnTo>
                <a:lnTo>
                  <a:pt x="272" y="211"/>
                </a:lnTo>
                <a:lnTo>
                  <a:pt x="278" y="209"/>
                </a:lnTo>
                <a:lnTo>
                  <a:pt x="278" y="209"/>
                </a:lnTo>
                <a:lnTo>
                  <a:pt x="284" y="211"/>
                </a:lnTo>
                <a:lnTo>
                  <a:pt x="290" y="215"/>
                </a:lnTo>
                <a:lnTo>
                  <a:pt x="294" y="223"/>
                </a:lnTo>
                <a:lnTo>
                  <a:pt x="296" y="229"/>
                </a:lnTo>
                <a:lnTo>
                  <a:pt x="296" y="229"/>
                </a:lnTo>
                <a:lnTo>
                  <a:pt x="294" y="235"/>
                </a:lnTo>
                <a:lnTo>
                  <a:pt x="292" y="239"/>
                </a:lnTo>
                <a:lnTo>
                  <a:pt x="284" y="247"/>
                </a:lnTo>
                <a:lnTo>
                  <a:pt x="284" y="247"/>
                </a:lnTo>
                <a:close/>
              </a:path>
            </a:pathLst>
          </a:custGeom>
          <a:solidFill>
            <a:srgbClr val="F5821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4" name="Freeform 111"/>
          <p:cNvSpPr>
            <a:spLocks noEditPoints="1"/>
          </p:cNvSpPr>
          <p:nvPr/>
        </p:nvSpPr>
        <p:spPr bwMode="auto">
          <a:xfrm>
            <a:off x="5625164" y="637449"/>
            <a:ext cx="168236" cy="169861"/>
          </a:xfrm>
          <a:custGeom>
            <a:avLst/>
            <a:gdLst>
              <a:gd name="T0" fmla="*/ 94 w 414"/>
              <a:gd name="T1" fmla="*/ 207 h 418"/>
              <a:gd name="T2" fmla="*/ 80 w 414"/>
              <a:gd name="T3" fmla="*/ 215 h 418"/>
              <a:gd name="T4" fmla="*/ 78 w 414"/>
              <a:gd name="T5" fmla="*/ 223 h 418"/>
              <a:gd name="T6" fmla="*/ 100 w 414"/>
              <a:gd name="T7" fmla="*/ 231 h 418"/>
              <a:gd name="T8" fmla="*/ 132 w 414"/>
              <a:gd name="T9" fmla="*/ 239 h 418"/>
              <a:gd name="T10" fmla="*/ 154 w 414"/>
              <a:gd name="T11" fmla="*/ 231 h 418"/>
              <a:gd name="T12" fmla="*/ 242 w 414"/>
              <a:gd name="T13" fmla="*/ 173 h 418"/>
              <a:gd name="T14" fmla="*/ 246 w 414"/>
              <a:gd name="T15" fmla="*/ 173 h 418"/>
              <a:gd name="T16" fmla="*/ 248 w 414"/>
              <a:gd name="T17" fmla="*/ 177 h 418"/>
              <a:gd name="T18" fmla="*/ 200 w 414"/>
              <a:gd name="T19" fmla="*/ 225 h 418"/>
              <a:gd name="T20" fmla="*/ 186 w 414"/>
              <a:gd name="T21" fmla="*/ 239 h 418"/>
              <a:gd name="T22" fmla="*/ 176 w 414"/>
              <a:gd name="T23" fmla="*/ 251 h 418"/>
              <a:gd name="T24" fmla="*/ 186 w 414"/>
              <a:gd name="T25" fmla="*/ 267 h 418"/>
              <a:gd name="T26" fmla="*/ 208 w 414"/>
              <a:gd name="T27" fmla="*/ 281 h 418"/>
              <a:gd name="T28" fmla="*/ 240 w 414"/>
              <a:gd name="T29" fmla="*/ 303 h 418"/>
              <a:gd name="T30" fmla="*/ 258 w 414"/>
              <a:gd name="T31" fmla="*/ 313 h 418"/>
              <a:gd name="T32" fmla="*/ 270 w 414"/>
              <a:gd name="T33" fmla="*/ 311 h 418"/>
              <a:gd name="T34" fmla="*/ 280 w 414"/>
              <a:gd name="T35" fmla="*/ 291 h 418"/>
              <a:gd name="T36" fmla="*/ 302 w 414"/>
              <a:gd name="T37" fmla="*/ 143 h 418"/>
              <a:gd name="T38" fmla="*/ 302 w 414"/>
              <a:gd name="T39" fmla="*/ 135 h 418"/>
              <a:gd name="T40" fmla="*/ 300 w 414"/>
              <a:gd name="T41" fmla="*/ 129 h 418"/>
              <a:gd name="T42" fmla="*/ 292 w 414"/>
              <a:gd name="T43" fmla="*/ 127 h 418"/>
              <a:gd name="T44" fmla="*/ 214 w 414"/>
              <a:gd name="T45" fmla="*/ 155 h 418"/>
              <a:gd name="T46" fmla="*/ 412 w 414"/>
              <a:gd name="T47" fmla="*/ 231 h 418"/>
              <a:gd name="T48" fmla="*/ 398 w 414"/>
              <a:gd name="T49" fmla="*/ 289 h 418"/>
              <a:gd name="T50" fmla="*/ 366 w 414"/>
              <a:gd name="T51" fmla="*/ 342 h 418"/>
              <a:gd name="T52" fmla="*/ 322 w 414"/>
              <a:gd name="T53" fmla="*/ 382 h 418"/>
              <a:gd name="T54" fmla="*/ 268 w 414"/>
              <a:gd name="T55" fmla="*/ 408 h 418"/>
              <a:gd name="T56" fmla="*/ 206 w 414"/>
              <a:gd name="T57" fmla="*/ 418 h 418"/>
              <a:gd name="T58" fmla="*/ 164 w 414"/>
              <a:gd name="T59" fmla="*/ 414 h 418"/>
              <a:gd name="T60" fmla="*/ 108 w 414"/>
              <a:gd name="T61" fmla="*/ 392 h 418"/>
              <a:gd name="T62" fmla="*/ 60 w 414"/>
              <a:gd name="T63" fmla="*/ 356 h 418"/>
              <a:gd name="T64" fmla="*/ 24 w 414"/>
              <a:gd name="T65" fmla="*/ 307 h 418"/>
              <a:gd name="T66" fmla="*/ 4 w 414"/>
              <a:gd name="T67" fmla="*/ 251 h 418"/>
              <a:gd name="T68" fmla="*/ 0 w 414"/>
              <a:gd name="T69" fmla="*/ 209 h 418"/>
              <a:gd name="T70" fmla="*/ 8 w 414"/>
              <a:gd name="T71" fmla="*/ 147 h 418"/>
              <a:gd name="T72" fmla="*/ 34 w 414"/>
              <a:gd name="T73" fmla="*/ 92 h 418"/>
              <a:gd name="T74" fmla="*/ 74 w 414"/>
              <a:gd name="T75" fmla="*/ 48 h 418"/>
              <a:gd name="T76" fmla="*/ 126 w 414"/>
              <a:gd name="T77" fmla="*/ 18 h 418"/>
              <a:gd name="T78" fmla="*/ 186 w 414"/>
              <a:gd name="T79" fmla="*/ 2 h 418"/>
              <a:gd name="T80" fmla="*/ 228 w 414"/>
              <a:gd name="T81" fmla="*/ 2 h 418"/>
              <a:gd name="T82" fmla="*/ 288 w 414"/>
              <a:gd name="T83" fmla="*/ 18 h 418"/>
              <a:gd name="T84" fmla="*/ 338 w 414"/>
              <a:gd name="T85" fmla="*/ 48 h 418"/>
              <a:gd name="T86" fmla="*/ 378 w 414"/>
              <a:gd name="T87" fmla="*/ 92 h 418"/>
              <a:gd name="T88" fmla="*/ 404 w 414"/>
              <a:gd name="T89" fmla="*/ 147 h 418"/>
              <a:gd name="T90" fmla="*/ 414 w 414"/>
              <a:gd name="T91" fmla="*/ 209 h 4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</a:cxnLst>
            <a:rect l="0" t="0" r="r" b="b"/>
            <a:pathLst>
              <a:path w="414" h="418">
                <a:moveTo>
                  <a:pt x="214" y="155"/>
                </a:moveTo>
                <a:lnTo>
                  <a:pt x="214" y="155"/>
                </a:lnTo>
                <a:lnTo>
                  <a:pt x="94" y="207"/>
                </a:lnTo>
                <a:lnTo>
                  <a:pt x="94" y="207"/>
                </a:lnTo>
                <a:lnTo>
                  <a:pt x="82" y="213"/>
                </a:lnTo>
                <a:lnTo>
                  <a:pt x="80" y="215"/>
                </a:lnTo>
                <a:lnTo>
                  <a:pt x="78" y="219"/>
                </a:lnTo>
                <a:lnTo>
                  <a:pt x="78" y="219"/>
                </a:lnTo>
                <a:lnTo>
                  <a:pt x="78" y="223"/>
                </a:lnTo>
                <a:lnTo>
                  <a:pt x="82" y="225"/>
                </a:lnTo>
                <a:lnTo>
                  <a:pt x="96" y="231"/>
                </a:lnTo>
                <a:lnTo>
                  <a:pt x="100" y="231"/>
                </a:lnTo>
                <a:lnTo>
                  <a:pt x="100" y="231"/>
                </a:lnTo>
                <a:lnTo>
                  <a:pt x="118" y="237"/>
                </a:lnTo>
                <a:lnTo>
                  <a:pt x="132" y="239"/>
                </a:lnTo>
                <a:lnTo>
                  <a:pt x="132" y="239"/>
                </a:lnTo>
                <a:lnTo>
                  <a:pt x="144" y="237"/>
                </a:lnTo>
                <a:lnTo>
                  <a:pt x="154" y="231"/>
                </a:lnTo>
                <a:lnTo>
                  <a:pt x="154" y="231"/>
                </a:lnTo>
                <a:lnTo>
                  <a:pt x="242" y="173"/>
                </a:lnTo>
                <a:lnTo>
                  <a:pt x="242" y="173"/>
                </a:lnTo>
                <a:lnTo>
                  <a:pt x="244" y="173"/>
                </a:lnTo>
                <a:lnTo>
                  <a:pt x="246" y="173"/>
                </a:lnTo>
                <a:lnTo>
                  <a:pt x="246" y="173"/>
                </a:lnTo>
                <a:lnTo>
                  <a:pt x="248" y="177"/>
                </a:lnTo>
                <a:lnTo>
                  <a:pt x="248" y="177"/>
                </a:lnTo>
                <a:lnTo>
                  <a:pt x="248" y="177"/>
                </a:lnTo>
                <a:lnTo>
                  <a:pt x="230" y="197"/>
                </a:lnTo>
                <a:lnTo>
                  <a:pt x="200" y="225"/>
                </a:lnTo>
                <a:lnTo>
                  <a:pt x="200" y="225"/>
                </a:lnTo>
                <a:lnTo>
                  <a:pt x="190" y="233"/>
                </a:lnTo>
                <a:lnTo>
                  <a:pt x="190" y="233"/>
                </a:lnTo>
                <a:lnTo>
                  <a:pt x="186" y="239"/>
                </a:lnTo>
                <a:lnTo>
                  <a:pt x="186" y="239"/>
                </a:lnTo>
                <a:lnTo>
                  <a:pt x="180" y="245"/>
                </a:lnTo>
                <a:lnTo>
                  <a:pt x="176" y="251"/>
                </a:lnTo>
                <a:lnTo>
                  <a:pt x="176" y="255"/>
                </a:lnTo>
                <a:lnTo>
                  <a:pt x="178" y="259"/>
                </a:lnTo>
                <a:lnTo>
                  <a:pt x="186" y="267"/>
                </a:lnTo>
                <a:lnTo>
                  <a:pt x="186" y="267"/>
                </a:lnTo>
                <a:lnTo>
                  <a:pt x="208" y="281"/>
                </a:lnTo>
                <a:lnTo>
                  <a:pt x="208" y="281"/>
                </a:lnTo>
                <a:lnTo>
                  <a:pt x="232" y="297"/>
                </a:lnTo>
                <a:lnTo>
                  <a:pt x="232" y="297"/>
                </a:lnTo>
                <a:lnTo>
                  <a:pt x="240" y="303"/>
                </a:lnTo>
                <a:lnTo>
                  <a:pt x="240" y="303"/>
                </a:lnTo>
                <a:lnTo>
                  <a:pt x="252" y="311"/>
                </a:lnTo>
                <a:lnTo>
                  <a:pt x="258" y="313"/>
                </a:lnTo>
                <a:lnTo>
                  <a:pt x="264" y="313"/>
                </a:lnTo>
                <a:lnTo>
                  <a:pt x="264" y="313"/>
                </a:lnTo>
                <a:lnTo>
                  <a:pt x="270" y="311"/>
                </a:lnTo>
                <a:lnTo>
                  <a:pt x="274" y="309"/>
                </a:lnTo>
                <a:lnTo>
                  <a:pt x="276" y="301"/>
                </a:lnTo>
                <a:lnTo>
                  <a:pt x="280" y="291"/>
                </a:lnTo>
                <a:lnTo>
                  <a:pt x="280" y="291"/>
                </a:lnTo>
                <a:lnTo>
                  <a:pt x="292" y="215"/>
                </a:lnTo>
                <a:lnTo>
                  <a:pt x="302" y="143"/>
                </a:lnTo>
                <a:lnTo>
                  <a:pt x="302" y="143"/>
                </a:lnTo>
                <a:lnTo>
                  <a:pt x="302" y="135"/>
                </a:lnTo>
                <a:lnTo>
                  <a:pt x="302" y="135"/>
                </a:lnTo>
                <a:lnTo>
                  <a:pt x="302" y="131"/>
                </a:lnTo>
                <a:lnTo>
                  <a:pt x="300" y="129"/>
                </a:lnTo>
                <a:lnTo>
                  <a:pt x="300" y="129"/>
                </a:lnTo>
                <a:lnTo>
                  <a:pt x="296" y="127"/>
                </a:lnTo>
                <a:lnTo>
                  <a:pt x="292" y="127"/>
                </a:lnTo>
                <a:lnTo>
                  <a:pt x="292" y="127"/>
                </a:lnTo>
                <a:lnTo>
                  <a:pt x="284" y="127"/>
                </a:lnTo>
                <a:lnTo>
                  <a:pt x="272" y="131"/>
                </a:lnTo>
                <a:lnTo>
                  <a:pt x="214" y="155"/>
                </a:lnTo>
                <a:close/>
                <a:moveTo>
                  <a:pt x="414" y="209"/>
                </a:moveTo>
                <a:lnTo>
                  <a:pt x="414" y="209"/>
                </a:lnTo>
                <a:lnTo>
                  <a:pt x="412" y="231"/>
                </a:lnTo>
                <a:lnTo>
                  <a:pt x="410" y="251"/>
                </a:lnTo>
                <a:lnTo>
                  <a:pt x="404" y="271"/>
                </a:lnTo>
                <a:lnTo>
                  <a:pt x="398" y="289"/>
                </a:lnTo>
                <a:lnTo>
                  <a:pt x="388" y="307"/>
                </a:lnTo>
                <a:lnTo>
                  <a:pt x="378" y="326"/>
                </a:lnTo>
                <a:lnTo>
                  <a:pt x="366" y="342"/>
                </a:lnTo>
                <a:lnTo>
                  <a:pt x="354" y="356"/>
                </a:lnTo>
                <a:lnTo>
                  <a:pt x="338" y="370"/>
                </a:lnTo>
                <a:lnTo>
                  <a:pt x="322" y="382"/>
                </a:lnTo>
                <a:lnTo>
                  <a:pt x="306" y="392"/>
                </a:lnTo>
                <a:lnTo>
                  <a:pt x="288" y="402"/>
                </a:lnTo>
                <a:lnTo>
                  <a:pt x="268" y="408"/>
                </a:lnTo>
                <a:lnTo>
                  <a:pt x="248" y="414"/>
                </a:lnTo>
                <a:lnTo>
                  <a:pt x="228" y="416"/>
                </a:lnTo>
                <a:lnTo>
                  <a:pt x="206" y="418"/>
                </a:lnTo>
                <a:lnTo>
                  <a:pt x="206" y="418"/>
                </a:lnTo>
                <a:lnTo>
                  <a:pt x="186" y="416"/>
                </a:lnTo>
                <a:lnTo>
                  <a:pt x="164" y="414"/>
                </a:lnTo>
                <a:lnTo>
                  <a:pt x="144" y="408"/>
                </a:lnTo>
                <a:lnTo>
                  <a:pt x="126" y="402"/>
                </a:lnTo>
                <a:lnTo>
                  <a:pt x="108" y="392"/>
                </a:lnTo>
                <a:lnTo>
                  <a:pt x="90" y="382"/>
                </a:lnTo>
                <a:lnTo>
                  <a:pt x="74" y="370"/>
                </a:lnTo>
                <a:lnTo>
                  <a:pt x="60" y="356"/>
                </a:lnTo>
                <a:lnTo>
                  <a:pt x="46" y="342"/>
                </a:lnTo>
                <a:lnTo>
                  <a:pt x="34" y="326"/>
                </a:lnTo>
                <a:lnTo>
                  <a:pt x="24" y="307"/>
                </a:lnTo>
                <a:lnTo>
                  <a:pt x="16" y="289"/>
                </a:lnTo>
                <a:lnTo>
                  <a:pt x="8" y="271"/>
                </a:lnTo>
                <a:lnTo>
                  <a:pt x="4" y="251"/>
                </a:lnTo>
                <a:lnTo>
                  <a:pt x="0" y="231"/>
                </a:lnTo>
                <a:lnTo>
                  <a:pt x="0" y="209"/>
                </a:lnTo>
                <a:lnTo>
                  <a:pt x="0" y="209"/>
                </a:lnTo>
                <a:lnTo>
                  <a:pt x="0" y="187"/>
                </a:lnTo>
                <a:lnTo>
                  <a:pt x="4" y="167"/>
                </a:lnTo>
                <a:lnTo>
                  <a:pt x="8" y="147"/>
                </a:lnTo>
                <a:lnTo>
                  <a:pt x="16" y="129"/>
                </a:lnTo>
                <a:lnTo>
                  <a:pt x="24" y="111"/>
                </a:lnTo>
                <a:lnTo>
                  <a:pt x="34" y="92"/>
                </a:lnTo>
                <a:lnTo>
                  <a:pt x="46" y="76"/>
                </a:lnTo>
                <a:lnTo>
                  <a:pt x="60" y="62"/>
                </a:lnTo>
                <a:lnTo>
                  <a:pt x="74" y="48"/>
                </a:lnTo>
                <a:lnTo>
                  <a:pt x="90" y="36"/>
                </a:lnTo>
                <a:lnTo>
                  <a:pt x="108" y="26"/>
                </a:lnTo>
                <a:lnTo>
                  <a:pt x="126" y="18"/>
                </a:lnTo>
                <a:lnTo>
                  <a:pt x="144" y="10"/>
                </a:lnTo>
                <a:lnTo>
                  <a:pt x="164" y="6"/>
                </a:lnTo>
                <a:lnTo>
                  <a:pt x="186" y="2"/>
                </a:lnTo>
                <a:lnTo>
                  <a:pt x="206" y="0"/>
                </a:lnTo>
                <a:lnTo>
                  <a:pt x="206" y="0"/>
                </a:lnTo>
                <a:lnTo>
                  <a:pt x="228" y="2"/>
                </a:lnTo>
                <a:lnTo>
                  <a:pt x="248" y="6"/>
                </a:lnTo>
                <a:lnTo>
                  <a:pt x="268" y="10"/>
                </a:lnTo>
                <a:lnTo>
                  <a:pt x="288" y="18"/>
                </a:lnTo>
                <a:lnTo>
                  <a:pt x="306" y="26"/>
                </a:lnTo>
                <a:lnTo>
                  <a:pt x="322" y="36"/>
                </a:lnTo>
                <a:lnTo>
                  <a:pt x="338" y="48"/>
                </a:lnTo>
                <a:lnTo>
                  <a:pt x="354" y="62"/>
                </a:lnTo>
                <a:lnTo>
                  <a:pt x="366" y="76"/>
                </a:lnTo>
                <a:lnTo>
                  <a:pt x="378" y="92"/>
                </a:lnTo>
                <a:lnTo>
                  <a:pt x="388" y="111"/>
                </a:lnTo>
                <a:lnTo>
                  <a:pt x="398" y="129"/>
                </a:lnTo>
                <a:lnTo>
                  <a:pt x="404" y="147"/>
                </a:lnTo>
                <a:lnTo>
                  <a:pt x="410" y="167"/>
                </a:lnTo>
                <a:lnTo>
                  <a:pt x="412" y="187"/>
                </a:lnTo>
                <a:lnTo>
                  <a:pt x="414" y="209"/>
                </a:lnTo>
                <a:close/>
              </a:path>
            </a:pathLst>
          </a:custGeom>
          <a:solidFill>
            <a:srgbClr val="0095D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5" name="Freeform 113"/>
          <p:cNvSpPr>
            <a:spLocks/>
          </p:cNvSpPr>
          <p:nvPr/>
        </p:nvSpPr>
        <p:spPr bwMode="auto">
          <a:xfrm>
            <a:off x="6243188" y="1555409"/>
            <a:ext cx="205971" cy="207961"/>
          </a:xfrm>
          <a:custGeom>
            <a:avLst/>
            <a:gdLst>
              <a:gd name="T0" fmla="*/ 414 w 414"/>
              <a:gd name="T1" fmla="*/ 209 h 418"/>
              <a:gd name="T2" fmla="*/ 410 w 414"/>
              <a:gd name="T3" fmla="*/ 251 h 418"/>
              <a:gd name="T4" fmla="*/ 398 w 414"/>
              <a:gd name="T5" fmla="*/ 289 h 418"/>
              <a:gd name="T6" fmla="*/ 378 w 414"/>
              <a:gd name="T7" fmla="*/ 326 h 418"/>
              <a:gd name="T8" fmla="*/ 354 w 414"/>
              <a:gd name="T9" fmla="*/ 356 h 418"/>
              <a:gd name="T10" fmla="*/ 322 w 414"/>
              <a:gd name="T11" fmla="*/ 382 h 418"/>
              <a:gd name="T12" fmla="*/ 288 w 414"/>
              <a:gd name="T13" fmla="*/ 402 h 418"/>
              <a:gd name="T14" fmla="*/ 248 w 414"/>
              <a:gd name="T15" fmla="*/ 414 h 418"/>
              <a:gd name="T16" fmla="*/ 206 w 414"/>
              <a:gd name="T17" fmla="*/ 418 h 418"/>
              <a:gd name="T18" fmla="*/ 186 w 414"/>
              <a:gd name="T19" fmla="*/ 416 h 418"/>
              <a:gd name="T20" fmla="*/ 144 w 414"/>
              <a:gd name="T21" fmla="*/ 408 h 418"/>
              <a:gd name="T22" fmla="*/ 108 w 414"/>
              <a:gd name="T23" fmla="*/ 392 h 418"/>
              <a:gd name="T24" fmla="*/ 74 w 414"/>
              <a:gd name="T25" fmla="*/ 370 h 418"/>
              <a:gd name="T26" fmla="*/ 46 w 414"/>
              <a:gd name="T27" fmla="*/ 342 h 418"/>
              <a:gd name="T28" fmla="*/ 24 w 414"/>
              <a:gd name="T29" fmla="*/ 307 h 418"/>
              <a:gd name="T30" fmla="*/ 8 w 414"/>
              <a:gd name="T31" fmla="*/ 271 h 418"/>
              <a:gd name="T32" fmla="*/ 0 w 414"/>
              <a:gd name="T33" fmla="*/ 231 h 418"/>
              <a:gd name="T34" fmla="*/ 0 w 414"/>
              <a:gd name="T35" fmla="*/ 209 h 418"/>
              <a:gd name="T36" fmla="*/ 4 w 414"/>
              <a:gd name="T37" fmla="*/ 167 h 418"/>
              <a:gd name="T38" fmla="*/ 16 w 414"/>
              <a:gd name="T39" fmla="*/ 129 h 418"/>
              <a:gd name="T40" fmla="*/ 34 w 414"/>
              <a:gd name="T41" fmla="*/ 92 h 418"/>
              <a:gd name="T42" fmla="*/ 60 w 414"/>
              <a:gd name="T43" fmla="*/ 62 h 418"/>
              <a:gd name="T44" fmla="*/ 90 w 414"/>
              <a:gd name="T45" fmla="*/ 36 h 418"/>
              <a:gd name="T46" fmla="*/ 126 w 414"/>
              <a:gd name="T47" fmla="*/ 18 h 418"/>
              <a:gd name="T48" fmla="*/ 164 w 414"/>
              <a:gd name="T49" fmla="*/ 6 h 418"/>
              <a:gd name="T50" fmla="*/ 206 w 414"/>
              <a:gd name="T51" fmla="*/ 0 h 418"/>
              <a:gd name="T52" fmla="*/ 228 w 414"/>
              <a:gd name="T53" fmla="*/ 2 h 418"/>
              <a:gd name="T54" fmla="*/ 268 w 414"/>
              <a:gd name="T55" fmla="*/ 10 h 418"/>
              <a:gd name="T56" fmla="*/ 306 w 414"/>
              <a:gd name="T57" fmla="*/ 26 h 418"/>
              <a:gd name="T58" fmla="*/ 338 w 414"/>
              <a:gd name="T59" fmla="*/ 48 h 418"/>
              <a:gd name="T60" fmla="*/ 366 w 414"/>
              <a:gd name="T61" fmla="*/ 76 h 418"/>
              <a:gd name="T62" fmla="*/ 388 w 414"/>
              <a:gd name="T63" fmla="*/ 111 h 418"/>
              <a:gd name="T64" fmla="*/ 404 w 414"/>
              <a:gd name="T65" fmla="*/ 147 h 418"/>
              <a:gd name="T66" fmla="*/ 412 w 414"/>
              <a:gd name="T67" fmla="*/ 187 h 4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414" h="418">
                <a:moveTo>
                  <a:pt x="414" y="209"/>
                </a:moveTo>
                <a:lnTo>
                  <a:pt x="414" y="209"/>
                </a:lnTo>
                <a:lnTo>
                  <a:pt x="412" y="231"/>
                </a:lnTo>
                <a:lnTo>
                  <a:pt x="410" y="251"/>
                </a:lnTo>
                <a:lnTo>
                  <a:pt x="404" y="271"/>
                </a:lnTo>
                <a:lnTo>
                  <a:pt x="398" y="289"/>
                </a:lnTo>
                <a:lnTo>
                  <a:pt x="388" y="307"/>
                </a:lnTo>
                <a:lnTo>
                  <a:pt x="378" y="326"/>
                </a:lnTo>
                <a:lnTo>
                  <a:pt x="366" y="342"/>
                </a:lnTo>
                <a:lnTo>
                  <a:pt x="354" y="356"/>
                </a:lnTo>
                <a:lnTo>
                  <a:pt x="338" y="370"/>
                </a:lnTo>
                <a:lnTo>
                  <a:pt x="322" y="382"/>
                </a:lnTo>
                <a:lnTo>
                  <a:pt x="306" y="392"/>
                </a:lnTo>
                <a:lnTo>
                  <a:pt x="288" y="402"/>
                </a:lnTo>
                <a:lnTo>
                  <a:pt x="268" y="408"/>
                </a:lnTo>
                <a:lnTo>
                  <a:pt x="248" y="414"/>
                </a:lnTo>
                <a:lnTo>
                  <a:pt x="228" y="416"/>
                </a:lnTo>
                <a:lnTo>
                  <a:pt x="206" y="418"/>
                </a:lnTo>
                <a:lnTo>
                  <a:pt x="206" y="418"/>
                </a:lnTo>
                <a:lnTo>
                  <a:pt x="186" y="416"/>
                </a:lnTo>
                <a:lnTo>
                  <a:pt x="164" y="414"/>
                </a:lnTo>
                <a:lnTo>
                  <a:pt x="144" y="408"/>
                </a:lnTo>
                <a:lnTo>
                  <a:pt x="126" y="402"/>
                </a:lnTo>
                <a:lnTo>
                  <a:pt x="108" y="392"/>
                </a:lnTo>
                <a:lnTo>
                  <a:pt x="90" y="382"/>
                </a:lnTo>
                <a:lnTo>
                  <a:pt x="74" y="370"/>
                </a:lnTo>
                <a:lnTo>
                  <a:pt x="60" y="356"/>
                </a:lnTo>
                <a:lnTo>
                  <a:pt x="46" y="342"/>
                </a:lnTo>
                <a:lnTo>
                  <a:pt x="34" y="326"/>
                </a:lnTo>
                <a:lnTo>
                  <a:pt x="24" y="307"/>
                </a:lnTo>
                <a:lnTo>
                  <a:pt x="16" y="289"/>
                </a:lnTo>
                <a:lnTo>
                  <a:pt x="8" y="271"/>
                </a:lnTo>
                <a:lnTo>
                  <a:pt x="4" y="251"/>
                </a:lnTo>
                <a:lnTo>
                  <a:pt x="0" y="231"/>
                </a:lnTo>
                <a:lnTo>
                  <a:pt x="0" y="209"/>
                </a:lnTo>
                <a:lnTo>
                  <a:pt x="0" y="209"/>
                </a:lnTo>
                <a:lnTo>
                  <a:pt x="0" y="187"/>
                </a:lnTo>
                <a:lnTo>
                  <a:pt x="4" y="167"/>
                </a:lnTo>
                <a:lnTo>
                  <a:pt x="8" y="147"/>
                </a:lnTo>
                <a:lnTo>
                  <a:pt x="16" y="129"/>
                </a:lnTo>
                <a:lnTo>
                  <a:pt x="24" y="111"/>
                </a:lnTo>
                <a:lnTo>
                  <a:pt x="34" y="92"/>
                </a:lnTo>
                <a:lnTo>
                  <a:pt x="46" y="76"/>
                </a:lnTo>
                <a:lnTo>
                  <a:pt x="60" y="62"/>
                </a:lnTo>
                <a:lnTo>
                  <a:pt x="74" y="48"/>
                </a:lnTo>
                <a:lnTo>
                  <a:pt x="90" y="36"/>
                </a:lnTo>
                <a:lnTo>
                  <a:pt x="108" y="26"/>
                </a:lnTo>
                <a:lnTo>
                  <a:pt x="126" y="18"/>
                </a:lnTo>
                <a:lnTo>
                  <a:pt x="144" y="10"/>
                </a:lnTo>
                <a:lnTo>
                  <a:pt x="164" y="6"/>
                </a:lnTo>
                <a:lnTo>
                  <a:pt x="186" y="2"/>
                </a:lnTo>
                <a:lnTo>
                  <a:pt x="206" y="0"/>
                </a:lnTo>
                <a:lnTo>
                  <a:pt x="206" y="0"/>
                </a:lnTo>
                <a:lnTo>
                  <a:pt x="228" y="2"/>
                </a:lnTo>
                <a:lnTo>
                  <a:pt x="248" y="6"/>
                </a:lnTo>
                <a:lnTo>
                  <a:pt x="268" y="10"/>
                </a:lnTo>
                <a:lnTo>
                  <a:pt x="288" y="18"/>
                </a:lnTo>
                <a:lnTo>
                  <a:pt x="306" y="26"/>
                </a:lnTo>
                <a:lnTo>
                  <a:pt x="322" y="36"/>
                </a:lnTo>
                <a:lnTo>
                  <a:pt x="338" y="48"/>
                </a:lnTo>
                <a:lnTo>
                  <a:pt x="354" y="62"/>
                </a:lnTo>
                <a:lnTo>
                  <a:pt x="366" y="76"/>
                </a:lnTo>
                <a:lnTo>
                  <a:pt x="378" y="92"/>
                </a:lnTo>
                <a:lnTo>
                  <a:pt x="388" y="111"/>
                </a:lnTo>
                <a:lnTo>
                  <a:pt x="398" y="129"/>
                </a:lnTo>
                <a:lnTo>
                  <a:pt x="404" y="147"/>
                </a:lnTo>
                <a:lnTo>
                  <a:pt x="410" y="167"/>
                </a:lnTo>
                <a:lnTo>
                  <a:pt x="412" y="187"/>
                </a:lnTo>
                <a:lnTo>
                  <a:pt x="414" y="209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6" name="Freeform 114"/>
          <p:cNvSpPr>
            <a:spLocks noEditPoints="1"/>
          </p:cNvSpPr>
          <p:nvPr/>
        </p:nvSpPr>
        <p:spPr bwMode="auto">
          <a:xfrm>
            <a:off x="466718" y="658556"/>
            <a:ext cx="168235" cy="169048"/>
          </a:xfrm>
          <a:custGeom>
            <a:avLst/>
            <a:gdLst>
              <a:gd name="T0" fmla="*/ 256 w 414"/>
              <a:gd name="T1" fmla="*/ 412 h 416"/>
              <a:gd name="T2" fmla="*/ 342 w 414"/>
              <a:gd name="T3" fmla="*/ 366 h 416"/>
              <a:gd name="T4" fmla="*/ 398 w 414"/>
              <a:gd name="T5" fmla="*/ 287 h 416"/>
              <a:gd name="T6" fmla="*/ 414 w 414"/>
              <a:gd name="T7" fmla="*/ 209 h 416"/>
              <a:gd name="T8" fmla="*/ 390 w 414"/>
              <a:gd name="T9" fmla="*/ 113 h 416"/>
              <a:gd name="T10" fmla="*/ 328 w 414"/>
              <a:gd name="T11" fmla="*/ 40 h 416"/>
              <a:gd name="T12" fmla="*/ 236 w 414"/>
              <a:gd name="T13" fmla="*/ 2 h 416"/>
              <a:gd name="T14" fmla="*/ 196 w 414"/>
              <a:gd name="T15" fmla="*/ 2 h 416"/>
              <a:gd name="T16" fmla="*/ 102 w 414"/>
              <a:gd name="T17" fmla="*/ 30 h 416"/>
              <a:gd name="T18" fmla="*/ 32 w 414"/>
              <a:gd name="T19" fmla="*/ 96 h 416"/>
              <a:gd name="T20" fmla="*/ 0 w 414"/>
              <a:gd name="T21" fmla="*/ 189 h 416"/>
              <a:gd name="T22" fmla="*/ 8 w 414"/>
              <a:gd name="T23" fmla="*/ 269 h 416"/>
              <a:gd name="T24" fmla="*/ 56 w 414"/>
              <a:gd name="T25" fmla="*/ 352 h 416"/>
              <a:gd name="T26" fmla="*/ 136 w 414"/>
              <a:gd name="T27" fmla="*/ 404 h 416"/>
              <a:gd name="T28" fmla="*/ 70 w 414"/>
              <a:gd name="T29" fmla="*/ 344 h 416"/>
              <a:gd name="T30" fmla="*/ 124 w 414"/>
              <a:gd name="T31" fmla="*/ 342 h 416"/>
              <a:gd name="T32" fmla="*/ 144 w 414"/>
              <a:gd name="T33" fmla="*/ 390 h 416"/>
              <a:gd name="T34" fmla="*/ 198 w 414"/>
              <a:gd name="T35" fmla="*/ 398 h 416"/>
              <a:gd name="T36" fmla="*/ 128 w 414"/>
              <a:gd name="T37" fmla="*/ 313 h 416"/>
              <a:gd name="T38" fmla="*/ 198 w 414"/>
              <a:gd name="T39" fmla="*/ 299 h 416"/>
              <a:gd name="T40" fmla="*/ 160 w 414"/>
              <a:gd name="T41" fmla="*/ 287 h 416"/>
              <a:gd name="T42" fmla="*/ 110 w 414"/>
              <a:gd name="T43" fmla="*/ 261 h 416"/>
              <a:gd name="T44" fmla="*/ 198 w 414"/>
              <a:gd name="T45" fmla="*/ 207 h 416"/>
              <a:gd name="T46" fmla="*/ 112 w 414"/>
              <a:gd name="T47" fmla="*/ 149 h 416"/>
              <a:gd name="T48" fmla="*/ 178 w 414"/>
              <a:gd name="T49" fmla="*/ 147 h 416"/>
              <a:gd name="T50" fmla="*/ 258 w 414"/>
              <a:gd name="T51" fmla="*/ 380 h 416"/>
              <a:gd name="T52" fmla="*/ 324 w 414"/>
              <a:gd name="T53" fmla="*/ 328 h 416"/>
              <a:gd name="T54" fmla="*/ 310 w 414"/>
              <a:gd name="T55" fmla="*/ 370 h 416"/>
              <a:gd name="T56" fmla="*/ 238 w 414"/>
              <a:gd name="T57" fmla="*/ 398 h 416"/>
              <a:gd name="T58" fmla="*/ 306 w 414"/>
              <a:gd name="T59" fmla="*/ 301 h 416"/>
              <a:gd name="T60" fmla="*/ 322 w 414"/>
              <a:gd name="T61" fmla="*/ 223 h 416"/>
              <a:gd name="T62" fmla="*/ 372 w 414"/>
              <a:gd name="T63" fmla="*/ 305 h 416"/>
              <a:gd name="T64" fmla="*/ 378 w 414"/>
              <a:gd name="T65" fmla="*/ 123 h 416"/>
              <a:gd name="T66" fmla="*/ 322 w 414"/>
              <a:gd name="T67" fmla="*/ 207 h 416"/>
              <a:gd name="T68" fmla="*/ 310 w 414"/>
              <a:gd name="T69" fmla="*/ 127 h 416"/>
              <a:gd name="T70" fmla="*/ 352 w 414"/>
              <a:gd name="T71" fmla="*/ 84 h 416"/>
              <a:gd name="T72" fmla="*/ 276 w 414"/>
              <a:gd name="T73" fmla="*/ 62 h 416"/>
              <a:gd name="T74" fmla="*/ 270 w 414"/>
              <a:gd name="T75" fmla="*/ 28 h 416"/>
              <a:gd name="T76" fmla="*/ 340 w 414"/>
              <a:gd name="T77" fmla="*/ 72 h 416"/>
              <a:gd name="T78" fmla="*/ 238 w 414"/>
              <a:gd name="T79" fmla="*/ 42 h 416"/>
              <a:gd name="T80" fmla="*/ 272 w 414"/>
              <a:gd name="T81" fmla="*/ 125 h 416"/>
              <a:gd name="T82" fmla="*/ 214 w 414"/>
              <a:gd name="T83" fmla="*/ 149 h 416"/>
              <a:gd name="T84" fmla="*/ 294 w 414"/>
              <a:gd name="T85" fmla="*/ 133 h 416"/>
              <a:gd name="T86" fmla="*/ 306 w 414"/>
              <a:gd name="T87" fmla="*/ 207 h 416"/>
              <a:gd name="T88" fmla="*/ 306 w 414"/>
              <a:gd name="T89" fmla="*/ 223 h 416"/>
              <a:gd name="T90" fmla="*/ 290 w 414"/>
              <a:gd name="T91" fmla="*/ 295 h 416"/>
              <a:gd name="T92" fmla="*/ 214 w 414"/>
              <a:gd name="T93" fmla="*/ 223 h 416"/>
              <a:gd name="T94" fmla="*/ 268 w 414"/>
              <a:gd name="T95" fmla="*/ 305 h 416"/>
              <a:gd name="T96" fmla="*/ 236 w 414"/>
              <a:gd name="T97" fmla="*/ 378 h 416"/>
              <a:gd name="T98" fmla="*/ 198 w 414"/>
              <a:gd name="T99" fmla="*/ 133 h 416"/>
              <a:gd name="T100" fmla="*/ 122 w 414"/>
              <a:gd name="T101" fmla="*/ 117 h 416"/>
              <a:gd name="T102" fmla="*/ 198 w 414"/>
              <a:gd name="T103" fmla="*/ 18 h 416"/>
              <a:gd name="T104" fmla="*/ 120 w 414"/>
              <a:gd name="T105" fmla="*/ 84 h 416"/>
              <a:gd name="T106" fmla="*/ 64 w 414"/>
              <a:gd name="T107" fmla="*/ 82 h 416"/>
              <a:gd name="T108" fmla="*/ 126 w 414"/>
              <a:gd name="T109" fmla="*/ 34 h 416"/>
              <a:gd name="T110" fmla="*/ 54 w 414"/>
              <a:gd name="T111" fmla="*/ 94 h 416"/>
              <a:gd name="T112" fmla="*/ 96 w 414"/>
              <a:gd name="T113" fmla="*/ 145 h 416"/>
              <a:gd name="T114" fmla="*/ 16 w 414"/>
              <a:gd name="T115" fmla="*/ 207 h 416"/>
              <a:gd name="T116" fmla="*/ 30 w 414"/>
              <a:gd name="T117" fmla="*/ 135 h 416"/>
              <a:gd name="T118" fmla="*/ 16 w 414"/>
              <a:gd name="T119" fmla="*/ 223 h 416"/>
              <a:gd name="T120" fmla="*/ 100 w 414"/>
              <a:gd name="T121" fmla="*/ 285 h 416"/>
              <a:gd name="T122" fmla="*/ 60 w 414"/>
              <a:gd name="T123" fmla="*/ 332 h 416"/>
              <a:gd name="T124" fmla="*/ 16 w 414"/>
              <a:gd name="T125" fmla="*/ 223 h 4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14" h="416">
                <a:moveTo>
                  <a:pt x="196" y="416"/>
                </a:moveTo>
                <a:lnTo>
                  <a:pt x="216" y="416"/>
                </a:lnTo>
                <a:lnTo>
                  <a:pt x="216" y="416"/>
                </a:lnTo>
                <a:lnTo>
                  <a:pt x="236" y="414"/>
                </a:lnTo>
                <a:lnTo>
                  <a:pt x="256" y="412"/>
                </a:lnTo>
                <a:lnTo>
                  <a:pt x="276" y="406"/>
                </a:lnTo>
                <a:lnTo>
                  <a:pt x="294" y="398"/>
                </a:lnTo>
                <a:lnTo>
                  <a:pt x="310" y="390"/>
                </a:lnTo>
                <a:lnTo>
                  <a:pt x="328" y="378"/>
                </a:lnTo>
                <a:lnTo>
                  <a:pt x="342" y="366"/>
                </a:lnTo>
                <a:lnTo>
                  <a:pt x="356" y="354"/>
                </a:lnTo>
                <a:lnTo>
                  <a:pt x="370" y="338"/>
                </a:lnTo>
                <a:lnTo>
                  <a:pt x="380" y="324"/>
                </a:lnTo>
                <a:lnTo>
                  <a:pt x="390" y="305"/>
                </a:lnTo>
                <a:lnTo>
                  <a:pt x="398" y="287"/>
                </a:lnTo>
                <a:lnTo>
                  <a:pt x="406" y="269"/>
                </a:lnTo>
                <a:lnTo>
                  <a:pt x="410" y="249"/>
                </a:lnTo>
                <a:lnTo>
                  <a:pt x="412" y="229"/>
                </a:lnTo>
                <a:lnTo>
                  <a:pt x="414" y="209"/>
                </a:lnTo>
                <a:lnTo>
                  <a:pt x="414" y="209"/>
                </a:lnTo>
                <a:lnTo>
                  <a:pt x="412" y="189"/>
                </a:lnTo>
                <a:lnTo>
                  <a:pt x="410" y="169"/>
                </a:lnTo>
                <a:lnTo>
                  <a:pt x="406" y="149"/>
                </a:lnTo>
                <a:lnTo>
                  <a:pt x="398" y="131"/>
                </a:lnTo>
                <a:lnTo>
                  <a:pt x="390" y="113"/>
                </a:lnTo>
                <a:lnTo>
                  <a:pt x="380" y="94"/>
                </a:lnTo>
                <a:lnTo>
                  <a:pt x="370" y="78"/>
                </a:lnTo>
                <a:lnTo>
                  <a:pt x="356" y="64"/>
                </a:lnTo>
                <a:lnTo>
                  <a:pt x="342" y="52"/>
                </a:lnTo>
                <a:lnTo>
                  <a:pt x="328" y="40"/>
                </a:lnTo>
                <a:lnTo>
                  <a:pt x="310" y="28"/>
                </a:lnTo>
                <a:lnTo>
                  <a:pt x="294" y="20"/>
                </a:lnTo>
                <a:lnTo>
                  <a:pt x="276" y="12"/>
                </a:lnTo>
                <a:lnTo>
                  <a:pt x="256" y="6"/>
                </a:lnTo>
                <a:lnTo>
                  <a:pt x="236" y="2"/>
                </a:lnTo>
                <a:lnTo>
                  <a:pt x="216" y="2"/>
                </a:lnTo>
                <a:lnTo>
                  <a:pt x="196" y="0"/>
                </a:lnTo>
                <a:lnTo>
                  <a:pt x="196" y="0"/>
                </a:lnTo>
                <a:lnTo>
                  <a:pt x="196" y="2"/>
                </a:lnTo>
                <a:lnTo>
                  <a:pt x="196" y="2"/>
                </a:lnTo>
                <a:lnTo>
                  <a:pt x="176" y="4"/>
                </a:lnTo>
                <a:lnTo>
                  <a:pt x="156" y="8"/>
                </a:lnTo>
                <a:lnTo>
                  <a:pt x="136" y="12"/>
                </a:lnTo>
                <a:lnTo>
                  <a:pt x="118" y="20"/>
                </a:lnTo>
                <a:lnTo>
                  <a:pt x="102" y="30"/>
                </a:lnTo>
                <a:lnTo>
                  <a:pt x="86" y="40"/>
                </a:lnTo>
                <a:lnTo>
                  <a:pt x="70" y="52"/>
                </a:lnTo>
                <a:lnTo>
                  <a:pt x="56" y="66"/>
                </a:lnTo>
                <a:lnTo>
                  <a:pt x="44" y="80"/>
                </a:lnTo>
                <a:lnTo>
                  <a:pt x="32" y="96"/>
                </a:lnTo>
                <a:lnTo>
                  <a:pt x="22" y="113"/>
                </a:lnTo>
                <a:lnTo>
                  <a:pt x="14" y="131"/>
                </a:lnTo>
                <a:lnTo>
                  <a:pt x="8" y="149"/>
                </a:lnTo>
                <a:lnTo>
                  <a:pt x="4" y="169"/>
                </a:lnTo>
                <a:lnTo>
                  <a:pt x="0" y="189"/>
                </a:lnTo>
                <a:lnTo>
                  <a:pt x="0" y="209"/>
                </a:lnTo>
                <a:lnTo>
                  <a:pt x="0" y="209"/>
                </a:lnTo>
                <a:lnTo>
                  <a:pt x="0" y="229"/>
                </a:lnTo>
                <a:lnTo>
                  <a:pt x="4" y="249"/>
                </a:lnTo>
                <a:lnTo>
                  <a:pt x="8" y="269"/>
                </a:lnTo>
                <a:lnTo>
                  <a:pt x="14" y="287"/>
                </a:lnTo>
                <a:lnTo>
                  <a:pt x="22" y="305"/>
                </a:lnTo>
                <a:lnTo>
                  <a:pt x="32" y="321"/>
                </a:lnTo>
                <a:lnTo>
                  <a:pt x="44" y="338"/>
                </a:lnTo>
                <a:lnTo>
                  <a:pt x="56" y="352"/>
                </a:lnTo>
                <a:lnTo>
                  <a:pt x="70" y="366"/>
                </a:lnTo>
                <a:lnTo>
                  <a:pt x="86" y="378"/>
                </a:lnTo>
                <a:lnTo>
                  <a:pt x="102" y="388"/>
                </a:lnTo>
                <a:lnTo>
                  <a:pt x="118" y="398"/>
                </a:lnTo>
                <a:lnTo>
                  <a:pt x="136" y="404"/>
                </a:lnTo>
                <a:lnTo>
                  <a:pt x="156" y="410"/>
                </a:lnTo>
                <a:lnTo>
                  <a:pt x="176" y="414"/>
                </a:lnTo>
                <a:lnTo>
                  <a:pt x="196" y="416"/>
                </a:lnTo>
                <a:lnTo>
                  <a:pt x="196" y="416"/>
                </a:lnTo>
                <a:close/>
                <a:moveTo>
                  <a:pt x="70" y="344"/>
                </a:moveTo>
                <a:lnTo>
                  <a:pt x="70" y="344"/>
                </a:lnTo>
                <a:lnTo>
                  <a:pt x="90" y="330"/>
                </a:lnTo>
                <a:lnTo>
                  <a:pt x="112" y="319"/>
                </a:lnTo>
                <a:lnTo>
                  <a:pt x="112" y="319"/>
                </a:lnTo>
                <a:lnTo>
                  <a:pt x="124" y="342"/>
                </a:lnTo>
                <a:lnTo>
                  <a:pt x="138" y="362"/>
                </a:lnTo>
                <a:lnTo>
                  <a:pt x="154" y="380"/>
                </a:lnTo>
                <a:lnTo>
                  <a:pt x="172" y="398"/>
                </a:lnTo>
                <a:lnTo>
                  <a:pt x="172" y="398"/>
                </a:lnTo>
                <a:lnTo>
                  <a:pt x="144" y="390"/>
                </a:lnTo>
                <a:lnTo>
                  <a:pt x="118" y="378"/>
                </a:lnTo>
                <a:lnTo>
                  <a:pt x="92" y="364"/>
                </a:lnTo>
                <a:lnTo>
                  <a:pt x="70" y="344"/>
                </a:lnTo>
                <a:lnTo>
                  <a:pt x="70" y="344"/>
                </a:lnTo>
                <a:close/>
                <a:moveTo>
                  <a:pt x="198" y="398"/>
                </a:moveTo>
                <a:lnTo>
                  <a:pt x="198" y="398"/>
                </a:lnTo>
                <a:lnTo>
                  <a:pt x="178" y="380"/>
                </a:lnTo>
                <a:lnTo>
                  <a:pt x="158" y="360"/>
                </a:lnTo>
                <a:lnTo>
                  <a:pt x="142" y="338"/>
                </a:lnTo>
                <a:lnTo>
                  <a:pt x="128" y="313"/>
                </a:lnTo>
                <a:lnTo>
                  <a:pt x="128" y="313"/>
                </a:lnTo>
                <a:lnTo>
                  <a:pt x="146" y="307"/>
                </a:lnTo>
                <a:lnTo>
                  <a:pt x="162" y="303"/>
                </a:lnTo>
                <a:lnTo>
                  <a:pt x="180" y="299"/>
                </a:lnTo>
                <a:lnTo>
                  <a:pt x="198" y="299"/>
                </a:lnTo>
                <a:lnTo>
                  <a:pt x="198" y="398"/>
                </a:lnTo>
                <a:close/>
                <a:moveTo>
                  <a:pt x="198" y="283"/>
                </a:moveTo>
                <a:lnTo>
                  <a:pt x="198" y="283"/>
                </a:lnTo>
                <a:lnTo>
                  <a:pt x="178" y="283"/>
                </a:lnTo>
                <a:lnTo>
                  <a:pt x="160" y="287"/>
                </a:lnTo>
                <a:lnTo>
                  <a:pt x="140" y="291"/>
                </a:lnTo>
                <a:lnTo>
                  <a:pt x="122" y="297"/>
                </a:lnTo>
                <a:lnTo>
                  <a:pt x="122" y="297"/>
                </a:lnTo>
                <a:lnTo>
                  <a:pt x="114" y="279"/>
                </a:lnTo>
                <a:lnTo>
                  <a:pt x="110" y="261"/>
                </a:lnTo>
                <a:lnTo>
                  <a:pt x="106" y="243"/>
                </a:lnTo>
                <a:lnTo>
                  <a:pt x="104" y="223"/>
                </a:lnTo>
                <a:lnTo>
                  <a:pt x="198" y="223"/>
                </a:lnTo>
                <a:lnTo>
                  <a:pt x="198" y="283"/>
                </a:lnTo>
                <a:close/>
                <a:moveTo>
                  <a:pt x="198" y="207"/>
                </a:moveTo>
                <a:lnTo>
                  <a:pt x="104" y="207"/>
                </a:lnTo>
                <a:lnTo>
                  <a:pt x="104" y="207"/>
                </a:lnTo>
                <a:lnTo>
                  <a:pt x="106" y="189"/>
                </a:lnTo>
                <a:lnTo>
                  <a:pt x="108" y="169"/>
                </a:lnTo>
                <a:lnTo>
                  <a:pt x="112" y="149"/>
                </a:lnTo>
                <a:lnTo>
                  <a:pt x="118" y="131"/>
                </a:lnTo>
                <a:lnTo>
                  <a:pt x="118" y="131"/>
                </a:lnTo>
                <a:lnTo>
                  <a:pt x="136" y="137"/>
                </a:lnTo>
                <a:lnTo>
                  <a:pt x="158" y="143"/>
                </a:lnTo>
                <a:lnTo>
                  <a:pt x="178" y="147"/>
                </a:lnTo>
                <a:lnTo>
                  <a:pt x="198" y="149"/>
                </a:lnTo>
                <a:lnTo>
                  <a:pt x="198" y="207"/>
                </a:lnTo>
                <a:close/>
                <a:moveTo>
                  <a:pt x="238" y="398"/>
                </a:moveTo>
                <a:lnTo>
                  <a:pt x="238" y="398"/>
                </a:lnTo>
                <a:lnTo>
                  <a:pt x="258" y="380"/>
                </a:lnTo>
                <a:lnTo>
                  <a:pt x="274" y="360"/>
                </a:lnTo>
                <a:lnTo>
                  <a:pt x="288" y="340"/>
                </a:lnTo>
                <a:lnTo>
                  <a:pt x="300" y="315"/>
                </a:lnTo>
                <a:lnTo>
                  <a:pt x="300" y="315"/>
                </a:lnTo>
                <a:lnTo>
                  <a:pt x="324" y="328"/>
                </a:lnTo>
                <a:lnTo>
                  <a:pt x="346" y="342"/>
                </a:lnTo>
                <a:lnTo>
                  <a:pt x="346" y="342"/>
                </a:lnTo>
                <a:lnTo>
                  <a:pt x="334" y="352"/>
                </a:lnTo>
                <a:lnTo>
                  <a:pt x="322" y="362"/>
                </a:lnTo>
                <a:lnTo>
                  <a:pt x="310" y="370"/>
                </a:lnTo>
                <a:lnTo>
                  <a:pt x="296" y="378"/>
                </a:lnTo>
                <a:lnTo>
                  <a:pt x="282" y="386"/>
                </a:lnTo>
                <a:lnTo>
                  <a:pt x="268" y="390"/>
                </a:lnTo>
                <a:lnTo>
                  <a:pt x="254" y="396"/>
                </a:lnTo>
                <a:lnTo>
                  <a:pt x="238" y="398"/>
                </a:lnTo>
                <a:lnTo>
                  <a:pt x="238" y="398"/>
                </a:lnTo>
                <a:close/>
                <a:moveTo>
                  <a:pt x="356" y="330"/>
                </a:moveTo>
                <a:lnTo>
                  <a:pt x="356" y="330"/>
                </a:lnTo>
                <a:lnTo>
                  <a:pt x="332" y="313"/>
                </a:lnTo>
                <a:lnTo>
                  <a:pt x="306" y="301"/>
                </a:lnTo>
                <a:lnTo>
                  <a:pt x="306" y="301"/>
                </a:lnTo>
                <a:lnTo>
                  <a:pt x="312" y="283"/>
                </a:lnTo>
                <a:lnTo>
                  <a:pt x="318" y="263"/>
                </a:lnTo>
                <a:lnTo>
                  <a:pt x="320" y="243"/>
                </a:lnTo>
                <a:lnTo>
                  <a:pt x="322" y="223"/>
                </a:lnTo>
                <a:lnTo>
                  <a:pt x="398" y="223"/>
                </a:lnTo>
                <a:lnTo>
                  <a:pt x="398" y="223"/>
                </a:lnTo>
                <a:lnTo>
                  <a:pt x="392" y="251"/>
                </a:lnTo>
                <a:lnTo>
                  <a:pt x="384" y="279"/>
                </a:lnTo>
                <a:lnTo>
                  <a:pt x="372" y="305"/>
                </a:lnTo>
                <a:lnTo>
                  <a:pt x="356" y="330"/>
                </a:lnTo>
                <a:lnTo>
                  <a:pt x="356" y="330"/>
                </a:lnTo>
                <a:close/>
                <a:moveTo>
                  <a:pt x="362" y="96"/>
                </a:moveTo>
                <a:lnTo>
                  <a:pt x="362" y="96"/>
                </a:lnTo>
                <a:lnTo>
                  <a:pt x="378" y="123"/>
                </a:lnTo>
                <a:lnTo>
                  <a:pt x="388" y="149"/>
                </a:lnTo>
                <a:lnTo>
                  <a:pt x="396" y="179"/>
                </a:lnTo>
                <a:lnTo>
                  <a:pt x="398" y="207"/>
                </a:lnTo>
                <a:lnTo>
                  <a:pt x="322" y="207"/>
                </a:lnTo>
                <a:lnTo>
                  <a:pt x="322" y="207"/>
                </a:lnTo>
                <a:lnTo>
                  <a:pt x="322" y="187"/>
                </a:lnTo>
                <a:lnTo>
                  <a:pt x="320" y="167"/>
                </a:lnTo>
                <a:lnTo>
                  <a:pt x="316" y="147"/>
                </a:lnTo>
                <a:lnTo>
                  <a:pt x="310" y="127"/>
                </a:lnTo>
                <a:lnTo>
                  <a:pt x="310" y="127"/>
                </a:lnTo>
                <a:lnTo>
                  <a:pt x="336" y="115"/>
                </a:lnTo>
                <a:lnTo>
                  <a:pt x="362" y="96"/>
                </a:lnTo>
                <a:lnTo>
                  <a:pt x="362" y="96"/>
                </a:lnTo>
                <a:close/>
                <a:moveTo>
                  <a:pt x="352" y="84"/>
                </a:moveTo>
                <a:lnTo>
                  <a:pt x="352" y="84"/>
                </a:lnTo>
                <a:lnTo>
                  <a:pt x="328" y="100"/>
                </a:lnTo>
                <a:lnTo>
                  <a:pt x="304" y="113"/>
                </a:lnTo>
                <a:lnTo>
                  <a:pt x="304" y="113"/>
                </a:lnTo>
                <a:lnTo>
                  <a:pt x="292" y="86"/>
                </a:lnTo>
                <a:lnTo>
                  <a:pt x="276" y="62"/>
                </a:lnTo>
                <a:lnTo>
                  <a:pt x="260" y="40"/>
                </a:lnTo>
                <a:lnTo>
                  <a:pt x="238" y="20"/>
                </a:lnTo>
                <a:lnTo>
                  <a:pt x="238" y="20"/>
                </a:lnTo>
                <a:lnTo>
                  <a:pt x="256" y="24"/>
                </a:lnTo>
                <a:lnTo>
                  <a:pt x="270" y="28"/>
                </a:lnTo>
                <a:lnTo>
                  <a:pt x="286" y="34"/>
                </a:lnTo>
                <a:lnTo>
                  <a:pt x="300" y="42"/>
                </a:lnTo>
                <a:lnTo>
                  <a:pt x="314" y="50"/>
                </a:lnTo>
                <a:lnTo>
                  <a:pt x="328" y="60"/>
                </a:lnTo>
                <a:lnTo>
                  <a:pt x="340" y="72"/>
                </a:lnTo>
                <a:lnTo>
                  <a:pt x="352" y="84"/>
                </a:lnTo>
                <a:lnTo>
                  <a:pt x="352" y="84"/>
                </a:lnTo>
                <a:close/>
                <a:moveTo>
                  <a:pt x="214" y="20"/>
                </a:moveTo>
                <a:lnTo>
                  <a:pt x="214" y="20"/>
                </a:lnTo>
                <a:lnTo>
                  <a:pt x="238" y="42"/>
                </a:lnTo>
                <a:lnTo>
                  <a:pt x="258" y="64"/>
                </a:lnTo>
                <a:lnTo>
                  <a:pt x="276" y="90"/>
                </a:lnTo>
                <a:lnTo>
                  <a:pt x="290" y="119"/>
                </a:lnTo>
                <a:lnTo>
                  <a:pt x="290" y="119"/>
                </a:lnTo>
                <a:lnTo>
                  <a:pt x="272" y="125"/>
                </a:lnTo>
                <a:lnTo>
                  <a:pt x="252" y="129"/>
                </a:lnTo>
                <a:lnTo>
                  <a:pt x="234" y="131"/>
                </a:lnTo>
                <a:lnTo>
                  <a:pt x="214" y="133"/>
                </a:lnTo>
                <a:lnTo>
                  <a:pt x="214" y="20"/>
                </a:lnTo>
                <a:close/>
                <a:moveTo>
                  <a:pt x="214" y="149"/>
                </a:moveTo>
                <a:lnTo>
                  <a:pt x="214" y="149"/>
                </a:lnTo>
                <a:lnTo>
                  <a:pt x="236" y="147"/>
                </a:lnTo>
                <a:lnTo>
                  <a:pt x="256" y="145"/>
                </a:lnTo>
                <a:lnTo>
                  <a:pt x="276" y="139"/>
                </a:lnTo>
                <a:lnTo>
                  <a:pt x="294" y="133"/>
                </a:lnTo>
                <a:lnTo>
                  <a:pt x="294" y="133"/>
                </a:lnTo>
                <a:lnTo>
                  <a:pt x="300" y="151"/>
                </a:lnTo>
                <a:lnTo>
                  <a:pt x="304" y="171"/>
                </a:lnTo>
                <a:lnTo>
                  <a:pt x="306" y="189"/>
                </a:lnTo>
                <a:lnTo>
                  <a:pt x="306" y="207"/>
                </a:lnTo>
                <a:lnTo>
                  <a:pt x="214" y="207"/>
                </a:lnTo>
                <a:lnTo>
                  <a:pt x="214" y="149"/>
                </a:lnTo>
                <a:close/>
                <a:moveTo>
                  <a:pt x="214" y="223"/>
                </a:moveTo>
                <a:lnTo>
                  <a:pt x="306" y="223"/>
                </a:lnTo>
                <a:lnTo>
                  <a:pt x="306" y="223"/>
                </a:lnTo>
                <a:lnTo>
                  <a:pt x="304" y="243"/>
                </a:lnTo>
                <a:lnTo>
                  <a:pt x="302" y="261"/>
                </a:lnTo>
                <a:lnTo>
                  <a:pt x="296" y="277"/>
                </a:lnTo>
                <a:lnTo>
                  <a:pt x="290" y="295"/>
                </a:lnTo>
                <a:lnTo>
                  <a:pt x="290" y="295"/>
                </a:lnTo>
                <a:lnTo>
                  <a:pt x="272" y="289"/>
                </a:lnTo>
                <a:lnTo>
                  <a:pt x="254" y="285"/>
                </a:lnTo>
                <a:lnTo>
                  <a:pt x="234" y="283"/>
                </a:lnTo>
                <a:lnTo>
                  <a:pt x="214" y="283"/>
                </a:lnTo>
                <a:lnTo>
                  <a:pt x="214" y="223"/>
                </a:lnTo>
                <a:close/>
                <a:moveTo>
                  <a:pt x="214" y="299"/>
                </a:moveTo>
                <a:lnTo>
                  <a:pt x="214" y="299"/>
                </a:lnTo>
                <a:lnTo>
                  <a:pt x="232" y="299"/>
                </a:lnTo>
                <a:lnTo>
                  <a:pt x="250" y="301"/>
                </a:lnTo>
                <a:lnTo>
                  <a:pt x="268" y="305"/>
                </a:lnTo>
                <a:lnTo>
                  <a:pt x="284" y="311"/>
                </a:lnTo>
                <a:lnTo>
                  <a:pt x="284" y="311"/>
                </a:lnTo>
                <a:lnTo>
                  <a:pt x="272" y="336"/>
                </a:lnTo>
                <a:lnTo>
                  <a:pt x="256" y="358"/>
                </a:lnTo>
                <a:lnTo>
                  <a:pt x="236" y="378"/>
                </a:lnTo>
                <a:lnTo>
                  <a:pt x="214" y="398"/>
                </a:lnTo>
                <a:lnTo>
                  <a:pt x="214" y="299"/>
                </a:lnTo>
                <a:close/>
                <a:moveTo>
                  <a:pt x="198" y="18"/>
                </a:moveTo>
                <a:lnTo>
                  <a:pt x="198" y="133"/>
                </a:lnTo>
                <a:lnTo>
                  <a:pt x="198" y="133"/>
                </a:lnTo>
                <a:lnTo>
                  <a:pt x="180" y="131"/>
                </a:lnTo>
                <a:lnTo>
                  <a:pt x="160" y="127"/>
                </a:lnTo>
                <a:lnTo>
                  <a:pt x="142" y="123"/>
                </a:lnTo>
                <a:lnTo>
                  <a:pt x="122" y="117"/>
                </a:lnTo>
                <a:lnTo>
                  <a:pt x="122" y="117"/>
                </a:lnTo>
                <a:lnTo>
                  <a:pt x="136" y="88"/>
                </a:lnTo>
                <a:lnTo>
                  <a:pt x="154" y="62"/>
                </a:lnTo>
                <a:lnTo>
                  <a:pt x="174" y="40"/>
                </a:lnTo>
                <a:lnTo>
                  <a:pt x="198" y="18"/>
                </a:lnTo>
                <a:lnTo>
                  <a:pt x="198" y="18"/>
                </a:lnTo>
                <a:close/>
                <a:moveTo>
                  <a:pt x="172" y="20"/>
                </a:moveTo>
                <a:lnTo>
                  <a:pt x="172" y="20"/>
                </a:lnTo>
                <a:lnTo>
                  <a:pt x="152" y="40"/>
                </a:lnTo>
                <a:lnTo>
                  <a:pt x="136" y="62"/>
                </a:lnTo>
                <a:lnTo>
                  <a:pt x="120" y="84"/>
                </a:lnTo>
                <a:lnTo>
                  <a:pt x="108" y="109"/>
                </a:lnTo>
                <a:lnTo>
                  <a:pt x="108" y="109"/>
                </a:lnTo>
                <a:lnTo>
                  <a:pt x="86" y="96"/>
                </a:lnTo>
                <a:lnTo>
                  <a:pt x="64" y="82"/>
                </a:lnTo>
                <a:lnTo>
                  <a:pt x="64" y="82"/>
                </a:lnTo>
                <a:lnTo>
                  <a:pt x="74" y="70"/>
                </a:lnTo>
                <a:lnTo>
                  <a:pt x="86" y="60"/>
                </a:lnTo>
                <a:lnTo>
                  <a:pt x="100" y="50"/>
                </a:lnTo>
                <a:lnTo>
                  <a:pt x="112" y="42"/>
                </a:lnTo>
                <a:lnTo>
                  <a:pt x="126" y="34"/>
                </a:lnTo>
                <a:lnTo>
                  <a:pt x="142" y="28"/>
                </a:lnTo>
                <a:lnTo>
                  <a:pt x="156" y="24"/>
                </a:lnTo>
                <a:lnTo>
                  <a:pt x="172" y="20"/>
                </a:lnTo>
                <a:lnTo>
                  <a:pt x="172" y="20"/>
                </a:lnTo>
                <a:close/>
                <a:moveTo>
                  <a:pt x="54" y="94"/>
                </a:moveTo>
                <a:lnTo>
                  <a:pt x="54" y="94"/>
                </a:lnTo>
                <a:lnTo>
                  <a:pt x="78" y="111"/>
                </a:lnTo>
                <a:lnTo>
                  <a:pt x="102" y="125"/>
                </a:lnTo>
                <a:lnTo>
                  <a:pt x="102" y="125"/>
                </a:lnTo>
                <a:lnTo>
                  <a:pt x="96" y="145"/>
                </a:lnTo>
                <a:lnTo>
                  <a:pt x="92" y="165"/>
                </a:lnTo>
                <a:lnTo>
                  <a:pt x="90" y="187"/>
                </a:lnTo>
                <a:lnTo>
                  <a:pt x="88" y="207"/>
                </a:lnTo>
                <a:lnTo>
                  <a:pt x="16" y="207"/>
                </a:lnTo>
                <a:lnTo>
                  <a:pt x="16" y="207"/>
                </a:lnTo>
                <a:lnTo>
                  <a:pt x="16" y="193"/>
                </a:lnTo>
                <a:lnTo>
                  <a:pt x="18" y="177"/>
                </a:lnTo>
                <a:lnTo>
                  <a:pt x="22" y="163"/>
                </a:lnTo>
                <a:lnTo>
                  <a:pt x="26" y="149"/>
                </a:lnTo>
                <a:lnTo>
                  <a:pt x="30" y="135"/>
                </a:lnTo>
                <a:lnTo>
                  <a:pt x="38" y="121"/>
                </a:lnTo>
                <a:lnTo>
                  <a:pt x="46" y="106"/>
                </a:lnTo>
                <a:lnTo>
                  <a:pt x="54" y="94"/>
                </a:lnTo>
                <a:lnTo>
                  <a:pt x="54" y="94"/>
                </a:lnTo>
                <a:close/>
                <a:moveTo>
                  <a:pt x="16" y="223"/>
                </a:moveTo>
                <a:lnTo>
                  <a:pt x="88" y="223"/>
                </a:lnTo>
                <a:lnTo>
                  <a:pt x="88" y="223"/>
                </a:lnTo>
                <a:lnTo>
                  <a:pt x="90" y="245"/>
                </a:lnTo>
                <a:lnTo>
                  <a:pt x="94" y="265"/>
                </a:lnTo>
                <a:lnTo>
                  <a:pt x="100" y="285"/>
                </a:lnTo>
                <a:lnTo>
                  <a:pt x="106" y="303"/>
                </a:lnTo>
                <a:lnTo>
                  <a:pt x="106" y="303"/>
                </a:lnTo>
                <a:lnTo>
                  <a:pt x="82" y="317"/>
                </a:lnTo>
                <a:lnTo>
                  <a:pt x="60" y="332"/>
                </a:lnTo>
                <a:lnTo>
                  <a:pt x="60" y="332"/>
                </a:lnTo>
                <a:lnTo>
                  <a:pt x="42" y="307"/>
                </a:lnTo>
                <a:lnTo>
                  <a:pt x="30" y="281"/>
                </a:lnTo>
                <a:lnTo>
                  <a:pt x="20" y="253"/>
                </a:lnTo>
                <a:lnTo>
                  <a:pt x="16" y="223"/>
                </a:lnTo>
                <a:lnTo>
                  <a:pt x="16" y="223"/>
                </a:lnTo>
                <a:close/>
              </a:path>
            </a:pathLst>
          </a:custGeom>
          <a:solidFill>
            <a:srgbClr val="2162A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2" name="TextBox 1"/>
          <p:cNvSpPr txBox="1"/>
          <p:nvPr/>
        </p:nvSpPr>
        <p:spPr>
          <a:xfrm>
            <a:off x="304800" y="352042"/>
            <a:ext cx="6967852" cy="16158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050" b="1" dirty="0">
                <a:ea typeface="Verdana" panose="020B0604030504040204" pitchFamily="34" charset="0"/>
              </a:rPr>
              <a:t>ТОМСКИЙ ОБЛАСТНОЙ ИНСТИТУТ ПОВЫШЕНИЯ КВАЛИФИКАЦИИ И ПЕРЕПОДГОТОВКИ РАБОТНИКОВ ОБРАЗОВАНИЯ</a:t>
            </a:r>
          </a:p>
        </p:txBody>
      </p:sp>
      <p:sp>
        <p:nvSpPr>
          <p:cNvPr id="147" name="TextBox 146"/>
          <p:cNvSpPr txBox="1"/>
          <p:nvPr/>
        </p:nvSpPr>
        <p:spPr>
          <a:xfrm>
            <a:off x="671630" y="658556"/>
            <a:ext cx="1070421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000" dirty="0">
                <a:ea typeface="Verdana" panose="020B0604030504040204" pitchFamily="34" charset="0"/>
              </a:rPr>
              <a:t>WWW.TOIPKRO.RU</a:t>
            </a:r>
            <a:endParaRPr lang="ru-RU" sz="1000" dirty="0">
              <a:ea typeface="Verdana" panose="020B0604030504040204" pitchFamily="34" charset="0"/>
            </a:endParaRPr>
          </a:p>
        </p:txBody>
      </p:sp>
      <p:sp>
        <p:nvSpPr>
          <p:cNvPr id="148" name="Freeform 114"/>
          <p:cNvSpPr>
            <a:spLocks noEditPoints="1"/>
          </p:cNvSpPr>
          <p:nvPr/>
        </p:nvSpPr>
        <p:spPr bwMode="auto">
          <a:xfrm>
            <a:off x="1781122" y="658556"/>
            <a:ext cx="168235" cy="169048"/>
          </a:xfrm>
          <a:custGeom>
            <a:avLst/>
            <a:gdLst>
              <a:gd name="T0" fmla="*/ 256 w 414"/>
              <a:gd name="T1" fmla="*/ 412 h 416"/>
              <a:gd name="T2" fmla="*/ 342 w 414"/>
              <a:gd name="T3" fmla="*/ 366 h 416"/>
              <a:gd name="T4" fmla="*/ 398 w 414"/>
              <a:gd name="T5" fmla="*/ 287 h 416"/>
              <a:gd name="T6" fmla="*/ 414 w 414"/>
              <a:gd name="T7" fmla="*/ 209 h 416"/>
              <a:gd name="T8" fmla="*/ 390 w 414"/>
              <a:gd name="T9" fmla="*/ 113 h 416"/>
              <a:gd name="T10" fmla="*/ 328 w 414"/>
              <a:gd name="T11" fmla="*/ 40 h 416"/>
              <a:gd name="T12" fmla="*/ 236 w 414"/>
              <a:gd name="T13" fmla="*/ 2 h 416"/>
              <a:gd name="T14" fmla="*/ 196 w 414"/>
              <a:gd name="T15" fmla="*/ 2 h 416"/>
              <a:gd name="T16" fmla="*/ 102 w 414"/>
              <a:gd name="T17" fmla="*/ 30 h 416"/>
              <a:gd name="T18" fmla="*/ 32 w 414"/>
              <a:gd name="T19" fmla="*/ 96 h 416"/>
              <a:gd name="T20" fmla="*/ 0 w 414"/>
              <a:gd name="T21" fmla="*/ 189 h 416"/>
              <a:gd name="T22" fmla="*/ 8 w 414"/>
              <a:gd name="T23" fmla="*/ 269 h 416"/>
              <a:gd name="T24" fmla="*/ 56 w 414"/>
              <a:gd name="T25" fmla="*/ 352 h 416"/>
              <a:gd name="T26" fmla="*/ 136 w 414"/>
              <a:gd name="T27" fmla="*/ 404 h 416"/>
              <a:gd name="T28" fmla="*/ 70 w 414"/>
              <a:gd name="T29" fmla="*/ 344 h 416"/>
              <a:gd name="T30" fmla="*/ 124 w 414"/>
              <a:gd name="T31" fmla="*/ 342 h 416"/>
              <a:gd name="T32" fmla="*/ 144 w 414"/>
              <a:gd name="T33" fmla="*/ 390 h 416"/>
              <a:gd name="T34" fmla="*/ 198 w 414"/>
              <a:gd name="T35" fmla="*/ 398 h 416"/>
              <a:gd name="T36" fmla="*/ 128 w 414"/>
              <a:gd name="T37" fmla="*/ 313 h 416"/>
              <a:gd name="T38" fmla="*/ 198 w 414"/>
              <a:gd name="T39" fmla="*/ 299 h 416"/>
              <a:gd name="T40" fmla="*/ 160 w 414"/>
              <a:gd name="T41" fmla="*/ 287 h 416"/>
              <a:gd name="T42" fmla="*/ 110 w 414"/>
              <a:gd name="T43" fmla="*/ 261 h 416"/>
              <a:gd name="T44" fmla="*/ 198 w 414"/>
              <a:gd name="T45" fmla="*/ 207 h 416"/>
              <a:gd name="T46" fmla="*/ 112 w 414"/>
              <a:gd name="T47" fmla="*/ 149 h 416"/>
              <a:gd name="T48" fmla="*/ 178 w 414"/>
              <a:gd name="T49" fmla="*/ 147 h 416"/>
              <a:gd name="T50" fmla="*/ 258 w 414"/>
              <a:gd name="T51" fmla="*/ 380 h 416"/>
              <a:gd name="T52" fmla="*/ 324 w 414"/>
              <a:gd name="T53" fmla="*/ 328 h 416"/>
              <a:gd name="T54" fmla="*/ 310 w 414"/>
              <a:gd name="T55" fmla="*/ 370 h 416"/>
              <a:gd name="T56" fmla="*/ 238 w 414"/>
              <a:gd name="T57" fmla="*/ 398 h 416"/>
              <a:gd name="T58" fmla="*/ 306 w 414"/>
              <a:gd name="T59" fmla="*/ 301 h 416"/>
              <a:gd name="T60" fmla="*/ 322 w 414"/>
              <a:gd name="T61" fmla="*/ 223 h 416"/>
              <a:gd name="T62" fmla="*/ 372 w 414"/>
              <a:gd name="T63" fmla="*/ 305 h 416"/>
              <a:gd name="T64" fmla="*/ 378 w 414"/>
              <a:gd name="T65" fmla="*/ 123 h 416"/>
              <a:gd name="T66" fmla="*/ 322 w 414"/>
              <a:gd name="T67" fmla="*/ 207 h 416"/>
              <a:gd name="T68" fmla="*/ 310 w 414"/>
              <a:gd name="T69" fmla="*/ 127 h 416"/>
              <a:gd name="T70" fmla="*/ 352 w 414"/>
              <a:gd name="T71" fmla="*/ 84 h 416"/>
              <a:gd name="T72" fmla="*/ 276 w 414"/>
              <a:gd name="T73" fmla="*/ 62 h 416"/>
              <a:gd name="T74" fmla="*/ 270 w 414"/>
              <a:gd name="T75" fmla="*/ 28 h 416"/>
              <a:gd name="T76" fmla="*/ 340 w 414"/>
              <a:gd name="T77" fmla="*/ 72 h 416"/>
              <a:gd name="T78" fmla="*/ 238 w 414"/>
              <a:gd name="T79" fmla="*/ 42 h 416"/>
              <a:gd name="T80" fmla="*/ 272 w 414"/>
              <a:gd name="T81" fmla="*/ 125 h 416"/>
              <a:gd name="T82" fmla="*/ 214 w 414"/>
              <a:gd name="T83" fmla="*/ 149 h 416"/>
              <a:gd name="T84" fmla="*/ 294 w 414"/>
              <a:gd name="T85" fmla="*/ 133 h 416"/>
              <a:gd name="T86" fmla="*/ 306 w 414"/>
              <a:gd name="T87" fmla="*/ 207 h 416"/>
              <a:gd name="T88" fmla="*/ 306 w 414"/>
              <a:gd name="T89" fmla="*/ 223 h 416"/>
              <a:gd name="T90" fmla="*/ 290 w 414"/>
              <a:gd name="T91" fmla="*/ 295 h 416"/>
              <a:gd name="T92" fmla="*/ 214 w 414"/>
              <a:gd name="T93" fmla="*/ 223 h 416"/>
              <a:gd name="T94" fmla="*/ 268 w 414"/>
              <a:gd name="T95" fmla="*/ 305 h 416"/>
              <a:gd name="T96" fmla="*/ 236 w 414"/>
              <a:gd name="T97" fmla="*/ 378 h 416"/>
              <a:gd name="T98" fmla="*/ 198 w 414"/>
              <a:gd name="T99" fmla="*/ 133 h 416"/>
              <a:gd name="T100" fmla="*/ 122 w 414"/>
              <a:gd name="T101" fmla="*/ 117 h 416"/>
              <a:gd name="T102" fmla="*/ 198 w 414"/>
              <a:gd name="T103" fmla="*/ 18 h 416"/>
              <a:gd name="T104" fmla="*/ 120 w 414"/>
              <a:gd name="T105" fmla="*/ 84 h 416"/>
              <a:gd name="T106" fmla="*/ 64 w 414"/>
              <a:gd name="T107" fmla="*/ 82 h 416"/>
              <a:gd name="T108" fmla="*/ 126 w 414"/>
              <a:gd name="T109" fmla="*/ 34 h 416"/>
              <a:gd name="T110" fmla="*/ 54 w 414"/>
              <a:gd name="T111" fmla="*/ 94 h 416"/>
              <a:gd name="T112" fmla="*/ 96 w 414"/>
              <a:gd name="T113" fmla="*/ 145 h 416"/>
              <a:gd name="T114" fmla="*/ 16 w 414"/>
              <a:gd name="T115" fmla="*/ 207 h 416"/>
              <a:gd name="T116" fmla="*/ 30 w 414"/>
              <a:gd name="T117" fmla="*/ 135 h 416"/>
              <a:gd name="T118" fmla="*/ 16 w 414"/>
              <a:gd name="T119" fmla="*/ 223 h 416"/>
              <a:gd name="T120" fmla="*/ 100 w 414"/>
              <a:gd name="T121" fmla="*/ 285 h 416"/>
              <a:gd name="T122" fmla="*/ 60 w 414"/>
              <a:gd name="T123" fmla="*/ 332 h 416"/>
              <a:gd name="T124" fmla="*/ 16 w 414"/>
              <a:gd name="T125" fmla="*/ 223 h 4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14" h="416">
                <a:moveTo>
                  <a:pt x="196" y="416"/>
                </a:moveTo>
                <a:lnTo>
                  <a:pt x="216" y="416"/>
                </a:lnTo>
                <a:lnTo>
                  <a:pt x="216" y="416"/>
                </a:lnTo>
                <a:lnTo>
                  <a:pt x="236" y="414"/>
                </a:lnTo>
                <a:lnTo>
                  <a:pt x="256" y="412"/>
                </a:lnTo>
                <a:lnTo>
                  <a:pt x="276" y="406"/>
                </a:lnTo>
                <a:lnTo>
                  <a:pt x="294" y="398"/>
                </a:lnTo>
                <a:lnTo>
                  <a:pt x="310" y="390"/>
                </a:lnTo>
                <a:lnTo>
                  <a:pt x="328" y="378"/>
                </a:lnTo>
                <a:lnTo>
                  <a:pt x="342" y="366"/>
                </a:lnTo>
                <a:lnTo>
                  <a:pt x="356" y="354"/>
                </a:lnTo>
                <a:lnTo>
                  <a:pt x="370" y="338"/>
                </a:lnTo>
                <a:lnTo>
                  <a:pt x="380" y="324"/>
                </a:lnTo>
                <a:lnTo>
                  <a:pt x="390" y="305"/>
                </a:lnTo>
                <a:lnTo>
                  <a:pt x="398" y="287"/>
                </a:lnTo>
                <a:lnTo>
                  <a:pt x="406" y="269"/>
                </a:lnTo>
                <a:lnTo>
                  <a:pt x="410" y="249"/>
                </a:lnTo>
                <a:lnTo>
                  <a:pt x="412" y="229"/>
                </a:lnTo>
                <a:lnTo>
                  <a:pt x="414" y="209"/>
                </a:lnTo>
                <a:lnTo>
                  <a:pt x="414" y="209"/>
                </a:lnTo>
                <a:lnTo>
                  <a:pt x="412" y="189"/>
                </a:lnTo>
                <a:lnTo>
                  <a:pt x="410" y="169"/>
                </a:lnTo>
                <a:lnTo>
                  <a:pt x="406" y="149"/>
                </a:lnTo>
                <a:lnTo>
                  <a:pt x="398" y="131"/>
                </a:lnTo>
                <a:lnTo>
                  <a:pt x="390" y="113"/>
                </a:lnTo>
                <a:lnTo>
                  <a:pt x="380" y="94"/>
                </a:lnTo>
                <a:lnTo>
                  <a:pt x="370" y="78"/>
                </a:lnTo>
                <a:lnTo>
                  <a:pt x="356" y="64"/>
                </a:lnTo>
                <a:lnTo>
                  <a:pt x="342" y="52"/>
                </a:lnTo>
                <a:lnTo>
                  <a:pt x="328" y="40"/>
                </a:lnTo>
                <a:lnTo>
                  <a:pt x="310" y="28"/>
                </a:lnTo>
                <a:lnTo>
                  <a:pt x="294" y="20"/>
                </a:lnTo>
                <a:lnTo>
                  <a:pt x="276" y="12"/>
                </a:lnTo>
                <a:lnTo>
                  <a:pt x="256" y="6"/>
                </a:lnTo>
                <a:lnTo>
                  <a:pt x="236" y="2"/>
                </a:lnTo>
                <a:lnTo>
                  <a:pt x="216" y="2"/>
                </a:lnTo>
                <a:lnTo>
                  <a:pt x="196" y="0"/>
                </a:lnTo>
                <a:lnTo>
                  <a:pt x="196" y="0"/>
                </a:lnTo>
                <a:lnTo>
                  <a:pt x="196" y="2"/>
                </a:lnTo>
                <a:lnTo>
                  <a:pt x="196" y="2"/>
                </a:lnTo>
                <a:lnTo>
                  <a:pt x="176" y="4"/>
                </a:lnTo>
                <a:lnTo>
                  <a:pt x="156" y="8"/>
                </a:lnTo>
                <a:lnTo>
                  <a:pt x="136" y="12"/>
                </a:lnTo>
                <a:lnTo>
                  <a:pt x="118" y="20"/>
                </a:lnTo>
                <a:lnTo>
                  <a:pt x="102" y="30"/>
                </a:lnTo>
                <a:lnTo>
                  <a:pt x="86" y="40"/>
                </a:lnTo>
                <a:lnTo>
                  <a:pt x="70" y="52"/>
                </a:lnTo>
                <a:lnTo>
                  <a:pt x="56" y="66"/>
                </a:lnTo>
                <a:lnTo>
                  <a:pt x="44" y="80"/>
                </a:lnTo>
                <a:lnTo>
                  <a:pt x="32" y="96"/>
                </a:lnTo>
                <a:lnTo>
                  <a:pt x="22" y="113"/>
                </a:lnTo>
                <a:lnTo>
                  <a:pt x="14" y="131"/>
                </a:lnTo>
                <a:lnTo>
                  <a:pt x="8" y="149"/>
                </a:lnTo>
                <a:lnTo>
                  <a:pt x="4" y="169"/>
                </a:lnTo>
                <a:lnTo>
                  <a:pt x="0" y="189"/>
                </a:lnTo>
                <a:lnTo>
                  <a:pt x="0" y="209"/>
                </a:lnTo>
                <a:lnTo>
                  <a:pt x="0" y="209"/>
                </a:lnTo>
                <a:lnTo>
                  <a:pt x="0" y="229"/>
                </a:lnTo>
                <a:lnTo>
                  <a:pt x="4" y="249"/>
                </a:lnTo>
                <a:lnTo>
                  <a:pt x="8" y="269"/>
                </a:lnTo>
                <a:lnTo>
                  <a:pt x="14" y="287"/>
                </a:lnTo>
                <a:lnTo>
                  <a:pt x="22" y="305"/>
                </a:lnTo>
                <a:lnTo>
                  <a:pt x="32" y="321"/>
                </a:lnTo>
                <a:lnTo>
                  <a:pt x="44" y="338"/>
                </a:lnTo>
                <a:lnTo>
                  <a:pt x="56" y="352"/>
                </a:lnTo>
                <a:lnTo>
                  <a:pt x="70" y="366"/>
                </a:lnTo>
                <a:lnTo>
                  <a:pt x="86" y="378"/>
                </a:lnTo>
                <a:lnTo>
                  <a:pt x="102" y="388"/>
                </a:lnTo>
                <a:lnTo>
                  <a:pt x="118" y="398"/>
                </a:lnTo>
                <a:lnTo>
                  <a:pt x="136" y="404"/>
                </a:lnTo>
                <a:lnTo>
                  <a:pt x="156" y="410"/>
                </a:lnTo>
                <a:lnTo>
                  <a:pt x="176" y="414"/>
                </a:lnTo>
                <a:lnTo>
                  <a:pt x="196" y="416"/>
                </a:lnTo>
                <a:lnTo>
                  <a:pt x="196" y="416"/>
                </a:lnTo>
                <a:close/>
                <a:moveTo>
                  <a:pt x="70" y="344"/>
                </a:moveTo>
                <a:lnTo>
                  <a:pt x="70" y="344"/>
                </a:lnTo>
                <a:lnTo>
                  <a:pt x="90" y="330"/>
                </a:lnTo>
                <a:lnTo>
                  <a:pt x="112" y="319"/>
                </a:lnTo>
                <a:lnTo>
                  <a:pt x="112" y="319"/>
                </a:lnTo>
                <a:lnTo>
                  <a:pt x="124" y="342"/>
                </a:lnTo>
                <a:lnTo>
                  <a:pt x="138" y="362"/>
                </a:lnTo>
                <a:lnTo>
                  <a:pt x="154" y="380"/>
                </a:lnTo>
                <a:lnTo>
                  <a:pt x="172" y="398"/>
                </a:lnTo>
                <a:lnTo>
                  <a:pt x="172" y="398"/>
                </a:lnTo>
                <a:lnTo>
                  <a:pt x="144" y="390"/>
                </a:lnTo>
                <a:lnTo>
                  <a:pt x="118" y="378"/>
                </a:lnTo>
                <a:lnTo>
                  <a:pt x="92" y="364"/>
                </a:lnTo>
                <a:lnTo>
                  <a:pt x="70" y="344"/>
                </a:lnTo>
                <a:lnTo>
                  <a:pt x="70" y="344"/>
                </a:lnTo>
                <a:close/>
                <a:moveTo>
                  <a:pt x="198" y="398"/>
                </a:moveTo>
                <a:lnTo>
                  <a:pt x="198" y="398"/>
                </a:lnTo>
                <a:lnTo>
                  <a:pt x="178" y="380"/>
                </a:lnTo>
                <a:lnTo>
                  <a:pt x="158" y="360"/>
                </a:lnTo>
                <a:lnTo>
                  <a:pt x="142" y="338"/>
                </a:lnTo>
                <a:lnTo>
                  <a:pt x="128" y="313"/>
                </a:lnTo>
                <a:lnTo>
                  <a:pt x="128" y="313"/>
                </a:lnTo>
                <a:lnTo>
                  <a:pt x="146" y="307"/>
                </a:lnTo>
                <a:lnTo>
                  <a:pt x="162" y="303"/>
                </a:lnTo>
                <a:lnTo>
                  <a:pt x="180" y="299"/>
                </a:lnTo>
                <a:lnTo>
                  <a:pt x="198" y="299"/>
                </a:lnTo>
                <a:lnTo>
                  <a:pt x="198" y="398"/>
                </a:lnTo>
                <a:close/>
                <a:moveTo>
                  <a:pt x="198" y="283"/>
                </a:moveTo>
                <a:lnTo>
                  <a:pt x="198" y="283"/>
                </a:lnTo>
                <a:lnTo>
                  <a:pt x="178" y="283"/>
                </a:lnTo>
                <a:lnTo>
                  <a:pt x="160" y="287"/>
                </a:lnTo>
                <a:lnTo>
                  <a:pt x="140" y="291"/>
                </a:lnTo>
                <a:lnTo>
                  <a:pt x="122" y="297"/>
                </a:lnTo>
                <a:lnTo>
                  <a:pt x="122" y="297"/>
                </a:lnTo>
                <a:lnTo>
                  <a:pt x="114" y="279"/>
                </a:lnTo>
                <a:lnTo>
                  <a:pt x="110" y="261"/>
                </a:lnTo>
                <a:lnTo>
                  <a:pt x="106" y="243"/>
                </a:lnTo>
                <a:lnTo>
                  <a:pt x="104" y="223"/>
                </a:lnTo>
                <a:lnTo>
                  <a:pt x="198" y="223"/>
                </a:lnTo>
                <a:lnTo>
                  <a:pt x="198" y="283"/>
                </a:lnTo>
                <a:close/>
                <a:moveTo>
                  <a:pt x="198" y="207"/>
                </a:moveTo>
                <a:lnTo>
                  <a:pt x="104" y="207"/>
                </a:lnTo>
                <a:lnTo>
                  <a:pt x="104" y="207"/>
                </a:lnTo>
                <a:lnTo>
                  <a:pt x="106" y="189"/>
                </a:lnTo>
                <a:lnTo>
                  <a:pt x="108" y="169"/>
                </a:lnTo>
                <a:lnTo>
                  <a:pt x="112" y="149"/>
                </a:lnTo>
                <a:lnTo>
                  <a:pt x="118" y="131"/>
                </a:lnTo>
                <a:lnTo>
                  <a:pt x="118" y="131"/>
                </a:lnTo>
                <a:lnTo>
                  <a:pt x="136" y="137"/>
                </a:lnTo>
                <a:lnTo>
                  <a:pt x="158" y="143"/>
                </a:lnTo>
                <a:lnTo>
                  <a:pt x="178" y="147"/>
                </a:lnTo>
                <a:lnTo>
                  <a:pt x="198" y="149"/>
                </a:lnTo>
                <a:lnTo>
                  <a:pt x="198" y="207"/>
                </a:lnTo>
                <a:close/>
                <a:moveTo>
                  <a:pt x="238" y="398"/>
                </a:moveTo>
                <a:lnTo>
                  <a:pt x="238" y="398"/>
                </a:lnTo>
                <a:lnTo>
                  <a:pt x="258" y="380"/>
                </a:lnTo>
                <a:lnTo>
                  <a:pt x="274" y="360"/>
                </a:lnTo>
                <a:lnTo>
                  <a:pt x="288" y="340"/>
                </a:lnTo>
                <a:lnTo>
                  <a:pt x="300" y="315"/>
                </a:lnTo>
                <a:lnTo>
                  <a:pt x="300" y="315"/>
                </a:lnTo>
                <a:lnTo>
                  <a:pt x="324" y="328"/>
                </a:lnTo>
                <a:lnTo>
                  <a:pt x="346" y="342"/>
                </a:lnTo>
                <a:lnTo>
                  <a:pt x="346" y="342"/>
                </a:lnTo>
                <a:lnTo>
                  <a:pt x="334" y="352"/>
                </a:lnTo>
                <a:lnTo>
                  <a:pt x="322" y="362"/>
                </a:lnTo>
                <a:lnTo>
                  <a:pt x="310" y="370"/>
                </a:lnTo>
                <a:lnTo>
                  <a:pt x="296" y="378"/>
                </a:lnTo>
                <a:lnTo>
                  <a:pt x="282" y="386"/>
                </a:lnTo>
                <a:lnTo>
                  <a:pt x="268" y="390"/>
                </a:lnTo>
                <a:lnTo>
                  <a:pt x="254" y="396"/>
                </a:lnTo>
                <a:lnTo>
                  <a:pt x="238" y="398"/>
                </a:lnTo>
                <a:lnTo>
                  <a:pt x="238" y="398"/>
                </a:lnTo>
                <a:close/>
                <a:moveTo>
                  <a:pt x="356" y="330"/>
                </a:moveTo>
                <a:lnTo>
                  <a:pt x="356" y="330"/>
                </a:lnTo>
                <a:lnTo>
                  <a:pt x="332" y="313"/>
                </a:lnTo>
                <a:lnTo>
                  <a:pt x="306" y="301"/>
                </a:lnTo>
                <a:lnTo>
                  <a:pt x="306" y="301"/>
                </a:lnTo>
                <a:lnTo>
                  <a:pt x="312" y="283"/>
                </a:lnTo>
                <a:lnTo>
                  <a:pt x="318" y="263"/>
                </a:lnTo>
                <a:lnTo>
                  <a:pt x="320" y="243"/>
                </a:lnTo>
                <a:lnTo>
                  <a:pt x="322" y="223"/>
                </a:lnTo>
                <a:lnTo>
                  <a:pt x="398" y="223"/>
                </a:lnTo>
                <a:lnTo>
                  <a:pt x="398" y="223"/>
                </a:lnTo>
                <a:lnTo>
                  <a:pt x="392" y="251"/>
                </a:lnTo>
                <a:lnTo>
                  <a:pt x="384" y="279"/>
                </a:lnTo>
                <a:lnTo>
                  <a:pt x="372" y="305"/>
                </a:lnTo>
                <a:lnTo>
                  <a:pt x="356" y="330"/>
                </a:lnTo>
                <a:lnTo>
                  <a:pt x="356" y="330"/>
                </a:lnTo>
                <a:close/>
                <a:moveTo>
                  <a:pt x="362" y="96"/>
                </a:moveTo>
                <a:lnTo>
                  <a:pt x="362" y="96"/>
                </a:lnTo>
                <a:lnTo>
                  <a:pt x="378" y="123"/>
                </a:lnTo>
                <a:lnTo>
                  <a:pt x="388" y="149"/>
                </a:lnTo>
                <a:lnTo>
                  <a:pt x="396" y="179"/>
                </a:lnTo>
                <a:lnTo>
                  <a:pt x="398" y="207"/>
                </a:lnTo>
                <a:lnTo>
                  <a:pt x="322" y="207"/>
                </a:lnTo>
                <a:lnTo>
                  <a:pt x="322" y="207"/>
                </a:lnTo>
                <a:lnTo>
                  <a:pt x="322" y="187"/>
                </a:lnTo>
                <a:lnTo>
                  <a:pt x="320" y="167"/>
                </a:lnTo>
                <a:lnTo>
                  <a:pt x="316" y="147"/>
                </a:lnTo>
                <a:lnTo>
                  <a:pt x="310" y="127"/>
                </a:lnTo>
                <a:lnTo>
                  <a:pt x="310" y="127"/>
                </a:lnTo>
                <a:lnTo>
                  <a:pt x="336" y="115"/>
                </a:lnTo>
                <a:lnTo>
                  <a:pt x="362" y="96"/>
                </a:lnTo>
                <a:lnTo>
                  <a:pt x="362" y="96"/>
                </a:lnTo>
                <a:close/>
                <a:moveTo>
                  <a:pt x="352" y="84"/>
                </a:moveTo>
                <a:lnTo>
                  <a:pt x="352" y="84"/>
                </a:lnTo>
                <a:lnTo>
                  <a:pt x="328" y="100"/>
                </a:lnTo>
                <a:lnTo>
                  <a:pt x="304" y="113"/>
                </a:lnTo>
                <a:lnTo>
                  <a:pt x="304" y="113"/>
                </a:lnTo>
                <a:lnTo>
                  <a:pt x="292" y="86"/>
                </a:lnTo>
                <a:lnTo>
                  <a:pt x="276" y="62"/>
                </a:lnTo>
                <a:lnTo>
                  <a:pt x="260" y="40"/>
                </a:lnTo>
                <a:lnTo>
                  <a:pt x="238" y="20"/>
                </a:lnTo>
                <a:lnTo>
                  <a:pt x="238" y="20"/>
                </a:lnTo>
                <a:lnTo>
                  <a:pt x="256" y="24"/>
                </a:lnTo>
                <a:lnTo>
                  <a:pt x="270" y="28"/>
                </a:lnTo>
                <a:lnTo>
                  <a:pt x="286" y="34"/>
                </a:lnTo>
                <a:lnTo>
                  <a:pt x="300" y="42"/>
                </a:lnTo>
                <a:lnTo>
                  <a:pt x="314" y="50"/>
                </a:lnTo>
                <a:lnTo>
                  <a:pt x="328" y="60"/>
                </a:lnTo>
                <a:lnTo>
                  <a:pt x="340" y="72"/>
                </a:lnTo>
                <a:lnTo>
                  <a:pt x="352" y="84"/>
                </a:lnTo>
                <a:lnTo>
                  <a:pt x="352" y="84"/>
                </a:lnTo>
                <a:close/>
                <a:moveTo>
                  <a:pt x="214" y="20"/>
                </a:moveTo>
                <a:lnTo>
                  <a:pt x="214" y="20"/>
                </a:lnTo>
                <a:lnTo>
                  <a:pt x="238" y="42"/>
                </a:lnTo>
                <a:lnTo>
                  <a:pt x="258" y="64"/>
                </a:lnTo>
                <a:lnTo>
                  <a:pt x="276" y="90"/>
                </a:lnTo>
                <a:lnTo>
                  <a:pt x="290" y="119"/>
                </a:lnTo>
                <a:lnTo>
                  <a:pt x="290" y="119"/>
                </a:lnTo>
                <a:lnTo>
                  <a:pt x="272" y="125"/>
                </a:lnTo>
                <a:lnTo>
                  <a:pt x="252" y="129"/>
                </a:lnTo>
                <a:lnTo>
                  <a:pt x="234" y="131"/>
                </a:lnTo>
                <a:lnTo>
                  <a:pt x="214" y="133"/>
                </a:lnTo>
                <a:lnTo>
                  <a:pt x="214" y="20"/>
                </a:lnTo>
                <a:close/>
                <a:moveTo>
                  <a:pt x="214" y="149"/>
                </a:moveTo>
                <a:lnTo>
                  <a:pt x="214" y="149"/>
                </a:lnTo>
                <a:lnTo>
                  <a:pt x="236" y="147"/>
                </a:lnTo>
                <a:lnTo>
                  <a:pt x="256" y="145"/>
                </a:lnTo>
                <a:lnTo>
                  <a:pt x="276" y="139"/>
                </a:lnTo>
                <a:lnTo>
                  <a:pt x="294" y="133"/>
                </a:lnTo>
                <a:lnTo>
                  <a:pt x="294" y="133"/>
                </a:lnTo>
                <a:lnTo>
                  <a:pt x="300" y="151"/>
                </a:lnTo>
                <a:lnTo>
                  <a:pt x="304" y="171"/>
                </a:lnTo>
                <a:lnTo>
                  <a:pt x="306" y="189"/>
                </a:lnTo>
                <a:lnTo>
                  <a:pt x="306" y="207"/>
                </a:lnTo>
                <a:lnTo>
                  <a:pt x="214" y="207"/>
                </a:lnTo>
                <a:lnTo>
                  <a:pt x="214" y="149"/>
                </a:lnTo>
                <a:close/>
                <a:moveTo>
                  <a:pt x="214" y="223"/>
                </a:moveTo>
                <a:lnTo>
                  <a:pt x="306" y="223"/>
                </a:lnTo>
                <a:lnTo>
                  <a:pt x="306" y="223"/>
                </a:lnTo>
                <a:lnTo>
                  <a:pt x="304" y="243"/>
                </a:lnTo>
                <a:lnTo>
                  <a:pt x="302" y="261"/>
                </a:lnTo>
                <a:lnTo>
                  <a:pt x="296" y="277"/>
                </a:lnTo>
                <a:lnTo>
                  <a:pt x="290" y="295"/>
                </a:lnTo>
                <a:lnTo>
                  <a:pt x="290" y="295"/>
                </a:lnTo>
                <a:lnTo>
                  <a:pt x="272" y="289"/>
                </a:lnTo>
                <a:lnTo>
                  <a:pt x="254" y="285"/>
                </a:lnTo>
                <a:lnTo>
                  <a:pt x="234" y="283"/>
                </a:lnTo>
                <a:lnTo>
                  <a:pt x="214" y="283"/>
                </a:lnTo>
                <a:lnTo>
                  <a:pt x="214" y="223"/>
                </a:lnTo>
                <a:close/>
                <a:moveTo>
                  <a:pt x="214" y="299"/>
                </a:moveTo>
                <a:lnTo>
                  <a:pt x="214" y="299"/>
                </a:lnTo>
                <a:lnTo>
                  <a:pt x="232" y="299"/>
                </a:lnTo>
                <a:lnTo>
                  <a:pt x="250" y="301"/>
                </a:lnTo>
                <a:lnTo>
                  <a:pt x="268" y="305"/>
                </a:lnTo>
                <a:lnTo>
                  <a:pt x="284" y="311"/>
                </a:lnTo>
                <a:lnTo>
                  <a:pt x="284" y="311"/>
                </a:lnTo>
                <a:lnTo>
                  <a:pt x="272" y="336"/>
                </a:lnTo>
                <a:lnTo>
                  <a:pt x="256" y="358"/>
                </a:lnTo>
                <a:lnTo>
                  <a:pt x="236" y="378"/>
                </a:lnTo>
                <a:lnTo>
                  <a:pt x="214" y="398"/>
                </a:lnTo>
                <a:lnTo>
                  <a:pt x="214" y="299"/>
                </a:lnTo>
                <a:close/>
                <a:moveTo>
                  <a:pt x="198" y="18"/>
                </a:moveTo>
                <a:lnTo>
                  <a:pt x="198" y="133"/>
                </a:lnTo>
                <a:lnTo>
                  <a:pt x="198" y="133"/>
                </a:lnTo>
                <a:lnTo>
                  <a:pt x="180" y="131"/>
                </a:lnTo>
                <a:lnTo>
                  <a:pt x="160" y="127"/>
                </a:lnTo>
                <a:lnTo>
                  <a:pt x="142" y="123"/>
                </a:lnTo>
                <a:lnTo>
                  <a:pt x="122" y="117"/>
                </a:lnTo>
                <a:lnTo>
                  <a:pt x="122" y="117"/>
                </a:lnTo>
                <a:lnTo>
                  <a:pt x="136" y="88"/>
                </a:lnTo>
                <a:lnTo>
                  <a:pt x="154" y="62"/>
                </a:lnTo>
                <a:lnTo>
                  <a:pt x="174" y="40"/>
                </a:lnTo>
                <a:lnTo>
                  <a:pt x="198" y="18"/>
                </a:lnTo>
                <a:lnTo>
                  <a:pt x="198" y="18"/>
                </a:lnTo>
                <a:close/>
                <a:moveTo>
                  <a:pt x="172" y="20"/>
                </a:moveTo>
                <a:lnTo>
                  <a:pt x="172" y="20"/>
                </a:lnTo>
                <a:lnTo>
                  <a:pt x="152" y="40"/>
                </a:lnTo>
                <a:lnTo>
                  <a:pt x="136" y="62"/>
                </a:lnTo>
                <a:lnTo>
                  <a:pt x="120" y="84"/>
                </a:lnTo>
                <a:lnTo>
                  <a:pt x="108" y="109"/>
                </a:lnTo>
                <a:lnTo>
                  <a:pt x="108" y="109"/>
                </a:lnTo>
                <a:lnTo>
                  <a:pt x="86" y="96"/>
                </a:lnTo>
                <a:lnTo>
                  <a:pt x="64" y="82"/>
                </a:lnTo>
                <a:lnTo>
                  <a:pt x="64" y="82"/>
                </a:lnTo>
                <a:lnTo>
                  <a:pt x="74" y="70"/>
                </a:lnTo>
                <a:lnTo>
                  <a:pt x="86" y="60"/>
                </a:lnTo>
                <a:lnTo>
                  <a:pt x="100" y="50"/>
                </a:lnTo>
                <a:lnTo>
                  <a:pt x="112" y="42"/>
                </a:lnTo>
                <a:lnTo>
                  <a:pt x="126" y="34"/>
                </a:lnTo>
                <a:lnTo>
                  <a:pt x="142" y="28"/>
                </a:lnTo>
                <a:lnTo>
                  <a:pt x="156" y="24"/>
                </a:lnTo>
                <a:lnTo>
                  <a:pt x="172" y="20"/>
                </a:lnTo>
                <a:lnTo>
                  <a:pt x="172" y="20"/>
                </a:lnTo>
                <a:close/>
                <a:moveTo>
                  <a:pt x="54" y="94"/>
                </a:moveTo>
                <a:lnTo>
                  <a:pt x="54" y="94"/>
                </a:lnTo>
                <a:lnTo>
                  <a:pt x="78" y="111"/>
                </a:lnTo>
                <a:lnTo>
                  <a:pt x="102" y="125"/>
                </a:lnTo>
                <a:lnTo>
                  <a:pt x="102" y="125"/>
                </a:lnTo>
                <a:lnTo>
                  <a:pt x="96" y="145"/>
                </a:lnTo>
                <a:lnTo>
                  <a:pt x="92" y="165"/>
                </a:lnTo>
                <a:lnTo>
                  <a:pt x="90" y="187"/>
                </a:lnTo>
                <a:lnTo>
                  <a:pt x="88" y="207"/>
                </a:lnTo>
                <a:lnTo>
                  <a:pt x="16" y="207"/>
                </a:lnTo>
                <a:lnTo>
                  <a:pt x="16" y="207"/>
                </a:lnTo>
                <a:lnTo>
                  <a:pt x="16" y="193"/>
                </a:lnTo>
                <a:lnTo>
                  <a:pt x="18" y="177"/>
                </a:lnTo>
                <a:lnTo>
                  <a:pt x="22" y="163"/>
                </a:lnTo>
                <a:lnTo>
                  <a:pt x="26" y="149"/>
                </a:lnTo>
                <a:lnTo>
                  <a:pt x="30" y="135"/>
                </a:lnTo>
                <a:lnTo>
                  <a:pt x="38" y="121"/>
                </a:lnTo>
                <a:lnTo>
                  <a:pt x="46" y="106"/>
                </a:lnTo>
                <a:lnTo>
                  <a:pt x="54" y="94"/>
                </a:lnTo>
                <a:lnTo>
                  <a:pt x="54" y="94"/>
                </a:lnTo>
                <a:close/>
                <a:moveTo>
                  <a:pt x="16" y="223"/>
                </a:moveTo>
                <a:lnTo>
                  <a:pt x="88" y="223"/>
                </a:lnTo>
                <a:lnTo>
                  <a:pt x="88" y="223"/>
                </a:lnTo>
                <a:lnTo>
                  <a:pt x="90" y="245"/>
                </a:lnTo>
                <a:lnTo>
                  <a:pt x="94" y="265"/>
                </a:lnTo>
                <a:lnTo>
                  <a:pt x="100" y="285"/>
                </a:lnTo>
                <a:lnTo>
                  <a:pt x="106" y="303"/>
                </a:lnTo>
                <a:lnTo>
                  <a:pt x="106" y="303"/>
                </a:lnTo>
                <a:lnTo>
                  <a:pt x="82" y="317"/>
                </a:lnTo>
                <a:lnTo>
                  <a:pt x="60" y="332"/>
                </a:lnTo>
                <a:lnTo>
                  <a:pt x="60" y="332"/>
                </a:lnTo>
                <a:lnTo>
                  <a:pt x="42" y="307"/>
                </a:lnTo>
                <a:lnTo>
                  <a:pt x="30" y="281"/>
                </a:lnTo>
                <a:lnTo>
                  <a:pt x="20" y="253"/>
                </a:lnTo>
                <a:lnTo>
                  <a:pt x="16" y="223"/>
                </a:lnTo>
                <a:lnTo>
                  <a:pt x="16" y="223"/>
                </a:lnTo>
                <a:close/>
              </a:path>
            </a:pathLst>
          </a:custGeom>
          <a:solidFill>
            <a:srgbClr val="2162A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49" name="TextBox 148"/>
          <p:cNvSpPr txBox="1"/>
          <p:nvPr/>
        </p:nvSpPr>
        <p:spPr>
          <a:xfrm>
            <a:off x="2013341" y="658556"/>
            <a:ext cx="1109492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000" dirty="0">
                <a:ea typeface="Verdana" panose="020B0604030504040204" pitchFamily="34" charset="0"/>
              </a:rPr>
              <a:t>WWW.</a:t>
            </a:r>
            <a:r>
              <a:rPr lang="ru-RU" sz="1000" dirty="0">
                <a:ea typeface="Verdana" panose="020B0604030504040204" pitchFamily="34" charset="0"/>
              </a:rPr>
              <a:t>ТОИПКРО.РФ</a:t>
            </a:r>
          </a:p>
        </p:txBody>
      </p:sp>
      <p:sp>
        <p:nvSpPr>
          <p:cNvPr id="151" name="TextBox 150"/>
          <p:cNvSpPr txBox="1"/>
          <p:nvPr/>
        </p:nvSpPr>
        <p:spPr>
          <a:xfrm>
            <a:off x="3407742" y="658556"/>
            <a:ext cx="990841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000" dirty="0">
                <a:ea typeface="Verdana" panose="020B0604030504040204" pitchFamily="34" charset="0"/>
              </a:rPr>
              <a:t> VK.COM/TOIPKRO</a:t>
            </a:r>
            <a:endParaRPr lang="ru-RU" sz="1000" dirty="0">
              <a:ea typeface="Verdana" panose="020B0604030504040204" pitchFamily="34" charset="0"/>
            </a:endParaRPr>
          </a:p>
        </p:txBody>
      </p:sp>
      <p:sp>
        <p:nvSpPr>
          <p:cNvPr id="152" name="TextBox 151"/>
          <p:cNvSpPr txBox="1"/>
          <p:nvPr/>
        </p:nvSpPr>
        <p:spPr>
          <a:xfrm>
            <a:off x="4684559" y="658556"/>
            <a:ext cx="857239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000" dirty="0">
                <a:ea typeface="Verdana" panose="020B0604030504040204" pitchFamily="34" charset="0"/>
              </a:rPr>
              <a:t>OK.RU/TOIPKRO</a:t>
            </a:r>
            <a:endParaRPr lang="ru-RU" sz="1000" dirty="0">
              <a:ea typeface="Verdana" panose="020B0604030504040204" pitchFamily="34" charset="0"/>
            </a:endParaRPr>
          </a:p>
        </p:txBody>
      </p:sp>
      <p:sp>
        <p:nvSpPr>
          <p:cNvPr id="153" name="TextBox 152"/>
          <p:cNvSpPr txBox="1"/>
          <p:nvPr/>
        </p:nvSpPr>
        <p:spPr>
          <a:xfrm>
            <a:off x="5854896" y="658556"/>
            <a:ext cx="1192435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000" dirty="0">
                <a:ea typeface="Verdana" panose="020B0604030504040204" pitchFamily="34" charset="0"/>
              </a:rPr>
              <a:t>T.ME/TOIPKROTOMSK</a:t>
            </a:r>
            <a:endParaRPr lang="ru-RU" sz="1000" dirty="0">
              <a:ea typeface="Verdana" panose="020B0604030504040204" pitchFamily="34" charset="0"/>
            </a:endParaRPr>
          </a:p>
        </p:txBody>
      </p:sp>
      <p:cxnSp>
        <p:nvCxnSpPr>
          <p:cNvPr id="6" name="Прямая соединительная линия 5"/>
          <p:cNvCxnSpPr>
            <a:cxnSpLocks/>
          </p:cNvCxnSpPr>
          <p:nvPr/>
        </p:nvCxnSpPr>
        <p:spPr>
          <a:xfrm>
            <a:off x="0" y="907119"/>
            <a:ext cx="7047331" cy="0"/>
          </a:xfrm>
          <a:prstGeom prst="line">
            <a:avLst/>
          </a:prstGeom>
          <a:ln w="19050">
            <a:solidFill>
              <a:srgbClr val="109EB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4" name="Rectangle 5"/>
          <p:cNvSpPr>
            <a:spLocks noChangeArrowheads="1"/>
          </p:cNvSpPr>
          <p:nvPr/>
        </p:nvSpPr>
        <p:spPr bwMode="auto">
          <a:xfrm>
            <a:off x="4763" y="6032501"/>
            <a:ext cx="12195175" cy="571500"/>
          </a:xfrm>
          <a:prstGeom prst="rect">
            <a:avLst/>
          </a:prstGeom>
          <a:solidFill>
            <a:srgbClr val="64CAD9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5" name="TextBox 154"/>
          <p:cNvSpPr txBox="1"/>
          <p:nvPr/>
        </p:nvSpPr>
        <p:spPr>
          <a:xfrm>
            <a:off x="466718" y="6190957"/>
            <a:ext cx="11410957" cy="29084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890" dirty="0">
                <a:solidFill>
                  <a:schemeClr val="bg1"/>
                </a:solidFill>
                <a:latin typeface="Proxima Nova Rg" panose="02000506030000020004" pitchFamily="2" charset="0"/>
              </a:rPr>
              <a:t>#ТОИПКРО  #УЧИБУДУЩЕМУ  #УЧИСЬСТОИПКРО  #ТОИПКРО  #УЧИБУДУЩЕМУ #УЧИСЬСТОИПКРО</a:t>
            </a:r>
          </a:p>
        </p:txBody>
      </p:sp>
      <p:sp>
        <p:nvSpPr>
          <p:cNvPr id="157" name="TextBox 156"/>
          <p:cNvSpPr txBox="1"/>
          <p:nvPr/>
        </p:nvSpPr>
        <p:spPr>
          <a:xfrm>
            <a:off x="428619" y="1440004"/>
            <a:ext cx="11487154" cy="26757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80000"/>
              </a:lnSpc>
            </a:pPr>
            <a:r>
              <a:rPr lang="ru-RU" sz="5400" b="1" dirty="0">
                <a:solidFill>
                  <a:srgbClr val="109EB4"/>
                </a:solidFill>
                <a:ea typeface="Verdana" panose="020B0604030504040204" pitchFamily="34" charset="0"/>
              </a:rPr>
              <a:t>Результаты организации и проведения регионального этапа</a:t>
            </a:r>
          </a:p>
          <a:p>
            <a:pPr>
              <a:lnSpc>
                <a:spcPct val="80000"/>
              </a:lnSpc>
            </a:pPr>
            <a:r>
              <a:rPr lang="ru-RU" sz="5400" b="1" dirty="0">
                <a:solidFill>
                  <a:srgbClr val="109EB4"/>
                </a:solidFill>
                <a:ea typeface="Verdana" panose="020B0604030504040204" pitchFamily="34" charset="0"/>
              </a:rPr>
              <a:t>Всероссийского конкурса </a:t>
            </a:r>
          </a:p>
          <a:p>
            <a:pPr>
              <a:lnSpc>
                <a:spcPct val="80000"/>
              </a:lnSpc>
            </a:pPr>
            <a:r>
              <a:rPr lang="ru-RU" sz="5400" b="1" dirty="0">
                <a:solidFill>
                  <a:srgbClr val="109EB4"/>
                </a:solidFill>
                <a:ea typeface="Verdana" panose="020B0604030504040204" pitchFamily="34" charset="0"/>
              </a:rPr>
              <a:t>«Учитель года России» 2024 года</a:t>
            </a:r>
          </a:p>
        </p:txBody>
      </p:sp>
      <p:sp>
        <p:nvSpPr>
          <p:cNvPr id="158" name="TextBox 157"/>
          <p:cNvSpPr txBox="1"/>
          <p:nvPr/>
        </p:nvSpPr>
        <p:spPr>
          <a:xfrm>
            <a:off x="428619" y="4156242"/>
            <a:ext cx="7284514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3200" dirty="0">
                <a:ea typeface="Verdana" panose="020B0604030504040204" pitchFamily="34" charset="0"/>
              </a:rPr>
              <a:t>Информационно-аналитический семинар</a:t>
            </a:r>
          </a:p>
        </p:txBody>
      </p:sp>
      <p:pic>
        <p:nvPicPr>
          <p:cNvPr id="159" name="Рисунок 158" descr="Герб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838801" y="116445"/>
            <a:ext cx="845544" cy="845544"/>
          </a:xfrm>
          <a:prstGeom prst="rect">
            <a:avLst/>
          </a:prstGeom>
        </p:spPr>
      </p:pic>
      <p:pic>
        <p:nvPicPr>
          <p:cNvPr id="160" name="Рисунок 159" descr="Лого ТОИПКРО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745900" y="60124"/>
            <a:ext cx="901865" cy="90186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17" t="24485" r="28920" b="24434"/>
          <a:stretch/>
        </p:blipFill>
        <p:spPr>
          <a:xfrm>
            <a:off x="8493853" y="139326"/>
            <a:ext cx="1329266" cy="85513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72652" y="139326"/>
            <a:ext cx="1192435" cy="1013570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F5A65B4B-B43B-449D-9FA5-F1064AA33B25}"/>
              </a:ext>
            </a:extLst>
          </p:cNvPr>
          <p:cNvSpPr/>
          <p:nvPr/>
        </p:nvSpPr>
        <p:spPr>
          <a:xfrm>
            <a:off x="6243188" y="4787054"/>
            <a:ext cx="5826204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/>
              <a:t>Распоряжение Департамента общего образования Томской области от 10.01.2024 </a:t>
            </a:r>
          </a:p>
          <a:p>
            <a:r>
              <a:rPr lang="ru-RU" sz="1200" dirty="0"/>
              <a:t>№ 18-р «О порядке проведения школьного, муниципального и регионального этапов Всероссийского конкурса «Учитель года России» в Томской области 2024 года»</a:t>
            </a:r>
          </a:p>
          <a:p>
            <a:endParaRPr lang="ru-RU" sz="300" dirty="0"/>
          </a:p>
          <a:p>
            <a:r>
              <a:rPr lang="ru-RU" sz="1200" dirty="0"/>
              <a:t>Распоряжение Департамента образования Томской области от 23.04.2024 № 382 </a:t>
            </a:r>
          </a:p>
          <a:p>
            <a:r>
              <a:rPr lang="ru-RU" sz="1200" dirty="0"/>
              <a:t>«Об итогах регионального этапа Всероссийского конкурса «Учитель года России» в Томской области в 2024 году»</a:t>
            </a:r>
          </a:p>
        </p:txBody>
      </p:sp>
    </p:spTree>
    <p:extLst>
      <p:ext uri="{BB962C8B-B14F-4D97-AF65-F5344CB8AC3E}">
        <p14:creationId xmlns:p14="http://schemas.microsoft.com/office/powerpoint/2010/main" val="2213660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олилиния 20"/>
          <p:cNvSpPr/>
          <p:nvPr/>
        </p:nvSpPr>
        <p:spPr>
          <a:xfrm>
            <a:off x="1143008" y="5518766"/>
            <a:ext cx="9905983" cy="393237"/>
          </a:xfrm>
          <a:custGeom>
            <a:avLst/>
            <a:gdLst>
              <a:gd name="connsiteX0" fmla="*/ 0 w 8789582"/>
              <a:gd name="connsiteY0" fmla="*/ 0 h 554884"/>
              <a:gd name="connsiteX1" fmla="*/ 8789582 w 8789582"/>
              <a:gd name="connsiteY1" fmla="*/ 0 h 554884"/>
              <a:gd name="connsiteX2" fmla="*/ 8789582 w 8789582"/>
              <a:gd name="connsiteY2" fmla="*/ 554884 h 554884"/>
              <a:gd name="connsiteX3" fmla="*/ 0 w 8789582"/>
              <a:gd name="connsiteY3" fmla="*/ 554884 h 554884"/>
              <a:gd name="connsiteX4" fmla="*/ 0 w 8789582"/>
              <a:gd name="connsiteY4" fmla="*/ 0 h 554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789582" h="554884">
                <a:moveTo>
                  <a:pt x="0" y="0"/>
                </a:moveTo>
                <a:lnTo>
                  <a:pt x="8789582" y="0"/>
                </a:lnTo>
                <a:lnTo>
                  <a:pt x="8789582" y="554884"/>
                </a:lnTo>
                <a:lnTo>
                  <a:pt x="0" y="554884"/>
                </a:lnTo>
                <a:lnTo>
                  <a:pt x="0" y="0"/>
                </a:lnTo>
                <a:close/>
              </a:path>
            </a:pathLst>
          </a:custGeom>
          <a:solidFill>
            <a:srgbClr val="A7ECF5"/>
          </a:solidFill>
          <a:ln w="19050">
            <a:solidFill>
              <a:schemeClr val="tx1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accent2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42240" tIns="142240" rIns="142240" bIns="142240" numCol="1" spcCol="1270" anchor="ctr" anchorCtr="0">
            <a:noAutofit/>
          </a:bodyPr>
          <a:lstStyle/>
          <a:p>
            <a:pPr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b="1" dirty="0">
                <a:solidFill>
                  <a:schemeClr val="tx1"/>
                </a:solidFill>
                <a:latin typeface="Cambria Math" pitchFamily="18" charset="0"/>
                <a:ea typeface="Cambria Math" pitchFamily="18" charset="0"/>
              </a:rPr>
              <a:t>Представление  методической системы педагогическому сообществу</a:t>
            </a:r>
          </a:p>
        </p:txBody>
      </p:sp>
      <p:sp>
        <p:nvSpPr>
          <p:cNvPr id="22" name="Полилиния 21"/>
          <p:cNvSpPr/>
          <p:nvPr/>
        </p:nvSpPr>
        <p:spPr>
          <a:xfrm>
            <a:off x="1143008" y="4857546"/>
            <a:ext cx="9905983" cy="604799"/>
          </a:xfrm>
          <a:custGeom>
            <a:avLst/>
            <a:gdLst>
              <a:gd name="connsiteX0" fmla="*/ 0 w 8789582"/>
              <a:gd name="connsiteY0" fmla="*/ 298890 h 853411"/>
              <a:gd name="connsiteX1" fmla="*/ 4288115 w 8789582"/>
              <a:gd name="connsiteY1" fmla="*/ 298890 h 853411"/>
              <a:gd name="connsiteX2" fmla="*/ 4288115 w 8789582"/>
              <a:gd name="connsiteY2" fmla="*/ 213353 h 853411"/>
              <a:gd name="connsiteX3" fmla="*/ 4181438 w 8789582"/>
              <a:gd name="connsiteY3" fmla="*/ 213353 h 853411"/>
              <a:gd name="connsiteX4" fmla="*/ 4394791 w 8789582"/>
              <a:gd name="connsiteY4" fmla="*/ 0 h 853411"/>
              <a:gd name="connsiteX5" fmla="*/ 4608144 w 8789582"/>
              <a:gd name="connsiteY5" fmla="*/ 213353 h 853411"/>
              <a:gd name="connsiteX6" fmla="*/ 4501467 w 8789582"/>
              <a:gd name="connsiteY6" fmla="*/ 213353 h 853411"/>
              <a:gd name="connsiteX7" fmla="*/ 4501467 w 8789582"/>
              <a:gd name="connsiteY7" fmla="*/ 298890 h 853411"/>
              <a:gd name="connsiteX8" fmla="*/ 8789582 w 8789582"/>
              <a:gd name="connsiteY8" fmla="*/ 298890 h 853411"/>
              <a:gd name="connsiteX9" fmla="*/ 8789582 w 8789582"/>
              <a:gd name="connsiteY9" fmla="*/ 853411 h 853411"/>
              <a:gd name="connsiteX10" fmla="*/ 0 w 8789582"/>
              <a:gd name="connsiteY10" fmla="*/ 853411 h 853411"/>
              <a:gd name="connsiteX11" fmla="*/ 0 w 8789582"/>
              <a:gd name="connsiteY11" fmla="*/ 298890 h 8534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8789582" h="853411">
                <a:moveTo>
                  <a:pt x="8789582" y="554521"/>
                </a:moveTo>
                <a:lnTo>
                  <a:pt x="4501467" y="554521"/>
                </a:lnTo>
                <a:lnTo>
                  <a:pt x="4501467" y="640058"/>
                </a:lnTo>
                <a:lnTo>
                  <a:pt x="4608144" y="640058"/>
                </a:lnTo>
                <a:lnTo>
                  <a:pt x="4394791" y="853410"/>
                </a:lnTo>
                <a:lnTo>
                  <a:pt x="4181438" y="640058"/>
                </a:lnTo>
                <a:lnTo>
                  <a:pt x="4288115" y="640058"/>
                </a:lnTo>
                <a:lnTo>
                  <a:pt x="4288115" y="554521"/>
                </a:lnTo>
                <a:lnTo>
                  <a:pt x="0" y="554521"/>
                </a:lnTo>
                <a:lnTo>
                  <a:pt x="0" y="1"/>
                </a:lnTo>
                <a:lnTo>
                  <a:pt x="8789582" y="1"/>
                </a:lnTo>
                <a:lnTo>
                  <a:pt x="8789582" y="554521"/>
                </a:lnTo>
                <a:close/>
              </a:path>
            </a:pathLst>
          </a:custGeom>
          <a:solidFill>
            <a:srgbClr val="A7ECF5"/>
          </a:solidFill>
          <a:ln w="19050">
            <a:solidFill>
              <a:schemeClr val="tx1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alpha val="90000"/>
              <a:hueOff val="0"/>
              <a:satOff val="0"/>
              <a:lumOff val="0"/>
              <a:alphaOff val="-5714"/>
            </a:schemeClr>
          </a:fillRef>
          <a:effectRef idx="0">
            <a:schemeClr val="accent2">
              <a:alpha val="90000"/>
              <a:hueOff val="0"/>
              <a:satOff val="0"/>
              <a:lumOff val="0"/>
              <a:alphaOff val="-5714"/>
            </a:schemeClr>
          </a:effectRef>
          <a:fontRef idx="minor">
            <a:schemeClr val="lt1"/>
          </a:fontRef>
        </p:style>
        <p:txBody>
          <a:bodyPr spcFirstLastPara="0" vert="horz" wrap="square" lIns="142239" tIns="142241" rIns="142240" bIns="441130" numCol="1" spcCol="1270" anchor="ctr" anchorCtr="0">
            <a:noAutofit/>
          </a:bodyPr>
          <a:lstStyle/>
          <a:p>
            <a:pPr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b="1" i="1" dirty="0">
                <a:solidFill>
                  <a:schemeClr val="tx1"/>
                </a:solidFill>
                <a:latin typeface="Cambria Math" pitchFamily="18" charset="0"/>
                <a:ea typeface="Cambria Math" pitchFamily="18" charset="0"/>
              </a:rPr>
              <a:t>Корректировка  (при необходимости)</a:t>
            </a:r>
            <a:endParaRPr lang="ru-RU" b="1" dirty="0">
              <a:solidFill>
                <a:schemeClr val="tx1"/>
              </a:solidFill>
              <a:latin typeface="Cambria Math" pitchFamily="18" charset="0"/>
              <a:ea typeface="Cambria Math" pitchFamily="18" charset="0"/>
            </a:endParaRPr>
          </a:p>
        </p:txBody>
      </p:sp>
      <p:sp>
        <p:nvSpPr>
          <p:cNvPr id="23" name="Полилиния 22"/>
          <p:cNvSpPr/>
          <p:nvPr/>
        </p:nvSpPr>
        <p:spPr>
          <a:xfrm>
            <a:off x="1143008" y="4230602"/>
            <a:ext cx="9905983" cy="604799"/>
          </a:xfrm>
          <a:custGeom>
            <a:avLst/>
            <a:gdLst>
              <a:gd name="connsiteX0" fmla="*/ 0 w 8789582"/>
              <a:gd name="connsiteY0" fmla="*/ 298890 h 853411"/>
              <a:gd name="connsiteX1" fmla="*/ 4288115 w 8789582"/>
              <a:gd name="connsiteY1" fmla="*/ 298890 h 853411"/>
              <a:gd name="connsiteX2" fmla="*/ 4288115 w 8789582"/>
              <a:gd name="connsiteY2" fmla="*/ 213353 h 853411"/>
              <a:gd name="connsiteX3" fmla="*/ 4181438 w 8789582"/>
              <a:gd name="connsiteY3" fmla="*/ 213353 h 853411"/>
              <a:gd name="connsiteX4" fmla="*/ 4394791 w 8789582"/>
              <a:gd name="connsiteY4" fmla="*/ 0 h 853411"/>
              <a:gd name="connsiteX5" fmla="*/ 4608144 w 8789582"/>
              <a:gd name="connsiteY5" fmla="*/ 213353 h 853411"/>
              <a:gd name="connsiteX6" fmla="*/ 4501467 w 8789582"/>
              <a:gd name="connsiteY6" fmla="*/ 213353 h 853411"/>
              <a:gd name="connsiteX7" fmla="*/ 4501467 w 8789582"/>
              <a:gd name="connsiteY7" fmla="*/ 298890 h 853411"/>
              <a:gd name="connsiteX8" fmla="*/ 8789582 w 8789582"/>
              <a:gd name="connsiteY8" fmla="*/ 298890 h 853411"/>
              <a:gd name="connsiteX9" fmla="*/ 8789582 w 8789582"/>
              <a:gd name="connsiteY9" fmla="*/ 853411 h 853411"/>
              <a:gd name="connsiteX10" fmla="*/ 0 w 8789582"/>
              <a:gd name="connsiteY10" fmla="*/ 853411 h 853411"/>
              <a:gd name="connsiteX11" fmla="*/ 0 w 8789582"/>
              <a:gd name="connsiteY11" fmla="*/ 298890 h 8534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8789582" h="853411">
                <a:moveTo>
                  <a:pt x="8789582" y="554521"/>
                </a:moveTo>
                <a:lnTo>
                  <a:pt x="4501467" y="554521"/>
                </a:lnTo>
                <a:lnTo>
                  <a:pt x="4501467" y="640058"/>
                </a:lnTo>
                <a:lnTo>
                  <a:pt x="4608144" y="640058"/>
                </a:lnTo>
                <a:lnTo>
                  <a:pt x="4394791" y="853410"/>
                </a:lnTo>
                <a:lnTo>
                  <a:pt x="4181438" y="640058"/>
                </a:lnTo>
                <a:lnTo>
                  <a:pt x="4288115" y="640058"/>
                </a:lnTo>
                <a:lnTo>
                  <a:pt x="4288115" y="554521"/>
                </a:lnTo>
                <a:lnTo>
                  <a:pt x="0" y="554521"/>
                </a:lnTo>
                <a:lnTo>
                  <a:pt x="0" y="1"/>
                </a:lnTo>
                <a:lnTo>
                  <a:pt x="8789582" y="1"/>
                </a:lnTo>
                <a:lnTo>
                  <a:pt x="8789582" y="554521"/>
                </a:lnTo>
                <a:close/>
              </a:path>
            </a:pathLst>
          </a:custGeom>
          <a:solidFill>
            <a:srgbClr val="A7ECF5"/>
          </a:solidFill>
          <a:ln w="19050">
            <a:solidFill>
              <a:schemeClr val="tx1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alpha val="90000"/>
              <a:hueOff val="0"/>
              <a:satOff val="0"/>
              <a:lumOff val="0"/>
              <a:alphaOff val="-11429"/>
            </a:schemeClr>
          </a:fillRef>
          <a:effectRef idx="0">
            <a:schemeClr val="accent2">
              <a:alpha val="90000"/>
              <a:hueOff val="0"/>
              <a:satOff val="0"/>
              <a:lumOff val="0"/>
              <a:alphaOff val="-11429"/>
            </a:schemeClr>
          </a:effectRef>
          <a:fontRef idx="minor">
            <a:schemeClr val="lt1"/>
          </a:fontRef>
        </p:style>
        <p:txBody>
          <a:bodyPr spcFirstLastPara="0" vert="horz" wrap="square" lIns="142239" tIns="142241" rIns="142240" bIns="441130" numCol="1" spcCol="1270" anchor="ctr" anchorCtr="0">
            <a:noAutofit/>
          </a:bodyPr>
          <a:lstStyle/>
          <a:p>
            <a:pPr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b="1" dirty="0">
                <a:solidFill>
                  <a:schemeClr val="tx1"/>
                </a:solidFill>
                <a:latin typeface="Cambria Math" pitchFamily="18" charset="0"/>
                <a:ea typeface="Cambria Math" pitchFamily="18" charset="0"/>
              </a:rPr>
              <a:t>Оценка результативности применения технологии</a:t>
            </a:r>
          </a:p>
        </p:txBody>
      </p:sp>
      <p:sp>
        <p:nvSpPr>
          <p:cNvPr id="24" name="Полилиния 23"/>
          <p:cNvSpPr/>
          <p:nvPr/>
        </p:nvSpPr>
        <p:spPr>
          <a:xfrm>
            <a:off x="1143008" y="3603658"/>
            <a:ext cx="9905983" cy="604799"/>
          </a:xfrm>
          <a:custGeom>
            <a:avLst/>
            <a:gdLst>
              <a:gd name="connsiteX0" fmla="*/ 0 w 8789582"/>
              <a:gd name="connsiteY0" fmla="*/ 298890 h 853411"/>
              <a:gd name="connsiteX1" fmla="*/ 4288115 w 8789582"/>
              <a:gd name="connsiteY1" fmla="*/ 298890 h 853411"/>
              <a:gd name="connsiteX2" fmla="*/ 4288115 w 8789582"/>
              <a:gd name="connsiteY2" fmla="*/ 213353 h 853411"/>
              <a:gd name="connsiteX3" fmla="*/ 4181438 w 8789582"/>
              <a:gd name="connsiteY3" fmla="*/ 213353 h 853411"/>
              <a:gd name="connsiteX4" fmla="*/ 4394791 w 8789582"/>
              <a:gd name="connsiteY4" fmla="*/ 0 h 853411"/>
              <a:gd name="connsiteX5" fmla="*/ 4608144 w 8789582"/>
              <a:gd name="connsiteY5" fmla="*/ 213353 h 853411"/>
              <a:gd name="connsiteX6" fmla="*/ 4501467 w 8789582"/>
              <a:gd name="connsiteY6" fmla="*/ 213353 h 853411"/>
              <a:gd name="connsiteX7" fmla="*/ 4501467 w 8789582"/>
              <a:gd name="connsiteY7" fmla="*/ 298890 h 853411"/>
              <a:gd name="connsiteX8" fmla="*/ 8789582 w 8789582"/>
              <a:gd name="connsiteY8" fmla="*/ 298890 h 853411"/>
              <a:gd name="connsiteX9" fmla="*/ 8789582 w 8789582"/>
              <a:gd name="connsiteY9" fmla="*/ 853411 h 853411"/>
              <a:gd name="connsiteX10" fmla="*/ 0 w 8789582"/>
              <a:gd name="connsiteY10" fmla="*/ 853411 h 853411"/>
              <a:gd name="connsiteX11" fmla="*/ 0 w 8789582"/>
              <a:gd name="connsiteY11" fmla="*/ 298890 h 8534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8789582" h="853411">
                <a:moveTo>
                  <a:pt x="8789582" y="554521"/>
                </a:moveTo>
                <a:lnTo>
                  <a:pt x="4501467" y="554521"/>
                </a:lnTo>
                <a:lnTo>
                  <a:pt x="4501467" y="640058"/>
                </a:lnTo>
                <a:lnTo>
                  <a:pt x="4608144" y="640058"/>
                </a:lnTo>
                <a:lnTo>
                  <a:pt x="4394791" y="853410"/>
                </a:lnTo>
                <a:lnTo>
                  <a:pt x="4181438" y="640058"/>
                </a:lnTo>
                <a:lnTo>
                  <a:pt x="4288115" y="640058"/>
                </a:lnTo>
                <a:lnTo>
                  <a:pt x="4288115" y="554521"/>
                </a:lnTo>
                <a:lnTo>
                  <a:pt x="0" y="554521"/>
                </a:lnTo>
                <a:lnTo>
                  <a:pt x="0" y="1"/>
                </a:lnTo>
                <a:lnTo>
                  <a:pt x="8789582" y="1"/>
                </a:lnTo>
                <a:lnTo>
                  <a:pt x="8789582" y="554521"/>
                </a:lnTo>
                <a:close/>
              </a:path>
            </a:pathLst>
          </a:custGeom>
          <a:solidFill>
            <a:srgbClr val="A7ECF5"/>
          </a:solidFill>
          <a:ln w="19050">
            <a:solidFill>
              <a:schemeClr val="tx1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alpha val="90000"/>
              <a:hueOff val="0"/>
              <a:satOff val="0"/>
              <a:lumOff val="0"/>
              <a:alphaOff val="-17143"/>
            </a:schemeClr>
          </a:fillRef>
          <a:effectRef idx="0">
            <a:schemeClr val="accent2">
              <a:alpha val="90000"/>
              <a:hueOff val="0"/>
              <a:satOff val="0"/>
              <a:lumOff val="0"/>
              <a:alphaOff val="-17143"/>
            </a:schemeClr>
          </a:effectRef>
          <a:fontRef idx="minor">
            <a:schemeClr val="lt1"/>
          </a:fontRef>
        </p:style>
        <p:txBody>
          <a:bodyPr spcFirstLastPara="0" vert="horz" wrap="square" lIns="142239" tIns="142241" rIns="142240" bIns="441130" numCol="1" spcCol="1270" anchor="ctr" anchorCtr="0">
            <a:noAutofit/>
          </a:bodyPr>
          <a:lstStyle/>
          <a:p>
            <a:pPr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b="1" dirty="0">
                <a:solidFill>
                  <a:schemeClr val="tx1"/>
                </a:solidFill>
                <a:latin typeface="Cambria Math" pitchFamily="18" charset="0"/>
                <a:ea typeface="Cambria Math" pitchFamily="18" charset="0"/>
              </a:rPr>
              <a:t>Применение технологии или практики</a:t>
            </a:r>
          </a:p>
        </p:txBody>
      </p:sp>
      <p:sp>
        <p:nvSpPr>
          <p:cNvPr id="25" name="Полилиния 24"/>
          <p:cNvSpPr/>
          <p:nvPr/>
        </p:nvSpPr>
        <p:spPr>
          <a:xfrm>
            <a:off x="1143008" y="2991765"/>
            <a:ext cx="9905983" cy="604799"/>
          </a:xfrm>
          <a:custGeom>
            <a:avLst/>
            <a:gdLst>
              <a:gd name="connsiteX0" fmla="*/ 0 w 8789582"/>
              <a:gd name="connsiteY0" fmla="*/ 298890 h 853411"/>
              <a:gd name="connsiteX1" fmla="*/ 4288115 w 8789582"/>
              <a:gd name="connsiteY1" fmla="*/ 298890 h 853411"/>
              <a:gd name="connsiteX2" fmla="*/ 4288115 w 8789582"/>
              <a:gd name="connsiteY2" fmla="*/ 213353 h 853411"/>
              <a:gd name="connsiteX3" fmla="*/ 4181438 w 8789582"/>
              <a:gd name="connsiteY3" fmla="*/ 213353 h 853411"/>
              <a:gd name="connsiteX4" fmla="*/ 4394791 w 8789582"/>
              <a:gd name="connsiteY4" fmla="*/ 0 h 853411"/>
              <a:gd name="connsiteX5" fmla="*/ 4608144 w 8789582"/>
              <a:gd name="connsiteY5" fmla="*/ 213353 h 853411"/>
              <a:gd name="connsiteX6" fmla="*/ 4501467 w 8789582"/>
              <a:gd name="connsiteY6" fmla="*/ 213353 h 853411"/>
              <a:gd name="connsiteX7" fmla="*/ 4501467 w 8789582"/>
              <a:gd name="connsiteY7" fmla="*/ 298890 h 853411"/>
              <a:gd name="connsiteX8" fmla="*/ 8789582 w 8789582"/>
              <a:gd name="connsiteY8" fmla="*/ 298890 h 853411"/>
              <a:gd name="connsiteX9" fmla="*/ 8789582 w 8789582"/>
              <a:gd name="connsiteY9" fmla="*/ 853411 h 853411"/>
              <a:gd name="connsiteX10" fmla="*/ 0 w 8789582"/>
              <a:gd name="connsiteY10" fmla="*/ 853411 h 853411"/>
              <a:gd name="connsiteX11" fmla="*/ 0 w 8789582"/>
              <a:gd name="connsiteY11" fmla="*/ 298890 h 8534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8789582" h="853411">
                <a:moveTo>
                  <a:pt x="8789582" y="554521"/>
                </a:moveTo>
                <a:lnTo>
                  <a:pt x="4501467" y="554521"/>
                </a:lnTo>
                <a:lnTo>
                  <a:pt x="4501467" y="640058"/>
                </a:lnTo>
                <a:lnTo>
                  <a:pt x="4608144" y="640058"/>
                </a:lnTo>
                <a:lnTo>
                  <a:pt x="4394791" y="853410"/>
                </a:lnTo>
                <a:lnTo>
                  <a:pt x="4181438" y="640058"/>
                </a:lnTo>
                <a:lnTo>
                  <a:pt x="4288115" y="640058"/>
                </a:lnTo>
                <a:lnTo>
                  <a:pt x="4288115" y="554521"/>
                </a:lnTo>
                <a:lnTo>
                  <a:pt x="0" y="554521"/>
                </a:lnTo>
                <a:lnTo>
                  <a:pt x="0" y="1"/>
                </a:lnTo>
                <a:lnTo>
                  <a:pt x="8789582" y="1"/>
                </a:lnTo>
                <a:lnTo>
                  <a:pt x="8789582" y="554521"/>
                </a:lnTo>
                <a:close/>
              </a:path>
            </a:pathLst>
          </a:custGeom>
          <a:solidFill>
            <a:srgbClr val="A7ECF5"/>
          </a:solidFill>
          <a:ln w="19050">
            <a:solidFill>
              <a:schemeClr val="tx1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alpha val="90000"/>
              <a:hueOff val="0"/>
              <a:satOff val="0"/>
              <a:lumOff val="0"/>
              <a:alphaOff val="-22857"/>
            </a:schemeClr>
          </a:fillRef>
          <a:effectRef idx="0">
            <a:schemeClr val="accent2">
              <a:alpha val="90000"/>
              <a:hueOff val="0"/>
              <a:satOff val="0"/>
              <a:lumOff val="0"/>
              <a:alphaOff val="-22857"/>
            </a:schemeClr>
          </a:effectRef>
          <a:fontRef idx="minor">
            <a:schemeClr val="lt1"/>
          </a:fontRef>
        </p:style>
        <p:txBody>
          <a:bodyPr spcFirstLastPara="0" vert="horz" wrap="square" lIns="142239" tIns="142241" rIns="142240" bIns="441130" numCol="1" spcCol="1270" anchor="ctr" anchorCtr="0">
            <a:noAutofit/>
          </a:bodyPr>
          <a:lstStyle/>
          <a:p>
            <a:pPr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b="1" dirty="0">
                <a:solidFill>
                  <a:schemeClr val="tx1"/>
                </a:solidFill>
                <a:latin typeface="Cambria Math" pitchFamily="18" charset="0"/>
                <a:ea typeface="Cambria Math" pitchFamily="18" charset="0"/>
              </a:rPr>
              <a:t>Выбор оптимальных технологий, адекватных ресурсам и обстоятельствам</a:t>
            </a:r>
          </a:p>
        </p:txBody>
      </p:sp>
      <p:sp>
        <p:nvSpPr>
          <p:cNvPr id="26" name="Полилиния 25"/>
          <p:cNvSpPr/>
          <p:nvPr/>
        </p:nvSpPr>
        <p:spPr>
          <a:xfrm>
            <a:off x="1143008" y="2379872"/>
            <a:ext cx="9905983" cy="604799"/>
          </a:xfrm>
          <a:custGeom>
            <a:avLst/>
            <a:gdLst>
              <a:gd name="connsiteX0" fmla="*/ 0 w 8789582"/>
              <a:gd name="connsiteY0" fmla="*/ 298890 h 853411"/>
              <a:gd name="connsiteX1" fmla="*/ 4288115 w 8789582"/>
              <a:gd name="connsiteY1" fmla="*/ 298890 h 853411"/>
              <a:gd name="connsiteX2" fmla="*/ 4288115 w 8789582"/>
              <a:gd name="connsiteY2" fmla="*/ 213353 h 853411"/>
              <a:gd name="connsiteX3" fmla="*/ 4181438 w 8789582"/>
              <a:gd name="connsiteY3" fmla="*/ 213353 h 853411"/>
              <a:gd name="connsiteX4" fmla="*/ 4394791 w 8789582"/>
              <a:gd name="connsiteY4" fmla="*/ 0 h 853411"/>
              <a:gd name="connsiteX5" fmla="*/ 4608144 w 8789582"/>
              <a:gd name="connsiteY5" fmla="*/ 213353 h 853411"/>
              <a:gd name="connsiteX6" fmla="*/ 4501467 w 8789582"/>
              <a:gd name="connsiteY6" fmla="*/ 213353 h 853411"/>
              <a:gd name="connsiteX7" fmla="*/ 4501467 w 8789582"/>
              <a:gd name="connsiteY7" fmla="*/ 298890 h 853411"/>
              <a:gd name="connsiteX8" fmla="*/ 8789582 w 8789582"/>
              <a:gd name="connsiteY8" fmla="*/ 298890 h 853411"/>
              <a:gd name="connsiteX9" fmla="*/ 8789582 w 8789582"/>
              <a:gd name="connsiteY9" fmla="*/ 853411 h 853411"/>
              <a:gd name="connsiteX10" fmla="*/ 0 w 8789582"/>
              <a:gd name="connsiteY10" fmla="*/ 853411 h 853411"/>
              <a:gd name="connsiteX11" fmla="*/ 0 w 8789582"/>
              <a:gd name="connsiteY11" fmla="*/ 298890 h 8534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8789582" h="853411">
                <a:moveTo>
                  <a:pt x="8789582" y="554521"/>
                </a:moveTo>
                <a:lnTo>
                  <a:pt x="4501467" y="554521"/>
                </a:lnTo>
                <a:lnTo>
                  <a:pt x="4501467" y="640058"/>
                </a:lnTo>
                <a:lnTo>
                  <a:pt x="4608144" y="640058"/>
                </a:lnTo>
                <a:lnTo>
                  <a:pt x="4394791" y="853410"/>
                </a:lnTo>
                <a:lnTo>
                  <a:pt x="4181438" y="640058"/>
                </a:lnTo>
                <a:lnTo>
                  <a:pt x="4288115" y="640058"/>
                </a:lnTo>
                <a:lnTo>
                  <a:pt x="4288115" y="554521"/>
                </a:lnTo>
                <a:lnTo>
                  <a:pt x="0" y="554521"/>
                </a:lnTo>
                <a:lnTo>
                  <a:pt x="0" y="1"/>
                </a:lnTo>
                <a:lnTo>
                  <a:pt x="8789582" y="1"/>
                </a:lnTo>
                <a:lnTo>
                  <a:pt x="8789582" y="554521"/>
                </a:lnTo>
                <a:close/>
              </a:path>
            </a:pathLst>
          </a:custGeom>
          <a:solidFill>
            <a:srgbClr val="A7ECF5"/>
          </a:solidFill>
          <a:ln w="19050">
            <a:solidFill>
              <a:schemeClr val="tx1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alpha val="90000"/>
              <a:hueOff val="0"/>
              <a:satOff val="0"/>
              <a:lumOff val="0"/>
              <a:alphaOff val="-28571"/>
            </a:schemeClr>
          </a:fillRef>
          <a:effectRef idx="0">
            <a:schemeClr val="accent2">
              <a:alpha val="90000"/>
              <a:hueOff val="0"/>
              <a:satOff val="0"/>
              <a:lumOff val="0"/>
              <a:alphaOff val="-28571"/>
            </a:schemeClr>
          </a:effectRef>
          <a:fontRef idx="minor">
            <a:schemeClr val="lt1"/>
          </a:fontRef>
        </p:style>
        <p:txBody>
          <a:bodyPr spcFirstLastPara="0" vert="horz" wrap="square" lIns="142239" tIns="142241" rIns="142240" bIns="441129" numCol="1" spcCol="1270" anchor="ctr" anchorCtr="0">
            <a:noAutofit/>
          </a:bodyPr>
          <a:lstStyle/>
          <a:p>
            <a:pPr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b="1" dirty="0">
                <a:solidFill>
                  <a:schemeClr val="tx1"/>
                </a:solidFill>
                <a:latin typeface="Cambria Math" pitchFamily="18" charset="0"/>
                <a:ea typeface="Cambria Math" pitchFamily="18" charset="0"/>
              </a:rPr>
              <a:t>Анализ литературы и опыта коллег по обозначенной проблеме </a:t>
            </a:r>
          </a:p>
        </p:txBody>
      </p:sp>
      <p:sp>
        <p:nvSpPr>
          <p:cNvPr id="27" name="Полилиния 26"/>
          <p:cNvSpPr/>
          <p:nvPr/>
        </p:nvSpPr>
        <p:spPr>
          <a:xfrm>
            <a:off x="1143008" y="1743352"/>
            <a:ext cx="9905983" cy="604800"/>
          </a:xfrm>
          <a:custGeom>
            <a:avLst/>
            <a:gdLst>
              <a:gd name="connsiteX0" fmla="*/ 0 w 8789582"/>
              <a:gd name="connsiteY0" fmla="*/ 298890 h 853411"/>
              <a:gd name="connsiteX1" fmla="*/ 4288115 w 8789582"/>
              <a:gd name="connsiteY1" fmla="*/ 298890 h 853411"/>
              <a:gd name="connsiteX2" fmla="*/ 4288115 w 8789582"/>
              <a:gd name="connsiteY2" fmla="*/ 213353 h 853411"/>
              <a:gd name="connsiteX3" fmla="*/ 4181438 w 8789582"/>
              <a:gd name="connsiteY3" fmla="*/ 213353 h 853411"/>
              <a:gd name="connsiteX4" fmla="*/ 4394791 w 8789582"/>
              <a:gd name="connsiteY4" fmla="*/ 0 h 853411"/>
              <a:gd name="connsiteX5" fmla="*/ 4608144 w 8789582"/>
              <a:gd name="connsiteY5" fmla="*/ 213353 h 853411"/>
              <a:gd name="connsiteX6" fmla="*/ 4501467 w 8789582"/>
              <a:gd name="connsiteY6" fmla="*/ 213353 h 853411"/>
              <a:gd name="connsiteX7" fmla="*/ 4501467 w 8789582"/>
              <a:gd name="connsiteY7" fmla="*/ 298890 h 853411"/>
              <a:gd name="connsiteX8" fmla="*/ 8789582 w 8789582"/>
              <a:gd name="connsiteY8" fmla="*/ 298890 h 853411"/>
              <a:gd name="connsiteX9" fmla="*/ 8789582 w 8789582"/>
              <a:gd name="connsiteY9" fmla="*/ 853411 h 853411"/>
              <a:gd name="connsiteX10" fmla="*/ 0 w 8789582"/>
              <a:gd name="connsiteY10" fmla="*/ 853411 h 853411"/>
              <a:gd name="connsiteX11" fmla="*/ 0 w 8789582"/>
              <a:gd name="connsiteY11" fmla="*/ 298890 h 8534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8789582" h="853411">
                <a:moveTo>
                  <a:pt x="8789582" y="554521"/>
                </a:moveTo>
                <a:lnTo>
                  <a:pt x="4501467" y="554521"/>
                </a:lnTo>
                <a:lnTo>
                  <a:pt x="4501467" y="640058"/>
                </a:lnTo>
                <a:lnTo>
                  <a:pt x="4608144" y="640058"/>
                </a:lnTo>
                <a:lnTo>
                  <a:pt x="4394791" y="853410"/>
                </a:lnTo>
                <a:lnTo>
                  <a:pt x="4181438" y="640058"/>
                </a:lnTo>
                <a:lnTo>
                  <a:pt x="4288115" y="640058"/>
                </a:lnTo>
                <a:lnTo>
                  <a:pt x="4288115" y="554521"/>
                </a:lnTo>
                <a:lnTo>
                  <a:pt x="0" y="554521"/>
                </a:lnTo>
                <a:lnTo>
                  <a:pt x="0" y="1"/>
                </a:lnTo>
                <a:lnTo>
                  <a:pt x="8789582" y="1"/>
                </a:lnTo>
                <a:lnTo>
                  <a:pt x="8789582" y="554521"/>
                </a:lnTo>
                <a:close/>
              </a:path>
            </a:pathLst>
          </a:custGeom>
          <a:solidFill>
            <a:srgbClr val="A7ECF5"/>
          </a:solidFill>
          <a:ln w="19050">
            <a:solidFill>
              <a:schemeClr val="tx1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alpha val="90000"/>
              <a:hueOff val="0"/>
              <a:satOff val="0"/>
              <a:lumOff val="0"/>
              <a:alphaOff val="-34286"/>
            </a:schemeClr>
          </a:fillRef>
          <a:effectRef idx="0">
            <a:schemeClr val="accent2">
              <a:alpha val="90000"/>
              <a:hueOff val="0"/>
              <a:satOff val="0"/>
              <a:lumOff val="0"/>
              <a:alphaOff val="-34286"/>
            </a:schemeClr>
          </a:effectRef>
          <a:fontRef idx="minor">
            <a:schemeClr val="lt1"/>
          </a:fontRef>
        </p:style>
        <p:txBody>
          <a:bodyPr spcFirstLastPara="0" vert="horz" wrap="square" lIns="142239" tIns="142241" rIns="142240" bIns="441131" numCol="1" spcCol="1270" anchor="ctr" anchorCtr="0">
            <a:noAutofit/>
          </a:bodyPr>
          <a:lstStyle/>
          <a:p>
            <a:pPr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b="1" dirty="0">
                <a:solidFill>
                  <a:schemeClr val="tx1"/>
                </a:solidFill>
                <a:latin typeface="Cambria Math" pitchFamily="18" charset="0"/>
                <a:ea typeface="Cambria Math" pitchFamily="18" charset="0"/>
              </a:rPr>
              <a:t>Определение целей и задач педагогической деятельности</a:t>
            </a:r>
          </a:p>
        </p:txBody>
      </p:sp>
      <p:sp>
        <p:nvSpPr>
          <p:cNvPr id="28" name="Полилиния 27"/>
          <p:cNvSpPr/>
          <p:nvPr/>
        </p:nvSpPr>
        <p:spPr>
          <a:xfrm>
            <a:off x="1143009" y="1117211"/>
            <a:ext cx="9905983" cy="604800"/>
          </a:xfrm>
          <a:custGeom>
            <a:avLst/>
            <a:gdLst>
              <a:gd name="connsiteX0" fmla="*/ 0 w 8789582"/>
              <a:gd name="connsiteY0" fmla="*/ 298890 h 853411"/>
              <a:gd name="connsiteX1" fmla="*/ 4288115 w 8789582"/>
              <a:gd name="connsiteY1" fmla="*/ 298890 h 853411"/>
              <a:gd name="connsiteX2" fmla="*/ 4288115 w 8789582"/>
              <a:gd name="connsiteY2" fmla="*/ 213353 h 853411"/>
              <a:gd name="connsiteX3" fmla="*/ 4181438 w 8789582"/>
              <a:gd name="connsiteY3" fmla="*/ 213353 h 853411"/>
              <a:gd name="connsiteX4" fmla="*/ 4394791 w 8789582"/>
              <a:gd name="connsiteY4" fmla="*/ 0 h 853411"/>
              <a:gd name="connsiteX5" fmla="*/ 4608144 w 8789582"/>
              <a:gd name="connsiteY5" fmla="*/ 213353 h 853411"/>
              <a:gd name="connsiteX6" fmla="*/ 4501467 w 8789582"/>
              <a:gd name="connsiteY6" fmla="*/ 213353 h 853411"/>
              <a:gd name="connsiteX7" fmla="*/ 4501467 w 8789582"/>
              <a:gd name="connsiteY7" fmla="*/ 298890 h 853411"/>
              <a:gd name="connsiteX8" fmla="*/ 8789582 w 8789582"/>
              <a:gd name="connsiteY8" fmla="*/ 298890 h 853411"/>
              <a:gd name="connsiteX9" fmla="*/ 8789582 w 8789582"/>
              <a:gd name="connsiteY9" fmla="*/ 853411 h 853411"/>
              <a:gd name="connsiteX10" fmla="*/ 0 w 8789582"/>
              <a:gd name="connsiteY10" fmla="*/ 853411 h 853411"/>
              <a:gd name="connsiteX11" fmla="*/ 0 w 8789582"/>
              <a:gd name="connsiteY11" fmla="*/ 298890 h 8534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8789582" h="853411">
                <a:moveTo>
                  <a:pt x="8789582" y="554521"/>
                </a:moveTo>
                <a:lnTo>
                  <a:pt x="4501467" y="554521"/>
                </a:lnTo>
                <a:lnTo>
                  <a:pt x="4501467" y="640058"/>
                </a:lnTo>
                <a:lnTo>
                  <a:pt x="4608144" y="640058"/>
                </a:lnTo>
                <a:lnTo>
                  <a:pt x="4394791" y="853410"/>
                </a:lnTo>
                <a:lnTo>
                  <a:pt x="4181438" y="640058"/>
                </a:lnTo>
                <a:lnTo>
                  <a:pt x="4288115" y="640058"/>
                </a:lnTo>
                <a:lnTo>
                  <a:pt x="4288115" y="554521"/>
                </a:lnTo>
                <a:lnTo>
                  <a:pt x="0" y="554521"/>
                </a:lnTo>
                <a:lnTo>
                  <a:pt x="0" y="1"/>
                </a:lnTo>
                <a:lnTo>
                  <a:pt x="8789582" y="1"/>
                </a:lnTo>
                <a:lnTo>
                  <a:pt x="8789582" y="554521"/>
                </a:lnTo>
                <a:close/>
              </a:path>
            </a:pathLst>
          </a:custGeom>
          <a:solidFill>
            <a:srgbClr val="A7ECF5"/>
          </a:solidFill>
          <a:ln w="19050">
            <a:solidFill>
              <a:schemeClr val="tx1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alpha val="90000"/>
              <a:hueOff val="0"/>
              <a:satOff val="0"/>
              <a:lumOff val="0"/>
              <a:alphaOff val="-40000"/>
            </a:schemeClr>
          </a:fillRef>
          <a:effectRef idx="0">
            <a:schemeClr val="accent2">
              <a:alpha val="90000"/>
              <a:hueOff val="0"/>
              <a:satOff val="0"/>
              <a:lumOff val="0"/>
              <a:alphaOff val="-40000"/>
            </a:schemeClr>
          </a:effectRef>
          <a:fontRef idx="minor">
            <a:schemeClr val="lt1"/>
          </a:fontRef>
        </p:style>
        <p:txBody>
          <a:bodyPr spcFirstLastPara="0" vert="horz" wrap="square" lIns="142239" tIns="142241" rIns="142240" bIns="441131" numCol="1" spcCol="1270" anchor="ctr" anchorCtr="0">
            <a:noAutofit/>
          </a:bodyPr>
          <a:lstStyle/>
          <a:p>
            <a:pPr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b="1" dirty="0">
                <a:solidFill>
                  <a:schemeClr val="tx1"/>
                </a:solidFill>
                <a:latin typeface="Cambria Math" pitchFamily="18" charset="0"/>
                <a:ea typeface="Cambria Math" pitchFamily="18" charset="0"/>
              </a:rPr>
              <a:t>Анализ текущей ситуации (выявление проблем и противоречий, учет  условий и соц. заказ)</a:t>
            </a:r>
          </a:p>
        </p:txBody>
      </p:sp>
      <p:sp>
        <p:nvSpPr>
          <p:cNvPr id="12" name="Rectangle 5">
            <a:extLst>
              <a:ext uri="{FF2B5EF4-FFF2-40B4-BE49-F238E27FC236}">
                <a16:creationId xmlns:a16="http://schemas.microsoft.com/office/drawing/2014/main" id="{3552A27E-0BA1-4CF2-A3BA-1D72CA7A97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283324"/>
            <a:ext cx="12195175" cy="342901"/>
          </a:xfrm>
          <a:prstGeom prst="rect">
            <a:avLst/>
          </a:prstGeom>
          <a:solidFill>
            <a:srgbClr val="64CAD9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9B7419E8-683B-4DE9-9F17-784AC4603118}"/>
              </a:ext>
            </a:extLst>
          </p:cNvPr>
          <p:cNvCxnSpPr/>
          <p:nvPr/>
        </p:nvCxnSpPr>
        <p:spPr>
          <a:xfrm>
            <a:off x="0" y="907119"/>
            <a:ext cx="12192000" cy="0"/>
          </a:xfrm>
          <a:prstGeom prst="line">
            <a:avLst/>
          </a:prstGeom>
          <a:ln w="19050">
            <a:solidFill>
              <a:srgbClr val="109EB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Рисунок 14" descr="Герб.png">
            <a:extLst>
              <a:ext uri="{FF2B5EF4-FFF2-40B4-BE49-F238E27FC236}">
                <a16:creationId xmlns:a16="http://schemas.microsoft.com/office/drawing/2014/main" id="{77CF6457-407D-4B5E-AAD7-115BA8FB09B3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70437" y="341317"/>
            <a:ext cx="485188" cy="485188"/>
          </a:xfrm>
          <a:prstGeom prst="rect">
            <a:avLst/>
          </a:prstGeom>
        </p:spPr>
      </p:pic>
      <p:pic>
        <p:nvPicPr>
          <p:cNvPr id="16" name="Рисунок 15" descr="Лого ТОИПКРО.png">
            <a:extLst>
              <a:ext uri="{FF2B5EF4-FFF2-40B4-BE49-F238E27FC236}">
                <a16:creationId xmlns:a16="http://schemas.microsoft.com/office/drawing/2014/main" id="{4B7E00BC-D43A-4C05-B186-A337191BA935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46104" y="294200"/>
            <a:ext cx="517506" cy="517506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2D601C75-45AF-433B-8F05-293FD7E24F9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17" t="24485" r="28920" b="24434"/>
          <a:stretch/>
        </p:blipFill>
        <p:spPr>
          <a:xfrm>
            <a:off x="60189" y="358595"/>
            <a:ext cx="762756" cy="490690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28FA10E0-9525-464F-9737-B5749CF244B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37363" y="112732"/>
            <a:ext cx="1004324" cy="853676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829E7FE2-2F5F-4B40-BF85-DE3E0FEDBECD}"/>
              </a:ext>
            </a:extLst>
          </p:cNvPr>
          <p:cNvSpPr txBox="1"/>
          <p:nvPr/>
        </p:nvSpPr>
        <p:spPr>
          <a:xfrm>
            <a:off x="0" y="6291787"/>
            <a:ext cx="11410957" cy="29084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890" dirty="0">
                <a:solidFill>
                  <a:schemeClr val="bg1"/>
                </a:solidFill>
                <a:latin typeface="Proxima Nova Rg" panose="02000506030000020004" pitchFamily="2" charset="0"/>
              </a:rPr>
              <a:t>#ТОИПКРО  #УЧИБУДУЩЕМУ  #УЧИСЬСТОИПКРО  #ТОИПКРО  #УЧИБУДУЩЕМУ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B08E56C-CCB3-46A4-A7CE-1E7D38F9D301}"/>
              </a:ext>
            </a:extLst>
          </p:cNvPr>
          <p:cNvSpPr txBox="1"/>
          <p:nvPr/>
        </p:nvSpPr>
        <p:spPr>
          <a:xfrm>
            <a:off x="4549281" y="305415"/>
            <a:ext cx="5594179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>
                <a:ea typeface="Verdana" panose="020B0604030504040204" pitchFamily="34" charset="0"/>
              </a:rPr>
              <a:t>Систематизация опыта 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ChangeArrowheads="1"/>
          </p:cNvSpPr>
          <p:nvPr/>
        </p:nvSpPr>
        <p:spPr bwMode="auto">
          <a:xfrm>
            <a:off x="0" y="6283324"/>
            <a:ext cx="12195175" cy="342901"/>
          </a:xfrm>
          <a:prstGeom prst="rect">
            <a:avLst/>
          </a:prstGeom>
          <a:solidFill>
            <a:srgbClr val="64CAD9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Freeform 5"/>
          <p:cNvSpPr>
            <a:spLocks/>
          </p:cNvSpPr>
          <p:nvPr/>
        </p:nvSpPr>
        <p:spPr bwMode="auto">
          <a:xfrm>
            <a:off x="11090275" y="6049932"/>
            <a:ext cx="698500" cy="808068"/>
          </a:xfrm>
          <a:custGeom>
            <a:avLst/>
            <a:gdLst>
              <a:gd name="T0" fmla="*/ 714 w 714"/>
              <a:gd name="T1" fmla="*/ 619 h 826"/>
              <a:gd name="T2" fmla="*/ 356 w 714"/>
              <a:gd name="T3" fmla="*/ 826 h 826"/>
              <a:gd name="T4" fmla="*/ 0 w 714"/>
              <a:gd name="T5" fmla="*/ 619 h 826"/>
              <a:gd name="T6" fmla="*/ 0 w 714"/>
              <a:gd name="T7" fmla="*/ 205 h 826"/>
              <a:gd name="T8" fmla="*/ 356 w 714"/>
              <a:gd name="T9" fmla="*/ 0 h 826"/>
              <a:gd name="T10" fmla="*/ 714 w 714"/>
              <a:gd name="T11" fmla="*/ 205 h 826"/>
              <a:gd name="T12" fmla="*/ 714 w 714"/>
              <a:gd name="T13" fmla="*/ 619 h 8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714" h="826">
                <a:moveTo>
                  <a:pt x="714" y="619"/>
                </a:moveTo>
                <a:lnTo>
                  <a:pt x="356" y="826"/>
                </a:lnTo>
                <a:lnTo>
                  <a:pt x="0" y="619"/>
                </a:lnTo>
                <a:lnTo>
                  <a:pt x="0" y="205"/>
                </a:lnTo>
                <a:lnTo>
                  <a:pt x="356" y="0"/>
                </a:lnTo>
                <a:lnTo>
                  <a:pt x="714" y="205"/>
                </a:lnTo>
                <a:lnTo>
                  <a:pt x="714" y="619"/>
                </a:lnTo>
                <a:close/>
              </a:path>
            </a:pathLst>
          </a:custGeom>
          <a:solidFill>
            <a:srgbClr val="00A1B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8" name="TextBox 107"/>
          <p:cNvSpPr txBox="1"/>
          <p:nvPr/>
        </p:nvSpPr>
        <p:spPr>
          <a:xfrm>
            <a:off x="2286001" y="308855"/>
            <a:ext cx="7920680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b="1" dirty="0">
                <a:ea typeface="Verdana" panose="020B0604030504040204" pitchFamily="34" charset="0"/>
              </a:rPr>
              <a:t>Всероссийский конкурс «Учитель года России» в 2024 году: региональный этап</a:t>
            </a:r>
          </a:p>
        </p:txBody>
      </p:sp>
      <p:sp>
        <p:nvSpPr>
          <p:cNvPr id="110" name="TextBox 109"/>
          <p:cNvSpPr txBox="1"/>
          <p:nvPr/>
        </p:nvSpPr>
        <p:spPr>
          <a:xfrm>
            <a:off x="11090275" y="6283324"/>
            <a:ext cx="698500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fld id="{AD323F43-EA49-4D2E-A580-0A4B8E4E6B70}" type="slidenum">
              <a:rPr lang="ru-RU" sz="2000" smtClean="0">
                <a:solidFill>
                  <a:schemeClr val="bg1"/>
                </a:solidFill>
                <a:ea typeface="Verdana" panose="020B0604030504040204" pitchFamily="34" charset="0"/>
              </a:rPr>
              <a:pPr algn="ctr"/>
              <a:t>11</a:t>
            </a:fld>
            <a:endParaRPr lang="ru-RU" sz="2000" dirty="0">
              <a:solidFill>
                <a:schemeClr val="bg1"/>
              </a:solidFill>
              <a:ea typeface="Verdana" panose="020B0604030504040204" pitchFamily="34" charset="0"/>
            </a:endParaRPr>
          </a:p>
        </p:txBody>
      </p:sp>
      <p:cxnSp>
        <p:nvCxnSpPr>
          <p:cNvPr id="111" name="Прямая соединительная линия 110"/>
          <p:cNvCxnSpPr/>
          <p:nvPr/>
        </p:nvCxnSpPr>
        <p:spPr>
          <a:xfrm>
            <a:off x="0" y="907119"/>
            <a:ext cx="12192000" cy="0"/>
          </a:xfrm>
          <a:prstGeom prst="line">
            <a:avLst/>
          </a:prstGeom>
          <a:ln w="19050">
            <a:solidFill>
              <a:srgbClr val="109EB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2" name="Рисунок 111" descr="Герб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70437" y="341317"/>
            <a:ext cx="485188" cy="485188"/>
          </a:xfrm>
          <a:prstGeom prst="rect">
            <a:avLst/>
          </a:prstGeom>
        </p:spPr>
      </p:pic>
      <p:pic>
        <p:nvPicPr>
          <p:cNvPr id="113" name="Рисунок 112" descr="Лого ТОИПКРО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46104" y="294200"/>
            <a:ext cx="517506" cy="517506"/>
          </a:xfrm>
          <a:prstGeom prst="rect">
            <a:avLst/>
          </a:prstGeom>
        </p:spPr>
      </p:pic>
      <p:pic>
        <p:nvPicPr>
          <p:cNvPr id="114" name="Рисунок 11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17" t="24485" r="28920" b="24434"/>
          <a:stretch/>
        </p:blipFill>
        <p:spPr>
          <a:xfrm>
            <a:off x="60189" y="358595"/>
            <a:ext cx="762756" cy="49069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37363" y="112732"/>
            <a:ext cx="1004324" cy="85367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0" y="870561"/>
            <a:ext cx="840007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600" b="1" dirty="0"/>
              <a:t>Первый тур – «Учитель-профессионал»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0189" y="1650294"/>
            <a:ext cx="1211570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b="1" dirty="0">
                <a:solidFill>
                  <a:srgbClr val="109EB4"/>
                </a:solidFill>
              </a:rPr>
              <a:t>Цель:</a:t>
            </a:r>
            <a:r>
              <a:rPr lang="ru-RU" b="1" dirty="0">
                <a:solidFill>
                  <a:srgbClr val="109EB4"/>
                </a:solidFill>
              </a:rPr>
              <a:t> </a:t>
            </a:r>
            <a:r>
              <a:rPr lang="ru-RU" dirty="0"/>
              <a:t>демонстрация конкурсантом самостоятельно </a:t>
            </a:r>
            <a:r>
              <a:rPr lang="ru-RU" b="1" dirty="0"/>
              <a:t>осмысленных</a:t>
            </a:r>
            <a:r>
              <a:rPr lang="ru-RU" dirty="0"/>
              <a:t> педагогических принципов и подходов к образованию; способности соотносить опыт отечественной педагогики с собственным профессиональным опытом; умения обрабатывать информацию и предъявлять ее в форме, соответствующей поставленным задачам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571651" y="1248059"/>
            <a:ext cx="70927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/>
              <a:t>Конкурсное испытание «Педагогический диктант»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651362" y="2659840"/>
            <a:ext cx="3260340" cy="3447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b="1" dirty="0">
                <a:solidFill>
                  <a:srgbClr val="109EB4"/>
                </a:solidFill>
              </a:rPr>
              <a:t>Формат: </a:t>
            </a:r>
            <a:r>
              <a:rPr lang="ru-RU" dirty="0"/>
              <a:t>создание конкурсантом рукописного авторского текста, содержащего решения педагогических задач, разработанных на основе отрывка из произведений выдающихся педагогов России, зачитанного ведущим непосредственно во время проведения конкурсного испытания 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0" y="4528208"/>
            <a:ext cx="2783745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109EB4"/>
                </a:solidFill>
              </a:rPr>
              <a:t>Регламент: </a:t>
            </a:r>
            <a:r>
              <a:rPr lang="ru-RU" dirty="0"/>
              <a:t>продолжительность конкурсного испытания – до 180 минут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A9FAF0A-780E-4041-B2E9-1E9D91565623}"/>
              </a:ext>
            </a:extLst>
          </p:cNvPr>
          <p:cNvSpPr txBox="1"/>
          <p:nvPr/>
        </p:nvSpPr>
        <p:spPr>
          <a:xfrm>
            <a:off x="0" y="6291787"/>
            <a:ext cx="11410957" cy="29084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890" dirty="0">
                <a:solidFill>
                  <a:schemeClr val="bg1"/>
                </a:solidFill>
                <a:latin typeface="Proxima Nova Rg" panose="02000506030000020004" pitchFamily="2" charset="0"/>
              </a:rPr>
              <a:t>#ТОИПКРО  #УЧИБУДУЩЕМУ  #УЧИСЬСТОИПКРО  #ТОИПКРО  #УЧИБУДУЩЕМУ</a:t>
            </a:r>
          </a:p>
        </p:txBody>
      </p:sp>
      <p:pic>
        <p:nvPicPr>
          <p:cNvPr id="22530" name="Picture 2" descr="Человек пишет письмо, читая книгу. За столом сидит мужчина в очках и  свитере. Ручная иллюстрация в стиле каракулей. Все элементы вектора  изолированы на белом фоне. | Премиум векторы">
            <a:extLst>
              <a:ext uri="{FF2B5EF4-FFF2-40B4-BE49-F238E27FC236}">
                <a16:creationId xmlns:a16="http://schemas.microsoft.com/office/drawing/2014/main" id="{A37F6893-6EBD-4FE3-AFBE-B4963AF225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56" t="18959" r="50960" b="13969"/>
          <a:stretch/>
        </p:blipFill>
        <p:spPr bwMode="auto">
          <a:xfrm>
            <a:off x="143435" y="2720314"/>
            <a:ext cx="2068137" cy="17216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FB784905-1454-4F54-8196-6DD9105E7440}"/>
              </a:ext>
            </a:extLst>
          </p:cNvPr>
          <p:cNvSpPr/>
          <p:nvPr/>
        </p:nvSpPr>
        <p:spPr>
          <a:xfrm>
            <a:off x="6298327" y="2777968"/>
            <a:ext cx="5840508" cy="3416320"/>
          </a:xfrm>
          <a:prstGeom prst="rect">
            <a:avLst/>
          </a:prstGeom>
          <a:solidFill>
            <a:srgbClr val="64CAD9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>
              <a:spcAft>
                <a:spcPts val="600"/>
              </a:spcAft>
            </a:pPr>
            <a:r>
              <a:rPr lang="ru-RU" b="1" dirty="0">
                <a:solidFill>
                  <a:schemeClr val="bg1"/>
                </a:solidFill>
              </a:rPr>
              <a:t>ЗАДАЧИ «ПЕДАГОГИЧЕСКОГО ДИКТАНТА» 2024:</a:t>
            </a:r>
          </a:p>
          <a:p>
            <a:pPr algn="just">
              <a:spcAft>
                <a:spcPts val="1200"/>
              </a:spcAft>
            </a:pPr>
            <a:r>
              <a:rPr lang="ru-RU" dirty="0">
                <a:solidFill>
                  <a:schemeClr val="bg1"/>
                </a:solidFill>
              </a:rPr>
              <a:t>1) Выявление проблем из текста, возможность их решения в рамках национального проекта «Образование» в условиях современной педагогики.</a:t>
            </a:r>
          </a:p>
          <a:p>
            <a:pPr algn="just">
              <a:spcAft>
                <a:spcPts val="1200"/>
              </a:spcAft>
            </a:pPr>
            <a:r>
              <a:rPr lang="ru-RU" dirty="0">
                <a:solidFill>
                  <a:schemeClr val="bg1"/>
                </a:solidFill>
              </a:rPr>
              <a:t>2) Знание и понимание отличий между методами, подходами и технологиями преподавания «учителя, который учит» и «учителя, который помогает учиться».</a:t>
            </a:r>
          </a:p>
          <a:p>
            <a:pPr algn="just">
              <a:spcAft>
                <a:spcPts val="1200"/>
              </a:spcAft>
            </a:pPr>
            <a:r>
              <a:rPr lang="ru-RU" dirty="0">
                <a:solidFill>
                  <a:schemeClr val="bg1"/>
                </a:solidFill>
              </a:rPr>
              <a:t>3) Описание своего опыта применения методов, «подсмотренных» у специалистов из других профессиональных сфер.</a:t>
            </a:r>
          </a:p>
        </p:txBody>
      </p:sp>
    </p:spTree>
    <p:extLst>
      <p:ext uri="{BB962C8B-B14F-4D97-AF65-F5344CB8AC3E}">
        <p14:creationId xmlns:p14="http://schemas.microsoft.com/office/powerpoint/2010/main" val="17158775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ChangeArrowheads="1"/>
          </p:cNvSpPr>
          <p:nvPr/>
        </p:nvSpPr>
        <p:spPr bwMode="auto">
          <a:xfrm rot="16200000">
            <a:off x="8939247" y="3646090"/>
            <a:ext cx="5820844" cy="342901"/>
          </a:xfrm>
          <a:prstGeom prst="rect">
            <a:avLst/>
          </a:prstGeom>
          <a:solidFill>
            <a:srgbClr val="64CAD9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Freeform 5"/>
          <p:cNvSpPr>
            <a:spLocks/>
          </p:cNvSpPr>
          <p:nvPr/>
        </p:nvSpPr>
        <p:spPr bwMode="auto">
          <a:xfrm>
            <a:off x="10725483" y="6049932"/>
            <a:ext cx="698500" cy="808068"/>
          </a:xfrm>
          <a:custGeom>
            <a:avLst/>
            <a:gdLst>
              <a:gd name="T0" fmla="*/ 714 w 714"/>
              <a:gd name="T1" fmla="*/ 619 h 826"/>
              <a:gd name="T2" fmla="*/ 356 w 714"/>
              <a:gd name="T3" fmla="*/ 826 h 826"/>
              <a:gd name="T4" fmla="*/ 0 w 714"/>
              <a:gd name="T5" fmla="*/ 619 h 826"/>
              <a:gd name="T6" fmla="*/ 0 w 714"/>
              <a:gd name="T7" fmla="*/ 205 h 826"/>
              <a:gd name="T8" fmla="*/ 356 w 714"/>
              <a:gd name="T9" fmla="*/ 0 h 826"/>
              <a:gd name="T10" fmla="*/ 714 w 714"/>
              <a:gd name="T11" fmla="*/ 205 h 826"/>
              <a:gd name="T12" fmla="*/ 714 w 714"/>
              <a:gd name="T13" fmla="*/ 619 h 8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714" h="826">
                <a:moveTo>
                  <a:pt x="714" y="619"/>
                </a:moveTo>
                <a:lnTo>
                  <a:pt x="356" y="826"/>
                </a:lnTo>
                <a:lnTo>
                  <a:pt x="0" y="619"/>
                </a:lnTo>
                <a:lnTo>
                  <a:pt x="0" y="205"/>
                </a:lnTo>
                <a:lnTo>
                  <a:pt x="356" y="0"/>
                </a:lnTo>
                <a:lnTo>
                  <a:pt x="714" y="205"/>
                </a:lnTo>
                <a:lnTo>
                  <a:pt x="714" y="619"/>
                </a:lnTo>
                <a:close/>
              </a:path>
            </a:pathLst>
          </a:custGeom>
          <a:solidFill>
            <a:srgbClr val="00A1B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0" name="TextBox 109"/>
          <p:cNvSpPr txBox="1"/>
          <p:nvPr/>
        </p:nvSpPr>
        <p:spPr>
          <a:xfrm>
            <a:off x="10749656" y="6300077"/>
            <a:ext cx="698500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fld id="{AD323F43-EA49-4D2E-A580-0A4B8E4E6B70}" type="slidenum">
              <a:rPr lang="ru-RU" sz="2000" smtClean="0">
                <a:solidFill>
                  <a:schemeClr val="bg1"/>
                </a:solidFill>
                <a:ea typeface="Verdana" panose="020B0604030504040204" pitchFamily="34" charset="0"/>
              </a:rPr>
              <a:pPr algn="ctr"/>
              <a:t>12</a:t>
            </a:fld>
            <a:endParaRPr lang="ru-RU" sz="2000" dirty="0">
              <a:solidFill>
                <a:schemeClr val="bg1"/>
              </a:solidFill>
              <a:ea typeface="Verdana" panose="020B0604030504040204" pitchFamily="34" charset="0"/>
            </a:endParaRPr>
          </a:p>
        </p:txBody>
      </p:sp>
      <p:cxnSp>
        <p:nvCxnSpPr>
          <p:cNvPr id="111" name="Прямая соединительная линия 110"/>
          <p:cNvCxnSpPr/>
          <p:nvPr/>
        </p:nvCxnSpPr>
        <p:spPr>
          <a:xfrm>
            <a:off x="0" y="907119"/>
            <a:ext cx="12192000" cy="0"/>
          </a:xfrm>
          <a:prstGeom prst="line">
            <a:avLst/>
          </a:prstGeom>
          <a:ln w="19050">
            <a:solidFill>
              <a:srgbClr val="109EB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ED27702A-63FA-4319-BF9A-C89EFF326616}"/>
              </a:ext>
            </a:extLst>
          </p:cNvPr>
          <p:cNvSpPr txBox="1"/>
          <p:nvPr/>
        </p:nvSpPr>
        <p:spPr>
          <a:xfrm rot="16200000">
            <a:off x="8631641" y="3630113"/>
            <a:ext cx="6408675" cy="29084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890" dirty="0">
                <a:solidFill>
                  <a:schemeClr val="bg1"/>
                </a:solidFill>
                <a:latin typeface="Proxima Nova Rg" panose="02000506030000020004" pitchFamily="2" charset="0"/>
              </a:rPr>
              <a:t>#ТОИПКРО  #УЧИБУДУЩЕМУ  #УЧИСЬСТОИПКРО</a:t>
            </a:r>
          </a:p>
        </p:txBody>
      </p:sp>
      <p:pic>
        <p:nvPicPr>
          <p:cNvPr id="21506" name="Picture 2" descr="Premium Vector | Boy with tick Checkmark reject rejection confirm  confirmation answer option accept decline test agreement Technology concept  Flat style Man in a blue tshirt on a white background">
            <a:extLst>
              <a:ext uri="{FF2B5EF4-FFF2-40B4-BE49-F238E27FC236}">
                <a16:creationId xmlns:a16="http://schemas.microsoft.com/office/drawing/2014/main" id="{63419A69-8733-4C79-B36B-8B752E6DD1D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99" t="15394" r="12612" b="19147"/>
          <a:stretch/>
        </p:blipFill>
        <p:spPr bwMode="auto">
          <a:xfrm>
            <a:off x="10453887" y="1061821"/>
            <a:ext cx="1084244" cy="941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D31CBB2C-FA61-4676-93DD-7BC6F44327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144798"/>
              </p:ext>
            </p:extLst>
          </p:nvPr>
        </p:nvGraphicFramePr>
        <p:xfrm>
          <a:off x="204023" y="980763"/>
          <a:ext cx="10168819" cy="5816445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9327868">
                  <a:extLst>
                    <a:ext uri="{9D8B030D-6E8A-4147-A177-3AD203B41FA5}">
                      <a16:colId xmlns:a16="http://schemas.microsoft.com/office/drawing/2014/main" val="3788372781"/>
                    </a:ext>
                  </a:extLst>
                </a:gridCol>
                <a:gridCol w="840951">
                  <a:extLst>
                    <a:ext uri="{9D8B030D-6E8A-4147-A177-3AD203B41FA5}">
                      <a16:colId xmlns:a16="http://schemas.microsoft.com/office/drawing/2014/main" val="4178511197"/>
                    </a:ext>
                  </a:extLst>
                </a:gridCol>
              </a:tblGrid>
              <a:tr h="14714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Критерии и показатели</a:t>
                      </a:r>
                      <a:endParaRPr lang="ru-RU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555" marR="45555" marT="0" marB="0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Уровень/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баллы</a:t>
                      </a:r>
                      <a:endParaRPr lang="ru-RU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555" marR="45555" marT="0" marB="0"/>
                </a:tc>
                <a:extLst>
                  <a:ext uri="{0D108BD9-81ED-4DB2-BD59-A6C34878D82A}">
                    <a16:rowId xmlns:a16="http://schemas.microsoft.com/office/drawing/2014/main" val="1765475664"/>
                  </a:ext>
                </a:extLst>
              </a:tr>
              <a:tr h="1471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1. ПРОЯВЛЕННАЯ И АРГУМЕНТИРОВАННАЯ ЛИЧНАЯ ПОЗИЦИЯ</a:t>
                      </a:r>
                      <a:endParaRPr lang="ru-RU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555" marR="45555" marT="0" marB="0">
                    <a:solidFill>
                      <a:srgbClr val="A7ECF5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86456635"/>
                  </a:ext>
                </a:extLst>
              </a:tr>
              <a:tr h="454904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Понимание и соответствующее восприятие насыщенного текста (одного или нескольких) смешанного типа (сплошной с элементами несплошного) педагогической проблематики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555" marR="4555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1-4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555" marR="45555" marT="0" marB="0"/>
                </a:tc>
                <a:extLst>
                  <a:ext uri="{0D108BD9-81ED-4DB2-BD59-A6C34878D82A}">
                    <a16:rowId xmlns:a16="http://schemas.microsoft.com/office/drawing/2014/main" val="270977282"/>
                  </a:ext>
                </a:extLst>
              </a:tr>
              <a:tr h="454904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Способность объединять, сопоставлять, интерпретировать информацию, полученную из нескольких разнотипных текстов педагогической проблематики, которые включают много условий или противоречивую информацию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555" marR="4555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5-7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555" marR="45555" marT="0" marB="0"/>
                </a:tc>
                <a:extLst>
                  <a:ext uri="{0D108BD9-81ED-4DB2-BD59-A6C34878D82A}">
                    <a16:rowId xmlns:a16="http://schemas.microsoft.com/office/drawing/2014/main" val="655650490"/>
                  </a:ext>
                </a:extLst>
              </a:tr>
              <a:tr h="454904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Способность сопоставлять информацию из нескольких насыщенных сложных текстов педагогической проблематики, обобщать сходные и противоположные идеи или аргументы, применять и оценивать логические и абстрактные модели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555" marR="4555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8-10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555" marR="45555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62304217"/>
                  </a:ext>
                </a:extLst>
              </a:tr>
              <a:tr h="225588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Итоговая оценка по критерию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555" marR="4555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555" marR="45555" marT="0" marB="0"/>
                </a:tc>
                <a:extLst>
                  <a:ext uri="{0D108BD9-81ED-4DB2-BD59-A6C34878D82A}">
                    <a16:rowId xmlns:a16="http://schemas.microsoft.com/office/drawing/2014/main" val="2834991696"/>
                  </a:ext>
                </a:extLst>
              </a:tr>
              <a:tr h="1471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2. ПРАКТИКОПРИМЕНИМОСТЬ РЕШЕНИЙ</a:t>
                      </a:r>
                      <a:endParaRPr lang="ru-RU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555" marR="45555" marT="0" marB="0">
                    <a:solidFill>
                      <a:srgbClr val="A7ECF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555" marR="45555" marT="0" marB="0"/>
                </a:tc>
                <a:extLst>
                  <a:ext uri="{0D108BD9-81ED-4DB2-BD59-A6C34878D82A}">
                    <a16:rowId xmlns:a16="http://schemas.microsoft.com/office/drawing/2014/main" val="1126543202"/>
                  </a:ext>
                </a:extLst>
              </a:tr>
              <a:tr h="301022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Способность идентифицировать, интерпретировать и оценивать один или несколько элементов информации текста и способность делать выводы.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555" marR="4555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1-4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555" marR="45555" marT="0" marB="0"/>
                </a:tc>
                <a:extLst>
                  <a:ext uri="{0D108BD9-81ED-4DB2-BD59-A6C34878D82A}">
                    <a16:rowId xmlns:a16="http://schemas.microsoft.com/office/drawing/2014/main" val="953631898"/>
                  </a:ext>
                </a:extLst>
              </a:tr>
              <a:tr h="301022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Способность делать и формулировать сложные выводы с опорой на свои профессиональные знания и опыт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555" marR="4555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5-7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555" marR="45555" marT="0" marB="0"/>
                </a:tc>
                <a:extLst>
                  <a:ext uri="{0D108BD9-81ED-4DB2-BD59-A6C34878D82A}">
                    <a16:rowId xmlns:a16="http://schemas.microsoft.com/office/drawing/2014/main" val="3997472332"/>
                  </a:ext>
                </a:extLst>
              </a:tr>
              <a:tr h="454904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Способность сопоставлять информацию из нескольких насыщенных сложных текстов педагогической проблематики, обобщать сходные и противоположные идеи или аргументы, применять и оценивать логические и абстрактные модели.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555" marR="4555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8-10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555" marR="45555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40030063"/>
                  </a:ext>
                </a:extLst>
              </a:tr>
              <a:tr h="147140">
                <a:tc>
                  <a:txBody>
                    <a:bodyPr/>
                    <a:lstStyle/>
                    <a:p>
                      <a:pPr marR="34290"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Итоговая оценка по критерию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555" marR="45555" marT="0" marB="0"/>
                </a:tc>
                <a:tc>
                  <a:txBody>
                    <a:bodyPr/>
                    <a:lstStyle/>
                    <a:p>
                      <a:pPr marR="3429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555" marR="45555" marT="0" marB="0"/>
                </a:tc>
                <a:extLst>
                  <a:ext uri="{0D108BD9-81ED-4DB2-BD59-A6C34878D82A}">
                    <a16:rowId xmlns:a16="http://schemas.microsoft.com/office/drawing/2014/main" val="1069906494"/>
                  </a:ext>
                </a:extLst>
              </a:tr>
              <a:tr h="235589">
                <a:tc>
                  <a:txBody>
                    <a:bodyPr/>
                    <a:lstStyle/>
                    <a:p>
                      <a:pPr marR="3429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3. СФОРМИРОВАННОСТЬ УНИВЕРСАЛЬНЫХ ПЕДАГОГИЧЕСКИХ ДЕЙСТВИЙ И ГРАМОТНОСТЬ ТЕКСТА</a:t>
                      </a:r>
                      <a:endParaRPr lang="ru-RU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555" marR="45555" marT="0" marB="0">
                    <a:solidFill>
                      <a:srgbClr val="A7ECF5"/>
                    </a:solidFill>
                  </a:tcPr>
                </a:tc>
                <a:tc>
                  <a:txBody>
                    <a:bodyPr/>
                    <a:lstStyle/>
                    <a:p>
                      <a:pPr marR="3429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555" marR="45555" marT="0" marB="0"/>
                </a:tc>
                <a:extLst>
                  <a:ext uri="{0D108BD9-81ED-4DB2-BD59-A6C34878D82A}">
                    <a16:rowId xmlns:a16="http://schemas.microsoft.com/office/drawing/2014/main" val="1451167884"/>
                  </a:ext>
                </a:extLst>
              </a:tr>
              <a:tr h="301022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Способность с помощью мыслительных операций выбирать необходимые сведения из противоречивой информации и грамотно формулировать свои ответы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555" marR="4555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1-4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555" marR="45555" marT="0" marB="0"/>
                </a:tc>
                <a:extLst>
                  <a:ext uri="{0D108BD9-81ED-4DB2-BD59-A6C34878D82A}">
                    <a16:rowId xmlns:a16="http://schemas.microsoft.com/office/drawing/2014/main" val="882489667"/>
                  </a:ext>
                </a:extLst>
              </a:tr>
              <a:tr h="301022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Способность интерпретировать и критически оценивать утверждения и аргументы, представленные в текстах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555" marR="4555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5-7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555" marR="45555" marT="0" marB="0"/>
                </a:tc>
                <a:extLst>
                  <a:ext uri="{0D108BD9-81ED-4DB2-BD59-A6C34878D82A}">
                    <a16:rowId xmlns:a16="http://schemas.microsoft.com/office/drawing/2014/main" val="2304427510"/>
                  </a:ext>
                </a:extLst>
              </a:tr>
              <a:tr h="762669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Способность делать сложные выводы, опираясь на </a:t>
                      </a:r>
                      <a:r>
                        <a:rPr lang="ru-RU" sz="1400" dirty="0" err="1">
                          <a:effectLst/>
                        </a:rPr>
                        <a:t>внетекстовую</a:t>
                      </a:r>
                      <a:r>
                        <a:rPr lang="ru-RU" sz="1400" dirty="0">
                          <a:effectLst/>
                        </a:rPr>
                        <a:t> информацию (то есть на профессиональные знания и практический опыт). Способность решать нетиповую профессиональную задачу с опорой на педагогическую интуицию. Способность создавать собственные сложные тексты смешанного типа педагогической проблематики.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555" marR="4555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8-10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555" marR="45555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269279"/>
                  </a:ext>
                </a:extLst>
              </a:tr>
              <a:tr h="169203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Итоговая оценка по критерию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555" marR="4555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555" marR="45555" marT="0" marB="0"/>
                </a:tc>
                <a:extLst>
                  <a:ext uri="{0D108BD9-81ED-4DB2-BD59-A6C34878D82A}">
                    <a16:rowId xmlns:a16="http://schemas.microsoft.com/office/drawing/2014/main" val="735982319"/>
                  </a:ext>
                </a:extLst>
              </a:tr>
              <a:tr h="169203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ИТОГ (сумма баллов)  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555" marR="4555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555" marR="45555" marT="0" marB="0"/>
                </a:tc>
                <a:extLst>
                  <a:ext uri="{0D108BD9-81ED-4DB2-BD59-A6C34878D82A}">
                    <a16:rowId xmlns:a16="http://schemas.microsoft.com/office/drawing/2014/main" val="4072723123"/>
                  </a:ext>
                </a:extLst>
              </a:tr>
            </a:tbl>
          </a:graphicData>
        </a:graphic>
      </p:graphicFrame>
      <p:pic>
        <p:nvPicPr>
          <p:cNvPr id="19" name="Рисунок 18" descr="Герб.png">
            <a:extLst>
              <a:ext uri="{FF2B5EF4-FFF2-40B4-BE49-F238E27FC236}">
                <a16:creationId xmlns:a16="http://schemas.microsoft.com/office/drawing/2014/main" id="{4C0EFA58-A9C4-46E0-8B2B-B7AEAF90DB4E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84784" y="128805"/>
            <a:ext cx="608011" cy="608011"/>
          </a:xfrm>
          <a:prstGeom prst="rect">
            <a:avLst/>
          </a:prstGeom>
        </p:spPr>
      </p:pic>
      <p:pic>
        <p:nvPicPr>
          <p:cNvPr id="20" name="Рисунок 19" descr="Лого ТОИПКРО.png">
            <a:extLst>
              <a:ext uri="{FF2B5EF4-FFF2-40B4-BE49-F238E27FC236}">
                <a16:creationId xmlns:a16="http://schemas.microsoft.com/office/drawing/2014/main" id="{BE0BA842-F716-4F97-9D7C-0EB727932334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772312" y="82738"/>
            <a:ext cx="648510" cy="648510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10F7B3BB-D03F-4C59-9E7E-C37B8FC2D687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17" t="24485" r="28920" b="24434"/>
          <a:stretch/>
        </p:blipFill>
        <p:spPr>
          <a:xfrm>
            <a:off x="100621" y="125358"/>
            <a:ext cx="955844" cy="614906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C1F306BD-EA2F-46DE-BD9E-D9010A6ACEB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85040" y="120378"/>
            <a:ext cx="762850" cy="648423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03E7B154-193E-4800-981B-8EB19B978974}"/>
              </a:ext>
            </a:extLst>
          </p:cNvPr>
          <p:cNvSpPr txBox="1"/>
          <p:nvPr/>
        </p:nvSpPr>
        <p:spPr>
          <a:xfrm>
            <a:off x="3492123" y="111646"/>
            <a:ext cx="7987834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b="1" dirty="0">
                <a:ea typeface="Verdana" panose="020B0604030504040204" pitchFamily="34" charset="0"/>
              </a:rPr>
              <a:t>Всероссийский конкурс «Учитель года России» в 2024 году: региональный этап</a:t>
            </a:r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EC9DAC57-4769-4028-844F-1DCF97E4AA72}"/>
              </a:ext>
            </a:extLst>
          </p:cNvPr>
          <p:cNvSpPr/>
          <p:nvPr/>
        </p:nvSpPr>
        <p:spPr>
          <a:xfrm>
            <a:off x="3434412" y="411876"/>
            <a:ext cx="28189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b="1" dirty="0"/>
              <a:t>КРИТЕРИИ И ПОКАЗАТЕЛИ</a:t>
            </a:r>
            <a:endParaRPr lang="ru-RU" b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D564059-8387-4152-990F-13720B0224A4}"/>
              </a:ext>
            </a:extLst>
          </p:cNvPr>
          <p:cNvSpPr txBox="1"/>
          <p:nvPr/>
        </p:nvSpPr>
        <p:spPr>
          <a:xfrm>
            <a:off x="8306670" y="411876"/>
            <a:ext cx="3231461" cy="369332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ru-RU"/>
            </a:defPPr>
            <a:lvl1pPr algn="ctr">
              <a:spcAft>
                <a:spcPts val="0"/>
              </a:spcAft>
              <a:defRPr b="1"/>
            </a:lvl1pPr>
          </a:lstStyle>
          <a:p>
            <a:r>
              <a:rPr lang="ru-RU" dirty="0"/>
              <a:t>КИ «Педагогический диктант»</a:t>
            </a:r>
          </a:p>
        </p:txBody>
      </p:sp>
    </p:spTree>
    <p:extLst>
      <p:ext uri="{BB962C8B-B14F-4D97-AF65-F5344CB8AC3E}">
        <p14:creationId xmlns:p14="http://schemas.microsoft.com/office/powerpoint/2010/main" val="2464560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ChangeArrowheads="1"/>
          </p:cNvSpPr>
          <p:nvPr/>
        </p:nvSpPr>
        <p:spPr bwMode="auto">
          <a:xfrm>
            <a:off x="0" y="6283324"/>
            <a:ext cx="12195175" cy="342901"/>
          </a:xfrm>
          <a:prstGeom prst="rect">
            <a:avLst/>
          </a:prstGeom>
          <a:solidFill>
            <a:srgbClr val="64CAD9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Freeform 5"/>
          <p:cNvSpPr>
            <a:spLocks/>
          </p:cNvSpPr>
          <p:nvPr/>
        </p:nvSpPr>
        <p:spPr bwMode="auto">
          <a:xfrm>
            <a:off x="11090275" y="6049932"/>
            <a:ext cx="698500" cy="808068"/>
          </a:xfrm>
          <a:custGeom>
            <a:avLst/>
            <a:gdLst>
              <a:gd name="T0" fmla="*/ 714 w 714"/>
              <a:gd name="T1" fmla="*/ 619 h 826"/>
              <a:gd name="T2" fmla="*/ 356 w 714"/>
              <a:gd name="T3" fmla="*/ 826 h 826"/>
              <a:gd name="T4" fmla="*/ 0 w 714"/>
              <a:gd name="T5" fmla="*/ 619 h 826"/>
              <a:gd name="T6" fmla="*/ 0 w 714"/>
              <a:gd name="T7" fmla="*/ 205 h 826"/>
              <a:gd name="T8" fmla="*/ 356 w 714"/>
              <a:gd name="T9" fmla="*/ 0 h 826"/>
              <a:gd name="T10" fmla="*/ 714 w 714"/>
              <a:gd name="T11" fmla="*/ 205 h 826"/>
              <a:gd name="T12" fmla="*/ 714 w 714"/>
              <a:gd name="T13" fmla="*/ 619 h 8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714" h="826">
                <a:moveTo>
                  <a:pt x="714" y="619"/>
                </a:moveTo>
                <a:lnTo>
                  <a:pt x="356" y="826"/>
                </a:lnTo>
                <a:lnTo>
                  <a:pt x="0" y="619"/>
                </a:lnTo>
                <a:lnTo>
                  <a:pt x="0" y="205"/>
                </a:lnTo>
                <a:lnTo>
                  <a:pt x="356" y="0"/>
                </a:lnTo>
                <a:lnTo>
                  <a:pt x="714" y="205"/>
                </a:lnTo>
                <a:lnTo>
                  <a:pt x="714" y="619"/>
                </a:lnTo>
                <a:close/>
              </a:path>
            </a:pathLst>
          </a:custGeom>
          <a:solidFill>
            <a:srgbClr val="00A1B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8" name="TextBox 107"/>
          <p:cNvSpPr txBox="1"/>
          <p:nvPr/>
        </p:nvSpPr>
        <p:spPr>
          <a:xfrm>
            <a:off x="2054089" y="294201"/>
            <a:ext cx="7987834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b="1" dirty="0">
                <a:ea typeface="Verdana" panose="020B0604030504040204" pitchFamily="34" charset="0"/>
              </a:rPr>
              <a:t>Всероссийский конкурс «Учитель года России» в 2024 году: региональный этап</a:t>
            </a:r>
          </a:p>
        </p:txBody>
      </p:sp>
      <p:sp>
        <p:nvSpPr>
          <p:cNvPr id="110" name="TextBox 109"/>
          <p:cNvSpPr txBox="1"/>
          <p:nvPr/>
        </p:nvSpPr>
        <p:spPr>
          <a:xfrm>
            <a:off x="11090275" y="6283324"/>
            <a:ext cx="698500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fld id="{AD323F43-EA49-4D2E-A580-0A4B8E4E6B70}" type="slidenum">
              <a:rPr lang="ru-RU" sz="2000" smtClean="0">
                <a:solidFill>
                  <a:schemeClr val="bg1"/>
                </a:solidFill>
                <a:ea typeface="Verdana" panose="020B0604030504040204" pitchFamily="34" charset="0"/>
              </a:rPr>
              <a:pPr algn="ctr"/>
              <a:t>13</a:t>
            </a:fld>
            <a:endParaRPr lang="ru-RU" sz="2000" dirty="0">
              <a:solidFill>
                <a:schemeClr val="bg1"/>
              </a:solidFill>
              <a:ea typeface="Verdana" panose="020B0604030504040204" pitchFamily="34" charset="0"/>
            </a:endParaRPr>
          </a:p>
        </p:txBody>
      </p:sp>
      <p:cxnSp>
        <p:nvCxnSpPr>
          <p:cNvPr id="111" name="Прямая соединительная линия 110"/>
          <p:cNvCxnSpPr/>
          <p:nvPr/>
        </p:nvCxnSpPr>
        <p:spPr>
          <a:xfrm>
            <a:off x="0" y="907119"/>
            <a:ext cx="12192000" cy="0"/>
          </a:xfrm>
          <a:prstGeom prst="line">
            <a:avLst/>
          </a:prstGeom>
          <a:ln w="19050">
            <a:solidFill>
              <a:srgbClr val="109EB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2" name="Рисунок 111" descr="Герб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70437" y="341317"/>
            <a:ext cx="485188" cy="485188"/>
          </a:xfrm>
          <a:prstGeom prst="rect">
            <a:avLst/>
          </a:prstGeom>
        </p:spPr>
      </p:pic>
      <p:pic>
        <p:nvPicPr>
          <p:cNvPr id="113" name="Рисунок 112" descr="Лого ТОИПКРО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46104" y="294200"/>
            <a:ext cx="517506" cy="517506"/>
          </a:xfrm>
          <a:prstGeom prst="rect">
            <a:avLst/>
          </a:prstGeom>
        </p:spPr>
      </p:pic>
      <p:pic>
        <p:nvPicPr>
          <p:cNvPr id="114" name="Рисунок 11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17" t="24485" r="28920" b="24434"/>
          <a:stretch/>
        </p:blipFill>
        <p:spPr>
          <a:xfrm>
            <a:off x="60189" y="358595"/>
            <a:ext cx="762756" cy="49069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37363" y="112732"/>
            <a:ext cx="1004324" cy="85367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90035" y="1093394"/>
            <a:ext cx="9756232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600" b="1" dirty="0"/>
              <a:t>Рекомендации по выполнению «Педагогического диктанта»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316433" y="4023508"/>
            <a:ext cx="862525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/>
              <a:t> </a:t>
            </a:r>
            <a:endParaRPr lang="ru-RU" sz="2200" dirty="0"/>
          </a:p>
          <a:p>
            <a:r>
              <a:rPr lang="ru-RU" sz="2200" dirty="0"/>
              <a:t>Максимальная оценка за конкурсное испытание – 30 баллов.</a:t>
            </a:r>
          </a:p>
          <a:p>
            <a:r>
              <a:rPr lang="ru-RU" sz="2200" dirty="0"/>
              <a:t>Средняя оценка за </a:t>
            </a:r>
            <a:r>
              <a:rPr lang="ru-RU" sz="2200" b="1" dirty="0">
                <a:solidFill>
                  <a:srgbClr val="109EB4"/>
                </a:solidFill>
              </a:rPr>
              <a:t>Педагогический диктант </a:t>
            </a:r>
            <a:r>
              <a:rPr lang="ru-RU" sz="2200" dirty="0"/>
              <a:t>– </a:t>
            </a:r>
            <a:r>
              <a:rPr lang="en-US" sz="2200" dirty="0"/>
              <a:t>18,35</a:t>
            </a:r>
            <a:r>
              <a:rPr lang="ru-RU" sz="2200" dirty="0"/>
              <a:t>.</a:t>
            </a:r>
          </a:p>
          <a:p>
            <a:r>
              <a:rPr lang="ru-RU" sz="2200" dirty="0"/>
              <a:t>Максимальный средний балл – 26.</a:t>
            </a:r>
          </a:p>
          <a:p>
            <a:r>
              <a:rPr lang="ru-RU" sz="2200" dirty="0"/>
              <a:t>Минимальный средний балл – 11,33.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676275" y="1731450"/>
            <a:ext cx="10261088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dirty="0"/>
              <a:t>Выявить педагогическую проблему (согласно заявленной теме), но и правильно сформулировать возможность ее решения в условиях современной педагогики.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dirty="0"/>
              <a:t>Отразить собственные педагогические принципы и подходы к образованию, свое понимание миссии педагога в современном мире, видение современных проблем и возможных путей их решения средствами образования.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dirty="0"/>
              <a:t>В тексте может быть также отражено восприятие автором профессиональных проблем, прогноз развития современного образования в регионе и стране.                                                        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D27702A-63FA-4319-BF9A-C89EFF326616}"/>
              </a:ext>
            </a:extLst>
          </p:cNvPr>
          <p:cNvSpPr txBox="1"/>
          <p:nvPr/>
        </p:nvSpPr>
        <p:spPr>
          <a:xfrm>
            <a:off x="0" y="6291787"/>
            <a:ext cx="11410957" cy="29084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890" dirty="0">
                <a:solidFill>
                  <a:schemeClr val="bg1"/>
                </a:solidFill>
                <a:latin typeface="Proxima Nova Rg" panose="02000506030000020004" pitchFamily="2" charset="0"/>
              </a:rPr>
              <a:t>#ТОИПКРО  #УЧИБУДУЩЕМУ  #УЧИСЬСТОИПКРО  #ТОИПКРО  #УЧИБУДУЩЕМУ</a:t>
            </a:r>
          </a:p>
        </p:txBody>
      </p:sp>
      <p:pic>
        <p:nvPicPr>
          <p:cNvPr id="25606" name="Picture 6" descr="Презентация – Бесплатные иконки: образование">
            <a:extLst>
              <a:ext uri="{FF2B5EF4-FFF2-40B4-BE49-F238E27FC236}">
                <a16:creationId xmlns:a16="http://schemas.microsoft.com/office/drawing/2014/main" id="{FA8DE6CE-4BE2-4361-83DB-CB04DA7747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9459" y="4278474"/>
            <a:ext cx="1704595" cy="1704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469163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ChangeArrowheads="1"/>
          </p:cNvSpPr>
          <p:nvPr/>
        </p:nvSpPr>
        <p:spPr bwMode="auto">
          <a:xfrm>
            <a:off x="0" y="6283324"/>
            <a:ext cx="12195175" cy="342901"/>
          </a:xfrm>
          <a:prstGeom prst="rect">
            <a:avLst/>
          </a:prstGeom>
          <a:solidFill>
            <a:srgbClr val="64CAD9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Freeform 5"/>
          <p:cNvSpPr>
            <a:spLocks/>
          </p:cNvSpPr>
          <p:nvPr/>
        </p:nvSpPr>
        <p:spPr bwMode="auto">
          <a:xfrm>
            <a:off x="11090275" y="6049932"/>
            <a:ext cx="698500" cy="808068"/>
          </a:xfrm>
          <a:custGeom>
            <a:avLst/>
            <a:gdLst>
              <a:gd name="T0" fmla="*/ 714 w 714"/>
              <a:gd name="T1" fmla="*/ 619 h 826"/>
              <a:gd name="T2" fmla="*/ 356 w 714"/>
              <a:gd name="T3" fmla="*/ 826 h 826"/>
              <a:gd name="T4" fmla="*/ 0 w 714"/>
              <a:gd name="T5" fmla="*/ 619 h 826"/>
              <a:gd name="T6" fmla="*/ 0 w 714"/>
              <a:gd name="T7" fmla="*/ 205 h 826"/>
              <a:gd name="T8" fmla="*/ 356 w 714"/>
              <a:gd name="T9" fmla="*/ 0 h 826"/>
              <a:gd name="T10" fmla="*/ 714 w 714"/>
              <a:gd name="T11" fmla="*/ 205 h 826"/>
              <a:gd name="T12" fmla="*/ 714 w 714"/>
              <a:gd name="T13" fmla="*/ 619 h 8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714" h="826">
                <a:moveTo>
                  <a:pt x="714" y="619"/>
                </a:moveTo>
                <a:lnTo>
                  <a:pt x="356" y="826"/>
                </a:lnTo>
                <a:lnTo>
                  <a:pt x="0" y="619"/>
                </a:lnTo>
                <a:lnTo>
                  <a:pt x="0" y="205"/>
                </a:lnTo>
                <a:lnTo>
                  <a:pt x="356" y="0"/>
                </a:lnTo>
                <a:lnTo>
                  <a:pt x="714" y="205"/>
                </a:lnTo>
                <a:lnTo>
                  <a:pt x="714" y="619"/>
                </a:lnTo>
                <a:close/>
              </a:path>
            </a:pathLst>
          </a:custGeom>
          <a:solidFill>
            <a:srgbClr val="00A1B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8" name="TextBox 107"/>
          <p:cNvSpPr txBox="1"/>
          <p:nvPr/>
        </p:nvSpPr>
        <p:spPr>
          <a:xfrm>
            <a:off x="2115863" y="341317"/>
            <a:ext cx="7926060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b="1" dirty="0">
                <a:ea typeface="Verdana" panose="020B0604030504040204" pitchFamily="34" charset="0"/>
              </a:rPr>
              <a:t>Всероссийский конкурс «Учитель года России» в 2024 году: региональный этап</a:t>
            </a:r>
          </a:p>
        </p:txBody>
      </p:sp>
      <p:sp>
        <p:nvSpPr>
          <p:cNvPr id="110" name="TextBox 109"/>
          <p:cNvSpPr txBox="1"/>
          <p:nvPr/>
        </p:nvSpPr>
        <p:spPr>
          <a:xfrm>
            <a:off x="11090275" y="6283324"/>
            <a:ext cx="698500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fld id="{AD323F43-EA49-4D2E-A580-0A4B8E4E6B70}" type="slidenum">
              <a:rPr lang="ru-RU" sz="2000" smtClean="0">
                <a:solidFill>
                  <a:schemeClr val="bg1"/>
                </a:solidFill>
                <a:ea typeface="Verdana" panose="020B0604030504040204" pitchFamily="34" charset="0"/>
              </a:rPr>
              <a:pPr algn="ctr"/>
              <a:t>14</a:t>
            </a:fld>
            <a:endParaRPr lang="ru-RU" sz="2000" dirty="0">
              <a:solidFill>
                <a:schemeClr val="bg1"/>
              </a:solidFill>
              <a:ea typeface="Verdana" panose="020B0604030504040204" pitchFamily="34" charset="0"/>
            </a:endParaRPr>
          </a:p>
        </p:txBody>
      </p:sp>
      <p:cxnSp>
        <p:nvCxnSpPr>
          <p:cNvPr id="111" name="Прямая соединительная линия 110"/>
          <p:cNvCxnSpPr/>
          <p:nvPr/>
        </p:nvCxnSpPr>
        <p:spPr>
          <a:xfrm>
            <a:off x="0" y="907119"/>
            <a:ext cx="12192000" cy="0"/>
          </a:xfrm>
          <a:prstGeom prst="line">
            <a:avLst/>
          </a:prstGeom>
          <a:ln w="19050">
            <a:solidFill>
              <a:srgbClr val="109EB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2" name="Рисунок 111" descr="Герб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70437" y="341317"/>
            <a:ext cx="485188" cy="485188"/>
          </a:xfrm>
          <a:prstGeom prst="rect">
            <a:avLst/>
          </a:prstGeom>
        </p:spPr>
      </p:pic>
      <p:pic>
        <p:nvPicPr>
          <p:cNvPr id="113" name="Рисунок 112" descr="Лого ТОИПКРО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46104" y="294200"/>
            <a:ext cx="517506" cy="517506"/>
          </a:xfrm>
          <a:prstGeom prst="rect">
            <a:avLst/>
          </a:prstGeom>
        </p:spPr>
      </p:pic>
      <p:pic>
        <p:nvPicPr>
          <p:cNvPr id="114" name="Рисунок 11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17" t="24485" r="28920" b="24434"/>
          <a:stretch/>
        </p:blipFill>
        <p:spPr>
          <a:xfrm>
            <a:off x="60189" y="358595"/>
            <a:ext cx="762756" cy="49069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37363" y="112732"/>
            <a:ext cx="1004324" cy="85367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51935" y="1213004"/>
            <a:ext cx="8663851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600" b="1" dirty="0"/>
              <a:t>Конкурсное испытание «Разговор со школьниками»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51935" y="1902940"/>
            <a:ext cx="105383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109EB4"/>
                </a:solidFill>
              </a:rPr>
              <a:t>Цель: </a:t>
            </a:r>
            <a:r>
              <a:rPr lang="ru-RU" sz="2000" dirty="0"/>
              <a:t>демонстрация конкурсантом профессионально-личностных компетенций в области воспитания и социализации школьников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057137" y="3054345"/>
            <a:ext cx="773163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b="1" dirty="0">
                <a:solidFill>
                  <a:srgbClr val="109EB4"/>
                </a:solidFill>
              </a:rPr>
              <a:t>Формат: </a:t>
            </a:r>
            <a:r>
              <a:rPr lang="ru-RU" sz="2000" dirty="0"/>
              <a:t>открытое обсуждение конкурсантом со школьниками актуальной социально значимой темы, которое проводится в общеобразовательной организации, утвержденной Оргкомитетом в качестве площадки проведения первого тура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057137" y="4503125"/>
            <a:ext cx="788361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109EB4"/>
                </a:solidFill>
              </a:rPr>
              <a:t>Регламент: </a:t>
            </a:r>
            <a:r>
              <a:rPr lang="ru-RU" sz="2000" dirty="0"/>
              <a:t>обсуждение темы со школьниками – </a:t>
            </a:r>
            <a:r>
              <a:rPr lang="ru-RU" sz="2000" b="1" dirty="0">
                <a:solidFill>
                  <a:srgbClr val="109EB4"/>
                </a:solidFill>
              </a:rPr>
              <a:t>до 20 минут</a:t>
            </a:r>
            <a:r>
              <a:rPr lang="ru-RU" sz="2000" dirty="0">
                <a:solidFill>
                  <a:srgbClr val="109EB4"/>
                </a:solidFill>
              </a:rPr>
              <a:t>; </a:t>
            </a:r>
            <a:r>
              <a:rPr lang="ru-RU" sz="2000" dirty="0"/>
              <a:t>ответы на вопросы членов жюри – </a:t>
            </a:r>
            <a:r>
              <a:rPr lang="ru-RU" sz="2000" b="1" dirty="0">
                <a:solidFill>
                  <a:srgbClr val="109EB4"/>
                </a:solidFill>
              </a:rPr>
              <a:t>до 10 минут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C581824-CE97-4958-929E-03494BF040D7}"/>
              </a:ext>
            </a:extLst>
          </p:cNvPr>
          <p:cNvSpPr txBox="1"/>
          <p:nvPr/>
        </p:nvSpPr>
        <p:spPr>
          <a:xfrm>
            <a:off x="0" y="6291787"/>
            <a:ext cx="11410957" cy="29084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890" dirty="0">
                <a:solidFill>
                  <a:schemeClr val="bg1"/>
                </a:solidFill>
                <a:latin typeface="Proxima Nova Rg" panose="02000506030000020004" pitchFamily="2" charset="0"/>
              </a:rPr>
              <a:t>#ТОИПКРО  #УЧИБУДУЩЕМУ  #УЧИСЬСТОИПКРО  #ТОИПКРО  #УЧИБУДУЩЕМУ</a:t>
            </a:r>
          </a:p>
        </p:txBody>
      </p:sp>
      <p:pic>
        <p:nvPicPr>
          <p:cNvPr id="20484" name="Picture 4" descr="Яркий класс Учитель говорит | Премиум AI-сгенерированное изображение">
            <a:extLst>
              <a:ext uri="{FF2B5EF4-FFF2-40B4-BE49-F238E27FC236}">
                <a16:creationId xmlns:a16="http://schemas.microsoft.com/office/drawing/2014/main" id="{8EDEEDAE-8228-4347-A04E-3DC41C36779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0" t="5648"/>
          <a:stretch/>
        </p:blipFill>
        <p:spPr bwMode="auto">
          <a:xfrm>
            <a:off x="413909" y="2882801"/>
            <a:ext cx="3403908" cy="231339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42569307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ChangeArrowheads="1"/>
          </p:cNvSpPr>
          <p:nvPr/>
        </p:nvSpPr>
        <p:spPr bwMode="auto">
          <a:xfrm>
            <a:off x="0" y="6453447"/>
            <a:ext cx="12195175" cy="342901"/>
          </a:xfrm>
          <a:prstGeom prst="rect">
            <a:avLst/>
          </a:prstGeom>
          <a:solidFill>
            <a:srgbClr val="64CAD9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Freeform 5"/>
          <p:cNvSpPr>
            <a:spLocks/>
          </p:cNvSpPr>
          <p:nvPr/>
        </p:nvSpPr>
        <p:spPr bwMode="auto">
          <a:xfrm>
            <a:off x="11090275" y="6220055"/>
            <a:ext cx="698500" cy="808068"/>
          </a:xfrm>
          <a:custGeom>
            <a:avLst/>
            <a:gdLst>
              <a:gd name="T0" fmla="*/ 714 w 714"/>
              <a:gd name="T1" fmla="*/ 619 h 826"/>
              <a:gd name="T2" fmla="*/ 356 w 714"/>
              <a:gd name="T3" fmla="*/ 826 h 826"/>
              <a:gd name="T4" fmla="*/ 0 w 714"/>
              <a:gd name="T5" fmla="*/ 619 h 826"/>
              <a:gd name="T6" fmla="*/ 0 w 714"/>
              <a:gd name="T7" fmla="*/ 205 h 826"/>
              <a:gd name="T8" fmla="*/ 356 w 714"/>
              <a:gd name="T9" fmla="*/ 0 h 826"/>
              <a:gd name="T10" fmla="*/ 714 w 714"/>
              <a:gd name="T11" fmla="*/ 205 h 826"/>
              <a:gd name="T12" fmla="*/ 714 w 714"/>
              <a:gd name="T13" fmla="*/ 619 h 8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714" h="826">
                <a:moveTo>
                  <a:pt x="714" y="619"/>
                </a:moveTo>
                <a:lnTo>
                  <a:pt x="356" y="826"/>
                </a:lnTo>
                <a:lnTo>
                  <a:pt x="0" y="619"/>
                </a:lnTo>
                <a:lnTo>
                  <a:pt x="0" y="205"/>
                </a:lnTo>
                <a:lnTo>
                  <a:pt x="356" y="0"/>
                </a:lnTo>
                <a:lnTo>
                  <a:pt x="714" y="205"/>
                </a:lnTo>
                <a:lnTo>
                  <a:pt x="714" y="619"/>
                </a:lnTo>
                <a:close/>
              </a:path>
            </a:pathLst>
          </a:custGeom>
          <a:solidFill>
            <a:srgbClr val="00A1B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0" name="TextBox 109"/>
          <p:cNvSpPr txBox="1"/>
          <p:nvPr/>
        </p:nvSpPr>
        <p:spPr>
          <a:xfrm>
            <a:off x="11090275" y="6470200"/>
            <a:ext cx="698500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fld id="{AD323F43-EA49-4D2E-A580-0A4B8E4E6B70}" type="slidenum">
              <a:rPr lang="ru-RU" sz="2000" smtClean="0">
                <a:solidFill>
                  <a:schemeClr val="bg1"/>
                </a:solidFill>
                <a:ea typeface="Verdana" panose="020B0604030504040204" pitchFamily="34" charset="0"/>
              </a:rPr>
              <a:pPr algn="ctr"/>
              <a:t>15</a:t>
            </a:fld>
            <a:endParaRPr lang="ru-RU" sz="2000" dirty="0">
              <a:solidFill>
                <a:schemeClr val="bg1"/>
              </a:solidFill>
              <a:ea typeface="Verdana" panose="020B0604030504040204" pitchFamily="34" charset="0"/>
            </a:endParaRPr>
          </a:p>
        </p:txBody>
      </p:sp>
      <p:cxnSp>
        <p:nvCxnSpPr>
          <p:cNvPr id="111" name="Прямая соединительная линия 110"/>
          <p:cNvCxnSpPr/>
          <p:nvPr/>
        </p:nvCxnSpPr>
        <p:spPr>
          <a:xfrm>
            <a:off x="0" y="907119"/>
            <a:ext cx="12192000" cy="0"/>
          </a:xfrm>
          <a:prstGeom prst="line">
            <a:avLst/>
          </a:prstGeom>
          <a:ln w="19050">
            <a:solidFill>
              <a:srgbClr val="109EB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2" name="Рисунок 111" descr="Герб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44352" y="164146"/>
            <a:ext cx="608011" cy="608011"/>
          </a:xfrm>
          <a:prstGeom prst="rect">
            <a:avLst/>
          </a:prstGeom>
        </p:spPr>
      </p:pic>
      <p:pic>
        <p:nvPicPr>
          <p:cNvPr id="113" name="Рисунок 112" descr="Лого ТОИПКРО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31880" y="118079"/>
            <a:ext cx="648510" cy="648510"/>
          </a:xfrm>
          <a:prstGeom prst="rect">
            <a:avLst/>
          </a:prstGeom>
        </p:spPr>
      </p:pic>
      <p:pic>
        <p:nvPicPr>
          <p:cNvPr id="114" name="Рисунок 11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17" t="24485" r="28920" b="24434"/>
          <a:stretch/>
        </p:blipFill>
        <p:spPr>
          <a:xfrm>
            <a:off x="60189" y="160699"/>
            <a:ext cx="955844" cy="61490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44608" y="155719"/>
            <a:ext cx="762850" cy="648423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C26564D2-A307-42DD-AD2C-1C78366EEAE0}"/>
              </a:ext>
            </a:extLst>
          </p:cNvPr>
          <p:cNvSpPr txBox="1"/>
          <p:nvPr/>
        </p:nvSpPr>
        <p:spPr>
          <a:xfrm>
            <a:off x="-11241" y="6453447"/>
            <a:ext cx="11800016" cy="29084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890" dirty="0">
                <a:solidFill>
                  <a:schemeClr val="bg1"/>
                </a:solidFill>
                <a:latin typeface="Proxima Nova Rg" panose="02000506030000020004" pitchFamily="2" charset="0"/>
              </a:rPr>
              <a:t>#ТОИПКРО  #УЧИБУДУЩЕМУ  #УЧИСЬСТОИПКРО  #ТОИПКРО  #УЧИБУДУЩЕМУ</a:t>
            </a:r>
          </a:p>
        </p:txBody>
      </p:sp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D041BCA1-67A6-4E3B-9396-820FBDFBB0B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43939220"/>
              </p:ext>
            </p:extLst>
          </p:nvPr>
        </p:nvGraphicFramePr>
        <p:xfrm>
          <a:off x="60189" y="1006668"/>
          <a:ext cx="12014794" cy="5250389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1214978">
                  <a:extLst>
                    <a:ext uri="{9D8B030D-6E8A-4147-A177-3AD203B41FA5}">
                      <a16:colId xmlns:a16="http://schemas.microsoft.com/office/drawing/2014/main" val="10254128"/>
                    </a:ext>
                  </a:extLst>
                </a:gridCol>
                <a:gridCol w="799816">
                  <a:extLst>
                    <a:ext uri="{9D8B030D-6E8A-4147-A177-3AD203B41FA5}">
                      <a16:colId xmlns:a16="http://schemas.microsoft.com/office/drawing/2014/main" val="2814824429"/>
                    </a:ext>
                  </a:extLst>
                </a:gridCol>
              </a:tblGrid>
              <a:tr h="178070">
                <a:tc gridSpan="2">
                  <a:txBody>
                    <a:bodyPr/>
                    <a:lstStyle/>
                    <a:p>
                      <a:pPr marL="0" lvl="0" indent="0" algn="l" defTabSz="914400" rtl="0" eaLnBrk="1" latinLnBrk="0" hangingPunct="1">
                        <a:spcAft>
                          <a:spcPts val="0"/>
                        </a:spcAft>
                        <a:buFont typeface="PT Astra Serif" panose="020A0603040505020204" pitchFamily="18" charset="-52"/>
                        <a:buNone/>
                      </a:pPr>
                      <a:r>
                        <a:rPr lang="ru-RU" sz="1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1. ГЛУБИНА, УРОВЕНЬ РАСКРЫТИЯ ТЕМЫ И ВОСПИТАТЕЛЬНАЯ ЦЕННОСТЬ  ПРОВЕДЕННОГО ОБСУЖДЕНИЯ</a:t>
                      </a:r>
                    </a:p>
                  </a:txBody>
                  <a:tcPr marL="33388" marR="33388" marT="0" marB="0">
                    <a:solidFill>
                      <a:srgbClr val="65DDED"/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388" marR="33388" marT="0" marB="0"/>
                </a:tc>
                <a:extLst>
                  <a:ext uri="{0D108BD9-81ED-4DB2-BD59-A6C34878D82A}">
                    <a16:rowId xmlns:a16="http://schemas.microsoft.com/office/drawing/2014/main" val="911642858"/>
                  </a:ext>
                </a:extLst>
              </a:tr>
              <a:tr h="26710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Наукообразие изложения темы. Наличие неточностей и фактических ошибок. Оторванность от повседневной практики. Бессистемность и стереотипность мышления. Устаревшая информация.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388" marR="3338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1-4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388" marR="33388" marT="0" marB="0"/>
                </a:tc>
                <a:extLst>
                  <a:ext uri="{0D108BD9-81ED-4DB2-BD59-A6C34878D82A}">
                    <a16:rowId xmlns:a16="http://schemas.microsoft.com/office/drawing/2014/main" val="2340488770"/>
                  </a:ext>
                </a:extLst>
              </a:tr>
              <a:tr h="17807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Барьеры коммуникации. Очевидность обсуждаемых вопросов. Передовой педагогический опыт понимается поверхностно.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388" marR="3338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5-7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388" marR="33388" marT="0" marB="0"/>
                </a:tc>
                <a:extLst>
                  <a:ext uri="{0D108BD9-81ED-4DB2-BD59-A6C34878D82A}">
                    <a16:rowId xmlns:a16="http://schemas.microsoft.com/office/drawing/2014/main" val="3176306545"/>
                  </a:ext>
                </a:extLst>
              </a:tr>
              <a:tr h="35614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Системный взгляд. Четкие и ясные объяснения. Разнообразие и корректность лексикона. Адекватный объем информации. Обучающиеся эмоционально вовлечены в разговор. Формулируются выводы. Знание передового педагогического опыта.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388" marR="3338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8-10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388" marR="33388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52479376"/>
                  </a:ext>
                </a:extLst>
              </a:tr>
              <a:tr h="61753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Итоговая оценка по критерию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388" marR="3338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 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388" marR="33388" marT="0" marB="0"/>
                </a:tc>
                <a:extLst>
                  <a:ext uri="{0D108BD9-81ED-4DB2-BD59-A6C34878D82A}">
                    <a16:rowId xmlns:a16="http://schemas.microsoft.com/office/drawing/2014/main" val="3478184262"/>
                  </a:ext>
                </a:extLst>
              </a:tr>
              <a:tr h="89035">
                <a:tc gridSpan="2"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2. МЕТОДИЧЕСКАЯ И ПСИХОЛОГО-ПЕДАГОГИЧЕСКАЯ ГРАМОТНОСТЬ</a:t>
                      </a:r>
                    </a:p>
                  </a:txBody>
                  <a:tcPr marL="33388" marR="33388" marT="0" marB="0">
                    <a:solidFill>
                      <a:srgbClr val="65DDED"/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388" marR="33388" marT="0" marB="0"/>
                </a:tc>
                <a:extLst>
                  <a:ext uri="{0D108BD9-81ED-4DB2-BD59-A6C34878D82A}">
                    <a16:rowId xmlns:a16="http://schemas.microsoft.com/office/drawing/2014/main" val="2220640206"/>
                  </a:ext>
                </a:extLst>
              </a:tr>
              <a:tr h="274463">
                <a:tc>
                  <a:txBody>
                    <a:bodyPr/>
                    <a:lstStyle/>
                    <a:p>
                      <a:pPr marL="0" algn="just" defTabSz="914400" rtl="0" eaLnBrk="1" latinLnBrk="0" hangingPunct="1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Несоответствие целеполагания выбранной форме и использованным методам. Непродуктивность (безрезультатность) разговора. Объяснения непонятны для обучающихся.</a:t>
                      </a:r>
                    </a:p>
                  </a:txBody>
                  <a:tcPr marL="33388" marR="3338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1-4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388" marR="33388" marT="0" marB="0"/>
                </a:tc>
                <a:extLst>
                  <a:ext uri="{0D108BD9-81ED-4DB2-BD59-A6C34878D82A}">
                    <a16:rowId xmlns:a16="http://schemas.microsoft.com/office/drawing/2014/main" val="1878208692"/>
                  </a:ext>
                </a:extLst>
              </a:tr>
              <a:tr h="274463">
                <a:tc>
                  <a:txBody>
                    <a:bodyPr/>
                    <a:lstStyle/>
                    <a:p>
                      <a:pPr marL="0" algn="just" defTabSz="914400" rtl="0" eaLnBrk="1" latinLnBrk="0" hangingPunct="1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Неготовность отойти от выработанного плана при ситуационной необходимости. Подведение итогов обсуждения носило формальный характер. Часть объяснений непонятны.</a:t>
                      </a:r>
                    </a:p>
                  </a:txBody>
                  <a:tcPr marL="33388" marR="3338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5-7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388" marR="33388" marT="0" marB="0"/>
                </a:tc>
                <a:extLst>
                  <a:ext uri="{0D108BD9-81ED-4DB2-BD59-A6C34878D82A}">
                    <a16:rowId xmlns:a16="http://schemas.microsoft.com/office/drawing/2014/main" val="4018162431"/>
                  </a:ext>
                </a:extLst>
              </a:tr>
              <a:tr h="180976">
                <a:tc>
                  <a:txBody>
                    <a:bodyPr/>
                    <a:lstStyle/>
                    <a:p>
                      <a:pPr marL="0" algn="just" defTabSz="914400" rtl="0" eaLnBrk="1" latinLnBrk="0" hangingPunct="1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Логичный и четко разработанный план. Готовность к импровизации. Органичность использования межпредметных знаний. Результативность разговора.</a:t>
                      </a:r>
                    </a:p>
                  </a:txBody>
                  <a:tcPr marL="33388" marR="3338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8-10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388" marR="33388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2767441"/>
                  </a:ext>
                </a:extLst>
              </a:tr>
              <a:tr h="180976"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Итоговая оценка по критерию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388" marR="3338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 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388" marR="33388" marT="0" marB="0"/>
                </a:tc>
                <a:extLst>
                  <a:ext uri="{0D108BD9-81ED-4DB2-BD59-A6C34878D82A}">
                    <a16:rowId xmlns:a16="http://schemas.microsoft.com/office/drawing/2014/main" val="4284011258"/>
                  </a:ext>
                </a:extLst>
              </a:tr>
              <a:tr h="89035"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3. ЦЕННОСТНЫЕ ОРИЕНТИРЫ И ЛИЧНАЯ ПОЗИЦИЯ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388" marR="33388" marT="0" marB="0">
                    <a:solidFill>
                      <a:srgbClr val="65DDED"/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388" marR="33388" marT="0" marB="0"/>
                </a:tc>
                <a:extLst>
                  <a:ext uri="{0D108BD9-81ED-4DB2-BD59-A6C34878D82A}">
                    <a16:rowId xmlns:a16="http://schemas.microsoft.com/office/drawing/2014/main" val="44289144"/>
                  </a:ext>
                </a:extLst>
              </a:tr>
              <a:tr h="274463">
                <a:tc>
                  <a:txBody>
                    <a:bodyPr/>
                    <a:lstStyle/>
                    <a:p>
                      <a:pPr marL="0" algn="just" defTabSz="914400" rtl="0" eaLnBrk="1" latinLnBrk="0" hangingPunct="1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Игнорирование высказанных обучающимися мнений. В ходе разговора заметна напряженность. Отсутствие образов и метафор, пробуждающих мысль и воображение.</a:t>
                      </a:r>
                    </a:p>
                  </a:txBody>
                  <a:tcPr marL="33388" marR="3338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1-4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388" marR="33388" marT="0" marB="0"/>
                </a:tc>
                <a:extLst>
                  <a:ext uri="{0D108BD9-81ED-4DB2-BD59-A6C34878D82A}">
                    <a16:rowId xmlns:a16="http://schemas.microsoft.com/office/drawing/2014/main" val="2100258455"/>
                  </a:ext>
                </a:extLst>
              </a:tr>
              <a:tr h="274463">
                <a:tc>
                  <a:txBody>
                    <a:bodyPr/>
                    <a:lstStyle/>
                    <a:p>
                      <a:pPr marL="0" algn="just" defTabSz="914400" rtl="0" eaLnBrk="1" latinLnBrk="0" hangingPunct="1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Ценности выделялись, но имели абстрактный для обучающихся характер. Образы и метафоры банальны и шаблонны, давали слабые импульсы для мысли и воображения.</a:t>
                      </a:r>
                    </a:p>
                  </a:txBody>
                  <a:tcPr marL="33388" marR="3338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5-7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388" marR="33388" marT="0" marB="0"/>
                </a:tc>
                <a:extLst>
                  <a:ext uri="{0D108BD9-81ED-4DB2-BD59-A6C34878D82A}">
                    <a16:rowId xmlns:a16="http://schemas.microsoft.com/office/drawing/2014/main" val="968157529"/>
                  </a:ext>
                </a:extLst>
              </a:tr>
              <a:tr h="180976">
                <a:tc>
                  <a:txBody>
                    <a:bodyPr/>
                    <a:lstStyle/>
                    <a:p>
                      <a:pPr marL="0" algn="just" defTabSz="914400" rtl="0" eaLnBrk="1" latinLnBrk="0" hangingPunct="1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Открытость и доброжелательность. Уважение к мнениям и позициям. Образы и метафоры пробуждают мысли и воображение.</a:t>
                      </a:r>
                    </a:p>
                  </a:txBody>
                  <a:tcPr marL="33388" marR="3338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8-10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388" marR="33388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2765679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Итоговая оценка по критерию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388" marR="3338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 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388" marR="33388" marT="0" marB="0"/>
                </a:tc>
                <a:extLst>
                  <a:ext uri="{0D108BD9-81ED-4DB2-BD59-A6C34878D82A}">
                    <a16:rowId xmlns:a16="http://schemas.microsoft.com/office/drawing/2014/main" val="3254791369"/>
                  </a:ext>
                </a:extLst>
              </a:tr>
              <a:tr h="89035"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4.</a:t>
                      </a:r>
                      <a:r>
                        <a:rPr lang="ru-RU" sz="1200" b="1" dirty="0">
                          <a:effectLst/>
                        </a:rPr>
                        <a:t> </a:t>
                      </a:r>
                      <a:r>
                        <a:rPr lang="ru-RU" sz="1400" b="1" dirty="0">
                          <a:effectLst/>
                        </a:rPr>
                        <a:t>КОММУНИКАТИВНАЯ КУЛЬТУРА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388" marR="33388" marT="0" marB="0">
                    <a:solidFill>
                      <a:srgbClr val="65DDED"/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388" marR="33388" marT="0" marB="0"/>
                </a:tc>
                <a:extLst>
                  <a:ext uri="{0D108BD9-81ED-4DB2-BD59-A6C34878D82A}">
                    <a16:rowId xmlns:a16="http://schemas.microsoft.com/office/drawing/2014/main" val="1775006028"/>
                  </a:ext>
                </a:extLst>
              </a:tr>
              <a:tr h="180976">
                <a:tc>
                  <a:txBody>
                    <a:bodyPr/>
                    <a:lstStyle/>
                    <a:p>
                      <a:pPr marL="0" algn="just" defTabSz="914400" rtl="0" eaLnBrk="1" latinLnBrk="0" hangingPunct="1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Допускаются речевые ошибки. Источники информации сомнительны. Поверхностные ответы на вопросы членов жюри.</a:t>
                      </a:r>
                    </a:p>
                  </a:txBody>
                  <a:tcPr marL="33388" marR="3338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1-4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388" marR="33388" marT="0" marB="0"/>
                </a:tc>
                <a:extLst>
                  <a:ext uri="{0D108BD9-81ED-4DB2-BD59-A6C34878D82A}">
                    <a16:rowId xmlns:a16="http://schemas.microsoft.com/office/drawing/2014/main" val="1769107498"/>
                  </a:ext>
                </a:extLst>
              </a:tr>
              <a:tr h="274463">
                <a:tc>
                  <a:txBody>
                    <a:bodyPr/>
                    <a:lstStyle/>
                    <a:p>
                      <a:pPr marL="0" algn="just" defTabSz="914400" rtl="0" eaLnBrk="1" latinLnBrk="0" hangingPunct="1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Отсутствовало формулирование вопросов обучающимися. Речь педагога грамотна, но используются простые конструкции. Узок круг источников информации (1-2). Ответы на вопросы односложны, без рефлексии и размышлений.</a:t>
                      </a:r>
                    </a:p>
                  </a:txBody>
                  <a:tcPr marL="33388" marR="3338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5-7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388" marR="33388" marT="0" marB="0"/>
                </a:tc>
                <a:extLst>
                  <a:ext uri="{0D108BD9-81ED-4DB2-BD59-A6C34878D82A}">
                    <a16:rowId xmlns:a16="http://schemas.microsoft.com/office/drawing/2014/main" val="486821304"/>
                  </a:ext>
                </a:extLst>
              </a:tr>
              <a:tr h="274463">
                <a:tc>
                  <a:txBody>
                    <a:bodyPr/>
                    <a:lstStyle/>
                    <a:p>
                      <a:pPr marL="0" algn="just" defTabSz="914400" rtl="0" eaLnBrk="1" latinLnBrk="0" hangingPunct="1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Поощряется формулирование вопросов обучающимися. Показываются культурные образцы языковой грамотности. Широта круга источников информации (3 и более). В ответах на вопросы заметны размышления и личностная позиция.</a:t>
                      </a:r>
                    </a:p>
                  </a:txBody>
                  <a:tcPr marL="33388" marR="3338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8-10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388" marR="33388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1884010"/>
                  </a:ext>
                </a:extLst>
              </a:tr>
              <a:tr h="180976"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Итоговая оценка по критерию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388" marR="3338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 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388" marR="33388" marT="0" marB="0"/>
                </a:tc>
                <a:extLst>
                  <a:ext uri="{0D108BD9-81ED-4DB2-BD59-A6C34878D82A}">
                    <a16:rowId xmlns:a16="http://schemas.microsoft.com/office/drawing/2014/main" val="3934716051"/>
                  </a:ext>
                </a:extLst>
              </a:tr>
              <a:tr h="105111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ИТОГ (сумма баллов)  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388" marR="3338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 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388" marR="33388" marT="0" marB="0"/>
                </a:tc>
                <a:extLst>
                  <a:ext uri="{0D108BD9-81ED-4DB2-BD59-A6C34878D82A}">
                    <a16:rowId xmlns:a16="http://schemas.microsoft.com/office/drawing/2014/main" val="870025108"/>
                  </a:ext>
                </a:extLst>
              </a:tr>
            </a:tbl>
          </a:graphicData>
        </a:graphic>
      </p:graphicFrame>
      <p:sp>
        <p:nvSpPr>
          <p:cNvPr id="19" name="TextBox 18">
            <a:extLst>
              <a:ext uri="{FF2B5EF4-FFF2-40B4-BE49-F238E27FC236}">
                <a16:creationId xmlns:a16="http://schemas.microsoft.com/office/drawing/2014/main" id="{069014D6-F4AA-4958-9079-1D1692863FD9}"/>
              </a:ext>
            </a:extLst>
          </p:cNvPr>
          <p:cNvSpPr txBox="1"/>
          <p:nvPr/>
        </p:nvSpPr>
        <p:spPr>
          <a:xfrm>
            <a:off x="3451691" y="146987"/>
            <a:ext cx="7987834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b="1" dirty="0">
                <a:ea typeface="Verdana" panose="020B0604030504040204" pitchFamily="34" charset="0"/>
              </a:rPr>
              <a:t>Всероссийский конкурс «Учитель года России» в 2024 году: региональный этап</a:t>
            </a: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308A3240-0B7B-4E8D-8B25-FB4F9E20B2AC}"/>
              </a:ext>
            </a:extLst>
          </p:cNvPr>
          <p:cNvSpPr/>
          <p:nvPr/>
        </p:nvSpPr>
        <p:spPr>
          <a:xfrm>
            <a:off x="3393980" y="447217"/>
            <a:ext cx="28189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b="1" dirty="0"/>
              <a:t>КРИТЕРИИ И ПОКАЗАТЕЛИ</a:t>
            </a:r>
            <a:endParaRPr lang="ru-RU" b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65B3949-B5D0-4B45-9298-EB71D8250D6F}"/>
              </a:ext>
            </a:extLst>
          </p:cNvPr>
          <p:cNvSpPr txBox="1"/>
          <p:nvPr/>
        </p:nvSpPr>
        <p:spPr>
          <a:xfrm>
            <a:off x="8017655" y="451317"/>
            <a:ext cx="3459473" cy="369332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ru-RU"/>
            </a:defPPr>
            <a:lvl1pPr algn="ctr">
              <a:spcAft>
                <a:spcPts val="0"/>
              </a:spcAft>
              <a:defRPr b="1"/>
            </a:lvl1pPr>
          </a:lstStyle>
          <a:p>
            <a:r>
              <a:rPr lang="ru-RU" dirty="0"/>
              <a:t>КИ «Разговор со школьниками» </a:t>
            </a:r>
          </a:p>
        </p:txBody>
      </p:sp>
    </p:spTree>
    <p:extLst>
      <p:ext uri="{BB962C8B-B14F-4D97-AF65-F5344CB8AC3E}">
        <p14:creationId xmlns:p14="http://schemas.microsoft.com/office/powerpoint/2010/main" val="3499429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ChangeArrowheads="1"/>
          </p:cNvSpPr>
          <p:nvPr/>
        </p:nvSpPr>
        <p:spPr bwMode="auto">
          <a:xfrm>
            <a:off x="0" y="6283324"/>
            <a:ext cx="12195175" cy="342901"/>
          </a:xfrm>
          <a:prstGeom prst="rect">
            <a:avLst/>
          </a:prstGeom>
          <a:solidFill>
            <a:srgbClr val="64CAD9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Freeform 5"/>
          <p:cNvSpPr>
            <a:spLocks/>
          </p:cNvSpPr>
          <p:nvPr/>
        </p:nvSpPr>
        <p:spPr bwMode="auto">
          <a:xfrm>
            <a:off x="11090275" y="6049932"/>
            <a:ext cx="698500" cy="808068"/>
          </a:xfrm>
          <a:custGeom>
            <a:avLst/>
            <a:gdLst>
              <a:gd name="T0" fmla="*/ 714 w 714"/>
              <a:gd name="T1" fmla="*/ 619 h 826"/>
              <a:gd name="T2" fmla="*/ 356 w 714"/>
              <a:gd name="T3" fmla="*/ 826 h 826"/>
              <a:gd name="T4" fmla="*/ 0 w 714"/>
              <a:gd name="T5" fmla="*/ 619 h 826"/>
              <a:gd name="T6" fmla="*/ 0 w 714"/>
              <a:gd name="T7" fmla="*/ 205 h 826"/>
              <a:gd name="T8" fmla="*/ 356 w 714"/>
              <a:gd name="T9" fmla="*/ 0 h 826"/>
              <a:gd name="T10" fmla="*/ 714 w 714"/>
              <a:gd name="T11" fmla="*/ 205 h 826"/>
              <a:gd name="T12" fmla="*/ 714 w 714"/>
              <a:gd name="T13" fmla="*/ 619 h 8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714" h="826">
                <a:moveTo>
                  <a:pt x="714" y="619"/>
                </a:moveTo>
                <a:lnTo>
                  <a:pt x="356" y="826"/>
                </a:lnTo>
                <a:lnTo>
                  <a:pt x="0" y="619"/>
                </a:lnTo>
                <a:lnTo>
                  <a:pt x="0" y="205"/>
                </a:lnTo>
                <a:lnTo>
                  <a:pt x="356" y="0"/>
                </a:lnTo>
                <a:lnTo>
                  <a:pt x="714" y="205"/>
                </a:lnTo>
                <a:lnTo>
                  <a:pt x="714" y="619"/>
                </a:lnTo>
                <a:close/>
              </a:path>
            </a:pathLst>
          </a:custGeom>
          <a:solidFill>
            <a:srgbClr val="00A1B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8" name="TextBox 107"/>
          <p:cNvSpPr txBox="1"/>
          <p:nvPr/>
        </p:nvSpPr>
        <p:spPr>
          <a:xfrm>
            <a:off x="2054089" y="378845"/>
            <a:ext cx="7987834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b="1" dirty="0">
                <a:ea typeface="Verdana" panose="020B0604030504040204" pitchFamily="34" charset="0"/>
              </a:rPr>
              <a:t>Всероссийский конкурс «Учитель года России» в 2024 году: региональный этап</a:t>
            </a:r>
          </a:p>
        </p:txBody>
      </p:sp>
      <p:sp>
        <p:nvSpPr>
          <p:cNvPr id="110" name="TextBox 109"/>
          <p:cNvSpPr txBox="1"/>
          <p:nvPr/>
        </p:nvSpPr>
        <p:spPr>
          <a:xfrm>
            <a:off x="11090275" y="6283324"/>
            <a:ext cx="698500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fld id="{AD323F43-EA49-4D2E-A580-0A4B8E4E6B70}" type="slidenum">
              <a:rPr lang="ru-RU" sz="2000" smtClean="0">
                <a:solidFill>
                  <a:schemeClr val="bg1"/>
                </a:solidFill>
                <a:ea typeface="Verdana" panose="020B0604030504040204" pitchFamily="34" charset="0"/>
              </a:rPr>
              <a:pPr algn="ctr"/>
              <a:t>16</a:t>
            </a:fld>
            <a:endParaRPr lang="ru-RU" sz="2000" dirty="0">
              <a:solidFill>
                <a:schemeClr val="bg1"/>
              </a:solidFill>
              <a:ea typeface="Verdana" panose="020B0604030504040204" pitchFamily="34" charset="0"/>
            </a:endParaRPr>
          </a:p>
        </p:txBody>
      </p:sp>
      <p:cxnSp>
        <p:nvCxnSpPr>
          <p:cNvPr id="111" name="Прямая соединительная линия 110"/>
          <p:cNvCxnSpPr/>
          <p:nvPr/>
        </p:nvCxnSpPr>
        <p:spPr>
          <a:xfrm>
            <a:off x="0" y="907119"/>
            <a:ext cx="12192000" cy="0"/>
          </a:xfrm>
          <a:prstGeom prst="line">
            <a:avLst/>
          </a:prstGeom>
          <a:ln w="19050">
            <a:solidFill>
              <a:srgbClr val="109EB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2" name="Рисунок 111" descr="Герб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70437" y="341317"/>
            <a:ext cx="485188" cy="485188"/>
          </a:xfrm>
          <a:prstGeom prst="rect">
            <a:avLst/>
          </a:prstGeom>
        </p:spPr>
      </p:pic>
      <p:pic>
        <p:nvPicPr>
          <p:cNvPr id="113" name="Рисунок 112" descr="Лого ТОИПКРО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46104" y="294200"/>
            <a:ext cx="517506" cy="517506"/>
          </a:xfrm>
          <a:prstGeom prst="rect">
            <a:avLst/>
          </a:prstGeom>
        </p:spPr>
      </p:pic>
      <p:pic>
        <p:nvPicPr>
          <p:cNvPr id="114" name="Рисунок 11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17" t="24485" r="28920" b="24434"/>
          <a:stretch/>
        </p:blipFill>
        <p:spPr>
          <a:xfrm>
            <a:off x="60189" y="358595"/>
            <a:ext cx="762756" cy="49069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37363" y="112732"/>
            <a:ext cx="1004324" cy="853676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C26564D2-A307-42DD-AD2C-1C78366EEAE0}"/>
              </a:ext>
            </a:extLst>
          </p:cNvPr>
          <p:cNvSpPr txBox="1"/>
          <p:nvPr/>
        </p:nvSpPr>
        <p:spPr>
          <a:xfrm>
            <a:off x="0" y="6291787"/>
            <a:ext cx="11410957" cy="29084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890" dirty="0">
                <a:solidFill>
                  <a:schemeClr val="bg1"/>
                </a:solidFill>
                <a:latin typeface="Proxima Nova Rg" panose="02000506030000020004" pitchFamily="2" charset="0"/>
              </a:rPr>
              <a:t>#ТОИПКРО  #УЧИБУДУЩЕМУ  #УЧИСЬСТОИПКРО  #ТОИПКРО  #УЧИБУДУЩЕМУ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4ED2976-D3C7-4528-B798-F606C7B24F8C}"/>
              </a:ext>
            </a:extLst>
          </p:cNvPr>
          <p:cNvSpPr txBox="1"/>
          <p:nvPr/>
        </p:nvSpPr>
        <p:spPr>
          <a:xfrm>
            <a:off x="571500" y="1128449"/>
            <a:ext cx="9756232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600" b="1" dirty="0"/>
              <a:t>Рекомендации по подготовке к «Разговору со школьниками»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FF97B6F-1308-439C-8E1E-37A85FA1A7DA}"/>
              </a:ext>
            </a:extLst>
          </p:cNvPr>
          <p:cNvSpPr txBox="1"/>
          <p:nvPr/>
        </p:nvSpPr>
        <p:spPr>
          <a:xfrm>
            <a:off x="3278615" y="4182617"/>
            <a:ext cx="792683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/>
              <a:t> </a:t>
            </a:r>
          </a:p>
          <a:p>
            <a:r>
              <a:rPr lang="ru-RU" sz="2200" dirty="0"/>
              <a:t>Максимальная оценка за конкурсное испытание – 40 баллов.</a:t>
            </a:r>
          </a:p>
          <a:p>
            <a:r>
              <a:rPr lang="ru-RU" sz="2200" dirty="0"/>
              <a:t>Средняя оценка за </a:t>
            </a:r>
            <a:r>
              <a:rPr lang="ru-RU" sz="2200" dirty="0">
                <a:solidFill>
                  <a:srgbClr val="109EB4"/>
                </a:solidFill>
              </a:rPr>
              <a:t>«</a:t>
            </a:r>
            <a:r>
              <a:rPr lang="ru-RU" sz="2200" b="1" dirty="0">
                <a:solidFill>
                  <a:srgbClr val="109EB4"/>
                </a:solidFill>
              </a:rPr>
              <a:t>Разговор со школьниками»</a:t>
            </a:r>
            <a:r>
              <a:rPr lang="ru-RU" sz="22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2200" dirty="0"/>
              <a:t>–</a:t>
            </a:r>
            <a:r>
              <a:rPr lang="en-US" sz="2200" dirty="0"/>
              <a:t> 26,34</a:t>
            </a:r>
            <a:r>
              <a:rPr lang="ru-RU" sz="2200" dirty="0"/>
              <a:t>.</a:t>
            </a:r>
          </a:p>
          <a:p>
            <a:r>
              <a:rPr lang="ru-RU" sz="2200" dirty="0"/>
              <a:t>Максимальный средний балл – 39,33.</a:t>
            </a:r>
          </a:p>
          <a:p>
            <a:r>
              <a:rPr lang="ru-RU" sz="2200" dirty="0"/>
              <a:t>Минимальный средний балл – 11,5.</a:t>
            </a:r>
          </a:p>
        </p:txBody>
      </p:sp>
      <p:pic>
        <p:nvPicPr>
          <p:cNvPr id="19" name="Picture 6" descr="Презентация – Бесплатные иконки: образование">
            <a:extLst>
              <a:ext uri="{FF2B5EF4-FFF2-40B4-BE49-F238E27FC236}">
                <a16:creationId xmlns:a16="http://schemas.microsoft.com/office/drawing/2014/main" id="{0FF226F5-391F-4C4D-864F-342DB75869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0437" y="4444101"/>
            <a:ext cx="1733063" cy="1733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1767CB82-0CBA-42E9-8F15-6DEDB56D1E72}"/>
              </a:ext>
            </a:extLst>
          </p:cNvPr>
          <p:cNvSpPr/>
          <p:nvPr/>
        </p:nvSpPr>
        <p:spPr>
          <a:xfrm>
            <a:off x="571500" y="1683468"/>
            <a:ext cx="92837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dirty="0"/>
              <a:t>Внимательно ознакомиться с критериями оценивания.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dirty="0"/>
              <a:t>Показать системный взгляд: четкие и ясные объяснения темы, в ходе разговора формулируются выводы.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dirty="0"/>
              <a:t>Использовать разнообразный и корректный лексикон. Поощряется формулирование вопросов обучающимися.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dirty="0"/>
              <a:t>Представить широту круга источников информации (3 и более).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dirty="0"/>
              <a:t>Подготовить адекватный объем информации.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dirty="0"/>
              <a:t>Показать знание передового педагогического опыта.</a:t>
            </a:r>
          </a:p>
        </p:txBody>
      </p:sp>
    </p:spTree>
    <p:extLst>
      <p:ext uri="{BB962C8B-B14F-4D97-AF65-F5344CB8AC3E}">
        <p14:creationId xmlns:p14="http://schemas.microsoft.com/office/powerpoint/2010/main" val="385248954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ChangeArrowheads="1"/>
          </p:cNvSpPr>
          <p:nvPr/>
        </p:nvSpPr>
        <p:spPr bwMode="auto">
          <a:xfrm>
            <a:off x="0" y="6283324"/>
            <a:ext cx="12195175" cy="342901"/>
          </a:xfrm>
          <a:prstGeom prst="rect">
            <a:avLst/>
          </a:prstGeom>
          <a:solidFill>
            <a:srgbClr val="64CAD9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Freeform 5"/>
          <p:cNvSpPr>
            <a:spLocks/>
          </p:cNvSpPr>
          <p:nvPr/>
        </p:nvSpPr>
        <p:spPr bwMode="auto">
          <a:xfrm>
            <a:off x="11090275" y="6049932"/>
            <a:ext cx="698500" cy="808068"/>
          </a:xfrm>
          <a:custGeom>
            <a:avLst/>
            <a:gdLst>
              <a:gd name="T0" fmla="*/ 714 w 714"/>
              <a:gd name="T1" fmla="*/ 619 h 826"/>
              <a:gd name="T2" fmla="*/ 356 w 714"/>
              <a:gd name="T3" fmla="*/ 826 h 826"/>
              <a:gd name="T4" fmla="*/ 0 w 714"/>
              <a:gd name="T5" fmla="*/ 619 h 826"/>
              <a:gd name="T6" fmla="*/ 0 w 714"/>
              <a:gd name="T7" fmla="*/ 205 h 826"/>
              <a:gd name="T8" fmla="*/ 356 w 714"/>
              <a:gd name="T9" fmla="*/ 0 h 826"/>
              <a:gd name="T10" fmla="*/ 714 w 714"/>
              <a:gd name="T11" fmla="*/ 205 h 826"/>
              <a:gd name="T12" fmla="*/ 714 w 714"/>
              <a:gd name="T13" fmla="*/ 619 h 8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714" h="826">
                <a:moveTo>
                  <a:pt x="714" y="619"/>
                </a:moveTo>
                <a:lnTo>
                  <a:pt x="356" y="826"/>
                </a:lnTo>
                <a:lnTo>
                  <a:pt x="0" y="619"/>
                </a:lnTo>
                <a:lnTo>
                  <a:pt x="0" y="205"/>
                </a:lnTo>
                <a:lnTo>
                  <a:pt x="356" y="0"/>
                </a:lnTo>
                <a:lnTo>
                  <a:pt x="714" y="205"/>
                </a:lnTo>
                <a:lnTo>
                  <a:pt x="714" y="619"/>
                </a:lnTo>
                <a:close/>
              </a:path>
            </a:pathLst>
          </a:custGeom>
          <a:solidFill>
            <a:srgbClr val="00A1B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8" name="TextBox 107"/>
          <p:cNvSpPr txBox="1"/>
          <p:nvPr/>
        </p:nvSpPr>
        <p:spPr>
          <a:xfrm>
            <a:off x="2054089" y="358595"/>
            <a:ext cx="7987834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b="1" dirty="0">
                <a:ea typeface="Verdana" panose="020B0604030504040204" pitchFamily="34" charset="0"/>
              </a:rPr>
              <a:t>Всероссийский конкурс «Учитель года России» в 2024 году: региональный этап</a:t>
            </a:r>
          </a:p>
        </p:txBody>
      </p:sp>
      <p:sp>
        <p:nvSpPr>
          <p:cNvPr id="110" name="TextBox 109"/>
          <p:cNvSpPr txBox="1"/>
          <p:nvPr/>
        </p:nvSpPr>
        <p:spPr>
          <a:xfrm>
            <a:off x="11090275" y="6283324"/>
            <a:ext cx="698500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fld id="{AD323F43-EA49-4D2E-A580-0A4B8E4E6B70}" type="slidenum">
              <a:rPr lang="ru-RU" sz="2000" smtClean="0">
                <a:solidFill>
                  <a:schemeClr val="bg1"/>
                </a:solidFill>
                <a:ea typeface="Verdana" panose="020B0604030504040204" pitchFamily="34" charset="0"/>
              </a:rPr>
              <a:pPr algn="ctr"/>
              <a:t>17</a:t>
            </a:fld>
            <a:endParaRPr lang="ru-RU" sz="2000" dirty="0">
              <a:solidFill>
                <a:schemeClr val="bg1"/>
              </a:solidFill>
              <a:ea typeface="Verdana" panose="020B0604030504040204" pitchFamily="34" charset="0"/>
            </a:endParaRPr>
          </a:p>
        </p:txBody>
      </p:sp>
      <p:cxnSp>
        <p:nvCxnSpPr>
          <p:cNvPr id="111" name="Прямая соединительная линия 110"/>
          <p:cNvCxnSpPr/>
          <p:nvPr/>
        </p:nvCxnSpPr>
        <p:spPr>
          <a:xfrm>
            <a:off x="0" y="907119"/>
            <a:ext cx="12192000" cy="0"/>
          </a:xfrm>
          <a:prstGeom prst="line">
            <a:avLst/>
          </a:prstGeom>
          <a:ln w="19050">
            <a:solidFill>
              <a:srgbClr val="109EB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2" name="Рисунок 111" descr="Герб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70437" y="341317"/>
            <a:ext cx="485188" cy="485188"/>
          </a:xfrm>
          <a:prstGeom prst="rect">
            <a:avLst/>
          </a:prstGeom>
        </p:spPr>
      </p:pic>
      <p:pic>
        <p:nvPicPr>
          <p:cNvPr id="113" name="Рисунок 112" descr="Лого ТОИПКРО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46104" y="294200"/>
            <a:ext cx="517506" cy="517506"/>
          </a:xfrm>
          <a:prstGeom prst="rect">
            <a:avLst/>
          </a:prstGeom>
        </p:spPr>
      </p:pic>
      <p:pic>
        <p:nvPicPr>
          <p:cNvPr id="114" name="Рисунок 11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17" t="24485" r="28920" b="24434"/>
          <a:stretch/>
        </p:blipFill>
        <p:spPr>
          <a:xfrm>
            <a:off x="60189" y="358595"/>
            <a:ext cx="762756" cy="49069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37363" y="112732"/>
            <a:ext cx="1004324" cy="853676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24956" y="994585"/>
            <a:ext cx="4751044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600" b="1" dirty="0"/>
              <a:t>Конкурсное испытание «Урок»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24956" y="1617451"/>
            <a:ext cx="1161673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000" b="1" dirty="0">
                <a:solidFill>
                  <a:srgbClr val="109EB4"/>
                </a:solidFill>
              </a:rPr>
              <a:t>Цель: </a:t>
            </a:r>
            <a:r>
              <a:rPr lang="ru-RU" sz="2000" dirty="0"/>
              <a:t>демонстрация конкурсантом профессиональных компетенций в области подготовки, проведения и анализа урока как основной формы организации учебно-воспитательного процесса и учебной деятельности обучающихся 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4046801" y="2451350"/>
            <a:ext cx="790555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109EB4"/>
                </a:solidFill>
              </a:rPr>
              <a:t>Формат: </a:t>
            </a:r>
            <a:r>
              <a:rPr lang="ru-RU" sz="2000" dirty="0"/>
              <a:t>урок по учебному предмету, который проводится конкурсантом в общеобразовательной организации, утвержденной Оргкомитетом в качестве площадки проведения первого тура 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4036135" y="3467013"/>
            <a:ext cx="790555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109EB4"/>
                </a:solidFill>
              </a:rPr>
              <a:t>Регламент: </a:t>
            </a:r>
            <a:r>
              <a:rPr lang="ru-RU" sz="2000" dirty="0"/>
              <a:t>обоснование применения методических подходов, приемов и технологий в соответствии с заявленной темой и целевыми ориентирами урока – до 5 минут; проведение урока – 35 минут; самоанализ урока и ответы на вопросы членов жюри – до 10 минут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AC63526-498B-4B19-8C8C-991FEC6F684A}"/>
              </a:ext>
            </a:extLst>
          </p:cNvPr>
          <p:cNvSpPr txBox="1"/>
          <p:nvPr/>
        </p:nvSpPr>
        <p:spPr>
          <a:xfrm>
            <a:off x="0" y="6291787"/>
            <a:ext cx="11410957" cy="29084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890" dirty="0">
                <a:solidFill>
                  <a:schemeClr val="bg1"/>
                </a:solidFill>
                <a:latin typeface="Proxima Nova Rg" panose="02000506030000020004" pitchFamily="2" charset="0"/>
              </a:rPr>
              <a:t>#ТОИПКРО  #УЧИБУДУЩЕМУ  #УЧИСЬСТОИПКРО  #ТОИПКРО  #УЧИБУДУЩЕМУ</a:t>
            </a:r>
          </a:p>
        </p:txBody>
      </p:sp>
      <p:pic>
        <p:nvPicPr>
          <p:cNvPr id="18434" name="Picture 2" descr="Учитель проводит урок, приветствуя одноклассника ребенка Воспитатель и дети  в классе активный умный ученик на учебе | Премиум векторы">
            <a:extLst>
              <a:ext uri="{FF2B5EF4-FFF2-40B4-BE49-F238E27FC236}">
                <a16:creationId xmlns:a16="http://schemas.microsoft.com/office/drawing/2014/main" id="{03C599D7-34D9-4FE6-8ECC-FD76166B209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44" t="11834" r="3750" b="11175"/>
          <a:stretch/>
        </p:blipFill>
        <p:spPr bwMode="auto">
          <a:xfrm>
            <a:off x="239647" y="2671204"/>
            <a:ext cx="3492381" cy="22061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A4230464-5340-4F11-BEA2-1777B65C5E04}"/>
              </a:ext>
            </a:extLst>
          </p:cNvPr>
          <p:cNvSpPr/>
          <p:nvPr/>
        </p:nvSpPr>
        <p:spPr>
          <a:xfrm>
            <a:off x="822945" y="5060701"/>
            <a:ext cx="1125815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1400" b="1" dirty="0">
                <a:solidFill>
                  <a:srgbClr val="109EB4"/>
                </a:solidFill>
              </a:rPr>
              <a:t>Тема урока определяется в соответствии с календарно-тематическим планированием и рабочей программой по соответствующему предмету с учетом ее фактического выполнения в соответствующем классе общеобразовательной организации, утвержденной Оргкомитетом в качестве площадки проведения первого тура. В случае если преподаваемый конкурсантом предмет не изучается в данной общеобразовательной организации, урок проводится как вводный по данному предмету </a:t>
            </a:r>
          </a:p>
        </p:txBody>
      </p:sp>
      <p:pic>
        <p:nvPicPr>
          <p:cNvPr id="18" name="Picture 12" descr="Information - Free business and finance icons">
            <a:extLst>
              <a:ext uri="{FF2B5EF4-FFF2-40B4-BE49-F238E27FC236}">
                <a16:creationId xmlns:a16="http://schemas.microsoft.com/office/drawing/2014/main" id="{A15209BF-518F-40F8-A2F4-C0A5D722F9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84" y="5139958"/>
            <a:ext cx="587966" cy="5879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577116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TextBox 107"/>
          <p:cNvSpPr txBox="1"/>
          <p:nvPr/>
        </p:nvSpPr>
        <p:spPr>
          <a:xfrm>
            <a:off x="3282369" y="73673"/>
            <a:ext cx="7987834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b="1" dirty="0">
                <a:ea typeface="Verdana" panose="020B0604030504040204" pitchFamily="34" charset="0"/>
              </a:rPr>
              <a:t>Всероссийский конкурс «Учитель года России» в 2024 году: региональный этап</a:t>
            </a:r>
          </a:p>
        </p:txBody>
      </p:sp>
      <p:cxnSp>
        <p:nvCxnSpPr>
          <p:cNvPr id="111" name="Прямая соединительная линия 110"/>
          <p:cNvCxnSpPr/>
          <p:nvPr/>
        </p:nvCxnSpPr>
        <p:spPr>
          <a:xfrm>
            <a:off x="0" y="768892"/>
            <a:ext cx="12192000" cy="0"/>
          </a:xfrm>
          <a:prstGeom prst="line">
            <a:avLst/>
          </a:prstGeom>
          <a:ln w="19050">
            <a:solidFill>
              <a:srgbClr val="109EB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2" name="Рисунок 111" descr="Герб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10248" y="86417"/>
            <a:ext cx="485188" cy="485188"/>
          </a:xfrm>
          <a:prstGeom prst="rect">
            <a:avLst/>
          </a:prstGeom>
        </p:spPr>
      </p:pic>
      <p:pic>
        <p:nvPicPr>
          <p:cNvPr id="113" name="Рисунок 112" descr="Лого ТОИПКРО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385915" y="39300"/>
            <a:ext cx="517506" cy="517506"/>
          </a:xfrm>
          <a:prstGeom prst="rect">
            <a:avLst/>
          </a:prstGeom>
        </p:spPr>
      </p:pic>
      <p:pic>
        <p:nvPicPr>
          <p:cNvPr id="114" name="Рисунок 11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17" t="24485" r="28920" b="24434"/>
          <a:stretch/>
        </p:blipFill>
        <p:spPr>
          <a:xfrm>
            <a:off x="0" y="103695"/>
            <a:ext cx="762756" cy="49069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61169" y="101621"/>
            <a:ext cx="713215" cy="606233"/>
          </a:xfrm>
          <a:prstGeom prst="rect">
            <a:avLst/>
          </a:prstGeom>
        </p:spPr>
      </p:pic>
      <p:graphicFrame>
        <p:nvGraphicFramePr>
          <p:cNvPr id="10" name="Таблица 9">
            <a:extLst>
              <a:ext uri="{FF2B5EF4-FFF2-40B4-BE49-F238E27FC236}">
                <a16:creationId xmlns:a16="http://schemas.microsoft.com/office/drawing/2014/main" id="{59D8B0E1-CB9E-463B-B6F3-B8AC22BDA39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4600429"/>
              </p:ext>
            </p:extLst>
          </p:nvPr>
        </p:nvGraphicFramePr>
        <p:xfrm>
          <a:off x="95691" y="829932"/>
          <a:ext cx="12096309" cy="5819946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1406939">
                  <a:extLst>
                    <a:ext uri="{9D8B030D-6E8A-4147-A177-3AD203B41FA5}">
                      <a16:colId xmlns:a16="http://schemas.microsoft.com/office/drawing/2014/main" val="4155978769"/>
                    </a:ext>
                  </a:extLst>
                </a:gridCol>
                <a:gridCol w="689370">
                  <a:extLst>
                    <a:ext uri="{9D8B030D-6E8A-4147-A177-3AD203B41FA5}">
                      <a16:colId xmlns:a16="http://schemas.microsoft.com/office/drawing/2014/main" val="58406620"/>
                    </a:ext>
                  </a:extLst>
                </a:gridCol>
              </a:tblGrid>
              <a:tr h="10291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218" marR="3021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баллы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218" marR="30218" marT="0" marB="0"/>
                </a:tc>
                <a:extLst>
                  <a:ext uri="{0D108BD9-81ED-4DB2-BD59-A6C34878D82A}">
                    <a16:rowId xmlns:a16="http://schemas.microsoft.com/office/drawing/2014/main" val="2812380948"/>
                  </a:ext>
                </a:extLst>
              </a:tr>
              <a:tr h="80580"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1. МЕТОДИЧЕСКАЯ И ПСИХОЛОГО-ПЕДАГОГИЧЕСКАЯ ГРАМОТНОСТЬ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218" marR="30218" marT="0" marB="0">
                    <a:solidFill>
                      <a:srgbClr val="65DDED"/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0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218" marR="30218" marT="0" marB="0"/>
                </a:tc>
                <a:extLst>
                  <a:ext uri="{0D108BD9-81ED-4DB2-BD59-A6C34878D82A}">
                    <a16:rowId xmlns:a16="http://schemas.microsoft.com/office/drawing/2014/main" val="3380635454"/>
                  </a:ext>
                </a:extLst>
              </a:tr>
              <a:tr h="16116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Нарушение логики действий. Время для заданий не определяется. Отсутствие правил и четких инструкций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218" marR="3021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1-4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218" marR="30218" marT="0" marB="0" anchor="ctr"/>
                </a:tc>
                <a:extLst>
                  <a:ext uri="{0D108BD9-81ED-4DB2-BD59-A6C34878D82A}">
                    <a16:rowId xmlns:a16="http://schemas.microsoft.com/office/drawing/2014/main" val="1885769659"/>
                  </a:ext>
                </a:extLst>
              </a:tr>
              <a:tr h="16116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Правила меняются по ходу. Неудачные попытки использования юмора. Артистизм выглядит искусственным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218" marR="3021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5-7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218" marR="30218" marT="0" marB="0" anchor="ctr"/>
                </a:tc>
                <a:extLst>
                  <a:ext uri="{0D108BD9-81ED-4DB2-BD59-A6C34878D82A}">
                    <a16:rowId xmlns:a16="http://schemas.microsoft.com/office/drawing/2014/main" val="3141959065"/>
                  </a:ext>
                </a:extLst>
              </a:tr>
              <a:tr h="18840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Правила эффективны для учебной работы. Инструкции описывают алгоритм и результаты работы. Время используется рационально. Адекватное использование юмора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218" marR="3021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8-10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218" marR="30218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96488177"/>
                  </a:ext>
                </a:extLst>
              </a:tr>
              <a:tr h="161161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Итоговая оценка по критерию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218" marR="3021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 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218" marR="30218" marT="0" marB="0" anchor="ctr"/>
                </a:tc>
                <a:extLst>
                  <a:ext uri="{0D108BD9-81ED-4DB2-BD59-A6C34878D82A}">
                    <a16:rowId xmlns:a16="http://schemas.microsoft.com/office/drawing/2014/main" val="1469078299"/>
                  </a:ext>
                </a:extLst>
              </a:tr>
              <a:tr h="80580"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2. КОРРЕКТНОСТЬ И ГЛУБИНА ПОНИМАНИЯ ПРЕДМЕТНОГО СОДЕРЖАНИЯ </a:t>
                      </a:r>
                    </a:p>
                  </a:txBody>
                  <a:tcPr marL="30218" marR="30218" marT="0" marB="0">
                    <a:solidFill>
                      <a:srgbClr val="65DDED"/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0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218" marR="30218" marT="0" marB="0"/>
                </a:tc>
                <a:extLst>
                  <a:ext uri="{0D108BD9-81ED-4DB2-BD59-A6C34878D82A}">
                    <a16:rowId xmlns:a16="http://schemas.microsoft.com/office/drawing/2014/main" val="2995457396"/>
                  </a:ext>
                </a:extLst>
              </a:tr>
              <a:tr h="161161">
                <a:tc>
                  <a:txBody>
                    <a:bodyPr/>
                    <a:lstStyle/>
                    <a:p>
                      <a:pPr marL="0" algn="just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Информация слишком сложна или упрощена. Сомнительные источники информации. Слабая связь с практикой</a:t>
                      </a:r>
                    </a:p>
                  </a:txBody>
                  <a:tcPr marL="30218" marR="3021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1-4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218" marR="30218" marT="0" marB="0" anchor="ctr"/>
                </a:tc>
                <a:extLst>
                  <a:ext uri="{0D108BD9-81ED-4DB2-BD59-A6C34878D82A}">
                    <a16:rowId xmlns:a16="http://schemas.microsoft.com/office/drawing/2014/main" val="3014747583"/>
                  </a:ext>
                </a:extLst>
              </a:tr>
              <a:tr h="80580">
                <a:tc>
                  <a:txBody>
                    <a:bodyPr/>
                    <a:lstStyle/>
                    <a:p>
                      <a:pPr marL="0" algn="just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Информация стандартна. Формальное отделение значимого от второстепенного</a:t>
                      </a:r>
                    </a:p>
                  </a:txBody>
                  <a:tcPr marL="30218" marR="3021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5-7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218" marR="30218" marT="0" marB="0" anchor="ctr"/>
                </a:tc>
                <a:extLst>
                  <a:ext uri="{0D108BD9-81ED-4DB2-BD59-A6C34878D82A}">
                    <a16:rowId xmlns:a16="http://schemas.microsoft.com/office/drawing/2014/main" val="658127136"/>
                  </a:ext>
                </a:extLst>
              </a:tr>
              <a:tr h="161161">
                <a:tc>
                  <a:txBody>
                    <a:bodyPr/>
                    <a:lstStyle/>
                    <a:p>
                      <a:pPr marL="0" algn="just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Учебная информация является точной и корректной. Определяется важность и полезность вопросов для практической жизни и личностного развития человека</a:t>
                      </a:r>
                    </a:p>
                  </a:txBody>
                  <a:tcPr marL="30218" marR="3021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8-10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218" marR="30218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77570561"/>
                  </a:ext>
                </a:extLst>
              </a:tr>
              <a:tr h="161161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Итоговая оценка по критерию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218" marR="3021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 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218" marR="30218" marT="0" marB="0" anchor="ctr"/>
                </a:tc>
                <a:extLst>
                  <a:ext uri="{0D108BD9-81ED-4DB2-BD59-A6C34878D82A}">
                    <a16:rowId xmlns:a16="http://schemas.microsoft.com/office/drawing/2014/main" val="1853292744"/>
                  </a:ext>
                </a:extLst>
              </a:tr>
              <a:tr h="80580"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3. ЦЕЛЕПОЛАГАНИЕ И РЕЗУЛЬТАТИВНОСТЬ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218" marR="30218" marT="0" marB="0">
                    <a:solidFill>
                      <a:srgbClr val="65DDED"/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0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218" marR="30218" marT="0" marB="0"/>
                </a:tc>
                <a:extLst>
                  <a:ext uri="{0D108BD9-81ED-4DB2-BD59-A6C34878D82A}">
                    <a16:rowId xmlns:a16="http://schemas.microsoft.com/office/drawing/2014/main" val="1114317564"/>
                  </a:ext>
                </a:extLst>
              </a:tr>
              <a:tr h="161161">
                <a:tc>
                  <a:txBody>
                    <a:bodyPr/>
                    <a:lstStyle/>
                    <a:p>
                      <a:pPr marL="0" algn="just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Рассогласованность целеполагания и действий. Потеря времени. Формальность оценивания</a:t>
                      </a:r>
                    </a:p>
                  </a:txBody>
                  <a:tcPr marL="30218" marR="3021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1-4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218" marR="30218" marT="0" marB="0" anchor="ctr"/>
                </a:tc>
                <a:extLst>
                  <a:ext uri="{0D108BD9-81ED-4DB2-BD59-A6C34878D82A}">
                    <a16:rowId xmlns:a16="http://schemas.microsoft.com/office/drawing/2014/main" val="56939889"/>
                  </a:ext>
                </a:extLst>
              </a:tr>
              <a:tr h="80580">
                <a:tc>
                  <a:txBody>
                    <a:bodyPr/>
                    <a:lstStyle/>
                    <a:p>
                      <a:pPr marL="0" algn="just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Низкая продуктивность и результативность. Оценивание имеет общий характер</a:t>
                      </a:r>
                    </a:p>
                  </a:txBody>
                  <a:tcPr marL="30218" marR="3021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5-7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218" marR="30218" marT="0" marB="0" anchor="ctr"/>
                </a:tc>
                <a:extLst>
                  <a:ext uri="{0D108BD9-81ED-4DB2-BD59-A6C34878D82A}">
                    <a16:rowId xmlns:a16="http://schemas.microsoft.com/office/drawing/2014/main" val="964577223"/>
                  </a:ext>
                </a:extLst>
              </a:tr>
              <a:tr h="161161">
                <a:tc>
                  <a:txBody>
                    <a:bodyPr/>
                    <a:lstStyle/>
                    <a:p>
                      <a:pPr marL="0" algn="just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Взаимосвязь целеполагания и последовательности действий. Время используется рационально. Учебная работа продуктивна. Оценивание конкретно</a:t>
                      </a:r>
                    </a:p>
                  </a:txBody>
                  <a:tcPr marL="30218" marR="3021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8-10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218" marR="30218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07901628"/>
                  </a:ext>
                </a:extLst>
              </a:tr>
              <a:tr h="161161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Итоговая оценка по критерию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218" marR="3021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 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218" marR="30218" marT="0" marB="0" anchor="ctr"/>
                </a:tc>
                <a:extLst>
                  <a:ext uri="{0D108BD9-81ED-4DB2-BD59-A6C34878D82A}">
                    <a16:rowId xmlns:a16="http://schemas.microsoft.com/office/drawing/2014/main" val="3956571315"/>
                  </a:ext>
                </a:extLst>
              </a:tr>
              <a:tr h="80580"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4. ТВОРЧЕСКИЙ ПОДХОД К РЕШЕНИЮ ПРОФЕССИОНАЛЬНЫХ ЗАДАЧ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218" marR="30218" marT="0" marB="0">
                    <a:solidFill>
                      <a:srgbClr val="65DDED"/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0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218" marR="30218" marT="0" marB="0"/>
                </a:tc>
                <a:extLst>
                  <a:ext uri="{0D108BD9-81ED-4DB2-BD59-A6C34878D82A}">
                    <a16:rowId xmlns:a16="http://schemas.microsoft.com/office/drawing/2014/main" val="3677048497"/>
                  </a:ext>
                </a:extLst>
              </a:tr>
              <a:tr h="80580">
                <a:tc>
                  <a:txBody>
                    <a:bodyPr/>
                    <a:lstStyle/>
                    <a:p>
                      <a:pPr marL="0" algn="just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Сотрудничества между обучающимися не происходит. Отчетный характер ответов</a:t>
                      </a:r>
                    </a:p>
                  </a:txBody>
                  <a:tcPr marL="30218" marR="3021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1-4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218" marR="30218" marT="0" marB="0" anchor="ctr"/>
                </a:tc>
                <a:extLst>
                  <a:ext uri="{0D108BD9-81ED-4DB2-BD59-A6C34878D82A}">
                    <a16:rowId xmlns:a16="http://schemas.microsoft.com/office/drawing/2014/main" val="1600909299"/>
                  </a:ext>
                </a:extLst>
              </a:tr>
              <a:tr h="241741">
                <a:tc>
                  <a:txBody>
                    <a:bodyPr/>
                    <a:lstStyle/>
                    <a:p>
                      <a:pPr marL="0" algn="just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Проблемы рассматриваются поверхностно. Педагог транслирует имеющиеся педагогические решения без творческого переосмысления и собственных авторских идей</a:t>
                      </a:r>
                    </a:p>
                  </a:txBody>
                  <a:tcPr marL="30218" marR="3021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5-7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218" marR="30218" marT="0" marB="0" anchor="ctr"/>
                </a:tc>
                <a:extLst>
                  <a:ext uri="{0D108BD9-81ED-4DB2-BD59-A6C34878D82A}">
                    <a16:rowId xmlns:a16="http://schemas.microsoft.com/office/drawing/2014/main" val="152934170"/>
                  </a:ext>
                </a:extLst>
              </a:tr>
              <a:tr h="161161">
                <a:tc>
                  <a:txBody>
                    <a:bodyPr/>
                    <a:lstStyle/>
                    <a:p>
                      <a:pPr marL="0" algn="just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Обучение ориентируется на решение проблемных ситуаций. Демонстрируются собственные находки и нестандартные решения</a:t>
                      </a:r>
                    </a:p>
                  </a:txBody>
                  <a:tcPr marL="30218" marR="3021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8-10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218" marR="30218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25954108"/>
                  </a:ext>
                </a:extLst>
              </a:tr>
              <a:tr h="107447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Итоговая оценка по критерию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218" marR="3021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 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218" marR="30218" marT="0" marB="0" anchor="ctr"/>
                </a:tc>
                <a:extLst>
                  <a:ext uri="{0D108BD9-81ED-4DB2-BD59-A6C34878D82A}">
                    <a16:rowId xmlns:a16="http://schemas.microsoft.com/office/drawing/2014/main" val="2637532226"/>
                  </a:ext>
                </a:extLst>
              </a:tr>
              <a:tr h="80580"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5. КОММУНИКАТИВНАЯ КУЛЬТУРА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218" marR="30218" marT="0" marB="0">
                    <a:solidFill>
                      <a:srgbClr val="65DDED"/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0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218" marR="30218" marT="0" marB="0"/>
                </a:tc>
                <a:extLst>
                  <a:ext uri="{0D108BD9-81ED-4DB2-BD59-A6C34878D82A}">
                    <a16:rowId xmlns:a16="http://schemas.microsoft.com/office/drawing/2014/main" val="1668683967"/>
                  </a:ext>
                </a:extLst>
              </a:tr>
              <a:tr h="161161">
                <a:tc>
                  <a:txBody>
                    <a:bodyPr/>
                    <a:lstStyle/>
                    <a:p>
                      <a:pPr marL="0" algn="just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Барьеры коммуникации. Присутствуют речевые ошибки. Обратной связи не уделяется внимания</a:t>
                      </a:r>
                    </a:p>
                  </a:txBody>
                  <a:tcPr marL="30218" marR="3021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1-4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218" marR="30218" marT="0" marB="0" anchor="ctr"/>
                </a:tc>
                <a:extLst>
                  <a:ext uri="{0D108BD9-81ED-4DB2-BD59-A6C34878D82A}">
                    <a16:rowId xmlns:a16="http://schemas.microsoft.com/office/drawing/2014/main" val="391915615"/>
                  </a:ext>
                </a:extLst>
              </a:tr>
              <a:tr h="161161">
                <a:tc>
                  <a:txBody>
                    <a:bodyPr/>
                    <a:lstStyle/>
                    <a:p>
                      <a:pPr marL="0" algn="just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Попытки преодолеть барьеры коммуникации. Взаимодействие обучающихся формально и однообразно</a:t>
                      </a:r>
                    </a:p>
                  </a:txBody>
                  <a:tcPr marL="30218" marR="3021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5-7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218" marR="30218" marT="0" marB="0" anchor="ctr"/>
                </a:tc>
                <a:extLst>
                  <a:ext uri="{0D108BD9-81ED-4DB2-BD59-A6C34878D82A}">
                    <a16:rowId xmlns:a16="http://schemas.microsoft.com/office/drawing/2014/main" val="2300580646"/>
                  </a:ext>
                </a:extLst>
              </a:tr>
              <a:tr h="161161">
                <a:tc>
                  <a:txBody>
                    <a:bodyPr/>
                    <a:lstStyle/>
                    <a:p>
                      <a:pPr marL="0" algn="just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Знания осваиваются в практической деятельности. Обращается внимание на умение слушать и слышать друг друга. Педагог показывает языковую грамотность</a:t>
                      </a:r>
                    </a:p>
                  </a:txBody>
                  <a:tcPr marL="30218" marR="3021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8-10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218" marR="30218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5384515"/>
                  </a:ext>
                </a:extLst>
              </a:tr>
              <a:tr h="161161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Итоговая оценка по критерию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218" marR="3021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 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218" marR="30218" marT="0" marB="0" anchor="ctr"/>
                </a:tc>
                <a:extLst>
                  <a:ext uri="{0D108BD9-81ED-4DB2-BD59-A6C34878D82A}">
                    <a16:rowId xmlns:a16="http://schemas.microsoft.com/office/drawing/2014/main" val="3771683450"/>
                  </a:ext>
                </a:extLst>
              </a:tr>
              <a:tr h="80580"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6. РЕФЛЕКСИВНАЯ КУЛЬТУРА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218" marR="30218" marT="0" marB="0">
                    <a:solidFill>
                      <a:srgbClr val="65DDED"/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0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218" marR="30218" marT="0" marB="0"/>
                </a:tc>
                <a:extLst>
                  <a:ext uri="{0D108BD9-81ED-4DB2-BD59-A6C34878D82A}">
                    <a16:rowId xmlns:a16="http://schemas.microsoft.com/office/drawing/2014/main" val="1832015009"/>
                  </a:ext>
                </a:extLst>
              </a:tr>
              <a:tr h="161161">
                <a:tc>
                  <a:txBody>
                    <a:bodyPr/>
                    <a:lstStyle/>
                    <a:p>
                      <a:pPr marL="0" algn="just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Рефлексия отсутствует. Оценивание не проводится. На продуктивность и результативность внимание не обращается</a:t>
                      </a:r>
                    </a:p>
                  </a:txBody>
                  <a:tcPr marL="30218" marR="3021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1-4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218" marR="30218" marT="0" marB="0" anchor="ctr"/>
                </a:tc>
                <a:extLst>
                  <a:ext uri="{0D108BD9-81ED-4DB2-BD59-A6C34878D82A}">
                    <a16:rowId xmlns:a16="http://schemas.microsoft.com/office/drawing/2014/main" val="615887128"/>
                  </a:ext>
                </a:extLst>
              </a:tr>
              <a:tr h="161161">
                <a:tc>
                  <a:txBody>
                    <a:bodyPr/>
                    <a:lstStyle/>
                    <a:p>
                      <a:pPr marL="0" algn="just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Отсутствие конкретности в оценивании. Ответы на вопросы не показывают глубокого понимания темы</a:t>
                      </a:r>
                    </a:p>
                  </a:txBody>
                  <a:tcPr marL="30218" marR="3021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5-7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218" marR="30218" marT="0" marB="0" anchor="ctr"/>
                </a:tc>
                <a:extLst>
                  <a:ext uri="{0D108BD9-81ED-4DB2-BD59-A6C34878D82A}">
                    <a16:rowId xmlns:a16="http://schemas.microsoft.com/office/drawing/2014/main" val="2966931227"/>
                  </a:ext>
                </a:extLst>
              </a:tr>
              <a:tr h="241741">
                <a:tc>
                  <a:txBody>
                    <a:bodyPr/>
                    <a:lstStyle/>
                    <a:p>
                      <a:pPr marL="0" algn="just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Рефлексия позволяет сфокусировать внимание на результатах урока. Оценивание опирается на критерии. Ответы на вопросы точны и показывают глубокое понимание</a:t>
                      </a:r>
                    </a:p>
                  </a:txBody>
                  <a:tcPr marL="30218" marR="3021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8-10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218" marR="30218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8387409"/>
                  </a:ext>
                </a:extLst>
              </a:tr>
              <a:tr h="80580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Итоговая оценка по критерию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218" marR="3021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 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218" marR="30218" marT="0" marB="0"/>
                </a:tc>
                <a:extLst>
                  <a:ext uri="{0D108BD9-81ED-4DB2-BD59-A6C34878D82A}">
                    <a16:rowId xmlns:a16="http://schemas.microsoft.com/office/drawing/2014/main" val="1996306135"/>
                  </a:ext>
                </a:extLst>
              </a:tr>
            </a:tbl>
          </a:graphicData>
        </a:graphic>
      </p:graphicFrame>
      <p:sp>
        <p:nvSpPr>
          <p:cNvPr id="6" name="Freeform 5"/>
          <p:cNvSpPr>
            <a:spLocks/>
          </p:cNvSpPr>
          <p:nvPr/>
        </p:nvSpPr>
        <p:spPr bwMode="auto">
          <a:xfrm>
            <a:off x="11745667" y="6451707"/>
            <a:ext cx="380992" cy="470813"/>
          </a:xfrm>
          <a:custGeom>
            <a:avLst/>
            <a:gdLst>
              <a:gd name="T0" fmla="*/ 714 w 714"/>
              <a:gd name="T1" fmla="*/ 619 h 826"/>
              <a:gd name="T2" fmla="*/ 356 w 714"/>
              <a:gd name="T3" fmla="*/ 826 h 826"/>
              <a:gd name="T4" fmla="*/ 0 w 714"/>
              <a:gd name="T5" fmla="*/ 619 h 826"/>
              <a:gd name="T6" fmla="*/ 0 w 714"/>
              <a:gd name="T7" fmla="*/ 205 h 826"/>
              <a:gd name="T8" fmla="*/ 356 w 714"/>
              <a:gd name="T9" fmla="*/ 0 h 826"/>
              <a:gd name="T10" fmla="*/ 714 w 714"/>
              <a:gd name="T11" fmla="*/ 205 h 826"/>
              <a:gd name="T12" fmla="*/ 714 w 714"/>
              <a:gd name="T13" fmla="*/ 619 h 8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714" h="826">
                <a:moveTo>
                  <a:pt x="714" y="619"/>
                </a:moveTo>
                <a:lnTo>
                  <a:pt x="356" y="826"/>
                </a:lnTo>
                <a:lnTo>
                  <a:pt x="0" y="619"/>
                </a:lnTo>
                <a:lnTo>
                  <a:pt x="0" y="205"/>
                </a:lnTo>
                <a:lnTo>
                  <a:pt x="356" y="0"/>
                </a:lnTo>
                <a:lnTo>
                  <a:pt x="714" y="205"/>
                </a:lnTo>
                <a:lnTo>
                  <a:pt x="714" y="619"/>
                </a:lnTo>
                <a:close/>
              </a:path>
            </a:pathLst>
          </a:custGeom>
          <a:solidFill>
            <a:srgbClr val="00A1B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0" name="TextBox 109"/>
          <p:cNvSpPr txBox="1"/>
          <p:nvPr/>
        </p:nvSpPr>
        <p:spPr>
          <a:xfrm>
            <a:off x="11586913" y="6533224"/>
            <a:ext cx="698500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fld id="{AD323F43-EA49-4D2E-A580-0A4B8E4E6B70}" type="slidenum">
              <a:rPr lang="ru-RU" sz="2000" smtClean="0">
                <a:solidFill>
                  <a:schemeClr val="bg1"/>
                </a:solidFill>
                <a:ea typeface="Verdana" panose="020B0604030504040204" pitchFamily="34" charset="0"/>
              </a:rPr>
              <a:pPr algn="ctr"/>
              <a:t>18</a:t>
            </a:fld>
            <a:endParaRPr lang="ru-RU" sz="2000" dirty="0">
              <a:solidFill>
                <a:schemeClr val="bg1"/>
              </a:solidFill>
              <a:ea typeface="Verdana" panose="020B0604030504040204" pitchFamily="34" charset="0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4C848527-8F56-4072-AAD8-E015BBC9CB44}"/>
              </a:ext>
            </a:extLst>
          </p:cNvPr>
          <p:cNvSpPr/>
          <p:nvPr/>
        </p:nvSpPr>
        <p:spPr>
          <a:xfrm>
            <a:off x="3036903" y="375116"/>
            <a:ext cx="31008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b="1" dirty="0"/>
              <a:t>КРИТЕРИИ И ПОКАЗАТЕЛИ</a:t>
            </a:r>
            <a:endParaRPr lang="ru-RU" b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F03C47E0-2BE0-488F-8476-DA789BEEF88B}"/>
              </a:ext>
            </a:extLst>
          </p:cNvPr>
          <p:cNvSpPr/>
          <p:nvPr/>
        </p:nvSpPr>
        <p:spPr>
          <a:xfrm>
            <a:off x="9970040" y="349040"/>
            <a:ext cx="13001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/>
              <a:t>КИ «Урок» </a:t>
            </a:r>
          </a:p>
        </p:txBody>
      </p:sp>
    </p:spTree>
    <p:extLst>
      <p:ext uri="{BB962C8B-B14F-4D97-AF65-F5344CB8AC3E}">
        <p14:creationId xmlns:p14="http://schemas.microsoft.com/office/powerpoint/2010/main" val="320565682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ChangeArrowheads="1"/>
          </p:cNvSpPr>
          <p:nvPr/>
        </p:nvSpPr>
        <p:spPr bwMode="auto">
          <a:xfrm>
            <a:off x="0" y="6283324"/>
            <a:ext cx="12195175" cy="342901"/>
          </a:xfrm>
          <a:prstGeom prst="rect">
            <a:avLst/>
          </a:prstGeom>
          <a:solidFill>
            <a:srgbClr val="64CAD9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Freeform 5"/>
          <p:cNvSpPr>
            <a:spLocks/>
          </p:cNvSpPr>
          <p:nvPr/>
        </p:nvSpPr>
        <p:spPr bwMode="auto">
          <a:xfrm>
            <a:off x="11090275" y="6049932"/>
            <a:ext cx="698500" cy="808068"/>
          </a:xfrm>
          <a:custGeom>
            <a:avLst/>
            <a:gdLst>
              <a:gd name="T0" fmla="*/ 714 w 714"/>
              <a:gd name="T1" fmla="*/ 619 h 826"/>
              <a:gd name="T2" fmla="*/ 356 w 714"/>
              <a:gd name="T3" fmla="*/ 826 h 826"/>
              <a:gd name="T4" fmla="*/ 0 w 714"/>
              <a:gd name="T5" fmla="*/ 619 h 826"/>
              <a:gd name="T6" fmla="*/ 0 w 714"/>
              <a:gd name="T7" fmla="*/ 205 h 826"/>
              <a:gd name="T8" fmla="*/ 356 w 714"/>
              <a:gd name="T9" fmla="*/ 0 h 826"/>
              <a:gd name="T10" fmla="*/ 714 w 714"/>
              <a:gd name="T11" fmla="*/ 205 h 826"/>
              <a:gd name="T12" fmla="*/ 714 w 714"/>
              <a:gd name="T13" fmla="*/ 619 h 8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714" h="826">
                <a:moveTo>
                  <a:pt x="714" y="619"/>
                </a:moveTo>
                <a:lnTo>
                  <a:pt x="356" y="826"/>
                </a:lnTo>
                <a:lnTo>
                  <a:pt x="0" y="619"/>
                </a:lnTo>
                <a:lnTo>
                  <a:pt x="0" y="205"/>
                </a:lnTo>
                <a:lnTo>
                  <a:pt x="356" y="0"/>
                </a:lnTo>
                <a:lnTo>
                  <a:pt x="714" y="205"/>
                </a:lnTo>
                <a:lnTo>
                  <a:pt x="714" y="619"/>
                </a:lnTo>
                <a:close/>
              </a:path>
            </a:pathLst>
          </a:custGeom>
          <a:solidFill>
            <a:srgbClr val="00A1B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8" name="TextBox 107"/>
          <p:cNvSpPr txBox="1"/>
          <p:nvPr/>
        </p:nvSpPr>
        <p:spPr>
          <a:xfrm>
            <a:off x="2054089" y="378845"/>
            <a:ext cx="7987834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b="1" dirty="0">
                <a:ea typeface="Verdana" panose="020B0604030504040204" pitchFamily="34" charset="0"/>
              </a:rPr>
              <a:t>Всероссийский конкурс «Учитель года России» в 2024 году: региональный этап</a:t>
            </a:r>
          </a:p>
        </p:txBody>
      </p:sp>
      <p:sp>
        <p:nvSpPr>
          <p:cNvPr id="110" name="TextBox 109"/>
          <p:cNvSpPr txBox="1"/>
          <p:nvPr/>
        </p:nvSpPr>
        <p:spPr>
          <a:xfrm>
            <a:off x="11090275" y="6283324"/>
            <a:ext cx="698500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fld id="{AD323F43-EA49-4D2E-A580-0A4B8E4E6B70}" type="slidenum">
              <a:rPr lang="ru-RU" sz="2000" smtClean="0">
                <a:solidFill>
                  <a:schemeClr val="bg1"/>
                </a:solidFill>
                <a:ea typeface="Verdana" panose="020B0604030504040204" pitchFamily="34" charset="0"/>
              </a:rPr>
              <a:pPr algn="ctr"/>
              <a:t>19</a:t>
            </a:fld>
            <a:endParaRPr lang="ru-RU" sz="2000" dirty="0">
              <a:solidFill>
                <a:schemeClr val="bg1"/>
              </a:solidFill>
              <a:ea typeface="Verdana" panose="020B0604030504040204" pitchFamily="34" charset="0"/>
            </a:endParaRPr>
          </a:p>
        </p:txBody>
      </p:sp>
      <p:cxnSp>
        <p:nvCxnSpPr>
          <p:cNvPr id="111" name="Прямая соединительная линия 110"/>
          <p:cNvCxnSpPr/>
          <p:nvPr/>
        </p:nvCxnSpPr>
        <p:spPr>
          <a:xfrm>
            <a:off x="0" y="907119"/>
            <a:ext cx="12192000" cy="0"/>
          </a:xfrm>
          <a:prstGeom prst="line">
            <a:avLst/>
          </a:prstGeom>
          <a:ln w="19050">
            <a:solidFill>
              <a:srgbClr val="109EB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2" name="Рисунок 111" descr="Герб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70437" y="341317"/>
            <a:ext cx="485188" cy="485188"/>
          </a:xfrm>
          <a:prstGeom prst="rect">
            <a:avLst/>
          </a:prstGeom>
        </p:spPr>
      </p:pic>
      <p:pic>
        <p:nvPicPr>
          <p:cNvPr id="113" name="Рисунок 112" descr="Лого ТОИПКРО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46104" y="294200"/>
            <a:ext cx="517506" cy="517506"/>
          </a:xfrm>
          <a:prstGeom prst="rect">
            <a:avLst/>
          </a:prstGeom>
        </p:spPr>
      </p:pic>
      <p:pic>
        <p:nvPicPr>
          <p:cNvPr id="114" name="Рисунок 11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17" t="24485" r="28920" b="24434"/>
          <a:stretch/>
        </p:blipFill>
        <p:spPr>
          <a:xfrm>
            <a:off x="60189" y="358595"/>
            <a:ext cx="762756" cy="49069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37363" y="112732"/>
            <a:ext cx="1004324" cy="853676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C26564D2-A307-42DD-AD2C-1C78366EEAE0}"/>
              </a:ext>
            </a:extLst>
          </p:cNvPr>
          <p:cNvSpPr txBox="1"/>
          <p:nvPr/>
        </p:nvSpPr>
        <p:spPr>
          <a:xfrm>
            <a:off x="0" y="6291787"/>
            <a:ext cx="11410957" cy="29084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890" dirty="0">
                <a:solidFill>
                  <a:schemeClr val="bg1"/>
                </a:solidFill>
                <a:latin typeface="Proxima Nova Rg" panose="02000506030000020004" pitchFamily="2" charset="0"/>
              </a:rPr>
              <a:t>#ТОИПКРО  #УЧИБУДУЩЕМУ  #УЧИСЬСТОИПКРО  #ТОИПКРО  #УЧИБУДУЩЕМУ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4ED2976-D3C7-4528-B798-F606C7B24F8C}"/>
              </a:ext>
            </a:extLst>
          </p:cNvPr>
          <p:cNvSpPr txBox="1"/>
          <p:nvPr/>
        </p:nvSpPr>
        <p:spPr>
          <a:xfrm>
            <a:off x="441567" y="1179087"/>
            <a:ext cx="9756232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600" b="1" dirty="0"/>
              <a:t>Рекомендации по выполнению конкурсного испытания «Урок»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FF97B6F-1308-439C-8E1E-37A85FA1A7DA}"/>
              </a:ext>
            </a:extLst>
          </p:cNvPr>
          <p:cNvSpPr txBox="1"/>
          <p:nvPr/>
        </p:nvSpPr>
        <p:spPr>
          <a:xfrm>
            <a:off x="2253321" y="4191174"/>
            <a:ext cx="690431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/>
              <a:t> </a:t>
            </a:r>
          </a:p>
          <a:p>
            <a:r>
              <a:rPr lang="ru-RU" sz="2000" dirty="0"/>
              <a:t>Максимальная оценка за конкурсное испытание – 60 баллов.</a:t>
            </a:r>
          </a:p>
          <a:p>
            <a:r>
              <a:rPr lang="ru-RU" sz="2000" dirty="0"/>
              <a:t>Средняя оценка за </a:t>
            </a:r>
            <a:r>
              <a:rPr lang="ru-RU" sz="2000" b="1" dirty="0">
                <a:solidFill>
                  <a:srgbClr val="109EB4"/>
                </a:solidFill>
              </a:rPr>
              <a:t>«Урок» </a:t>
            </a:r>
            <a:r>
              <a:rPr lang="ru-RU" sz="2000" dirty="0"/>
              <a:t>–</a:t>
            </a:r>
            <a:r>
              <a:rPr lang="en-US" sz="2000" dirty="0"/>
              <a:t> </a:t>
            </a:r>
            <a:r>
              <a:rPr lang="ru-RU" sz="2000" dirty="0"/>
              <a:t>41</a:t>
            </a:r>
            <a:r>
              <a:rPr lang="en-US" sz="2000" dirty="0"/>
              <a:t>,</a:t>
            </a:r>
            <a:r>
              <a:rPr lang="ru-RU" sz="2000" dirty="0"/>
              <a:t>60.</a:t>
            </a:r>
          </a:p>
          <a:p>
            <a:r>
              <a:rPr lang="ru-RU" sz="2000" dirty="0"/>
              <a:t>Максимальный средний балл – 58,67.</a:t>
            </a:r>
          </a:p>
          <a:p>
            <a:r>
              <a:rPr lang="ru-RU" sz="2000" dirty="0"/>
              <a:t>Минимальный средний балл – 20,75.</a:t>
            </a:r>
          </a:p>
        </p:txBody>
      </p:sp>
      <p:pic>
        <p:nvPicPr>
          <p:cNvPr id="19" name="Picture 6" descr="Презентация – Бесплатные иконки: образование">
            <a:extLst>
              <a:ext uri="{FF2B5EF4-FFF2-40B4-BE49-F238E27FC236}">
                <a16:creationId xmlns:a16="http://schemas.microsoft.com/office/drawing/2014/main" id="{0FF226F5-391F-4C4D-864F-342DB75869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093" y="4425364"/>
            <a:ext cx="1733063" cy="1733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1767CB82-0CBA-42E9-8F15-6DEDB56D1E72}"/>
              </a:ext>
            </a:extLst>
          </p:cNvPr>
          <p:cNvSpPr/>
          <p:nvPr/>
        </p:nvSpPr>
        <p:spPr>
          <a:xfrm>
            <a:off x="441567" y="1679993"/>
            <a:ext cx="11660201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dirty="0"/>
              <a:t>Урок - иллюстрация того, как в практической деятельности осуществляются методы, приемы и технологии педагога.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dirty="0"/>
              <a:t>Помнить формулировку темы, целей, задач и планируемых результатов в соответствии с требованиями ФГОС и возрастными особенностями обучающихся.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dirty="0"/>
              <a:t>Важно в логической последовательности выстроить урок: обоснование применения методических подходов, приемов и технологий в соответствии с заявленной темой и целевыми ориентирами урока - проведение урока- самоанализ урока (как защита концепции и сущности педагогического опыта).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dirty="0"/>
              <a:t>Проявить умение достигать результата в любой ситуации при любом уровне подготовленности детей.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DFAF113-60EC-4D9E-8986-FE46D97974F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2699" y="4400831"/>
            <a:ext cx="1631217" cy="1631217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56458DD4-6B90-42E1-9B9F-2ACC1AE0C308}"/>
              </a:ext>
            </a:extLst>
          </p:cNvPr>
          <p:cNvSpPr/>
          <p:nvPr/>
        </p:nvSpPr>
        <p:spPr>
          <a:xfrm>
            <a:off x="10595348" y="4411572"/>
            <a:ext cx="1631217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Видео конкурсных испытаний федерального этапа</a:t>
            </a:r>
          </a:p>
        </p:txBody>
      </p:sp>
    </p:spTree>
    <p:extLst>
      <p:ext uri="{BB962C8B-B14F-4D97-AF65-F5344CB8AC3E}">
        <p14:creationId xmlns:p14="http://schemas.microsoft.com/office/powerpoint/2010/main" val="23754323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ChangeArrowheads="1"/>
          </p:cNvSpPr>
          <p:nvPr/>
        </p:nvSpPr>
        <p:spPr bwMode="auto">
          <a:xfrm>
            <a:off x="0" y="6283324"/>
            <a:ext cx="12195175" cy="342901"/>
          </a:xfrm>
          <a:prstGeom prst="rect">
            <a:avLst/>
          </a:prstGeom>
          <a:solidFill>
            <a:srgbClr val="64CAD9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Freeform 5"/>
          <p:cNvSpPr>
            <a:spLocks/>
          </p:cNvSpPr>
          <p:nvPr/>
        </p:nvSpPr>
        <p:spPr bwMode="auto">
          <a:xfrm>
            <a:off x="11090275" y="6049932"/>
            <a:ext cx="698500" cy="808068"/>
          </a:xfrm>
          <a:custGeom>
            <a:avLst/>
            <a:gdLst>
              <a:gd name="T0" fmla="*/ 714 w 714"/>
              <a:gd name="T1" fmla="*/ 619 h 826"/>
              <a:gd name="T2" fmla="*/ 356 w 714"/>
              <a:gd name="T3" fmla="*/ 826 h 826"/>
              <a:gd name="T4" fmla="*/ 0 w 714"/>
              <a:gd name="T5" fmla="*/ 619 h 826"/>
              <a:gd name="T6" fmla="*/ 0 w 714"/>
              <a:gd name="T7" fmla="*/ 205 h 826"/>
              <a:gd name="T8" fmla="*/ 356 w 714"/>
              <a:gd name="T9" fmla="*/ 0 h 826"/>
              <a:gd name="T10" fmla="*/ 714 w 714"/>
              <a:gd name="T11" fmla="*/ 205 h 826"/>
              <a:gd name="T12" fmla="*/ 714 w 714"/>
              <a:gd name="T13" fmla="*/ 619 h 8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714" h="826">
                <a:moveTo>
                  <a:pt x="714" y="619"/>
                </a:moveTo>
                <a:lnTo>
                  <a:pt x="356" y="826"/>
                </a:lnTo>
                <a:lnTo>
                  <a:pt x="0" y="619"/>
                </a:lnTo>
                <a:lnTo>
                  <a:pt x="0" y="205"/>
                </a:lnTo>
                <a:lnTo>
                  <a:pt x="356" y="0"/>
                </a:lnTo>
                <a:lnTo>
                  <a:pt x="714" y="205"/>
                </a:lnTo>
                <a:lnTo>
                  <a:pt x="714" y="619"/>
                </a:lnTo>
                <a:close/>
              </a:path>
            </a:pathLst>
          </a:custGeom>
          <a:solidFill>
            <a:srgbClr val="00A1B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8" name="TextBox 107"/>
          <p:cNvSpPr txBox="1"/>
          <p:nvPr/>
        </p:nvSpPr>
        <p:spPr>
          <a:xfrm>
            <a:off x="2166551" y="304905"/>
            <a:ext cx="7875372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b="1" dirty="0">
                <a:ea typeface="Verdana" panose="020B0604030504040204" pitchFamily="34" charset="0"/>
              </a:rPr>
              <a:t>Всероссийский конкурс «Учитель года России» в 2024 году: региональный этап</a:t>
            </a:r>
          </a:p>
        </p:txBody>
      </p:sp>
      <p:sp>
        <p:nvSpPr>
          <p:cNvPr id="110" name="TextBox 109"/>
          <p:cNvSpPr txBox="1"/>
          <p:nvPr/>
        </p:nvSpPr>
        <p:spPr>
          <a:xfrm>
            <a:off x="11090275" y="6283324"/>
            <a:ext cx="698500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fld id="{AD323F43-EA49-4D2E-A580-0A4B8E4E6B70}" type="slidenum">
              <a:rPr lang="ru-RU" sz="2000" smtClean="0">
                <a:solidFill>
                  <a:schemeClr val="bg1"/>
                </a:solidFill>
                <a:ea typeface="Verdana" panose="020B0604030504040204" pitchFamily="34" charset="0"/>
              </a:rPr>
              <a:pPr algn="ctr"/>
              <a:t>2</a:t>
            </a:fld>
            <a:endParaRPr lang="ru-RU" sz="2000" dirty="0">
              <a:solidFill>
                <a:schemeClr val="bg1"/>
              </a:solidFill>
              <a:ea typeface="Verdana" panose="020B0604030504040204" pitchFamily="34" charset="0"/>
            </a:endParaRPr>
          </a:p>
        </p:txBody>
      </p:sp>
      <p:cxnSp>
        <p:nvCxnSpPr>
          <p:cNvPr id="111" name="Прямая соединительная линия 110"/>
          <p:cNvCxnSpPr/>
          <p:nvPr/>
        </p:nvCxnSpPr>
        <p:spPr>
          <a:xfrm>
            <a:off x="0" y="907119"/>
            <a:ext cx="12192000" cy="0"/>
          </a:xfrm>
          <a:prstGeom prst="line">
            <a:avLst/>
          </a:prstGeom>
          <a:ln w="19050">
            <a:solidFill>
              <a:srgbClr val="109EB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2" name="Рисунок 111" descr="Герб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70437" y="341317"/>
            <a:ext cx="485188" cy="485188"/>
          </a:xfrm>
          <a:prstGeom prst="rect">
            <a:avLst/>
          </a:prstGeom>
        </p:spPr>
      </p:pic>
      <p:pic>
        <p:nvPicPr>
          <p:cNvPr id="113" name="Рисунок 112" descr="Лого ТОИПКРО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46104" y="294200"/>
            <a:ext cx="517506" cy="517506"/>
          </a:xfrm>
          <a:prstGeom prst="rect">
            <a:avLst/>
          </a:prstGeom>
        </p:spPr>
      </p:pic>
      <p:pic>
        <p:nvPicPr>
          <p:cNvPr id="114" name="Рисунок 11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17" t="24485" r="28920" b="24434"/>
          <a:stretch/>
        </p:blipFill>
        <p:spPr>
          <a:xfrm>
            <a:off x="60189" y="358595"/>
            <a:ext cx="762756" cy="49069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37363" y="112732"/>
            <a:ext cx="1004324" cy="85367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876353" y="990731"/>
            <a:ext cx="60076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109EB4"/>
                </a:solidFill>
              </a:rPr>
              <a:t>Учредители регионального этапа Конкурса: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1208" y="1195218"/>
            <a:ext cx="1225402" cy="122540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3138" y="2423156"/>
            <a:ext cx="1103472" cy="124978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2447" y="3722782"/>
            <a:ext cx="1560711" cy="100592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89497" y="4778547"/>
            <a:ext cx="1207113" cy="1371719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683158" y="1706502"/>
            <a:ext cx="76077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/>
              <a:t>Департамент образования Томской области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704857" y="2597479"/>
            <a:ext cx="953041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/>
              <a:t>Томская территориальная организация профсоюза  работников народного образования и науки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683158" y="3590598"/>
            <a:ext cx="1048277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/>
              <a:t>Федеральное государственное бюджетное образовательное учреждение высшего профессионального образования </a:t>
            </a:r>
          </a:p>
          <a:p>
            <a:r>
              <a:rPr lang="ru-RU" sz="2400" dirty="0"/>
              <a:t>«Томский государственный педагогический университет»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057135" y="4672002"/>
            <a:ext cx="407773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600" b="1" dirty="0">
                <a:solidFill>
                  <a:srgbClr val="109EB4"/>
                </a:solidFill>
              </a:rPr>
              <a:t>Оператор конкурса: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590331" y="4996734"/>
            <a:ext cx="101984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/>
              <a:t>Областное государственное бюджетное учреждение дополнительного профессионального образования «Томский областной институт повышения квалификации и переподготовки работников образования»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C2EB100-8FEE-4A2F-98F6-03D74DDE3CE0}"/>
              </a:ext>
            </a:extLst>
          </p:cNvPr>
          <p:cNvSpPr txBox="1"/>
          <p:nvPr/>
        </p:nvSpPr>
        <p:spPr>
          <a:xfrm>
            <a:off x="377818" y="6333091"/>
            <a:ext cx="10712457" cy="5816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890" dirty="0">
                <a:solidFill>
                  <a:schemeClr val="bg1"/>
                </a:solidFill>
                <a:latin typeface="Proxima Nova Rg" panose="02000506030000020004" pitchFamily="2" charset="0"/>
              </a:rPr>
              <a:t>#ТОИПКРО  #УЧИБУДУЩЕМУ  #УЧИСЬСТОИПКРО  #ТОИПКРО  #УЧИБУДУЩЕМУ #УЧИСЬСТОИПКРО</a:t>
            </a:r>
          </a:p>
        </p:txBody>
      </p:sp>
    </p:spTree>
    <p:extLst>
      <p:ext uri="{BB962C8B-B14F-4D97-AF65-F5344CB8AC3E}">
        <p14:creationId xmlns:p14="http://schemas.microsoft.com/office/powerpoint/2010/main" val="279330858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ChangeArrowheads="1"/>
          </p:cNvSpPr>
          <p:nvPr/>
        </p:nvSpPr>
        <p:spPr bwMode="auto">
          <a:xfrm>
            <a:off x="0" y="6283324"/>
            <a:ext cx="12195175" cy="342901"/>
          </a:xfrm>
          <a:prstGeom prst="rect">
            <a:avLst/>
          </a:prstGeom>
          <a:solidFill>
            <a:srgbClr val="64CAD9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Freeform 5"/>
          <p:cNvSpPr>
            <a:spLocks/>
          </p:cNvSpPr>
          <p:nvPr/>
        </p:nvSpPr>
        <p:spPr bwMode="auto">
          <a:xfrm>
            <a:off x="11090275" y="6049932"/>
            <a:ext cx="698500" cy="808068"/>
          </a:xfrm>
          <a:custGeom>
            <a:avLst/>
            <a:gdLst>
              <a:gd name="T0" fmla="*/ 714 w 714"/>
              <a:gd name="T1" fmla="*/ 619 h 826"/>
              <a:gd name="T2" fmla="*/ 356 w 714"/>
              <a:gd name="T3" fmla="*/ 826 h 826"/>
              <a:gd name="T4" fmla="*/ 0 w 714"/>
              <a:gd name="T5" fmla="*/ 619 h 826"/>
              <a:gd name="T6" fmla="*/ 0 w 714"/>
              <a:gd name="T7" fmla="*/ 205 h 826"/>
              <a:gd name="T8" fmla="*/ 356 w 714"/>
              <a:gd name="T9" fmla="*/ 0 h 826"/>
              <a:gd name="T10" fmla="*/ 714 w 714"/>
              <a:gd name="T11" fmla="*/ 205 h 826"/>
              <a:gd name="T12" fmla="*/ 714 w 714"/>
              <a:gd name="T13" fmla="*/ 619 h 8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714" h="826">
                <a:moveTo>
                  <a:pt x="714" y="619"/>
                </a:moveTo>
                <a:lnTo>
                  <a:pt x="356" y="826"/>
                </a:lnTo>
                <a:lnTo>
                  <a:pt x="0" y="619"/>
                </a:lnTo>
                <a:lnTo>
                  <a:pt x="0" y="205"/>
                </a:lnTo>
                <a:lnTo>
                  <a:pt x="356" y="0"/>
                </a:lnTo>
                <a:lnTo>
                  <a:pt x="714" y="205"/>
                </a:lnTo>
                <a:lnTo>
                  <a:pt x="714" y="619"/>
                </a:lnTo>
                <a:close/>
              </a:path>
            </a:pathLst>
          </a:custGeom>
          <a:solidFill>
            <a:srgbClr val="00A1B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8" name="TextBox 107"/>
          <p:cNvSpPr txBox="1"/>
          <p:nvPr/>
        </p:nvSpPr>
        <p:spPr>
          <a:xfrm>
            <a:off x="2115863" y="358595"/>
            <a:ext cx="7926060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b="1" dirty="0">
                <a:ea typeface="Verdana" panose="020B0604030504040204" pitchFamily="34" charset="0"/>
              </a:rPr>
              <a:t>Всероссийский конкурс «Учитель года России» в 2024 году: региональный этап</a:t>
            </a:r>
          </a:p>
        </p:txBody>
      </p:sp>
      <p:sp>
        <p:nvSpPr>
          <p:cNvPr id="110" name="TextBox 109"/>
          <p:cNvSpPr txBox="1"/>
          <p:nvPr/>
        </p:nvSpPr>
        <p:spPr>
          <a:xfrm>
            <a:off x="11090275" y="6283324"/>
            <a:ext cx="698500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fld id="{AD323F43-EA49-4D2E-A580-0A4B8E4E6B70}" type="slidenum">
              <a:rPr lang="ru-RU" sz="2000" smtClean="0">
                <a:solidFill>
                  <a:schemeClr val="bg1"/>
                </a:solidFill>
                <a:ea typeface="Verdana" panose="020B0604030504040204" pitchFamily="34" charset="0"/>
              </a:rPr>
              <a:pPr algn="ctr"/>
              <a:t>20</a:t>
            </a:fld>
            <a:endParaRPr lang="ru-RU" sz="2000" dirty="0">
              <a:solidFill>
                <a:schemeClr val="bg1"/>
              </a:solidFill>
              <a:ea typeface="Verdana" panose="020B0604030504040204" pitchFamily="34" charset="0"/>
            </a:endParaRPr>
          </a:p>
        </p:txBody>
      </p:sp>
      <p:cxnSp>
        <p:nvCxnSpPr>
          <p:cNvPr id="111" name="Прямая соединительная линия 110"/>
          <p:cNvCxnSpPr/>
          <p:nvPr/>
        </p:nvCxnSpPr>
        <p:spPr>
          <a:xfrm>
            <a:off x="0" y="907119"/>
            <a:ext cx="12192000" cy="0"/>
          </a:xfrm>
          <a:prstGeom prst="line">
            <a:avLst/>
          </a:prstGeom>
          <a:ln w="19050">
            <a:solidFill>
              <a:srgbClr val="109EB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2" name="Рисунок 111" descr="Герб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70437" y="341317"/>
            <a:ext cx="485188" cy="485188"/>
          </a:xfrm>
          <a:prstGeom prst="rect">
            <a:avLst/>
          </a:prstGeom>
        </p:spPr>
      </p:pic>
      <p:pic>
        <p:nvPicPr>
          <p:cNvPr id="113" name="Рисунок 112" descr="Лого ТОИПКРО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46104" y="294200"/>
            <a:ext cx="517506" cy="517506"/>
          </a:xfrm>
          <a:prstGeom prst="rect">
            <a:avLst/>
          </a:prstGeom>
        </p:spPr>
      </p:pic>
      <p:pic>
        <p:nvPicPr>
          <p:cNvPr id="114" name="Рисунок 11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17" t="24485" r="28920" b="24434"/>
          <a:stretch/>
        </p:blipFill>
        <p:spPr>
          <a:xfrm>
            <a:off x="60189" y="358595"/>
            <a:ext cx="762756" cy="49069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37363" y="112732"/>
            <a:ext cx="1004324" cy="853676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96562" y="994585"/>
            <a:ext cx="7389799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600" b="1" dirty="0"/>
              <a:t>Второй тур «Учитель-мастер»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814119" y="1487725"/>
            <a:ext cx="5997145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600" b="1" dirty="0"/>
              <a:t>Конкурсное испытание «Мастер-класс»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56519" y="1964197"/>
            <a:ext cx="117851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109EB4"/>
                </a:solidFill>
                <a:latin typeface="PT Astra Serif"/>
                <a:ea typeface="Times New Roman" panose="02020603050405020304" pitchFamily="18" charset="0"/>
              </a:rPr>
              <a:t>Цель: </a:t>
            </a:r>
            <a:r>
              <a:rPr lang="ru-RU" dirty="0"/>
              <a:t>демонстрация участником Конкурса профессионального мастерства в области презентации и трансляции педагогического опыта в ситуации профессионального взаимодействия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3648075" y="2684987"/>
            <a:ext cx="814069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109EB4"/>
                </a:solidFill>
                <a:latin typeface="PT Astra Serif"/>
                <a:ea typeface="Times New Roman" panose="02020603050405020304" pitchFamily="18" charset="0"/>
              </a:rPr>
              <a:t>Формат: </a:t>
            </a:r>
            <a:r>
              <a:rPr lang="ru-RU" dirty="0"/>
              <a:t>учебно-методическое занятие с коллегами, демонстрирующее педагогическое мастерство лауреата в области трансляции своего педагогического опыта, доказавшего эффективность в практической работе 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3648075" y="3649225"/>
            <a:ext cx="762952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109EB4"/>
                </a:solidFill>
                <a:latin typeface="PT Astra Serif"/>
                <a:ea typeface="Times New Roman" panose="02020603050405020304" pitchFamily="18" charset="0"/>
              </a:rPr>
              <a:t>Регламент: </a:t>
            </a:r>
            <a:r>
              <a:rPr lang="ru-RU" dirty="0"/>
              <a:t>проведение мастер-класса – до 20 минут; ответы на вопросы членов жюри – до 10 минут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296562" y="4549676"/>
            <a:ext cx="1174303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/>
              <a:t>Мастер-класс проводится на площадке, утвержденной Оргкомитетом в качестве площадки проведения </a:t>
            </a:r>
            <a:r>
              <a:rPr lang="en-US" dirty="0"/>
              <a:t>II-</a:t>
            </a:r>
            <a:r>
              <a:rPr lang="ru-RU" dirty="0" err="1"/>
              <a:t>го</a:t>
            </a:r>
            <a:r>
              <a:rPr lang="ru-RU" dirty="0"/>
              <a:t> тура, в присутствии жюри и участников регионального этапа Конкурса</a:t>
            </a:r>
          </a:p>
          <a:p>
            <a:pPr algn="just"/>
            <a:r>
              <a:rPr lang="ru-RU" dirty="0"/>
              <a:t>Очередность выступлений определяется по результатам жеребьевки на организационной встрече участников Конкурса</a:t>
            </a:r>
          </a:p>
          <a:p>
            <a:pPr algn="just"/>
            <a:r>
              <a:rPr lang="ru-RU" dirty="0"/>
              <a:t>Тему, форму проведения мастер-класса, наличие фокус-группы и ее количественный состав (при необходимости) конкурсанты определяют самостоятельно.</a:t>
            </a:r>
          </a:p>
          <a:p>
            <a:pPr algn="just"/>
            <a:endParaRPr lang="ru-RU" dirty="0"/>
          </a:p>
          <a:p>
            <a:endParaRPr lang="ru-RU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0440C92-FDAB-49D1-BA1D-65757A474ECF}"/>
              </a:ext>
            </a:extLst>
          </p:cNvPr>
          <p:cNvSpPr txBox="1"/>
          <p:nvPr/>
        </p:nvSpPr>
        <p:spPr>
          <a:xfrm>
            <a:off x="0" y="6291787"/>
            <a:ext cx="11410957" cy="29084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890" dirty="0">
                <a:solidFill>
                  <a:schemeClr val="bg1"/>
                </a:solidFill>
                <a:latin typeface="Proxima Nova Rg" panose="02000506030000020004" pitchFamily="2" charset="0"/>
              </a:rPr>
              <a:t>#ТОИПКРО  #УЧИБУДУЩЕМУ  #УЧИСЬСТОИПКРО  #ТОИПКРО  #УЧИБУДУЩЕМУ</a:t>
            </a:r>
          </a:p>
        </p:txBody>
      </p:sp>
      <p:pic>
        <p:nvPicPr>
          <p:cNvPr id="16386" name="Picture 2" descr="Мужчина и женщина представляют рабочие места перед аудиторией, рассказывая о росте компании.">
            <a:extLst>
              <a:ext uri="{FF2B5EF4-FFF2-40B4-BE49-F238E27FC236}">
                <a16:creationId xmlns:a16="http://schemas.microsoft.com/office/drawing/2014/main" id="{898791D7-412B-494C-AB1D-52903F24DA9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8" t="15707" r="3750" b="10656"/>
          <a:stretch/>
        </p:blipFill>
        <p:spPr bwMode="auto">
          <a:xfrm>
            <a:off x="361084" y="2762469"/>
            <a:ext cx="3058391" cy="1639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5275623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Таблица 7">
            <a:extLst>
              <a:ext uri="{FF2B5EF4-FFF2-40B4-BE49-F238E27FC236}">
                <a16:creationId xmlns:a16="http://schemas.microsoft.com/office/drawing/2014/main" id="{F8A7A7E9-F224-4B3F-A8C5-C67CED539C6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88610122"/>
              </p:ext>
            </p:extLst>
          </p:nvPr>
        </p:nvGraphicFramePr>
        <p:xfrm>
          <a:off x="90783" y="707248"/>
          <a:ext cx="12010434" cy="6043376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1419367">
                  <a:extLst>
                    <a:ext uri="{9D8B030D-6E8A-4147-A177-3AD203B41FA5}">
                      <a16:colId xmlns:a16="http://schemas.microsoft.com/office/drawing/2014/main" val="2598233035"/>
                    </a:ext>
                  </a:extLst>
                </a:gridCol>
                <a:gridCol w="591067">
                  <a:extLst>
                    <a:ext uri="{9D8B030D-6E8A-4147-A177-3AD203B41FA5}">
                      <a16:colId xmlns:a16="http://schemas.microsoft.com/office/drawing/2014/main" val="1140450173"/>
                    </a:ext>
                  </a:extLst>
                </a:gridCol>
              </a:tblGrid>
              <a:tr h="82410"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1. МЕТОДИЧЕСКАЯ ОБОСНОВАННОСТЬ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177" marR="26177" marT="0" marB="0" anchor="ctr">
                    <a:solidFill>
                      <a:srgbClr val="65DDED"/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177" marR="26177" marT="0" marB="0" anchor="ctr">
                    <a:solidFill>
                      <a:srgbClr val="65DD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2075852"/>
                  </a:ext>
                </a:extLst>
              </a:tr>
              <a:tr h="20941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Минимально присутствует личный опыт. Низкая степень оригинальности решений. Предложения носят фрагментарный характер и не могут иметь широкого применения.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177" marR="26177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1-4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177" marR="26177" marT="0" marB="0" anchor="ctr"/>
                </a:tc>
                <a:extLst>
                  <a:ext uri="{0D108BD9-81ED-4DB2-BD59-A6C34878D82A}">
                    <a16:rowId xmlns:a16="http://schemas.microsoft.com/office/drawing/2014/main" val="1725671933"/>
                  </a:ext>
                </a:extLst>
              </a:tr>
              <a:tr h="13961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Примеры из опыта не всегда соответствуют обсуждаемым вопросам. Разрыв между стратегическим видением изменений и пониманием тактики действий.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177" marR="26177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5-7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177" marR="26177" marT="0" marB="0" anchor="ctr"/>
                </a:tc>
                <a:extLst>
                  <a:ext uri="{0D108BD9-81ED-4DB2-BD59-A6C34878D82A}">
                    <a16:rowId xmlns:a16="http://schemas.microsoft.com/office/drawing/2014/main" val="82707746"/>
                  </a:ext>
                </a:extLst>
              </a:tr>
              <a:tr h="20941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Интерес аудитории. Точные вопросы. Конкретные примеры. Инструментальное обоснование решений. Баланс стратегического видения и тактики реализации высказанных идей.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177" marR="26177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8-10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177" marR="26177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20454393"/>
                  </a:ext>
                </a:extLst>
              </a:tr>
              <a:tr h="139612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Итоговая оценка по критерию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177" marR="26177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 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177" marR="26177" marT="0" marB="0" anchor="ctr"/>
                </a:tc>
                <a:extLst>
                  <a:ext uri="{0D108BD9-81ED-4DB2-BD59-A6C34878D82A}">
                    <a16:rowId xmlns:a16="http://schemas.microsoft.com/office/drawing/2014/main" val="2900012591"/>
                  </a:ext>
                </a:extLst>
              </a:tr>
              <a:tr h="82410"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i="0" dirty="0">
                          <a:effectLst/>
                        </a:rPr>
                        <a:t>2. ПРАКТИЧЕСКАЯ ЗНАЧИМОСТЬ И ПРИМЕНИМОСТЬ</a:t>
                      </a:r>
                      <a:endParaRPr lang="ru-RU" sz="14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177" marR="26177" marT="0" marB="0" anchor="ctr">
                    <a:solidFill>
                      <a:srgbClr val="65DDED"/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177" marR="26177" marT="0" marB="0" anchor="ctr">
                    <a:solidFill>
                      <a:srgbClr val="65DD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4430604"/>
                  </a:ext>
                </a:extLst>
              </a:tr>
              <a:tr h="139612">
                <a:tc>
                  <a:txBody>
                    <a:bodyPr/>
                    <a:lstStyle/>
                    <a:p>
                      <a:pPr marL="0" algn="just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Предлагаемые решения нереалистичны. Стратегия и тактика смешиваются. Продуктивность решения непонятна.</a:t>
                      </a:r>
                    </a:p>
                  </a:txBody>
                  <a:tcPr marL="26177" marR="26177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1-4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177" marR="26177" marT="0" marB="0" anchor="ctr"/>
                </a:tc>
                <a:extLst>
                  <a:ext uri="{0D108BD9-81ED-4DB2-BD59-A6C34878D82A}">
                    <a16:rowId xmlns:a16="http://schemas.microsoft.com/office/drawing/2014/main" val="92572890"/>
                  </a:ext>
                </a:extLst>
              </a:tr>
              <a:tr h="139612">
                <a:tc>
                  <a:txBody>
                    <a:bodyPr/>
                    <a:lstStyle/>
                    <a:p>
                      <a:pPr marL="0" algn="just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Анализ ситуации проводится формально. Непонятен личный вклад педагога в разработку представленных решений.</a:t>
                      </a:r>
                    </a:p>
                  </a:txBody>
                  <a:tcPr marL="26177" marR="26177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5-7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177" marR="26177" marT="0" marB="0" anchor="ctr"/>
                </a:tc>
                <a:extLst>
                  <a:ext uri="{0D108BD9-81ED-4DB2-BD59-A6C34878D82A}">
                    <a16:rowId xmlns:a16="http://schemas.microsoft.com/office/drawing/2014/main" val="1126088348"/>
                  </a:ext>
                </a:extLst>
              </a:tr>
              <a:tr h="143127">
                <a:tc>
                  <a:txBody>
                    <a:bodyPr/>
                    <a:lstStyle/>
                    <a:p>
                      <a:pPr marL="0" algn="just" defTabSz="914400" rtl="0" eaLnBrk="1" latinLnBrk="0" hangingPunct="1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Проблемы четко формулируются. Делаются обоснованные выводы. Решения имеют авторский характер.</a:t>
                      </a:r>
                    </a:p>
                  </a:txBody>
                  <a:tcPr marL="26177" marR="26177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8-10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177" marR="26177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928482"/>
                  </a:ext>
                </a:extLst>
              </a:tr>
              <a:tr h="143127">
                <a:tc>
                  <a:txBody>
                    <a:bodyPr/>
                    <a:lstStyle/>
                    <a:p>
                      <a:pPr algn="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 Итоговая оценка по критерию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177" marR="26177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highlight>
                            <a:srgbClr val="FFFF00"/>
                          </a:highlight>
                        </a:rPr>
                        <a:t> 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177" marR="26177" marT="0" marB="0"/>
                </a:tc>
                <a:extLst>
                  <a:ext uri="{0D108BD9-81ED-4DB2-BD59-A6C34878D82A}">
                    <a16:rowId xmlns:a16="http://schemas.microsoft.com/office/drawing/2014/main" val="2699448110"/>
                  </a:ext>
                </a:extLst>
              </a:tr>
              <a:tr h="82410"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3. АКТУАЛЬНОСТЬ И ГЛУБИНА ПРЕДМЕТНОГО СОДЕРЖАНИЯ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177" marR="26177" marT="0" marB="0" anchor="ctr">
                    <a:solidFill>
                      <a:srgbClr val="65DDED"/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177" marR="26177" marT="0" marB="0" anchor="ctr">
                    <a:solidFill>
                      <a:srgbClr val="65DD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21513270"/>
                  </a:ext>
                </a:extLst>
              </a:tr>
              <a:tr h="143127">
                <a:tc>
                  <a:txBody>
                    <a:bodyPr/>
                    <a:lstStyle/>
                    <a:p>
                      <a:pPr marL="0" algn="just" defTabSz="914400" rtl="0" eaLnBrk="1" latinLnBrk="0" hangingPunct="1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Понятия и теории используются некорректно. Гипотезы не выдвигаются, непонятна доказательная база сделанных выводов. Межпредметные связи фрагментарны.</a:t>
                      </a:r>
                    </a:p>
                  </a:txBody>
                  <a:tcPr marL="26177" marR="26177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1-4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177" marR="26177" marT="0" marB="0" anchor="ctr"/>
                </a:tc>
                <a:extLst>
                  <a:ext uri="{0D108BD9-81ED-4DB2-BD59-A6C34878D82A}">
                    <a16:rowId xmlns:a16="http://schemas.microsoft.com/office/drawing/2014/main" val="3575909566"/>
                  </a:ext>
                </a:extLst>
              </a:tr>
              <a:tr h="217126">
                <a:tc>
                  <a:txBody>
                    <a:bodyPr/>
                    <a:lstStyle/>
                    <a:p>
                      <a:pPr marL="0" algn="just" defTabSz="914400" rtl="0" eaLnBrk="1" latinLnBrk="0" hangingPunct="1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Присутствуют отдельные неточности при использовании базовых понятий и теорий. Межпредметные связи и метапредметные подходы включаются без целостного понимания.</a:t>
                      </a:r>
                    </a:p>
                  </a:txBody>
                  <a:tcPr marL="26177" marR="26177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5-7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177" marR="26177" marT="0" marB="0" anchor="ctr"/>
                </a:tc>
                <a:extLst>
                  <a:ext uri="{0D108BD9-81ED-4DB2-BD59-A6C34878D82A}">
                    <a16:rowId xmlns:a16="http://schemas.microsoft.com/office/drawing/2014/main" val="469738817"/>
                  </a:ext>
                </a:extLst>
              </a:tr>
              <a:tr h="143127">
                <a:tc>
                  <a:txBody>
                    <a:bodyPr/>
                    <a:lstStyle/>
                    <a:p>
                      <a:pPr marL="0" algn="just" defTabSz="914400" rtl="0" eaLnBrk="1" latinLnBrk="0" hangingPunct="1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Предметное содержание корректно. Исследовательская грамотность. Готовность к размышлениям.</a:t>
                      </a:r>
                    </a:p>
                  </a:txBody>
                  <a:tcPr marL="26177" marR="26177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8-10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177" marR="26177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58672767"/>
                  </a:ext>
                </a:extLst>
              </a:tr>
              <a:tr h="143127">
                <a:tc>
                  <a:txBody>
                    <a:bodyPr/>
                    <a:lstStyle/>
                    <a:p>
                      <a:pPr algn="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 Итоговая оценка по критерию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177" marR="26177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highlight>
                            <a:srgbClr val="FFFF00"/>
                          </a:highlight>
                        </a:rPr>
                        <a:t> 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177" marR="26177" marT="0" marB="0"/>
                </a:tc>
                <a:extLst>
                  <a:ext uri="{0D108BD9-81ED-4DB2-BD59-A6C34878D82A}">
                    <a16:rowId xmlns:a16="http://schemas.microsoft.com/office/drawing/2014/main" val="1381506102"/>
                  </a:ext>
                </a:extLst>
              </a:tr>
              <a:tr h="82410"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i="0" dirty="0">
                          <a:effectLst/>
                        </a:rPr>
                        <a:t>4. ЭФФЕКТИВНОСТЬ ФОРМ ПЕДАГОГИЧЕСКОГО ВЗАИМОДЕЙСТВИЯ</a:t>
                      </a:r>
                      <a:endParaRPr lang="ru-RU" sz="14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177" marR="26177" marT="0" marB="0" anchor="ctr">
                    <a:solidFill>
                      <a:srgbClr val="65DDED"/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177" marR="26177" marT="0" marB="0" anchor="ctr">
                    <a:solidFill>
                      <a:srgbClr val="65DD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2801935"/>
                  </a:ext>
                </a:extLst>
              </a:tr>
              <a:tr h="143127">
                <a:tc>
                  <a:txBody>
                    <a:bodyPr/>
                    <a:lstStyle/>
                    <a:p>
                      <a:pPr marL="0" algn="just" defTabSz="914400" rtl="0" eaLnBrk="1" latinLnBrk="0" hangingPunct="1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Педагогические шаги представляют бессистемный набор действий. Непонятны перспективы представленных идей.</a:t>
                      </a:r>
                    </a:p>
                  </a:txBody>
                  <a:tcPr marL="26177" marR="26177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1-4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177" marR="26177" marT="0" marB="0" anchor="ctr"/>
                </a:tc>
                <a:extLst>
                  <a:ext uri="{0D108BD9-81ED-4DB2-BD59-A6C34878D82A}">
                    <a16:rowId xmlns:a16="http://schemas.microsoft.com/office/drawing/2014/main" val="613301285"/>
                  </a:ext>
                </a:extLst>
              </a:tr>
              <a:tr h="217126">
                <a:tc>
                  <a:txBody>
                    <a:bodyPr/>
                    <a:lstStyle/>
                    <a:p>
                      <a:pPr marL="0" algn="just" defTabSz="914400" rtl="0" eaLnBrk="1" latinLnBrk="0" hangingPunct="1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Формальный контакт с аудиторией. Нарушается логика и последовательность действия. Рефлексия стандартна. Планируемые результаты не соответствую поставленной цели.</a:t>
                      </a:r>
                    </a:p>
                  </a:txBody>
                  <a:tcPr marL="26177" marR="26177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5-7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177" marR="26177" marT="0" marB="0" anchor="ctr"/>
                </a:tc>
                <a:extLst>
                  <a:ext uri="{0D108BD9-81ED-4DB2-BD59-A6C34878D82A}">
                    <a16:rowId xmlns:a16="http://schemas.microsoft.com/office/drawing/2014/main" val="281525332"/>
                  </a:ext>
                </a:extLst>
              </a:tr>
              <a:tr h="143127">
                <a:tc>
                  <a:txBody>
                    <a:bodyPr/>
                    <a:lstStyle/>
                    <a:p>
                      <a:pPr marL="0" algn="just" defTabSz="914400" rtl="0" eaLnBrk="1" latinLnBrk="0" hangingPunct="1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Конструктивное общение. Целостность действий. Нестандартные и перспективные идеи. Системное целеполагание.</a:t>
                      </a:r>
                    </a:p>
                  </a:txBody>
                  <a:tcPr marL="26177" marR="26177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8-10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177" marR="26177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64747393"/>
                  </a:ext>
                </a:extLst>
              </a:tr>
              <a:tr h="143127">
                <a:tc>
                  <a:txBody>
                    <a:bodyPr/>
                    <a:lstStyle/>
                    <a:p>
                      <a:pPr algn="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 Итоговая оценка по критерию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177" marR="26177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highlight>
                            <a:srgbClr val="FFFF00"/>
                          </a:highlight>
                        </a:rPr>
                        <a:t> 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177" marR="26177" marT="0" marB="0"/>
                </a:tc>
                <a:extLst>
                  <a:ext uri="{0D108BD9-81ED-4DB2-BD59-A6C34878D82A}">
                    <a16:rowId xmlns:a16="http://schemas.microsoft.com/office/drawing/2014/main" val="2127323577"/>
                  </a:ext>
                </a:extLst>
              </a:tr>
              <a:tr h="69806"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5. ИНФОРМАЦИОННАЯ, КОММУНИКАТИВНАЯ КУЛЬТУРА И КУЛЬТУРА САМОПРЕЗЕНТАЦИИ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177" marR="26177" marT="0" marB="0" anchor="ctr">
                    <a:solidFill>
                      <a:srgbClr val="65DDED"/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177" marR="26177" marT="0" marB="0" anchor="ctr">
                    <a:solidFill>
                      <a:srgbClr val="65DD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4654253"/>
                  </a:ext>
                </a:extLst>
              </a:tr>
              <a:tr h="217126">
                <a:tc>
                  <a:txBody>
                    <a:bodyPr/>
                    <a:lstStyle/>
                    <a:p>
                      <a:pPr marL="0" algn="just" defTabSz="914400" rtl="0" eaLnBrk="1" latinLnBrk="0" hangingPunct="1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Факты смешиваются с мнениями. Визуализации и используемые примеры неудачны. Нарушается речевая грамотность. Слабо проявляются артистические способности.</a:t>
                      </a:r>
                    </a:p>
                  </a:txBody>
                  <a:tcPr marL="26177" marR="26177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1-4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177" marR="26177" marT="0" marB="0" anchor="ctr"/>
                </a:tc>
                <a:extLst>
                  <a:ext uri="{0D108BD9-81ED-4DB2-BD59-A6C34878D82A}">
                    <a16:rowId xmlns:a16="http://schemas.microsoft.com/office/drawing/2014/main" val="1088099412"/>
                  </a:ext>
                </a:extLst>
              </a:tr>
              <a:tr h="143127">
                <a:tc>
                  <a:txBody>
                    <a:bodyPr/>
                    <a:lstStyle/>
                    <a:p>
                      <a:pPr marL="0" algn="just" defTabSz="914400" rtl="0" eaLnBrk="1" latinLnBrk="0" hangingPunct="1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Однообразные источники. Речевые нарушения. Искусственные попытки проявления артистизма и чувства юмора.</a:t>
                      </a:r>
                    </a:p>
                  </a:txBody>
                  <a:tcPr marL="26177" marR="26177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5-7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177" marR="26177" marT="0" marB="0" anchor="ctr"/>
                </a:tc>
                <a:extLst>
                  <a:ext uri="{0D108BD9-81ED-4DB2-BD59-A6C34878D82A}">
                    <a16:rowId xmlns:a16="http://schemas.microsoft.com/office/drawing/2014/main" val="2946509625"/>
                  </a:ext>
                </a:extLst>
              </a:tr>
              <a:tr h="143127">
                <a:tc>
                  <a:txBody>
                    <a:bodyPr/>
                    <a:lstStyle/>
                    <a:p>
                      <a:pPr marL="0" algn="just" defTabSz="914400" rtl="0" eaLnBrk="1" latinLnBrk="0" hangingPunct="1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Эффективная работа с информацией. Адекватность визуализации. Языковая грамотность. Артистизм и чувство юмора.</a:t>
                      </a:r>
                    </a:p>
                  </a:txBody>
                  <a:tcPr marL="26177" marR="26177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8-10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177" marR="26177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25523476"/>
                  </a:ext>
                </a:extLst>
              </a:tr>
              <a:tr h="143127">
                <a:tc>
                  <a:txBody>
                    <a:bodyPr/>
                    <a:lstStyle/>
                    <a:p>
                      <a:pPr algn="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 Итоговая оценка по критерию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177" marR="26177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highlight>
                            <a:srgbClr val="FFFF00"/>
                          </a:highlight>
                        </a:rPr>
                        <a:t> 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177" marR="26177" marT="0" marB="0"/>
                </a:tc>
                <a:extLst>
                  <a:ext uri="{0D108BD9-81ED-4DB2-BD59-A6C34878D82A}">
                    <a16:rowId xmlns:a16="http://schemas.microsoft.com/office/drawing/2014/main" val="3486703382"/>
                  </a:ext>
                </a:extLst>
              </a:tr>
              <a:tr h="69806"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6. РЕФЛЕКСИВНАЯ КУЛЬТУРА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177" marR="26177" marT="0" marB="0" anchor="ctr">
                    <a:solidFill>
                      <a:srgbClr val="65DDED"/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177" marR="26177" marT="0" marB="0" anchor="ctr">
                    <a:solidFill>
                      <a:srgbClr val="65DD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4747506"/>
                  </a:ext>
                </a:extLst>
              </a:tr>
              <a:tr h="69806">
                <a:tc>
                  <a:txBody>
                    <a:bodyPr/>
                    <a:lstStyle/>
                    <a:p>
                      <a:pPr marL="0" algn="just" defTabSz="914400" rtl="0" eaLnBrk="1" latinLnBrk="0" hangingPunct="1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Самоанализ и рефлексия представлены в отчетном стиле. Обобщения отсутствуют.</a:t>
                      </a:r>
                    </a:p>
                  </a:txBody>
                  <a:tcPr marL="26177" marR="26177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1-4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177" marR="26177" marT="0" marB="0" anchor="ctr"/>
                </a:tc>
                <a:extLst>
                  <a:ext uri="{0D108BD9-81ED-4DB2-BD59-A6C34878D82A}">
                    <a16:rowId xmlns:a16="http://schemas.microsoft.com/office/drawing/2014/main" val="2853687632"/>
                  </a:ext>
                </a:extLst>
              </a:tr>
              <a:tr h="143127">
                <a:tc>
                  <a:txBody>
                    <a:bodyPr/>
                    <a:lstStyle/>
                    <a:p>
                      <a:pPr marL="0" algn="just" defTabSz="914400" rtl="0" eaLnBrk="1" latinLnBrk="0" hangingPunct="1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Нарушение причинно-следственных связей при подведении итогов и рефлексии. Самоанализ проводится без отделения главного от второстепенного.</a:t>
                      </a:r>
                    </a:p>
                  </a:txBody>
                  <a:tcPr marL="26177" marR="26177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5-7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177" marR="26177" marT="0" marB="0" anchor="ctr"/>
                </a:tc>
                <a:extLst>
                  <a:ext uri="{0D108BD9-81ED-4DB2-BD59-A6C34878D82A}">
                    <a16:rowId xmlns:a16="http://schemas.microsoft.com/office/drawing/2014/main" val="2093027411"/>
                  </a:ext>
                </a:extLst>
              </a:tr>
              <a:tr h="182660">
                <a:tc>
                  <a:txBody>
                    <a:bodyPr/>
                    <a:lstStyle/>
                    <a:p>
                      <a:pPr marL="0" algn="just" defTabSz="914400" rtl="0" eaLnBrk="1" latinLnBrk="0" hangingPunct="1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Системная рефлексия. Точные обобщения. Отделение главного от второстепенного при самоанализе.</a:t>
                      </a:r>
                    </a:p>
                  </a:txBody>
                  <a:tcPr marL="26177" marR="26177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8-10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177" marR="26177" marT="0" marB="0" anchor="ctr"/>
                </a:tc>
                <a:extLst>
                  <a:ext uri="{0D108BD9-81ED-4DB2-BD59-A6C34878D82A}">
                    <a16:rowId xmlns:a16="http://schemas.microsoft.com/office/drawing/2014/main" val="1821784357"/>
                  </a:ext>
                </a:extLst>
              </a:tr>
            </a:tbl>
          </a:graphicData>
        </a:graphic>
      </p:graphicFrame>
      <p:sp>
        <p:nvSpPr>
          <p:cNvPr id="108" name="TextBox 107"/>
          <p:cNvSpPr txBox="1"/>
          <p:nvPr/>
        </p:nvSpPr>
        <p:spPr>
          <a:xfrm>
            <a:off x="3100932" y="51305"/>
            <a:ext cx="7987834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b="1" dirty="0">
                <a:ea typeface="Verdana" panose="020B0604030504040204" pitchFamily="34" charset="0"/>
              </a:rPr>
              <a:t>Всероссийский конкурс «Учитель года России» в 2024 году: региональный этап</a:t>
            </a:r>
          </a:p>
        </p:txBody>
      </p:sp>
      <p:cxnSp>
        <p:nvCxnSpPr>
          <p:cNvPr id="111" name="Прямая соединительная линия 110"/>
          <p:cNvCxnSpPr/>
          <p:nvPr/>
        </p:nvCxnSpPr>
        <p:spPr>
          <a:xfrm>
            <a:off x="0" y="652216"/>
            <a:ext cx="12192000" cy="0"/>
          </a:xfrm>
          <a:prstGeom prst="line">
            <a:avLst/>
          </a:prstGeom>
          <a:ln w="19050">
            <a:solidFill>
              <a:srgbClr val="109EB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2" name="Рисунок 111" descr="Герб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44617" y="77101"/>
            <a:ext cx="485188" cy="485188"/>
          </a:xfrm>
          <a:prstGeom prst="rect">
            <a:avLst/>
          </a:prstGeom>
        </p:spPr>
      </p:pic>
      <p:pic>
        <p:nvPicPr>
          <p:cNvPr id="113" name="Рисунок 112" descr="Лого ТОИПКРО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20284" y="29984"/>
            <a:ext cx="517506" cy="517506"/>
          </a:xfrm>
          <a:prstGeom prst="rect">
            <a:avLst/>
          </a:prstGeom>
        </p:spPr>
      </p:pic>
      <p:pic>
        <p:nvPicPr>
          <p:cNvPr id="114" name="Рисунок 11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17" t="24485" r="28920" b="24434"/>
          <a:stretch/>
        </p:blipFill>
        <p:spPr>
          <a:xfrm>
            <a:off x="34369" y="94379"/>
            <a:ext cx="762756" cy="49069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71384" y="126889"/>
            <a:ext cx="547695" cy="465541"/>
          </a:xfrm>
          <a:prstGeom prst="rect">
            <a:avLst/>
          </a:prstGeom>
        </p:spPr>
      </p:pic>
      <p:sp>
        <p:nvSpPr>
          <p:cNvPr id="6" name="Freeform 5"/>
          <p:cNvSpPr>
            <a:spLocks/>
          </p:cNvSpPr>
          <p:nvPr/>
        </p:nvSpPr>
        <p:spPr bwMode="auto">
          <a:xfrm>
            <a:off x="10874531" y="6248255"/>
            <a:ext cx="463476" cy="568033"/>
          </a:xfrm>
          <a:custGeom>
            <a:avLst/>
            <a:gdLst>
              <a:gd name="T0" fmla="*/ 714 w 714"/>
              <a:gd name="T1" fmla="*/ 619 h 826"/>
              <a:gd name="T2" fmla="*/ 356 w 714"/>
              <a:gd name="T3" fmla="*/ 826 h 826"/>
              <a:gd name="T4" fmla="*/ 0 w 714"/>
              <a:gd name="T5" fmla="*/ 619 h 826"/>
              <a:gd name="T6" fmla="*/ 0 w 714"/>
              <a:gd name="T7" fmla="*/ 205 h 826"/>
              <a:gd name="T8" fmla="*/ 356 w 714"/>
              <a:gd name="T9" fmla="*/ 0 h 826"/>
              <a:gd name="T10" fmla="*/ 714 w 714"/>
              <a:gd name="T11" fmla="*/ 205 h 826"/>
              <a:gd name="T12" fmla="*/ 714 w 714"/>
              <a:gd name="T13" fmla="*/ 619 h 8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714" h="826">
                <a:moveTo>
                  <a:pt x="714" y="619"/>
                </a:moveTo>
                <a:lnTo>
                  <a:pt x="356" y="826"/>
                </a:lnTo>
                <a:lnTo>
                  <a:pt x="0" y="619"/>
                </a:lnTo>
                <a:lnTo>
                  <a:pt x="0" y="205"/>
                </a:lnTo>
                <a:lnTo>
                  <a:pt x="356" y="0"/>
                </a:lnTo>
                <a:lnTo>
                  <a:pt x="714" y="205"/>
                </a:lnTo>
                <a:lnTo>
                  <a:pt x="714" y="619"/>
                </a:lnTo>
                <a:close/>
              </a:path>
            </a:pathLst>
          </a:custGeom>
          <a:solidFill>
            <a:srgbClr val="00A1B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10" name="TextBox 109"/>
          <p:cNvSpPr txBox="1"/>
          <p:nvPr/>
        </p:nvSpPr>
        <p:spPr>
          <a:xfrm>
            <a:off x="10739516" y="6360418"/>
            <a:ext cx="698500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fld id="{AD323F43-EA49-4D2E-A580-0A4B8E4E6B70}" type="slidenum">
              <a:rPr lang="ru-RU" sz="2000" smtClean="0">
                <a:solidFill>
                  <a:schemeClr val="bg1"/>
                </a:solidFill>
                <a:ea typeface="Verdana" panose="020B0604030504040204" pitchFamily="34" charset="0"/>
              </a:rPr>
              <a:pPr algn="ctr"/>
              <a:t>21</a:t>
            </a:fld>
            <a:endParaRPr lang="ru-RU" sz="2000" dirty="0">
              <a:solidFill>
                <a:schemeClr val="bg1"/>
              </a:solidFill>
              <a:ea typeface="Verdana" panose="020B0604030504040204" pitchFamily="34" charset="0"/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9D842345-26E4-418E-AFF9-4A04894613D9}"/>
              </a:ext>
            </a:extLst>
          </p:cNvPr>
          <p:cNvSpPr/>
          <p:nvPr/>
        </p:nvSpPr>
        <p:spPr>
          <a:xfrm>
            <a:off x="8678031" y="301550"/>
            <a:ext cx="26775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КИ «Мастер-класс» </a:t>
            </a: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1A3DC0BA-F74C-4E15-A55D-9C75D490A590}"/>
              </a:ext>
            </a:extLst>
          </p:cNvPr>
          <p:cNvSpPr/>
          <p:nvPr/>
        </p:nvSpPr>
        <p:spPr>
          <a:xfrm>
            <a:off x="2834143" y="274795"/>
            <a:ext cx="310188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b="1" dirty="0"/>
              <a:t>КРИТЕРИИ И ПОКАЗАТЕЛИ</a:t>
            </a:r>
            <a:endParaRPr lang="ru-RU" b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485985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ChangeArrowheads="1"/>
          </p:cNvSpPr>
          <p:nvPr/>
        </p:nvSpPr>
        <p:spPr bwMode="auto">
          <a:xfrm>
            <a:off x="0" y="6283324"/>
            <a:ext cx="12195175" cy="342901"/>
          </a:xfrm>
          <a:prstGeom prst="rect">
            <a:avLst/>
          </a:prstGeom>
          <a:solidFill>
            <a:srgbClr val="64CAD9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Freeform 5"/>
          <p:cNvSpPr>
            <a:spLocks/>
          </p:cNvSpPr>
          <p:nvPr/>
        </p:nvSpPr>
        <p:spPr bwMode="auto">
          <a:xfrm>
            <a:off x="11090275" y="6049932"/>
            <a:ext cx="698500" cy="808068"/>
          </a:xfrm>
          <a:custGeom>
            <a:avLst/>
            <a:gdLst>
              <a:gd name="T0" fmla="*/ 714 w 714"/>
              <a:gd name="T1" fmla="*/ 619 h 826"/>
              <a:gd name="T2" fmla="*/ 356 w 714"/>
              <a:gd name="T3" fmla="*/ 826 h 826"/>
              <a:gd name="T4" fmla="*/ 0 w 714"/>
              <a:gd name="T5" fmla="*/ 619 h 826"/>
              <a:gd name="T6" fmla="*/ 0 w 714"/>
              <a:gd name="T7" fmla="*/ 205 h 826"/>
              <a:gd name="T8" fmla="*/ 356 w 714"/>
              <a:gd name="T9" fmla="*/ 0 h 826"/>
              <a:gd name="T10" fmla="*/ 714 w 714"/>
              <a:gd name="T11" fmla="*/ 205 h 826"/>
              <a:gd name="T12" fmla="*/ 714 w 714"/>
              <a:gd name="T13" fmla="*/ 619 h 8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714" h="826">
                <a:moveTo>
                  <a:pt x="714" y="619"/>
                </a:moveTo>
                <a:lnTo>
                  <a:pt x="356" y="826"/>
                </a:lnTo>
                <a:lnTo>
                  <a:pt x="0" y="619"/>
                </a:lnTo>
                <a:lnTo>
                  <a:pt x="0" y="205"/>
                </a:lnTo>
                <a:lnTo>
                  <a:pt x="356" y="0"/>
                </a:lnTo>
                <a:lnTo>
                  <a:pt x="714" y="205"/>
                </a:lnTo>
                <a:lnTo>
                  <a:pt x="714" y="619"/>
                </a:lnTo>
                <a:close/>
              </a:path>
            </a:pathLst>
          </a:custGeom>
          <a:solidFill>
            <a:srgbClr val="00A1B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8" name="TextBox 107"/>
          <p:cNvSpPr txBox="1"/>
          <p:nvPr/>
        </p:nvSpPr>
        <p:spPr>
          <a:xfrm>
            <a:off x="2054089" y="378845"/>
            <a:ext cx="7987834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b="1" dirty="0">
                <a:ea typeface="Verdana" panose="020B0604030504040204" pitchFamily="34" charset="0"/>
              </a:rPr>
              <a:t>Всероссийский конкурс «Учитель года России» в 2024 году: региональный этап</a:t>
            </a:r>
          </a:p>
        </p:txBody>
      </p:sp>
      <p:sp>
        <p:nvSpPr>
          <p:cNvPr id="110" name="TextBox 109"/>
          <p:cNvSpPr txBox="1"/>
          <p:nvPr/>
        </p:nvSpPr>
        <p:spPr>
          <a:xfrm>
            <a:off x="11090275" y="6283324"/>
            <a:ext cx="698500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fld id="{AD323F43-EA49-4D2E-A580-0A4B8E4E6B70}" type="slidenum">
              <a:rPr lang="ru-RU" sz="2000" smtClean="0">
                <a:solidFill>
                  <a:schemeClr val="bg1"/>
                </a:solidFill>
                <a:ea typeface="Verdana" panose="020B0604030504040204" pitchFamily="34" charset="0"/>
              </a:rPr>
              <a:pPr algn="ctr"/>
              <a:t>22</a:t>
            </a:fld>
            <a:endParaRPr lang="ru-RU" sz="2000" dirty="0">
              <a:solidFill>
                <a:schemeClr val="bg1"/>
              </a:solidFill>
              <a:ea typeface="Verdana" panose="020B0604030504040204" pitchFamily="34" charset="0"/>
            </a:endParaRPr>
          </a:p>
        </p:txBody>
      </p:sp>
      <p:cxnSp>
        <p:nvCxnSpPr>
          <p:cNvPr id="111" name="Прямая соединительная линия 110"/>
          <p:cNvCxnSpPr/>
          <p:nvPr/>
        </p:nvCxnSpPr>
        <p:spPr>
          <a:xfrm>
            <a:off x="0" y="907119"/>
            <a:ext cx="12192000" cy="0"/>
          </a:xfrm>
          <a:prstGeom prst="line">
            <a:avLst/>
          </a:prstGeom>
          <a:ln w="19050">
            <a:solidFill>
              <a:srgbClr val="109EB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2" name="Рисунок 111" descr="Герб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70437" y="341317"/>
            <a:ext cx="485188" cy="485188"/>
          </a:xfrm>
          <a:prstGeom prst="rect">
            <a:avLst/>
          </a:prstGeom>
        </p:spPr>
      </p:pic>
      <p:pic>
        <p:nvPicPr>
          <p:cNvPr id="113" name="Рисунок 112" descr="Лого ТОИПКРО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46104" y="294200"/>
            <a:ext cx="517506" cy="517506"/>
          </a:xfrm>
          <a:prstGeom prst="rect">
            <a:avLst/>
          </a:prstGeom>
        </p:spPr>
      </p:pic>
      <p:pic>
        <p:nvPicPr>
          <p:cNvPr id="114" name="Рисунок 11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17" t="24485" r="28920" b="24434"/>
          <a:stretch/>
        </p:blipFill>
        <p:spPr>
          <a:xfrm>
            <a:off x="60189" y="358595"/>
            <a:ext cx="762756" cy="49069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37363" y="112732"/>
            <a:ext cx="1004324" cy="853676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C26564D2-A307-42DD-AD2C-1C78366EEAE0}"/>
              </a:ext>
            </a:extLst>
          </p:cNvPr>
          <p:cNvSpPr txBox="1"/>
          <p:nvPr/>
        </p:nvSpPr>
        <p:spPr>
          <a:xfrm>
            <a:off x="0" y="6291787"/>
            <a:ext cx="11410957" cy="29084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890" dirty="0">
                <a:solidFill>
                  <a:schemeClr val="bg1"/>
                </a:solidFill>
                <a:latin typeface="Proxima Nova Rg" panose="02000506030000020004" pitchFamily="2" charset="0"/>
              </a:rPr>
              <a:t>#ТОИПКРО  #УЧИБУДУЩЕМУ  #УЧИСЬСТОИПКРО  #ТОИПКРО  #УЧИБУДУЩЕМУ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4ED2976-D3C7-4528-B798-F606C7B24F8C}"/>
              </a:ext>
            </a:extLst>
          </p:cNvPr>
          <p:cNvSpPr txBox="1"/>
          <p:nvPr/>
        </p:nvSpPr>
        <p:spPr>
          <a:xfrm>
            <a:off x="441567" y="1016396"/>
            <a:ext cx="9756232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600" b="1" dirty="0"/>
              <a:t>Рекомендации по подготовке к «Мастер-классу»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FF97B6F-1308-439C-8E1E-37A85FA1A7DA}"/>
              </a:ext>
            </a:extLst>
          </p:cNvPr>
          <p:cNvSpPr txBox="1"/>
          <p:nvPr/>
        </p:nvSpPr>
        <p:spPr>
          <a:xfrm>
            <a:off x="3293485" y="4201196"/>
            <a:ext cx="690431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/>
              <a:t> </a:t>
            </a:r>
          </a:p>
          <a:p>
            <a:r>
              <a:rPr lang="ru-RU" sz="2000" dirty="0"/>
              <a:t>Максимальная оценка за конкурсное испытание – 60 баллов.</a:t>
            </a:r>
          </a:p>
          <a:p>
            <a:r>
              <a:rPr lang="ru-RU" sz="2000" dirty="0"/>
              <a:t>Средняя оценка за </a:t>
            </a:r>
            <a:r>
              <a:rPr lang="ru-RU" sz="2000" b="1" dirty="0">
                <a:solidFill>
                  <a:srgbClr val="109EB4"/>
                </a:solidFill>
              </a:rPr>
              <a:t>«Мастер-класс» </a:t>
            </a:r>
            <a:r>
              <a:rPr lang="ru-RU" sz="2000" dirty="0"/>
              <a:t>–</a:t>
            </a:r>
            <a:r>
              <a:rPr lang="en-US" sz="2000" dirty="0"/>
              <a:t> </a:t>
            </a:r>
            <a:r>
              <a:rPr lang="ru-RU" sz="2000" dirty="0"/>
              <a:t>38</a:t>
            </a:r>
            <a:r>
              <a:rPr lang="en-US" sz="2000" dirty="0"/>
              <a:t>,</a:t>
            </a:r>
            <a:r>
              <a:rPr lang="ru-RU" sz="2000" dirty="0"/>
              <a:t>96.</a:t>
            </a:r>
          </a:p>
          <a:p>
            <a:r>
              <a:rPr lang="ru-RU" sz="2000" dirty="0"/>
              <a:t>Максимальный средний балл – 58.</a:t>
            </a:r>
          </a:p>
          <a:p>
            <a:r>
              <a:rPr lang="ru-RU" sz="2000" dirty="0"/>
              <a:t>Минимальный средний балл – 21,33.</a:t>
            </a:r>
          </a:p>
        </p:txBody>
      </p:sp>
      <p:pic>
        <p:nvPicPr>
          <p:cNvPr id="19" name="Picture 6" descr="Презентация – Бесплатные иконки: образование">
            <a:extLst>
              <a:ext uri="{FF2B5EF4-FFF2-40B4-BE49-F238E27FC236}">
                <a16:creationId xmlns:a16="http://schemas.microsoft.com/office/drawing/2014/main" id="{0FF226F5-391F-4C4D-864F-342DB75869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391" y="4553593"/>
            <a:ext cx="1558438" cy="1558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1767CB82-0CBA-42E9-8F15-6DEDB56D1E72}"/>
              </a:ext>
            </a:extLst>
          </p:cNvPr>
          <p:cNvSpPr/>
          <p:nvPr/>
        </p:nvSpPr>
        <p:spPr>
          <a:xfrm>
            <a:off x="441567" y="1600026"/>
            <a:ext cx="11660201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dirty="0"/>
              <a:t>Внимательно ознакомиться с критериями оценивания проведения мастер-класса.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dirty="0"/>
              <a:t> Показать мастер-класс, а не презентацию/фрагмент урока.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dirty="0"/>
              <a:t>Продемонстрировать эффективный приём (элемент методики, способ, технологический подход), творчески переосмысленный (возможно, изобретённый) его автором, планомерная реализация которого приводит к положительному результату в достижении учебных, развивающих, воспитательных целей, и прокомментировать с методической, технологической точек зрения, почему, для чего и как необходимо использовать демонстрируемый феномен в педагогической практике.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dirty="0"/>
              <a:t> Встаньте на позицию стороннего эксперта и оцените свое выступление в соответствии с критериями, а лучше попросите об этом своих коллег.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60611519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ChangeArrowheads="1"/>
          </p:cNvSpPr>
          <p:nvPr/>
        </p:nvSpPr>
        <p:spPr bwMode="auto">
          <a:xfrm>
            <a:off x="0" y="6283324"/>
            <a:ext cx="12195175" cy="342901"/>
          </a:xfrm>
          <a:prstGeom prst="rect">
            <a:avLst/>
          </a:prstGeom>
          <a:solidFill>
            <a:srgbClr val="64CAD9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Freeform 5"/>
          <p:cNvSpPr>
            <a:spLocks/>
          </p:cNvSpPr>
          <p:nvPr/>
        </p:nvSpPr>
        <p:spPr bwMode="auto">
          <a:xfrm>
            <a:off x="11090275" y="6049932"/>
            <a:ext cx="698500" cy="808068"/>
          </a:xfrm>
          <a:custGeom>
            <a:avLst/>
            <a:gdLst>
              <a:gd name="T0" fmla="*/ 714 w 714"/>
              <a:gd name="T1" fmla="*/ 619 h 826"/>
              <a:gd name="T2" fmla="*/ 356 w 714"/>
              <a:gd name="T3" fmla="*/ 826 h 826"/>
              <a:gd name="T4" fmla="*/ 0 w 714"/>
              <a:gd name="T5" fmla="*/ 619 h 826"/>
              <a:gd name="T6" fmla="*/ 0 w 714"/>
              <a:gd name="T7" fmla="*/ 205 h 826"/>
              <a:gd name="T8" fmla="*/ 356 w 714"/>
              <a:gd name="T9" fmla="*/ 0 h 826"/>
              <a:gd name="T10" fmla="*/ 714 w 714"/>
              <a:gd name="T11" fmla="*/ 205 h 826"/>
              <a:gd name="T12" fmla="*/ 714 w 714"/>
              <a:gd name="T13" fmla="*/ 619 h 8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714" h="826">
                <a:moveTo>
                  <a:pt x="714" y="619"/>
                </a:moveTo>
                <a:lnTo>
                  <a:pt x="356" y="826"/>
                </a:lnTo>
                <a:lnTo>
                  <a:pt x="0" y="619"/>
                </a:lnTo>
                <a:lnTo>
                  <a:pt x="0" y="205"/>
                </a:lnTo>
                <a:lnTo>
                  <a:pt x="356" y="0"/>
                </a:lnTo>
                <a:lnTo>
                  <a:pt x="714" y="205"/>
                </a:lnTo>
                <a:lnTo>
                  <a:pt x="714" y="619"/>
                </a:lnTo>
                <a:close/>
              </a:path>
            </a:pathLst>
          </a:custGeom>
          <a:solidFill>
            <a:srgbClr val="00A1B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8" name="TextBox 107"/>
          <p:cNvSpPr txBox="1"/>
          <p:nvPr/>
        </p:nvSpPr>
        <p:spPr>
          <a:xfrm>
            <a:off x="2054089" y="294201"/>
            <a:ext cx="7987834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b="1" dirty="0">
                <a:ea typeface="Verdana" panose="020B0604030504040204" pitchFamily="34" charset="0"/>
              </a:rPr>
              <a:t>Всероссийский конкурс «Учитель года России» в 2024 году: региональный этап</a:t>
            </a:r>
          </a:p>
        </p:txBody>
      </p:sp>
      <p:sp>
        <p:nvSpPr>
          <p:cNvPr id="110" name="TextBox 109"/>
          <p:cNvSpPr txBox="1"/>
          <p:nvPr/>
        </p:nvSpPr>
        <p:spPr>
          <a:xfrm>
            <a:off x="11090275" y="6283324"/>
            <a:ext cx="698500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fld id="{AD323F43-EA49-4D2E-A580-0A4B8E4E6B70}" type="slidenum">
              <a:rPr lang="ru-RU" sz="2000" smtClean="0">
                <a:solidFill>
                  <a:schemeClr val="bg1"/>
                </a:solidFill>
                <a:ea typeface="Verdana" panose="020B0604030504040204" pitchFamily="34" charset="0"/>
              </a:rPr>
              <a:pPr algn="ctr"/>
              <a:t>23</a:t>
            </a:fld>
            <a:endParaRPr lang="ru-RU" sz="2000" dirty="0">
              <a:solidFill>
                <a:schemeClr val="bg1"/>
              </a:solidFill>
              <a:ea typeface="Verdana" panose="020B0604030504040204" pitchFamily="34" charset="0"/>
            </a:endParaRPr>
          </a:p>
        </p:txBody>
      </p:sp>
      <p:cxnSp>
        <p:nvCxnSpPr>
          <p:cNvPr id="111" name="Прямая соединительная линия 110"/>
          <p:cNvCxnSpPr/>
          <p:nvPr/>
        </p:nvCxnSpPr>
        <p:spPr>
          <a:xfrm>
            <a:off x="0" y="907119"/>
            <a:ext cx="12192000" cy="0"/>
          </a:xfrm>
          <a:prstGeom prst="line">
            <a:avLst/>
          </a:prstGeom>
          <a:ln w="19050">
            <a:solidFill>
              <a:srgbClr val="109EB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2" name="Рисунок 111" descr="Герб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70437" y="341317"/>
            <a:ext cx="485188" cy="485188"/>
          </a:xfrm>
          <a:prstGeom prst="rect">
            <a:avLst/>
          </a:prstGeom>
        </p:spPr>
      </p:pic>
      <p:pic>
        <p:nvPicPr>
          <p:cNvPr id="113" name="Рисунок 112" descr="Лого ТОИПКРО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46104" y="294200"/>
            <a:ext cx="517506" cy="517506"/>
          </a:xfrm>
          <a:prstGeom prst="rect">
            <a:avLst/>
          </a:prstGeom>
        </p:spPr>
      </p:pic>
      <p:pic>
        <p:nvPicPr>
          <p:cNvPr id="114" name="Рисунок 11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17" t="24485" r="28920" b="24434"/>
          <a:stretch/>
        </p:blipFill>
        <p:spPr>
          <a:xfrm>
            <a:off x="60189" y="358595"/>
            <a:ext cx="762756" cy="49069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37363" y="112732"/>
            <a:ext cx="1004324" cy="853676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409575" y="1040211"/>
            <a:ext cx="7017975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600" b="1" dirty="0"/>
              <a:t>Третий тур «Финальный»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536712" y="1618235"/>
            <a:ext cx="7022588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600" b="1" dirty="0"/>
              <a:t>Конкурсное испытание «Вопрос учителю года»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09551" y="2258488"/>
            <a:ext cx="1173213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solidFill>
                  <a:srgbClr val="109EB4"/>
                </a:solidFill>
                <a:latin typeface="PT Astra Serif"/>
                <a:ea typeface="Times New Roman" panose="02020603050405020304" pitchFamily="18" charset="0"/>
              </a:rPr>
              <a:t>Цель: </a:t>
            </a:r>
            <a:r>
              <a:rPr lang="ru-RU" sz="2000" dirty="0"/>
              <a:t>демонстрация участником Конкурса способности к конструктивному диалогу со всеми участниками образовательных отношений и представителями общественности по актуальным вопросам развития системы образования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752850" y="3575849"/>
            <a:ext cx="78867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solidFill>
                  <a:srgbClr val="109EB4"/>
                </a:solidFill>
                <a:latin typeface="PT Astra Serif"/>
                <a:ea typeface="Times New Roman" panose="02020603050405020304" pitchFamily="18" charset="0"/>
              </a:rPr>
              <a:t>Формат: </a:t>
            </a:r>
            <a:r>
              <a:rPr lang="ru-RU" sz="2000" dirty="0"/>
              <a:t>ответы участников Конкурса, объединенных в три группы, на вопросы интервьюеров из числа ученической, студенческой, родительской, профессиональной, в формате пресс-конференции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3752850" y="4973194"/>
            <a:ext cx="78867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109EB4"/>
                </a:solidFill>
                <a:latin typeface="PT Astra Serif"/>
                <a:ea typeface="Times New Roman" panose="02020603050405020304" pitchFamily="18" charset="0"/>
              </a:rPr>
              <a:t>Регламент: </a:t>
            </a:r>
            <a:r>
              <a:rPr lang="ru-RU" sz="2000" dirty="0"/>
              <a:t>общая продолжительность – до 60 минут 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A680767-BBC9-4322-8C20-7FE61B4FDD49}"/>
              </a:ext>
            </a:extLst>
          </p:cNvPr>
          <p:cNvSpPr txBox="1"/>
          <p:nvPr/>
        </p:nvSpPr>
        <p:spPr>
          <a:xfrm>
            <a:off x="0" y="6291787"/>
            <a:ext cx="11410957" cy="29084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890" dirty="0">
                <a:solidFill>
                  <a:schemeClr val="bg1"/>
                </a:solidFill>
                <a:latin typeface="Proxima Nova Rg" panose="02000506030000020004" pitchFamily="2" charset="0"/>
              </a:rPr>
              <a:t>#ТОИПКРО  #УЧИБУДУЩЕМУ  #УЧИСЬСТОИПКРО  #ТОИПКРО  #УЧИБУДУЩЕМУ</a:t>
            </a:r>
          </a:p>
        </p:txBody>
      </p:sp>
      <p:pic>
        <p:nvPicPr>
          <p:cNvPr id="14338" name="Picture 2" descr="Иллюстрация абстрактной концепции клуба дебатов. Дебаты в классе,  красноречивая речь, соревнование по дебатам, школьный клуб, класс публичных  выступлений, навыки эффективного общения | Бесплатно векторы">
            <a:extLst>
              <a:ext uri="{FF2B5EF4-FFF2-40B4-BE49-F238E27FC236}">
                <a16:creationId xmlns:a16="http://schemas.microsoft.com/office/drawing/2014/main" id="{25AABC83-4393-4E24-A1AF-70AFF9ED9DC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17" t="7796" r="6896" b="8271"/>
          <a:stretch/>
        </p:blipFill>
        <p:spPr bwMode="auto">
          <a:xfrm>
            <a:off x="498362" y="3312109"/>
            <a:ext cx="2638425" cy="2707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0651992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ChangeArrowheads="1"/>
          </p:cNvSpPr>
          <p:nvPr/>
        </p:nvSpPr>
        <p:spPr bwMode="auto">
          <a:xfrm>
            <a:off x="0" y="6400287"/>
            <a:ext cx="12195175" cy="342901"/>
          </a:xfrm>
          <a:prstGeom prst="rect">
            <a:avLst/>
          </a:prstGeom>
          <a:solidFill>
            <a:srgbClr val="64CAD9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Freeform 5"/>
          <p:cNvSpPr>
            <a:spLocks/>
          </p:cNvSpPr>
          <p:nvPr/>
        </p:nvSpPr>
        <p:spPr bwMode="auto">
          <a:xfrm>
            <a:off x="11090275" y="6166895"/>
            <a:ext cx="698500" cy="808068"/>
          </a:xfrm>
          <a:custGeom>
            <a:avLst/>
            <a:gdLst>
              <a:gd name="T0" fmla="*/ 714 w 714"/>
              <a:gd name="T1" fmla="*/ 619 h 826"/>
              <a:gd name="T2" fmla="*/ 356 w 714"/>
              <a:gd name="T3" fmla="*/ 826 h 826"/>
              <a:gd name="T4" fmla="*/ 0 w 714"/>
              <a:gd name="T5" fmla="*/ 619 h 826"/>
              <a:gd name="T6" fmla="*/ 0 w 714"/>
              <a:gd name="T7" fmla="*/ 205 h 826"/>
              <a:gd name="T8" fmla="*/ 356 w 714"/>
              <a:gd name="T9" fmla="*/ 0 h 826"/>
              <a:gd name="T10" fmla="*/ 714 w 714"/>
              <a:gd name="T11" fmla="*/ 205 h 826"/>
              <a:gd name="T12" fmla="*/ 714 w 714"/>
              <a:gd name="T13" fmla="*/ 619 h 8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714" h="826">
                <a:moveTo>
                  <a:pt x="714" y="619"/>
                </a:moveTo>
                <a:lnTo>
                  <a:pt x="356" y="826"/>
                </a:lnTo>
                <a:lnTo>
                  <a:pt x="0" y="619"/>
                </a:lnTo>
                <a:lnTo>
                  <a:pt x="0" y="205"/>
                </a:lnTo>
                <a:lnTo>
                  <a:pt x="356" y="0"/>
                </a:lnTo>
                <a:lnTo>
                  <a:pt x="714" y="205"/>
                </a:lnTo>
                <a:lnTo>
                  <a:pt x="714" y="619"/>
                </a:lnTo>
                <a:close/>
              </a:path>
            </a:pathLst>
          </a:custGeom>
          <a:solidFill>
            <a:srgbClr val="00A1B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8" name="TextBox 107"/>
          <p:cNvSpPr txBox="1"/>
          <p:nvPr/>
        </p:nvSpPr>
        <p:spPr>
          <a:xfrm>
            <a:off x="3102441" y="247818"/>
            <a:ext cx="7987834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b="1" dirty="0">
                <a:ea typeface="Verdana" panose="020B0604030504040204" pitchFamily="34" charset="0"/>
              </a:rPr>
              <a:t>Всероссийский конкурс «Учитель года России» в 2024 году: региональный этап</a:t>
            </a:r>
          </a:p>
        </p:txBody>
      </p:sp>
      <p:sp>
        <p:nvSpPr>
          <p:cNvPr id="110" name="TextBox 109"/>
          <p:cNvSpPr txBox="1"/>
          <p:nvPr/>
        </p:nvSpPr>
        <p:spPr>
          <a:xfrm>
            <a:off x="11090275" y="6400287"/>
            <a:ext cx="698500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fld id="{AD323F43-EA49-4D2E-A580-0A4B8E4E6B70}" type="slidenum">
              <a:rPr lang="ru-RU" sz="2000" smtClean="0">
                <a:solidFill>
                  <a:schemeClr val="bg1"/>
                </a:solidFill>
                <a:ea typeface="Verdana" panose="020B0604030504040204" pitchFamily="34" charset="0"/>
              </a:rPr>
              <a:pPr algn="ctr"/>
              <a:t>24</a:t>
            </a:fld>
            <a:endParaRPr lang="ru-RU" sz="2000" dirty="0">
              <a:solidFill>
                <a:schemeClr val="bg1"/>
              </a:solidFill>
              <a:ea typeface="Verdana" panose="020B0604030504040204" pitchFamily="34" charset="0"/>
            </a:endParaRPr>
          </a:p>
        </p:txBody>
      </p:sp>
      <p:cxnSp>
        <p:nvCxnSpPr>
          <p:cNvPr id="111" name="Прямая соединительная линия 110"/>
          <p:cNvCxnSpPr/>
          <p:nvPr/>
        </p:nvCxnSpPr>
        <p:spPr>
          <a:xfrm>
            <a:off x="0" y="907119"/>
            <a:ext cx="12192000" cy="0"/>
          </a:xfrm>
          <a:prstGeom prst="line">
            <a:avLst/>
          </a:prstGeom>
          <a:ln w="19050">
            <a:solidFill>
              <a:srgbClr val="109EB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2" name="Рисунок 111" descr="Герб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25659" y="180983"/>
            <a:ext cx="485188" cy="485188"/>
          </a:xfrm>
          <a:prstGeom prst="rect">
            <a:avLst/>
          </a:prstGeom>
        </p:spPr>
      </p:pic>
      <p:pic>
        <p:nvPicPr>
          <p:cNvPr id="113" name="Рисунок 112" descr="Лого ТОИПКРО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01326" y="133866"/>
            <a:ext cx="517506" cy="517506"/>
          </a:xfrm>
          <a:prstGeom prst="rect">
            <a:avLst/>
          </a:prstGeom>
        </p:spPr>
      </p:pic>
      <p:pic>
        <p:nvPicPr>
          <p:cNvPr id="114" name="Рисунок 11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17" t="24485" r="28920" b="24434"/>
          <a:stretch/>
        </p:blipFill>
        <p:spPr>
          <a:xfrm>
            <a:off x="115411" y="198261"/>
            <a:ext cx="762756" cy="49069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96294" y="158402"/>
            <a:ext cx="668171" cy="567946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8161AFFC-85BC-4CC2-B0AB-97B2548085DE}"/>
              </a:ext>
            </a:extLst>
          </p:cNvPr>
          <p:cNvSpPr txBox="1"/>
          <p:nvPr/>
        </p:nvSpPr>
        <p:spPr>
          <a:xfrm>
            <a:off x="0" y="6408750"/>
            <a:ext cx="11410957" cy="29084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890" dirty="0">
                <a:solidFill>
                  <a:schemeClr val="bg1"/>
                </a:solidFill>
                <a:latin typeface="Proxima Nova Rg" panose="02000506030000020004" pitchFamily="2" charset="0"/>
              </a:rPr>
              <a:t>#ТОИПКРО  #УЧИБУДУЩЕМУ  #УЧИСЬСТОИПКРО  #ТОИПКРО  #УЧИБУДУЩЕМУ</a:t>
            </a:r>
          </a:p>
        </p:txBody>
      </p:sp>
      <p:graphicFrame>
        <p:nvGraphicFramePr>
          <p:cNvPr id="9" name="Таблица 8">
            <a:extLst>
              <a:ext uri="{FF2B5EF4-FFF2-40B4-BE49-F238E27FC236}">
                <a16:creationId xmlns:a16="http://schemas.microsoft.com/office/drawing/2014/main" id="{831E6D60-1126-47ED-8899-EF6A5920881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25272146"/>
              </p:ext>
            </p:extLst>
          </p:nvPr>
        </p:nvGraphicFramePr>
        <p:xfrm>
          <a:off x="83047" y="994271"/>
          <a:ext cx="11705728" cy="526164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0938860">
                  <a:extLst>
                    <a:ext uri="{9D8B030D-6E8A-4147-A177-3AD203B41FA5}">
                      <a16:colId xmlns:a16="http://schemas.microsoft.com/office/drawing/2014/main" val="4084663070"/>
                    </a:ext>
                  </a:extLst>
                </a:gridCol>
                <a:gridCol w="766868">
                  <a:extLst>
                    <a:ext uri="{9D8B030D-6E8A-4147-A177-3AD203B41FA5}">
                      <a16:colId xmlns:a16="http://schemas.microsoft.com/office/drawing/2014/main" val="1795904187"/>
                    </a:ext>
                  </a:extLst>
                </a:gridCol>
              </a:tblGrid>
              <a:tr h="98490"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1. ЦЕННОСТНЫЕ ОСНОВАНИЯ И АРГУМЕНТИРОВАННОСТЬ ПРОФЕССИОНАЛЬНО-ЛИЧНОСТНОЙ ПОЗИЦИИ</a:t>
                      </a:r>
                      <a:endParaRPr lang="ru-RU" sz="11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934" marR="36934" marT="0" marB="0" anchor="ctr">
                    <a:solidFill>
                      <a:srgbClr val="65DDED"/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934" marR="36934" marT="0" marB="0" anchor="ctr"/>
                </a:tc>
                <a:extLst>
                  <a:ext uri="{0D108BD9-81ED-4DB2-BD59-A6C34878D82A}">
                    <a16:rowId xmlns:a16="http://schemas.microsoft.com/office/drawing/2014/main" val="52921247"/>
                  </a:ext>
                </a:extLst>
              </a:tr>
              <a:tr h="29547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Непонимание актуальности тенденций и стратегических направлений развития образования. Незнание изменений в системе образования. Смешиваются факты и мнения. Сомнения в точности анализа ситуации и адекватности выводов.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934" marR="3693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1-4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934" marR="36934" marT="0" marB="0" anchor="ctr"/>
                </a:tc>
                <a:extLst>
                  <a:ext uri="{0D108BD9-81ED-4DB2-BD59-A6C34878D82A}">
                    <a16:rowId xmlns:a16="http://schemas.microsoft.com/office/drawing/2014/main" val="924014065"/>
                  </a:ext>
                </a:extLst>
              </a:tr>
              <a:tr h="39396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Демонстрируется понимание запросов только отдельных групп участников образовательных отношений. Нереалистичность видения решения проблем. Примеры из собственной практики не всегда соответствуют иллюстрируемым положениям.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934" marR="3693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5-7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934" marR="36934" marT="0" marB="0" anchor="ctr"/>
                </a:tc>
                <a:extLst>
                  <a:ext uri="{0D108BD9-81ED-4DB2-BD59-A6C34878D82A}">
                    <a16:rowId xmlns:a16="http://schemas.microsoft.com/office/drawing/2014/main" val="1936198911"/>
                  </a:ext>
                </a:extLst>
              </a:tr>
              <a:tr h="29547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Точно определяются значимые тенденции и стратегии. Учитываются интересы разных групп участников образовательных отношений. Выводы адекватны аргументации. Примеры из практики точные и яркие.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934" marR="3693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8-10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934" marR="36934" marT="0" marB="0" anchor="ctr"/>
                </a:tc>
                <a:extLst>
                  <a:ext uri="{0D108BD9-81ED-4DB2-BD59-A6C34878D82A}">
                    <a16:rowId xmlns:a16="http://schemas.microsoft.com/office/drawing/2014/main" val="1772373727"/>
                  </a:ext>
                </a:extLst>
              </a:tr>
              <a:tr h="98490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Итоговая оценка по критерию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934" marR="3693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934" marR="36934" marT="0" marB="0" anchor="ctr"/>
                </a:tc>
                <a:extLst>
                  <a:ext uri="{0D108BD9-81ED-4DB2-BD59-A6C34878D82A}">
                    <a16:rowId xmlns:a16="http://schemas.microsoft.com/office/drawing/2014/main" val="1142289935"/>
                  </a:ext>
                </a:extLst>
              </a:tr>
              <a:tr h="98490"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2. МАСШТАБНОСТЬ ВИДЕНИЯ ПРОБЛЕМ И НЕСТАНДАРТНОСТЬ ПРЕДЛАГАЕМЫХ РЕШЕНИЙ</a:t>
                      </a:r>
                      <a:endParaRPr lang="ru-RU" sz="11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934" marR="36934" marT="0" marB="0" anchor="ctr">
                    <a:solidFill>
                      <a:srgbClr val="65DDED"/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934" marR="36934" marT="0" marB="0" anchor="ctr"/>
                </a:tc>
                <a:extLst>
                  <a:ext uri="{0D108BD9-81ED-4DB2-BD59-A6C34878D82A}">
                    <a16:rowId xmlns:a16="http://schemas.microsoft.com/office/drawing/2014/main" val="650082839"/>
                  </a:ext>
                </a:extLst>
              </a:tr>
              <a:tr h="19698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Предлагается тактика решений без понимания стратегии. Идеи стандартны и не решают проблемы.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934" marR="3693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1-4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934" marR="36934" marT="0" marB="0" anchor="ctr"/>
                </a:tc>
                <a:extLst>
                  <a:ext uri="{0D108BD9-81ED-4DB2-BD59-A6C34878D82A}">
                    <a16:rowId xmlns:a16="http://schemas.microsoft.com/office/drawing/2014/main" val="2998728068"/>
                  </a:ext>
                </a:extLst>
              </a:tr>
              <a:tr h="19698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Решения требуют значительных ресурсов. Отсутствие глубины понимания обсуждаемых вопросов.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934" marR="3693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5-7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934" marR="36934" marT="0" marB="0" anchor="ctr"/>
                </a:tc>
                <a:extLst>
                  <a:ext uri="{0D108BD9-81ED-4DB2-BD59-A6C34878D82A}">
                    <a16:rowId xmlns:a16="http://schemas.microsoft.com/office/drawing/2014/main" val="130000372"/>
                  </a:ext>
                </a:extLst>
              </a:tr>
              <a:tr h="19698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Видение стратегии и тактики решения проблемы. Обосновывается значимость педагога в трансформационных процессах. Нестандартность авторских идей.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934" marR="3693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8-10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934" marR="36934" marT="0" marB="0" anchor="ctr"/>
                </a:tc>
                <a:extLst>
                  <a:ext uri="{0D108BD9-81ED-4DB2-BD59-A6C34878D82A}">
                    <a16:rowId xmlns:a16="http://schemas.microsoft.com/office/drawing/2014/main" val="3778121978"/>
                  </a:ext>
                </a:extLst>
              </a:tr>
              <a:tr h="98490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Итоговая оценка по критерию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934" marR="36934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highlight>
                            <a:srgbClr val="FFFF00"/>
                          </a:highlight>
                        </a:rPr>
                        <a:t> 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934" marR="36934" marT="0" marB="0"/>
                </a:tc>
                <a:extLst>
                  <a:ext uri="{0D108BD9-81ED-4DB2-BD59-A6C34878D82A}">
                    <a16:rowId xmlns:a16="http://schemas.microsoft.com/office/drawing/2014/main" val="2615867576"/>
                  </a:ext>
                </a:extLst>
              </a:tr>
              <a:tr h="98490"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3. КОНСТРУКТИВНОСТЬ ПОЗИЦИИ</a:t>
                      </a:r>
                      <a:endParaRPr lang="ru-RU" sz="11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934" marR="36934" marT="0" marB="0" anchor="ctr">
                    <a:solidFill>
                      <a:srgbClr val="65DDED"/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934" marR="36934" marT="0" marB="0" anchor="ctr"/>
                </a:tc>
                <a:extLst>
                  <a:ext uri="{0D108BD9-81ED-4DB2-BD59-A6C34878D82A}">
                    <a16:rowId xmlns:a16="http://schemas.microsoft.com/office/drawing/2014/main" val="1719332300"/>
                  </a:ext>
                </a:extLst>
              </a:tr>
              <a:tr h="29547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Занимаемая позиция жесткая и не предполагает изменений. Неготовность взять ответственность, проявлять инициативу и занимать лидерскую позицию. Отсутствуют образы и метафоры.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934" marR="3693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1-4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934" marR="36934" marT="0" marB="0" anchor="ctr"/>
                </a:tc>
                <a:extLst>
                  <a:ext uri="{0D108BD9-81ED-4DB2-BD59-A6C34878D82A}">
                    <a16:rowId xmlns:a16="http://schemas.microsoft.com/office/drawing/2014/main" val="2214380847"/>
                  </a:ext>
                </a:extLst>
              </a:tr>
              <a:tr h="19698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Принимается ответственность, но проявление инициативы и лидерской роли делегируется другим. Образы и метафоры неудачны.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934" marR="3693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5-7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934" marR="36934" marT="0" marB="0" anchor="ctr"/>
                </a:tc>
                <a:extLst>
                  <a:ext uri="{0D108BD9-81ED-4DB2-BD59-A6C34878D82A}">
                    <a16:rowId xmlns:a16="http://schemas.microsoft.com/office/drawing/2014/main" val="1846769934"/>
                  </a:ext>
                </a:extLst>
              </a:tr>
              <a:tr h="49244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Удерживается фокус внимания на главном. Демонстрируется видение конкретных реалистичных решений. Уважение к другим взглядам в сочетании с твердостью позиции по ценностным вопросам. Готовность брать ответственность, проявлять инициативу и занимать лидерскую позицию. Яркие и запоминающиеся образы и метафоры. Примеры соответствуют иллюстрируемым положениям.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934" marR="3693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8-10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934" marR="36934" marT="0" marB="0" anchor="ctr"/>
                </a:tc>
                <a:extLst>
                  <a:ext uri="{0D108BD9-81ED-4DB2-BD59-A6C34878D82A}">
                    <a16:rowId xmlns:a16="http://schemas.microsoft.com/office/drawing/2014/main" val="261991066"/>
                  </a:ext>
                </a:extLst>
              </a:tr>
              <a:tr h="98490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Итоговая оценка по критерию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934" marR="36934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highlight>
                            <a:srgbClr val="FFFF00"/>
                          </a:highlight>
                        </a:rPr>
                        <a:t> 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934" marR="36934" marT="0" marB="0"/>
                </a:tc>
                <a:extLst>
                  <a:ext uri="{0D108BD9-81ED-4DB2-BD59-A6C34878D82A}">
                    <a16:rowId xmlns:a16="http://schemas.microsoft.com/office/drawing/2014/main" val="2803434826"/>
                  </a:ext>
                </a:extLst>
              </a:tr>
              <a:tr h="98490"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4. КОММУНИКАТИВНАЯ КУЛЬТУРА</a:t>
                      </a:r>
                      <a:endParaRPr lang="ru-RU" sz="11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934" marR="36934" marT="0" marB="0" anchor="ctr">
                    <a:solidFill>
                      <a:srgbClr val="65DDED"/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934" marR="36934" marT="0" marB="0" anchor="ctr"/>
                </a:tc>
                <a:extLst>
                  <a:ext uri="{0D108BD9-81ED-4DB2-BD59-A6C34878D82A}">
                    <a16:rowId xmlns:a16="http://schemas.microsoft.com/office/drawing/2014/main" val="207970948"/>
                  </a:ext>
                </a:extLst>
              </a:tr>
              <a:tr h="19698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Несоблюдение норм языковой грамотности. Предлагаемые решения банальны и не вызывают интереса.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934" marR="3693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1-4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934" marR="36934" marT="0" marB="0" anchor="ctr"/>
                </a:tc>
                <a:extLst>
                  <a:ext uri="{0D108BD9-81ED-4DB2-BD59-A6C34878D82A}">
                    <a16:rowId xmlns:a16="http://schemas.microsoft.com/office/drawing/2014/main" val="3739253927"/>
                  </a:ext>
                </a:extLst>
              </a:tr>
              <a:tr h="19698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Отдельные нарушения языковой грамотности. Интонационные акценты не всегда точны.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934" marR="3693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5-7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934" marR="36934" marT="0" marB="0" anchor="ctr"/>
                </a:tc>
                <a:extLst>
                  <a:ext uri="{0D108BD9-81ED-4DB2-BD59-A6C34878D82A}">
                    <a16:rowId xmlns:a16="http://schemas.microsoft.com/office/drawing/2014/main" val="1741577182"/>
                  </a:ext>
                </a:extLst>
              </a:tr>
              <a:tr h="39396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Соблюдение норм языковой грамотности. Высокий уровень владения ораторским искусством с умелым сочетанием вербальной и невербальной коммуникации. Предлагаемые решения вызывают удивление и профессиональный интерес. Творческие решения адекватны профессиональным проблемам.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934" marR="3693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8-10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934" marR="36934" marT="0" marB="0" anchor="ctr"/>
                </a:tc>
                <a:extLst>
                  <a:ext uri="{0D108BD9-81ED-4DB2-BD59-A6C34878D82A}">
                    <a16:rowId xmlns:a16="http://schemas.microsoft.com/office/drawing/2014/main" val="4213666472"/>
                  </a:ext>
                </a:extLst>
              </a:tr>
              <a:tr h="98490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Итоговая оценка по критерию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934" marR="36934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934" marR="36934" marT="0" marB="0"/>
                </a:tc>
                <a:extLst>
                  <a:ext uri="{0D108BD9-81ED-4DB2-BD59-A6C34878D82A}">
                    <a16:rowId xmlns:a16="http://schemas.microsoft.com/office/drawing/2014/main" val="3889903966"/>
                  </a:ext>
                </a:extLst>
              </a:tr>
              <a:tr h="116273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ИТОГ (сумма баллов)  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934" marR="36934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934" marR="36934" marT="0" marB="0"/>
                </a:tc>
                <a:extLst>
                  <a:ext uri="{0D108BD9-81ED-4DB2-BD59-A6C34878D82A}">
                    <a16:rowId xmlns:a16="http://schemas.microsoft.com/office/drawing/2014/main" val="297293208"/>
                  </a:ext>
                </a:extLst>
              </a:tr>
            </a:tbl>
          </a:graphicData>
        </a:graphic>
      </p:graphicFrame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56233279-5E1C-48E7-952C-C4F9FFC6D6AC}"/>
              </a:ext>
            </a:extLst>
          </p:cNvPr>
          <p:cNvSpPr/>
          <p:nvPr/>
        </p:nvSpPr>
        <p:spPr>
          <a:xfrm>
            <a:off x="8006316" y="535381"/>
            <a:ext cx="337414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КИ «Вопрос учителю года» </a:t>
            </a: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16163453-8515-4B3C-9596-578E7E8D30DC}"/>
              </a:ext>
            </a:extLst>
          </p:cNvPr>
          <p:cNvSpPr/>
          <p:nvPr/>
        </p:nvSpPr>
        <p:spPr>
          <a:xfrm>
            <a:off x="2859050" y="519259"/>
            <a:ext cx="310188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b="1" dirty="0"/>
              <a:t>КРИТЕРИИ И ПОКАЗАТЕЛИ</a:t>
            </a:r>
            <a:endParaRPr lang="ru-RU" b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139859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ChangeArrowheads="1"/>
          </p:cNvSpPr>
          <p:nvPr/>
        </p:nvSpPr>
        <p:spPr bwMode="auto">
          <a:xfrm>
            <a:off x="0" y="6283324"/>
            <a:ext cx="12195175" cy="342901"/>
          </a:xfrm>
          <a:prstGeom prst="rect">
            <a:avLst/>
          </a:prstGeom>
          <a:solidFill>
            <a:srgbClr val="64CAD9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Freeform 5"/>
          <p:cNvSpPr>
            <a:spLocks/>
          </p:cNvSpPr>
          <p:nvPr/>
        </p:nvSpPr>
        <p:spPr bwMode="auto">
          <a:xfrm>
            <a:off x="11090275" y="6049932"/>
            <a:ext cx="698500" cy="808068"/>
          </a:xfrm>
          <a:custGeom>
            <a:avLst/>
            <a:gdLst>
              <a:gd name="T0" fmla="*/ 714 w 714"/>
              <a:gd name="T1" fmla="*/ 619 h 826"/>
              <a:gd name="T2" fmla="*/ 356 w 714"/>
              <a:gd name="T3" fmla="*/ 826 h 826"/>
              <a:gd name="T4" fmla="*/ 0 w 714"/>
              <a:gd name="T5" fmla="*/ 619 h 826"/>
              <a:gd name="T6" fmla="*/ 0 w 714"/>
              <a:gd name="T7" fmla="*/ 205 h 826"/>
              <a:gd name="T8" fmla="*/ 356 w 714"/>
              <a:gd name="T9" fmla="*/ 0 h 826"/>
              <a:gd name="T10" fmla="*/ 714 w 714"/>
              <a:gd name="T11" fmla="*/ 205 h 826"/>
              <a:gd name="T12" fmla="*/ 714 w 714"/>
              <a:gd name="T13" fmla="*/ 619 h 8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714" h="826">
                <a:moveTo>
                  <a:pt x="714" y="619"/>
                </a:moveTo>
                <a:lnTo>
                  <a:pt x="356" y="826"/>
                </a:lnTo>
                <a:lnTo>
                  <a:pt x="0" y="619"/>
                </a:lnTo>
                <a:lnTo>
                  <a:pt x="0" y="205"/>
                </a:lnTo>
                <a:lnTo>
                  <a:pt x="356" y="0"/>
                </a:lnTo>
                <a:lnTo>
                  <a:pt x="714" y="205"/>
                </a:lnTo>
                <a:lnTo>
                  <a:pt x="714" y="619"/>
                </a:lnTo>
                <a:close/>
              </a:path>
            </a:pathLst>
          </a:custGeom>
          <a:solidFill>
            <a:srgbClr val="00A1B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8" name="TextBox 107"/>
          <p:cNvSpPr txBox="1"/>
          <p:nvPr/>
        </p:nvSpPr>
        <p:spPr>
          <a:xfrm>
            <a:off x="2054089" y="378845"/>
            <a:ext cx="7987834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b="1" dirty="0">
                <a:ea typeface="Verdana" panose="020B0604030504040204" pitchFamily="34" charset="0"/>
              </a:rPr>
              <a:t>Всероссийский конкурс «Учитель года России» в 2024 году: региональный этап</a:t>
            </a:r>
          </a:p>
        </p:txBody>
      </p:sp>
      <p:sp>
        <p:nvSpPr>
          <p:cNvPr id="110" name="TextBox 109"/>
          <p:cNvSpPr txBox="1"/>
          <p:nvPr/>
        </p:nvSpPr>
        <p:spPr>
          <a:xfrm>
            <a:off x="11090275" y="6283324"/>
            <a:ext cx="698500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fld id="{AD323F43-EA49-4D2E-A580-0A4B8E4E6B70}" type="slidenum">
              <a:rPr lang="ru-RU" sz="2000" smtClean="0">
                <a:solidFill>
                  <a:schemeClr val="bg1"/>
                </a:solidFill>
                <a:ea typeface="Verdana" panose="020B0604030504040204" pitchFamily="34" charset="0"/>
              </a:rPr>
              <a:pPr algn="ctr"/>
              <a:t>25</a:t>
            </a:fld>
            <a:endParaRPr lang="ru-RU" sz="2000" dirty="0">
              <a:solidFill>
                <a:schemeClr val="bg1"/>
              </a:solidFill>
              <a:ea typeface="Verdana" panose="020B0604030504040204" pitchFamily="34" charset="0"/>
            </a:endParaRPr>
          </a:p>
        </p:txBody>
      </p:sp>
      <p:cxnSp>
        <p:nvCxnSpPr>
          <p:cNvPr id="111" name="Прямая соединительная линия 110"/>
          <p:cNvCxnSpPr/>
          <p:nvPr/>
        </p:nvCxnSpPr>
        <p:spPr>
          <a:xfrm>
            <a:off x="0" y="907119"/>
            <a:ext cx="12192000" cy="0"/>
          </a:xfrm>
          <a:prstGeom prst="line">
            <a:avLst/>
          </a:prstGeom>
          <a:ln w="19050">
            <a:solidFill>
              <a:srgbClr val="109EB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2" name="Рисунок 111" descr="Герб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70437" y="341317"/>
            <a:ext cx="485188" cy="485188"/>
          </a:xfrm>
          <a:prstGeom prst="rect">
            <a:avLst/>
          </a:prstGeom>
        </p:spPr>
      </p:pic>
      <p:pic>
        <p:nvPicPr>
          <p:cNvPr id="113" name="Рисунок 112" descr="Лого ТОИПКРО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46104" y="294200"/>
            <a:ext cx="517506" cy="517506"/>
          </a:xfrm>
          <a:prstGeom prst="rect">
            <a:avLst/>
          </a:prstGeom>
        </p:spPr>
      </p:pic>
      <p:pic>
        <p:nvPicPr>
          <p:cNvPr id="114" name="Рисунок 11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17" t="24485" r="28920" b="24434"/>
          <a:stretch/>
        </p:blipFill>
        <p:spPr>
          <a:xfrm>
            <a:off x="60189" y="358595"/>
            <a:ext cx="762756" cy="49069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37363" y="112732"/>
            <a:ext cx="1004324" cy="853676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C26564D2-A307-42DD-AD2C-1C78366EEAE0}"/>
              </a:ext>
            </a:extLst>
          </p:cNvPr>
          <p:cNvSpPr txBox="1"/>
          <p:nvPr/>
        </p:nvSpPr>
        <p:spPr>
          <a:xfrm>
            <a:off x="0" y="6291787"/>
            <a:ext cx="11410957" cy="29084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890" dirty="0">
                <a:solidFill>
                  <a:schemeClr val="bg1"/>
                </a:solidFill>
                <a:latin typeface="Proxima Nova Rg" panose="02000506030000020004" pitchFamily="2" charset="0"/>
              </a:rPr>
              <a:t>#ТОИПКРО  #УЧИБУДУЩЕМУ  #УЧИСЬСТОИПКРО  #ТОИПКРО  #УЧИБУДУЩЕМУ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4ED2976-D3C7-4528-B798-F606C7B24F8C}"/>
              </a:ext>
            </a:extLst>
          </p:cNvPr>
          <p:cNvSpPr txBox="1"/>
          <p:nvPr/>
        </p:nvSpPr>
        <p:spPr>
          <a:xfrm>
            <a:off x="441567" y="1016396"/>
            <a:ext cx="9756232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600" b="1" dirty="0"/>
              <a:t>Рекомендации по подготовке к «Вопросу учителю года»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FF97B6F-1308-439C-8E1E-37A85FA1A7DA}"/>
              </a:ext>
            </a:extLst>
          </p:cNvPr>
          <p:cNvSpPr txBox="1"/>
          <p:nvPr/>
        </p:nvSpPr>
        <p:spPr>
          <a:xfrm>
            <a:off x="3217285" y="4523938"/>
            <a:ext cx="690431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/>
              <a:t> </a:t>
            </a:r>
          </a:p>
          <a:p>
            <a:r>
              <a:rPr lang="ru-RU" sz="2000" dirty="0"/>
              <a:t>Максимальная оценка за конкурсное испытание – 40 баллов.</a:t>
            </a:r>
          </a:p>
          <a:p>
            <a:r>
              <a:rPr lang="ru-RU" sz="2000" dirty="0"/>
              <a:t>Средняя оценка за </a:t>
            </a:r>
            <a:r>
              <a:rPr lang="ru-RU" sz="2000" b="1" dirty="0">
                <a:solidFill>
                  <a:srgbClr val="109EB4"/>
                </a:solidFill>
              </a:rPr>
              <a:t>«Вопрос учителю года» </a:t>
            </a:r>
            <a:r>
              <a:rPr lang="ru-RU" sz="2000" dirty="0"/>
              <a:t>–</a:t>
            </a:r>
            <a:r>
              <a:rPr lang="en-US" sz="2000" dirty="0"/>
              <a:t> 31,73</a:t>
            </a:r>
            <a:r>
              <a:rPr lang="ru-RU" sz="2000" dirty="0"/>
              <a:t>.</a:t>
            </a:r>
          </a:p>
          <a:p>
            <a:r>
              <a:rPr lang="ru-RU" sz="2000" dirty="0"/>
              <a:t>Максимальный средний балл –</a:t>
            </a:r>
            <a:r>
              <a:rPr lang="en-US" sz="2000" dirty="0"/>
              <a:t> 35,29</a:t>
            </a:r>
            <a:r>
              <a:rPr lang="ru-RU" sz="2000" dirty="0"/>
              <a:t>.</a:t>
            </a:r>
          </a:p>
          <a:p>
            <a:r>
              <a:rPr lang="ru-RU" sz="2000" dirty="0"/>
              <a:t>Минимальный средний балл –</a:t>
            </a:r>
            <a:r>
              <a:rPr lang="en-US" sz="2000" dirty="0"/>
              <a:t> 28,43</a:t>
            </a:r>
            <a:r>
              <a:rPr lang="ru-RU" sz="2000" dirty="0"/>
              <a:t>.</a:t>
            </a:r>
          </a:p>
        </p:txBody>
      </p:sp>
      <p:pic>
        <p:nvPicPr>
          <p:cNvPr id="19" name="Picture 6" descr="Презентация – Бесплатные иконки: образование">
            <a:extLst>
              <a:ext uri="{FF2B5EF4-FFF2-40B4-BE49-F238E27FC236}">
                <a16:creationId xmlns:a16="http://schemas.microsoft.com/office/drawing/2014/main" id="{0FF226F5-391F-4C4D-864F-342DB75869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9064" y="4881226"/>
            <a:ext cx="1368855" cy="1368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1767CB82-0CBA-42E9-8F15-6DEDB56D1E72}"/>
              </a:ext>
            </a:extLst>
          </p:cNvPr>
          <p:cNvSpPr/>
          <p:nvPr/>
        </p:nvSpPr>
        <p:spPr>
          <a:xfrm>
            <a:off x="365032" y="1518454"/>
            <a:ext cx="11660201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1600" dirty="0"/>
              <a:t>Необходимо внимательно слушать то, о чем говорит коллега и строить дискуссию на основе уже сказанного. Проявлять уважение к другим взглядам в сочетании с твердостью позиции по ценностным вопросам.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1600" dirty="0"/>
              <a:t> Для конструктивной дискуссии необходимо:</a:t>
            </a:r>
          </a:p>
          <a:p>
            <a:r>
              <a:rPr lang="ru-RU" sz="1600" dirty="0"/>
              <a:t> - находить в высказываниях партнера противоречивые суждения;</a:t>
            </a:r>
          </a:p>
          <a:p>
            <a:r>
              <a:rPr lang="ru-RU" sz="1600" dirty="0"/>
              <a:t> - стыковать пробелы в аргументации;</a:t>
            </a:r>
          </a:p>
          <a:p>
            <a:r>
              <a:rPr lang="ru-RU" sz="1600" dirty="0"/>
              <a:t> - вскрывать и оценивать однобокость подходов партнера к решению проблемы;</a:t>
            </a:r>
          </a:p>
          <a:p>
            <a:r>
              <a:rPr lang="ru-RU" sz="1600" dirty="0"/>
              <a:t>-  вскрывать и отмечать случаи игнорирования комплексных взаимосвязей проблемы;</a:t>
            </a:r>
          </a:p>
          <a:p>
            <a:pPr marL="285750" indent="-285750">
              <a:buFontTx/>
              <a:buChar char="-"/>
            </a:pPr>
            <a:r>
              <a:rPr lang="ru-RU" sz="1600" dirty="0"/>
              <a:t>демонстрировать понимание актуальности поднятого вопроса.</a:t>
            </a:r>
          </a:p>
          <a:p>
            <a:pPr marL="285750" indent="-285750">
              <a:buFontTx/>
              <a:buChar char="-"/>
            </a:pPr>
            <a:r>
              <a:rPr lang="ru-RU" sz="1600" dirty="0"/>
              <a:t>удерживать фокус внимания на главном.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1600" dirty="0"/>
              <a:t>Демонстрировать понимания роли семьи и социума в воспитании и обучении ребенка, понимания роли учителя в реализации социально значимых проектов федерального и регионального уровней.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1600" dirty="0"/>
              <a:t>Демонстрировать в ответе видение конкретных реалистичных решений.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1600" dirty="0"/>
              <a:t>Использовать яркие и запоминающиеся образы и метафоры.</a:t>
            </a:r>
          </a:p>
        </p:txBody>
      </p:sp>
    </p:spTree>
    <p:extLst>
      <p:ext uri="{BB962C8B-B14F-4D97-AF65-F5344CB8AC3E}">
        <p14:creationId xmlns:p14="http://schemas.microsoft.com/office/powerpoint/2010/main" val="341205952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ChangeArrowheads="1"/>
          </p:cNvSpPr>
          <p:nvPr/>
        </p:nvSpPr>
        <p:spPr bwMode="auto">
          <a:xfrm>
            <a:off x="0" y="6283324"/>
            <a:ext cx="12195175" cy="342901"/>
          </a:xfrm>
          <a:prstGeom prst="rect">
            <a:avLst/>
          </a:prstGeom>
          <a:solidFill>
            <a:srgbClr val="64CAD9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Freeform 5"/>
          <p:cNvSpPr>
            <a:spLocks/>
          </p:cNvSpPr>
          <p:nvPr/>
        </p:nvSpPr>
        <p:spPr bwMode="auto">
          <a:xfrm>
            <a:off x="11090275" y="6049932"/>
            <a:ext cx="698500" cy="808068"/>
          </a:xfrm>
          <a:custGeom>
            <a:avLst/>
            <a:gdLst>
              <a:gd name="T0" fmla="*/ 714 w 714"/>
              <a:gd name="T1" fmla="*/ 619 h 826"/>
              <a:gd name="T2" fmla="*/ 356 w 714"/>
              <a:gd name="T3" fmla="*/ 826 h 826"/>
              <a:gd name="T4" fmla="*/ 0 w 714"/>
              <a:gd name="T5" fmla="*/ 619 h 826"/>
              <a:gd name="T6" fmla="*/ 0 w 714"/>
              <a:gd name="T7" fmla="*/ 205 h 826"/>
              <a:gd name="T8" fmla="*/ 356 w 714"/>
              <a:gd name="T9" fmla="*/ 0 h 826"/>
              <a:gd name="T10" fmla="*/ 714 w 714"/>
              <a:gd name="T11" fmla="*/ 205 h 826"/>
              <a:gd name="T12" fmla="*/ 714 w 714"/>
              <a:gd name="T13" fmla="*/ 619 h 8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714" h="826">
                <a:moveTo>
                  <a:pt x="714" y="619"/>
                </a:moveTo>
                <a:lnTo>
                  <a:pt x="356" y="826"/>
                </a:lnTo>
                <a:lnTo>
                  <a:pt x="0" y="619"/>
                </a:lnTo>
                <a:lnTo>
                  <a:pt x="0" y="205"/>
                </a:lnTo>
                <a:lnTo>
                  <a:pt x="356" y="0"/>
                </a:lnTo>
                <a:lnTo>
                  <a:pt x="714" y="205"/>
                </a:lnTo>
                <a:lnTo>
                  <a:pt x="714" y="619"/>
                </a:lnTo>
                <a:close/>
              </a:path>
            </a:pathLst>
          </a:custGeom>
          <a:solidFill>
            <a:srgbClr val="00A1B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8" name="TextBox 107"/>
          <p:cNvSpPr txBox="1"/>
          <p:nvPr/>
        </p:nvSpPr>
        <p:spPr>
          <a:xfrm>
            <a:off x="2115863" y="220479"/>
            <a:ext cx="7926060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b="1" dirty="0">
                <a:ea typeface="Verdana" panose="020B0604030504040204" pitchFamily="34" charset="0"/>
              </a:rPr>
              <a:t>Всероссийский конкурс «Учитель года России» в 2024 году: региональный этап</a:t>
            </a:r>
          </a:p>
        </p:txBody>
      </p:sp>
      <p:sp>
        <p:nvSpPr>
          <p:cNvPr id="110" name="TextBox 109"/>
          <p:cNvSpPr txBox="1"/>
          <p:nvPr/>
        </p:nvSpPr>
        <p:spPr>
          <a:xfrm>
            <a:off x="11090275" y="6283324"/>
            <a:ext cx="698500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fld id="{AD323F43-EA49-4D2E-A580-0A4B8E4E6B70}" type="slidenum">
              <a:rPr lang="ru-RU" sz="2000" smtClean="0">
                <a:solidFill>
                  <a:schemeClr val="bg1"/>
                </a:solidFill>
                <a:ea typeface="Verdana" panose="020B0604030504040204" pitchFamily="34" charset="0"/>
              </a:rPr>
              <a:pPr algn="ctr"/>
              <a:t>26</a:t>
            </a:fld>
            <a:endParaRPr lang="ru-RU" sz="2000" dirty="0">
              <a:solidFill>
                <a:schemeClr val="bg1"/>
              </a:solidFill>
              <a:ea typeface="Verdana" panose="020B0604030504040204" pitchFamily="34" charset="0"/>
            </a:endParaRPr>
          </a:p>
        </p:txBody>
      </p:sp>
      <p:cxnSp>
        <p:nvCxnSpPr>
          <p:cNvPr id="111" name="Прямая соединительная линия 110"/>
          <p:cNvCxnSpPr/>
          <p:nvPr/>
        </p:nvCxnSpPr>
        <p:spPr>
          <a:xfrm>
            <a:off x="0" y="907119"/>
            <a:ext cx="12192000" cy="0"/>
          </a:xfrm>
          <a:prstGeom prst="line">
            <a:avLst/>
          </a:prstGeom>
          <a:ln w="19050">
            <a:solidFill>
              <a:srgbClr val="109EB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2" name="Рисунок 111" descr="Герб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70437" y="341317"/>
            <a:ext cx="485188" cy="485188"/>
          </a:xfrm>
          <a:prstGeom prst="rect">
            <a:avLst/>
          </a:prstGeom>
        </p:spPr>
      </p:pic>
      <p:pic>
        <p:nvPicPr>
          <p:cNvPr id="113" name="Рисунок 112" descr="Лого ТОИПКРО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46104" y="294200"/>
            <a:ext cx="517506" cy="517506"/>
          </a:xfrm>
          <a:prstGeom prst="rect">
            <a:avLst/>
          </a:prstGeom>
        </p:spPr>
      </p:pic>
      <p:pic>
        <p:nvPicPr>
          <p:cNvPr id="114" name="Рисунок 11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17" t="24485" r="28920" b="24434"/>
          <a:stretch/>
        </p:blipFill>
        <p:spPr>
          <a:xfrm>
            <a:off x="60189" y="358595"/>
            <a:ext cx="762756" cy="49069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37363" y="112732"/>
            <a:ext cx="1004324" cy="853676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535459" y="1035842"/>
            <a:ext cx="6231771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600" b="1" dirty="0"/>
              <a:t>Конкурсное испытание «Слово учителю»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35459" y="1650223"/>
            <a:ext cx="1125331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solidFill>
                  <a:srgbClr val="109EB4"/>
                </a:solidFill>
                <a:latin typeface="PT Astra Serif"/>
                <a:ea typeface="Times New Roman" panose="02020603050405020304" pitchFamily="18" charset="0"/>
              </a:rPr>
              <a:t>Цель: </a:t>
            </a:r>
            <a:r>
              <a:rPr lang="ru-RU" dirty="0"/>
              <a:t>демонстрация участником Конкурса понимания педагогически целесообразных идей и подходов в решении актуальных задач отечественного образования, способности быть лидерами общественного мнения и популяризировать педагогическую профессию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274954" y="2874859"/>
            <a:ext cx="883466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109EB4"/>
                </a:solidFill>
                <a:latin typeface="PT Astra Serif"/>
                <a:ea typeface="Times New Roman" panose="02020603050405020304" pitchFamily="18" charset="0"/>
              </a:rPr>
              <a:t>Формат: </a:t>
            </a:r>
            <a:r>
              <a:rPr lang="ru-RU" dirty="0"/>
              <a:t>публичное выступление участников Конкурса на площадке, утвержденной Оргкомитетом в качестве площадки проведения второго тура, в присутствии жюри и участников регионального этапа Конкурса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3274954" y="4094886"/>
            <a:ext cx="836964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109EB4"/>
                </a:solidFill>
                <a:latin typeface="PT Astra Serif"/>
                <a:ea typeface="Times New Roman" panose="02020603050405020304" pitchFamily="18" charset="0"/>
              </a:rPr>
              <a:t>Регламент: </a:t>
            </a:r>
            <a:r>
              <a:rPr lang="ru-RU" dirty="0"/>
              <a:t>публичное выступление призера – до 7 минут, ответы на вопросы членов жюри – до 10 минут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192577" y="5173367"/>
            <a:ext cx="899942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solidFill>
                  <a:srgbClr val="109EB4"/>
                </a:solidFill>
                <a:latin typeface="PT Astra Serif"/>
                <a:ea typeface="Times New Roman" panose="02020603050405020304" pitchFamily="18" charset="0"/>
              </a:rPr>
              <a:t>Очередность выступлений призеров определяется по результатам жеребьевки</a:t>
            </a:r>
          </a:p>
          <a:p>
            <a:pPr algn="just"/>
            <a:r>
              <a:rPr lang="ru-RU" b="1" dirty="0">
                <a:solidFill>
                  <a:srgbClr val="109EB4"/>
                </a:solidFill>
                <a:latin typeface="PT Astra Serif"/>
                <a:ea typeface="Times New Roman" panose="02020603050405020304" pitchFamily="18" charset="0"/>
              </a:rPr>
              <a:t>Тему публичного выступления призер Конкурса выбирает самостоятельно 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D7B17C5-162C-4367-92E2-63A8D74B0157}"/>
              </a:ext>
            </a:extLst>
          </p:cNvPr>
          <p:cNvSpPr txBox="1"/>
          <p:nvPr/>
        </p:nvSpPr>
        <p:spPr>
          <a:xfrm>
            <a:off x="0" y="6291787"/>
            <a:ext cx="11410957" cy="29084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890" dirty="0">
                <a:solidFill>
                  <a:schemeClr val="bg1"/>
                </a:solidFill>
                <a:latin typeface="Proxima Nova Rg" panose="02000506030000020004" pitchFamily="2" charset="0"/>
              </a:rPr>
              <a:t>#ТОИПКРО  #УЧИБУДУЩЕМУ  #УЧИСЬСТОИПКРО  #ТОИПКРО  #УЧИБУДУЩЕМУ</a:t>
            </a:r>
          </a:p>
        </p:txBody>
      </p:sp>
      <p:pic>
        <p:nvPicPr>
          <p:cNvPr id="12290" name="Picture 2" descr="Публичное выступление Изображения – скачать бесплатно на Freepik">
            <a:extLst>
              <a:ext uri="{FF2B5EF4-FFF2-40B4-BE49-F238E27FC236}">
                <a16:creationId xmlns:a16="http://schemas.microsoft.com/office/drawing/2014/main" id="{32E1BDE5-2013-4924-9A93-EBB837DEF7B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96" t="4778" r="5025" b="8216"/>
          <a:stretch/>
        </p:blipFill>
        <p:spPr bwMode="auto">
          <a:xfrm>
            <a:off x="441567" y="2681030"/>
            <a:ext cx="2710091" cy="29232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648072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ChangeArrowheads="1"/>
          </p:cNvSpPr>
          <p:nvPr/>
        </p:nvSpPr>
        <p:spPr bwMode="auto">
          <a:xfrm>
            <a:off x="0" y="6283324"/>
            <a:ext cx="12195175" cy="342901"/>
          </a:xfrm>
          <a:prstGeom prst="rect">
            <a:avLst/>
          </a:prstGeom>
          <a:solidFill>
            <a:srgbClr val="64CAD9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Freeform 5"/>
          <p:cNvSpPr>
            <a:spLocks/>
          </p:cNvSpPr>
          <p:nvPr/>
        </p:nvSpPr>
        <p:spPr bwMode="auto">
          <a:xfrm>
            <a:off x="11090275" y="6049932"/>
            <a:ext cx="698500" cy="808068"/>
          </a:xfrm>
          <a:custGeom>
            <a:avLst/>
            <a:gdLst>
              <a:gd name="T0" fmla="*/ 714 w 714"/>
              <a:gd name="T1" fmla="*/ 619 h 826"/>
              <a:gd name="T2" fmla="*/ 356 w 714"/>
              <a:gd name="T3" fmla="*/ 826 h 826"/>
              <a:gd name="T4" fmla="*/ 0 w 714"/>
              <a:gd name="T5" fmla="*/ 619 h 826"/>
              <a:gd name="T6" fmla="*/ 0 w 714"/>
              <a:gd name="T7" fmla="*/ 205 h 826"/>
              <a:gd name="T8" fmla="*/ 356 w 714"/>
              <a:gd name="T9" fmla="*/ 0 h 826"/>
              <a:gd name="T10" fmla="*/ 714 w 714"/>
              <a:gd name="T11" fmla="*/ 205 h 826"/>
              <a:gd name="T12" fmla="*/ 714 w 714"/>
              <a:gd name="T13" fmla="*/ 619 h 8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714" h="826">
                <a:moveTo>
                  <a:pt x="714" y="619"/>
                </a:moveTo>
                <a:lnTo>
                  <a:pt x="356" y="826"/>
                </a:lnTo>
                <a:lnTo>
                  <a:pt x="0" y="619"/>
                </a:lnTo>
                <a:lnTo>
                  <a:pt x="0" y="205"/>
                </a:lnTo>
                <a:lnTo>
                  <a:pt x="356" y="0"/>
                </a:lnTo>
                <a:lnTo>
                  <a:pt x="714" y="205"/>
                </a:lnTo>
                <a:lnTo>
                  <a:pt x="714" y="619"/>
                </a:lnTo>
                <a:close/>
              </a:path>
            </a:pathLst>
          </a:custGeom>
          <a:solidFill>
            <a:srgbClr val="00A1B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0" name="TextBox 109"/>
          <p:cNvSpPr txBox="1"/>
          <p:nvPr/>
        </p:nvSpPr>
        <p:spPr>
          <a:xfrm>
            <a:off x="11090275" y="6283324"/>
            <a:ext cx="698500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fld id="{AD323F43-EA49-4D2E-A580-0A4B8E4E6B70}" type="slidenum">
              <a:rPr lang="ru-RU" sz="2000" smtClean="0">
                <a:solidFill>
                  <a:schemeClr val="bg1"/>
                </a:solidFill>
                <a:ea typeface="Verdana" panose="020B0604030504040204" pitchFamily="34" charset="0"/>
              </a:rPr>
              <a:pPr algn="ctr"/>
              <a:t>27</a:t>
            </a:fld>
            <a:endParaRPr lang="ru-RU" sz="2000" dirty="0">
              <a:solidFill>
                <a:schemeClr val="bg1"/>
              </a:solidFill>
              <a:ea typeface="Verdana" panose="020B0604030504040204" pitchFamily="34" charset="0"/>
            </a:endParaRPr>
          </a:p>
        </p:txBody>
      </p:sp>
      <p:cxnSp>
        <p:nvCxnSpPr>
          <p:cNvPr id="111" name="Прямая соединительная линия 110"/>
          <p:cNvCxnSpPr/>
          <p:nvPr/>
        </p:nvCxnSpPr>
        <p:spPr>
          <a:xfrm>
            <a:off x="0" y="907119"/>
            <a:ext cx="12192000" cy="0"/>
          </a:xfrm>
          <a:prstGeom prst="line">
            <a:avLst/>
          </a:prstGeom>
          <a:ln w="19050">
            <a:solidFill>
              <a:srgbClr val="109EB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B15D3A1B-C174-41F5-B081-F62C2869DF35}"/>
              </a:ext>
            </a:extLst>
          </p:cNvPr>
          <p:cNvSpPr txBox="1"/>
          <p:nvPr/>
        </p:nvSpPr>
        <p:spPr>
          <a:xfrm>
            <a:off x="0" y="6291787"/>
            <a:ext cx="11410957" cy="29084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890" dirty="0">
                <a:solidFill>
                  <a:schemeClr val="bg1"/>
                </a:solidFill>
                <a:latin typeface="Proxima Nova Rg" panose="02000506030000020004" pitchFamily="2" charset="0"/>
              </a:rPr>
              <a:t>#ТОИПКРО  #УЧИБУДУЩЕМУ  #УЧИСЬСТОИПКРО  #ТОИПКРО  #УЧИБУДУЩЕМУ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1D8C2CC-F0D5-4260-93DA-810C285E5808}"/>
              </a:ext>
            </a:extLst>
          </p:cNvPr>
          <p:cNvSpPr txBox="1"/>
          <p:nvPr/>
        </p:nvSpPr>
        <p:spPr>
          <a:xfrm>
            <a:off x="3278507" y="158402"/>
            <a:ext cx="7987834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b="1" dirty="0">
                <a:ea typeface="Verdana" panose="020B0604030504040204" pitchFamily="34" charset="0"/>
              </a:rPr>
              <a:t>Всероссийский конкурс «Учитель года России» в 2024 году: региональный этап</a:t>
            </a:r>
          </a:p>
        </p:txBody>
      </p:sp>
      <p:pic>
        <p:nvPicPr>
          <p:cNvPr id="18" name="Рисунок 17" descr="Герб.png">
            <a:extLst>
              <a:ext uri="{FF2B5EF4-FFF2-40B4-BE49-F238E27FC236}">
                <a16:creationId xmlns:a16="http://schemas.microsoft.com/office/drawing/2014/main" id="{6C1A1C22-1482-42A6-993C-2CCD6C906BD8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25659" y="180983"/>
            <a:ext cx="485188" cy="485188"/>
          </a:xfrm>
          <a:prstGeom prst="rect">
            <a:avLst/>
          </a:prstGeom>
        </p:spPr>
      </p:pic>
      <p:pic>
        <p:nvPicPr>
          <p:cNvPr id="21" name="Рисунок 20" descr="Лого ТОИПКРО.png">
            <a:extLst>
              <a:ext uri="{FF2B5EF4-FFF2-40B4-BE49-F238E27FC236}">
                <a16:creationId xmlns:a16="http://schemas.microsoft.com/office/drawing/2014/main" id="{B31DDE00-EAFE-4488-B799-8FBD32243A57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01326" y="133866"/>
            <a:ext cx="517506" cy="517506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2846466F-73AF-4794-ACB7-D55BFBE2736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17" t="24485" r="28920" b="24434"/>
          <a:stretch/>
        </p:blipFill>
        <p:spPr>
          <a:xfrm>
            <a:off x="115411" y="198261"/>
            <a:ext cx="762756" cy="490690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FDFCB184-50D0-479D-AFD8-A79A82D8816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96294" y="158402"/>
            <a:ext cx="668171" cy="567946"/>
          </a:xfrm>
          <a:prstGeom prst="rect">
            <a:avLst/>
          </a:prstGeom>
        </p:spPr>
      </p:pic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DD7E81E9-463D-4E72-BC33-D09EB6A8FABB}"/>
              </a:ext>
            </a:extLst>
          </p:cNvPr>
          <p:cNvSpPr/>
          <p:nvPr/>
        </p:nvSpPr>
        <p:spPr>
          <a:xfrm>
            <a:off x="8470474" y="435186"/>
            <a:ext cx="337414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КИ «Слово учителю» </a:t>
            </a:r>
          </a:p>
        </p:txBody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30694D3E-A32D-4806-B05D-A24E0B2F7125}"/>
              </a:ext>
            </a:extLst>
          </p:cNvPr>
          <p:cNvSpPr/>
          <p:nvPr/>
        </p:nvSpPr>
        <p:spPr>
          <a:xfrm>
            <a:off x="3035116" y="429843"/>
            <a:ext cx="310188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b="1" dirty="0"/>
              <a:t>КРИТЕРИИ И ПОКАЗАТЕЛИ</a:t>
            </a:r>
            <a:endParaRPr lang="ru-RU" b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5CA6D38D-F73A-4D72-870A-ADD248B9E74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00355798"/>
              </p:ext>
            </p:extLst>
          </p:nvPr>
        </p:nvGraphicFramePr>
        <p:xfrm>
          <a:off x="115411" y="1112323"/>
          <a:ext cx="11766786" cy="505056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1171362">
                  <a:extLst>
                    <a:ext uri="{9D8B030D-6E8A-4147-A177-3AD203B41FA5}">
                      <a16:colId xmlns:a16="http://schemas.microsoft.com/office/drawing/2014/main" val="3239827628"/>
                    </a:ext>
                  </a:extLst>
                </a:gridCol>
                <a:gridCol w="595424">
                  <a:extLst>
                    <a:ext uri="{9D8B030D-6E8A-4147-A177-3AD203B41FA5}">
                      <a16:colId xmlns:a16="http://schemas.microsoft.com/office/drawing/2014/main" val="693268972"/>
                    </a:ext>
                  </a:extLst>
                </a:gridCol>
              </a:tblGrid>
              <a:tr h="196980"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1. ПОНИМАНИЕ ТЕНДЕНЦИЙ РАЗВИТИЯ ОТЕЧЕСТВЕННОГО ОБРАЗОВАНИЯ И ВОПРОСОВ ГОСУДАРСТВЕННОЙ ОБРАЗОВАТЕЛЬНОЙ ПОЛИТИКИ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934" marR="36934" marT="0" marB="0" anchor="ctr">
                    <a:solidFill>
                      <a:srgbClr val="65DDED"/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934" marR="36934" marT="0" marB="0" anchor="ctr"/>
                </a:tc>
                <a:extLst>
                  <a:ext uri="{0D108BD9-81ED-4DB2-BD59-A6C34878D82A}">
                    <a16:rowId xmlns:a16="http://schemas.microsoft.com/office/drawing/2014/main" val="1604092599"/>
                  </a:ext>
                </a:extLst>
              </a:tr>
              <a:tr h="39396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Стратегическое и тактическое в образовательной политике смешивается. Неубедительность аргументации предлагаемых решений. Отсутствие видения мировых и отечественных тенденций в образовании, опоры на нормативно-правовую базу. Непонятность ценностных ориентиров.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934" marR="3693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1-4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934" marR="36934" marT="0" marB="0" anchor="ctr"/>
                </a:tc>
                <a:extLst>
                  <a:ext uri="{0D108BD9-81ED-4DB2-BD59-A6C34878D82A}">
                    <a16:rowId xmlns:a16="http://schemas.microsoft.com/office/drawing/2014/main" val="1968581963"/>
                  </a:ext>
                </a:extLst>
              </a:tr>
              <a:tr h="29547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Решения обозначенных проблем нереалистичны. Ценностные ориентиры в педагогической деятельности слабо соотносятся с системным видением государственной политики.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934" marR="3693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5-7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934" marR="36934" marT="0" marB="0" anchor="ctr"/>
                </a:tc>
                <a:extLst>
                  <a:ext uri="{0D108BD9-81ED-4DB2-BD59-A6C34878D82A}">
                    <a16:rowId xmlns:a16="http://schemas.microsoft.com/office/drawing/2014/main" val="688177204"/>
                  </a:ext>
                </a:extLst>
              </a:tr>
              <a:tr h="49244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Значимые направления современной образовательной политики выделяются точно. Реалистичные решения проблем. Понимание мировых и отечественных тенденций образовательной политики. Опора на нормативно-правовую базу образования. Ценностные ориентиры понятны. Готовность к размышлениям и ответственность позиции.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934" marR="3693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8-10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934" marR="36934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3475668"/>
                  </a:ext>
                </a:extLst>
              </a:tr>
              <a:tr h="98490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Итоговая оценка по критерию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934" marR="3693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934" marR="36934" marT="0" marB="0" anchor="ctr"/>
                </a:tc>
                <a:extLst>
                  <a:ext uri="{0D108BD9-81ED-4DB2-BD59-A6C34878D82A}">
                    <a16:rowId xmlns:a16="http://schemas.microsoft.com/office/drawing/2014/main" val="736711178"/>
                  </a:ext>
                </a:extLst>
              </a:tr>
              <a:tr h="196980"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2. ГЛУБИНА И НЕСТАНДАРТНОСТЬ СУЖДЕНИЙ, ОБОСНОВАННОСТЬ И РЕАЛИСТИЧНОСТЬ ПРЕДЛОЖЕННЫХ РЕШЕНИЙ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934" marR="36934" marT="0" marB="0" anchor="ctr">
                    <a:solidFill>
                      <a:srgbClr val="65DDED"/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934" marR="36934" marT="0" marB="0" anchor="ctr"/>
                </a:tc>
                <a:extLst>
                  <a:ext uri="{0D108BD9-81ED-4DB2-BD59-A6C34878D82A}">
                    <a16:rowId xmlns:a16="http://schemas.microsoft.com/office/drawing/2014/main" val="725622840"/>
                  </a:ext>
                </a:extLst>
              </a:tr>
              <a:tr h="29547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Стандартный и нетворческий характер высказываемых суждений. Самостоятельный поиск заменен подбором готовых решений и транслированием чужих идей. Решения и идеи подаются формально, без ярких примеров и запоминающихся образов.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934" marR="3693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1-4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934" marR="36934" marT="0" marB="0" anchor="ctr"/>
                </a:tc>
                <a:extLst>
                  <a:ext uri="{0D108BD9-81ED-4DB2-BD59-A6C34878D82A}">
                    <a16:rowId xmlns:a16="http://schemas.microsoft.com/office/drawing/2014/main" val="2506464436"/>
                  </a:ext>
                </a:extLst>
              </a:tr>
              <a:tr h="29547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Высказываемые суждения частично являются оригинальными. Результаты самостоятельного поиска решений недостаточно продуманы. Идеям не хватает ярких примеров и запоминающихся образов.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934" marR="3693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5-7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934" marR="36934" marT="0" marB="0" anchor="ctr"/>
                </a:tc>
                <a:extLst>
                  <a:ext uri="{0D108BD9-81ED-4DB2-BD59-A6C34878D82A}">
                    <a16:rowId xmlns:a16="http://schemas.microsoft.com/office/drawing/2014/main" val="183044238"/>
                  </a:ext>
                </a:extLst>
              </a:tr>
              <a:tr h="29547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Идеи носят авторский характер. Самостоятельный поиск инновационных путей решения. Яркие и понятные примеры опыта с использованием образов и метафор. Подведение итогов с видением значимых проблем для их решения в образовании.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934" marR="3693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8-10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934" marR="36934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9195044"/>
                  </a:ext>
                </a:extLst>
              </a:tr>
              <a:tr h="98490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Итоговая оценка по критерию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934" marR="36934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highlight>
                            <a:srgbClr val="FFFF00"/>
                          </a:highlight>
                        </a:rPr>
                        <a:t> 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934" marR="36934" marT="0" marB="0"/>
                </a:tc>
                <a:extLst>
                  <a:ext uri="{0D108BD9-81ED-4DB2-BD59-A6C34878D82A}">
                    <a16:rowId xmlns:a16="http://schemas.microsoft.com/office/drawing/2014/main" val="2505671427"/>
                  </a:ext>
                </a:extLst>
              </a:tr>
              <a:tr h="98490"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3. ПРОЯВЛЕННАЯ ЛИЧНАЯ ПОЗИЦИЯ И КОММУНИКАТИВНАЯ КУЛЬТУРА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934" marR="36934" marT="0" marB="0" anchor="ctr">
                    <a:solidFill>
                      <a:srgbClr val="65DDED"/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934" marR="36934" marT="0" marB="0" anchor="ctr"/>
                </a:tc>
                <a:extLst>
                  <a:ext uri="{0D108BD9-81ED-4DB2-BD59-A6C34878D82A}">
                    <a16:rowId xmlns:a16="http://schemas.microsoft.com/office/drawing/2014/main" val="974819327"/>
                  </a:ext>
                </a:extLst>
              </a:tr>
              <a:tr h="49244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Слабая ориентация на значимые педагогические цели и задачи. Игнорируются другие точки зрения. Категоричность и безапелляционность взглядов. Непонятны личностные и профессиональные ценности. Низкий потенциал популяризации педагогической профессии и влияния на общественное мнение. Встречаются речевые ошибки, некорректность в обращении с понятиями и теориями.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934" marR="3693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1-4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934" marR="36934" marT="0" marB="0" anchor="ctr"/>
                </a:tc>
                <a:extLst>
                  <a:ext uri="{0D108BD9-81ED-4DB2-BD59-A6C34878D82A}">
                    <a16:rowId xmlns:a16="http://schemas.microsoft.com/office/drawing/2014/main" val="440531714"/>
                  </a:ext>
                </a:extLst>
              </a:tr>
              <a:tr h="39396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В целеполагании не всегда учитывается ориентация на актуальные направления изменений в образовании. Используемые способы популяризации учительской профессии оказывают слабое влияние на общественное мнение. Поверхностное обращение с понятиями и теориями.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934" marR="3693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5-7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934" marR="36934" marT="0" marB="0" anchor="ctr"/>
                </a:tc>
                <a:extLst>
                  <a:ext uri="{0D108BD9-81ED-4DB2-BD59-A6C34878D82A}">
                    <a16:rowId xmlns:a16="http://schemas.microsoft.com/office/drawing/2014/main" val="754864189"/>
                  </a:ext>
                </a:extLst>
              </a:tr>
              <a:tr h="39396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Выделяются педагогические идеи и обосновывается их значимость. Уверенность в практичности и целесообразности предложений по изменениям. Опора на значимые личностные и профессиональные ценности. Демонстрируется умение популяризировать педагогическую профессию и образцы ораторского искусства.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934" marR="3693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8-10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934" marR="36934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57402617"/>
                  </a:ext>
                </a:extLst>
              </a:tr>
              <a:tr h="98490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Итоговая оценка по критерию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934" marR="36934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934" marR="36934" marT="0" marB="0"/>
                </a:tc>
                <a:extLst>
                  <a:ext uri="{0D108BD9-81ED-4DB2-BD59-A6C34878D82A}">
                    <a16:rowId xmlns:a16="http://schemas.microsoft.com/office/drawing/2014/main" val="145079735"/>
                  </a:ext>
                </a:extLst>
              </a:tr>
              <a:tr h="116273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ИТОГ (сумма баллов)  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934" marR="36934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934" marR="36934" marT="0" marB="0"/>
                </a:tc>
                <a:extLst>
                  <a:ext uri="{0D108BD9-81ED-4DB2-BD59-A6C34878D82A}">
                    <a16:rowId xmlns:a16="http://schemas.microsoft.com/office/drawing/2014/main" val="310585589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7938289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ChangeArrowheads="1"/>
          </p:cNvSpPr>
          <p:nvPr/>
        </p:nvSpPr>
        <p:spPr bwMode="auto">
          <a:xfrm>
            <a:off x="0" y="6283324"/>
            <a:ext cx="12195175" cy="342901"/>
          </a:xfrm>
          <a:prstGeom prst="rect">
            <a:avLst/>
          </a:prstGeom>
          <a:solidFill>
            <a:srgbClr val="64CAD9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Freeform 5"/>
          <p:cNvSpPr>
            <a:spLocks/>
          </p:cNvSpPr>
          <p:nvPr/>
        </p:nvSpPr>
        <p:spPr bwMode="auto">
          <a:xfrm>
            <a:off x="11090275" y="6049932"/>
            <a:ext cx="698500" cy="808068"/>
          </a:xfrm>
          <a:custGeom>
            <a:avLst/>
            <a:gdLst>
              <a:gd name="T0" fmla="*/ 714 w 714"/>
              <a:gd name="T1" fmla="*/ 619 h 826"/>
              <a:gd name="T2" fmla="*/ 356 w 714"/>
              <a:gd name="T3" fmla="*/ 826 h 826"/>
              <a:gd name="T4" fmla="*/ 0 w 714"/>
              <a:gd name="T5" fmla="*/ 619 h 826"/>
              <a:gd name="T6" fmla="*/ 0 w 714"/>
              <a:gd name="T7" fmla="*/ 205 h 826"/>
              <a:gd name="T8" fmla="*/ 356 w 714"/>
              <a:gd name="T9" fmla="*/ 0 h 826"/>
              <a:gd name="T10" fmla="*/ 714 w 714"/>
              <a:gd name="T11" fmla="*/ 205 h 826"/>
              <a:gd name="T12" fmla="*/ 714 w 714"/>
              <a:gd name="T13" fmla="*/ 619 h 8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714" h="826">
                <a:moveTo>
                  <a:pt x="714" y="619"/>
                </a:moveTo>
                <a:lnTo>
                  <a:pt x="356" y="826"/>
                </a:lnTo>
                <a:lnTo>
                  <a:pt x="0" y="619"/>
                </a:lnTo>
                <a:lnTo>
                  <a:pt x="0" y="205"/>
                </a:lnTo>
                <a:lnTo>
                  <a:pt x="356" y="0"/>
                </a:lnTo>
                <a:lnTo>
                  <a:pt x="714" y="205"/>
                </a:lnTo>
                <a:lnTo>
                  <a:pt x="714" y="619"/>
                </a:lnTo>
                <a:close/>
              </a:path>
            </a:pathLst>
          </a:custGeom>
          <a:solidFill>
            <a:srgbClr val="00A1B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8" name="TextBox 107"/>
          <p:cNvSpPr txBox="1"/>
          <p:nvPr/>
        </p:nvSpPr>
        <p:spPr>
          <a:xfrm>
            <a:off x="2054089" y="378845"/>
            <a:ext cx="7987834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b="1" dirty="0">
                <a:ea typeface="Verdana" panose="020B0604030504040204" pitchFamily="34" charset="0"/>
              </a:rPr>
              <a:t>Всероссийский конкурс «Учитель года России» в 2024 году: региональный этап</a:t>
            </a:r>
          </a:p>
        </p:txBody>
      </p:sp>
      <p:sp>
        <p:nvSpPr>
          <p:cNvPr id="110" name="TextBox 109"/>
          <p:cNvSpPr txBox="1"/>
          <p:nvPr/>
        </p:nvSpPr>
        <p:spPr>
          <a:xfrm>
            <a:off x="11090275" y="6283324"/>
            <a:ext cx="698500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fld id="{AD323F43-EA49-4D2E-A580-0A4B8E4E6B70}" type="slidenum">
              <a:rPr lang="ru-RU" sz="2000" smtClean="0">
                <a:solidFill>
                  <a:schemeClr val="bg1"/>
                </a:solidFill>
                <a:ea typeface="Verdana" panose="020B0604030504040204" pitchFamily="34" charset="0"/>
              </a:rPr>
              <a:pPr algn="ctr"/>
              <a:t>28</a:t>
            </a:fld>
            <a:endParaRPr lang="ru-RU" sz="2000" dirty="0">
              <a:solidFill>
                <a:schemeClr val="bg1"/>
              </a:solidFill>
              <a:ea typeface="Verdana" panose="020B0604030504040204" pitchFamily="34" charset="0"/>
            </a:endParaRPr>
          </a:p>
        </p:txBody>
      </p:sp>
      <p:cxnSp>
        <p:nvCxnSpPr>
          <p:cNvPr id="111" name="Прямая соединительная линия 110"/>
          <p:cNvCxnSpPr/>
          <p:nvPr/>
        </p:nvCxnSpPr>
        <p:spPr>
          <a:xfrm>
            <a:off x="0" y="907119"/>
            <a:ext cx="12192000" cy="0"/>
          </a:xfrm>
          <a:prstGeom prst="line">
            <a:avLst/>
          </a:prstGeom>
          <a:ln w="19050">
            <a:solidFill>
              <a:srgbClr val="109EB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2" name="Рисунок 111" descr="Герб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70437" y="341317"/>
            <a:ext cx="485188" cy="485188"/>
          </a:xfrm>
          <a:prstGeom prst="rect">
            <a:avLst/>
          </a:prstGeom>
        </p:spPr>
      </p:pic>
      <p:pic>
        <p:nvPicPr>
          <p:cNvPr id="113" name="Рисунок 112" descr="Лого ТОИПКРО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46104" y="294200"/>
            <a:ext cx="517506" cy="517506"/>
          </a:xfrm>
          <a:prstGeom prst="rect">
            <a:avLst/>
          </a:prstGeom>
        </p:spPr>
      </p:pic>
      <p:pic>
        <p:nvPicPr>
          <p:cNvPr id="114" name="Рисунок 11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17" t="24485" r="28920" b="24434"/>
          <a:stretch/>
        </p:blipFill>
        <p:spPr>
          <a:xfrm>
            <a:off x="60189" y="358595"/>
            <a:ext cx="762756" cy="49069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37363" y="112732"/>
            <a:ext cx="1004324" cy="853676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C26564D2-A307-42DD-AD2C-1C78366EEAE0}"/>
              </a:ext>
            </a:extLst>
          </p:cNvPr>
          <p:cNvSpPr txBox="1"/>
          <p:nvPr/>
        </p:nvSpPr>
        <p:spPr>
          <a:xfrm>
            <a:off x="0" y="6291787"/>
            <a:ext cx="11410957" cy="29084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890" dirty="0">
                <a:solidFill>
                  <a:schemeClr val="bg1"/>
                </a:solidFill>
                <a:latin typeface="Proxima Nova Rg" panose="02000506030000020004" pitchFamily="2" charset="0"/>
              </a:rPr>
              <a:t>#ТОИПКРО  #УЧИБУДУЩЕМУ  #УЧИСЬСТОИПКРО  #ТОИПКРО  #УЧИБУДУЩЕМУ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4ED2976-D3C7-4528-B798-F606C7B24F8C}"/>
              </a:ext>
            </a:extLst>
          </p:cNvPr>
          <p:cNvSpPr txBox="1"/>
          <p:nvPr/>
        </p:nvSpPr>
        <p:spPr>
          <a:xfrm>
            <a:off x="470135" y="1093068"/>
            <a:ext cx="1096939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600" b="1" dirty="0"/>
              <a:t>Рекомендации по выполнению конкурсного испытания «Слово учителю»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FF97B6F-1308-439C-8E1E-37A85FA1A7DA}"/>
              </a:ext>
            </a:extLst>
          </p:cNvPr>
          <p:cNvSpPr txBox="1"/>
          <p:nvPr/>
        </p:nvSpPr>
        <p:spPr>
          <a:xfrm>
            <a:off x="3236335" y="4441493"/>
            <a:ext cx="770102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/>
              <a:t>Максимальная оценка за конкурсное испытание – 30 баллов.</a:t>
            </a:r>
          </a:p>
          <a:p>
            <a:r>
              <a:rPr lang="ru-RU" sz="2000" dirty="0"/>
              <a:t>Средняя оценка за </a:t>
            </a:r>
            <a:r>
              <a:rPr lang="ru-RU" sz="2000" b="1" dirty="0">
                <a:solidFill>
                  <a:srgbClr val="109EB4"/>
                </a:solidFill>
              </a:rPr>
              <a:t>«Слово учителю» </a:t>
            </a:r>
            <a:r>
              <a:rPr lang="ru-RU" sz="2000" dirty="0"/>
              <a:t>–</a:t>
            </a:r>
            <a:r>
              <a:rPr lang="en-US" sz="2000" dirty="0"/>
              <a:t> </a:t>
            </a:r>
            <a:r>
              <a:rPr lang="ru-RU" sz="2000" dirty="0"/>
              <a:t>22,29.</a:t>
            </a:r>
          </a:p>
          <a:p>
            <a:r>
              <a:rPr lang="ru-RU" sz="2000" dirty="0"/>
              <a:t>Максимальный средний балл –</a:t>
            </a:r>
            <a:r>
              <a:rPr lang="en-US" sz="2000" dirty="0"/>
              <a:t> </a:t>
            </a:r>
            <a:r>
              <a:rPr lang="ru-RU" sz="2000" dirty="0"/>
              <a:t>28,62.</a:t>
            </a:r>
          </a:p>
          <a:p>
            <a:r>
              <a:rPr lang="ru-RU" sz="2000" dirty="0"/>
              <a:t>Минимальный средний балл –</a:t>
            </a:r>
            <a:r>
              <a:rPr lang="en-US" sz="2000" dirty="0"/>
              <a:t> </a:t>
            </a:r>
            <a:r>
              <a:rPr lang="ru-RU" sz="2000" dirty="0"/>
              <a:t>13,92.</a:t>
            </a:r>
          </a:p>
        </p:txBody>
      </p:sp>
      <p:pic>
        <p:nvPicPr>
          <p:cNvPr id="19" name="Picture 6" descr="Презентация – Бесплатные иконки: образование">
            <a:extLst>
              <a:ext uri="{FF2B5EF4-FFF2-40B4-BE49-F238E27FC236}">
                <a16:creationId xmlns:a16="http://schemas.microsoft.com/office/drawing/2014/main" id="{0FF226F5-391F-4C4D-864F-342DB75869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4811" y="4433868"/>
            <a:ext cx="1675124" cy="1675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1767CB82-0CBA-42E9-8F15-6DEDB56D1E72}"/>
              </a:ext>
            </a:extLst>
          </p:cNvPr>
          <p:cNvSpPr/>
          <p:nvPr/>
        </p:nvSpPr>
        <p:spPr>
          <a:xfrm>
            <a:off x="441567" y="1629066"/>
            <a:ext cx="11660201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200" dirty="0"/>
              <a:t>Выделить в выступлении значимые направления современной образовательной политики.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200" dirty="0"/>
              <a:t>Продемонстрировать понимание мировых и отечественных тенденций образовательной политики.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200" dirty="0"/>
              <a:t>Опираться на нормативно-правовую базу образования.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200" dirty="0"/>
              <a:t>Использовать идеи, которые носят авторский характер.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200" dirty="0"/>
              <a:t>Привести яркие и понятные примеры опыта с использованием образов и метафор.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200" dirty="0"/>
              <a:t>Подвести итоги с видением значимых проблем для их решения в образовании. </a:t>
            </a:r>
          </a:p>
        </p:txBody>
      </p:sp>
    </p:spTree>
    <p:extLst>
      <p:ext uri="{BB962C8B-B14F-4D97-AF65-F5344CB8AC3E}">
        <p14:creationId xmlns:p14="http://schemas.microsoft.com/office/powerpoint/2010/main" val="287297699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ChangeArrowheads="1"/>
          </p:cNvSpPr>
          <p:nvPr/>
        </p:nvSpPr>
        <p:spPr bwMode="auto">
          <a:xfrm>
            <a:off x="0" y="6283324"/>
            <a:ext cx="12195175" cy="342901"/>
          </a:xfrm>
          <a:prstGeom prst="rect">
            <a:avLst/>
          </a:prstGeom>
          <a:solidFill>
            <a:srgbClr val="64CAD9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Freeform 5"/>
          <p:cNvSpPr>
            <a:spLocks/>
          </p:cNvSpPr>
          <p:nvPr/>
        </p:nvSpPr>
        <p:spPr bwMode="auto">
          <a:xfrm>
            <a:off x="11090275" y="6049932"/>
            <a:ext cx="698500" cy="808068"/>
          </a:xfrm>
          <a:custGeom>
            <a:avLst/>
            <a:gdLst>
              <a:gd name="T0" fmla="*/ 714 w 714"/>
              <a:gd name="T1" fmla="*/ 619 h 826"/>
              <a:gd name="T2" fmla="*/ 356 w 714"/>
              <a:gd name="T3" fmla="*/ 826 h 826"/>
              <a:gd name="T4" fmla="*/ 0 w 714"/>
              <a:gd name="T5" fmla="*/ 619 h 826"/>
              <a:gd name="T6" fmla="*/ 0 w 714"/>
              <a:gd name="T7" fmla="*/ 205 h 826"/>
              <a:gd name="T8" fmla="*/ 356 w 714"/>
              <a:gd name="T9" fmla="*/ 0 h 826"/>
              <a:gd name="T10" fmla="*/ 714 w 714"/>
              <a:gd name="T11" fmla="*/ 205 h 826"/>
              <a:gd name="T12" fmla="*/ 714 w 714"/>
              <a:gd name="T13" fmla="*/ 619 h 8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714" h="826">
                <a:moveTo>
                  <a:pt x="714" y="619"/>
                </a:moveTo>
                <a:lnTo>
                  <a:pt x="356" y="826"/>
                </a:lnTo>
                <a:lnTo>
                  <a:pt x="0" y="619"/>
                </a:lnTo>
                <a:lnTo>
                  <a:pt x="0" y="205"/>
                </a:lnTo>
                <a:lnTo>
                  <a:pt x="356" y="0"/>
                </a:lnTo>
                <a:lnTo>
                  <a:pt x="714" y="205"/>
                </a:lnTo>
                <a:lnTo>
                  <a:pt x="714" y="619"/>
                </a:lnTo>
                <a:close/>
              </a:path>
            </a:pathLst>
          </a:custGeom>
          <a:solidFill>
            <a:srgbClr val="00A1B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8" name="TextBox 107"/>
          <p:cNvSpPr txBox="1"/>
          <p:nvPr/>
        </p:nvSpPr>
        <p:spPr>
          <a:xfrm>
            <a:off x="1963610" y="294201"/>
            <a:ext cx="8078313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b="1" dirty="0">
                <a:ea typeface="Verdana" panose="020B0604030504040204" pitchFamily="34" charset="0"/>
              </a:rPr>
              <a:t>Всероссийский конкурс «Учитель года России» в 2024 году: региональный этап</a:t>
            </a:r>
          </a:p>
        </p:txBody>
      </p:sp>
      <p:sp>
        <p:nvSpPr>
          <p:cNvPr id="110" name="TextBox 109"/>
          <p:cNvSpPr txBox="1"/>
          <p:nvPr/>
        </p:nvSpPr>
        <p:spPr>
          <a:xfrm>
            <a:off x="11090275" y="6283324"/>
            <a:ext cx="698500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fld id="{AD323F43-EA49-4D2E-A580-0A4B8E4E6B70}" type="slidenum">
              <a:rPr lang="ru-RU" sz="2000" smtClean="0">
                <a:solidFill>
                  <a:schemeClr val="bg1"/>
                </a:solidFill>
                <a:ea typeface="Verdana" panose="020B0604030504040204" pitchFamily="34" charset="0"/>
              </a:rPr>
              <a:pPr algn="ctr"/>
              <a:t>29</a:t>
            </a:fld>
            <a:endParaRPr lang="ru-RU" sz="2000" dirty="0">
              <a:solidFill>
                <a:schemeClr val="bg1"/>
              </a:solidFill>
              <a:ea typeface="Verdana" panose="020B0604030504040204" pitchFamily="34" charset="0"/>
            </a:endParaRPr>
          </a:p>
        </p:txBody>
      </p:sp>
      <p:cxnSp>
        <p:nvCxnSpPr>
          <p:cNvPr id="111" name="Прямая соединительная линия 110"/>
          <p:cNvCxnSpPr/>
          <p:nvPr/>
        </p:nvCxnSpPr>
        <p:spPr>
          <a:xfrm>
            <a:off x="0" y="907119"/>
            <a:ext cx="12192000" cy="0"/>
          </a:xfrm>
          <a:prstGeom prst="line">
            <a:avLst/>
          </a:prstGeom>
          <a:ln w="19050">
            <a:solidFill>
              <a:srgbClr val="109EB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2" name="Рисунок 111" descr="Герб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70437" y="341317"/>
            <a:ext cx="485188" cy="485188"/>
          </a:xfrm>
          <a:prstGeom prst="rect">
            <a:avLst/>
          </a:prstGeom>
        </p:spPr>
      </p:pic>
      <p:pic>
        <p:nvPicPr>
          <p:cNvPr id="113" name="Рисунок 112" descr="Лого ТОИПКРО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46104" y="294200"/>
            <a:ext cx="517506" cy="517506"/>
          </a:xfrm>
          <a:prstGeom prst="rect">
            <a:avLst/>
          </a:prstGeom>
        </p:spPr>
      </p:pic>
      <p:pic>
        <p:nvPicPr>
          <p:cNvPr id="114" name="Рисунок 11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17" t="24485" r="28920" b="24434"/>
          <a:stretch/>
        </p:blipFill>
        <p:spPr>
          <a:xfrm>
            <a:off x="60189" y="358595"/>
            <a:ext cx="762756" cy="49069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37363" y="112732"/>
            <a:ext cx="1004324" cy="853676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441567" y="938710"/>
            <a:ext cx="4438459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600" b="1" dirty="0"/>
              <a:t>Подведение итогов Конкурса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4193930" y="2132918"/>
            <a:ext cx="757896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109EB4"/>
                </a:solidFill>
              </a:rPr>
              <a:t>1-е место </a:t>
            </a:r>
            <a:r>
              <a:rPr lang="ru-RU" dirty="0"/>
              <a:t>– победитель, премия в размере </a:t>
            </a:r>
            <a:r>
              <a:rPr lang="ru-RU" dirty="0">
                <a:solidFill>
                  <a:srgbClr val="109EB4"/>
                </a:solidFill>
              </a:rPr>
              <a:t>200 000 </a:t>
            </a:r>
            <a:r>
              <a:rPr lang="ru-RU" dirty="0"/>
              <a:t>рублей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4193930" y="2434135"/>
            <a:ext cx="773723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109EB4"/>
                </a:solidFill>
              </a:rPr>
              <a:t>2-3-е место </a:t>
            </a:r>
            <a:r>
              <a:rPr lang="ru-RU" dirty="0"/>
              <a:t>– участники, 2 премии в размере </a:t>
            </a:r>
            <a:r>
              <a:rPr lang="ru-RU" dirty="0">
                <a:solidFill>
                  <a:srgbClr val="109EB4"/>
                </a:solidFill>
              </a:rPr>
              <a:t>150 000 </a:t>
            </a:r>
            <a:r>
              <a:rPr lang="ru-RU" dirty="0"/>
              <a:t>рублей каждая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4193930" y="2773885"/>
            <a:ext cx="781777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109EB4"/>
                </a:solidFill>
              </a:rPr>
              <a:t>4-5-е место </a:t>
            </a:r>
            <a:r>
              <a:rPr lang="ru-RU" dirty="0"/>
              <a:t>– участники, 2 премии в размере </a:t>
            </a:r>
            <a:r>
              <a:rPr lang="ru-RU" dirty="0">
                <a:solidFill>
                  <a:srgbClr val="109EB4"/>
                </a:solidFill>
              </a:rPr>
              <a:t>100 000 </a:t>
            </a:r>
            <a:r>
              <a:rPr lang="ru-RU" dirty="0"/>
              <a:t>рублей каждая 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4193930" y="3063284"/>
            <a:ext cx="749983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109EB4"/>
                </a:solidFill>
              </a:rPr>
              <a:t>6-25-е место </a:t>
            </a:r>
            <a:r>
              <a:rPr lang="ru-RU" dirty="0"/>
              <a:t>– участники, 20 премий в размере </a:t>
            </a:r>
            <a:r>
              <a:rPr lang="ru-RU" dirty="0">
                <a:solidFill>
                  <a:srgbClr val="109EB4"/>
                </a:solidFill>
              </a:rPr>
              <a:t>50 000 </a:t>
            </a:r>
            <a:r>
              <a:rPr lang="ru-RU" dirty="0"/>
              <a:t>рублей каждая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7983414" y="3647202"/>
            <a:ext cx="384306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Срок выплаты - до 30 июля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8000999" y="4029748"/>
            <a:ext cx="378784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Дополнительно:</a:t>
            </a:r>
          </a:p>
          <a:p>
            <a:r>
              <a:rPr lang="ru-RU" b="1" dirty="0">
                <a:solidFill>
                  <a:srgbClr val="109EB4"/>
                </a:solidFill>
              </a:rPr>
              <a:t>Приз детских симпатий, </a:t>
            </a:r>
          </a:p>
          <a:p>
            <a:r>
              <a:rPr lang="ru-RU" b="1" dirty="0">
                <a:solidFill>
                  <a:srgbClr val="109EB4"/>
                </a:solidFill>
              </a:rPr>
              <a:t>Приз родительских симпатий</a:t>
            </a:r>
          </a:p>
        </p:txBody>
      </p:sp>
      <p:sp>
        <p:nvSpPr>
          <p:cNvPr id="21" name="Прямоугольник 20"/>
          <p:cNvSpPr/>
          <p:nvPr/>
        </p:nvSpPr>
        <p:spPr>
          <a:xfrm rot="10800000" flipV="1">
            <a:off x="458570" y="5176615"/>
            <a:ext cx="1133020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/>
              <a:t>Все участники Конкурса, прошедшие во II тур «Учитель-мастер» регионального этапа, награждаются дипломами и Почетными грамотами Департамента образования Томской области </a:t>
            </a:r>
          </a:p>
          <a:p>
            <a:pPr algn="just"/>
            <a:r>
              <a:rPr lang="ru-RU" sz="1600" dirty="0"/>
              <a:t>Участники I тура «Учитель-профессионал», не прошедшие во II тур, получают дипломы участников регионального этапа Конкурса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3E979E2-0D43-476D-B1C2-BE3173E91700}"/>
              </a:ext>
            </a:extLst>
          </p:cNvPr>
          <p:cNvSpPr txBox="1"/>
          <p:nvPr/>
        </p:nvSpPr>
        <p:spPr>
          <a:xfrm>
            <a:off x="0" y="6291787"/>
            <a:ext cx="11410957" cy="29084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890" dirty="0">
                <a:solidFill>
                  <a:schemeClr val="bg1"/>
                </a:solidFill>
                <a:latin typeface="Proxima Nova Rg" panose="02000506030000020004" pitchFamily="2" charset="0"/>
              </a:rPr>
              <a:t>#ТОИПКРО  #УЧИБУДУЩЕМУ  #УЧИСЬСТОИПКРО  #ТОИПКРО  #УЧИБУДУЩЕМУ</a:t>
            </a:r>
          </a:p>
        </p:txBody>
      </p:sp>
      <p:pic>
        <p:nvPicPr>
          <p:cNvPr id="9218" name="Picture 2" descr="Награждение победителей вручения. | Премиум векторы">
            <a:extLst>
              <a:ext uri="{FF2B5EF4-FFF2-40B4-BE49-F238E27FC236}">
                <a16:creationId xmlns:a16="http://schemas.microsoft.com/office/drawing/2014/main" id="{DC35716C-AB4F-4592-A1B4-F472DD99B5E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73" t="4427" b="7165"/>
          <a:stretch/>
        </p:blipFill>
        <p:spPr bwMode="auto">
          <a:xfrm>
            <a:off x="260838" y="2123746"/>
            <a:ext cx="3971293" cy="2479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25017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ChangeArrowheads="1"/>
          </p:cNvSpPr>
          <p:nvPr/>
        </p:nvSpPr>
        <p:spPr bwMode="auto">
          <a:xfrm>
            <a:off x="0" y="6283324"/>
            <a:ext cx="12195175" cy="342901"/>
          </a:xfrm>
          <a:prstGeom prst="rect">
            <a:avLst/>
          </a:prstGeom>
          <a:solidFill>
            <a:srgbClr val="64CAD9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Freeform 5"/>
          <p:cNvSpPr>
            <a:spLocks/>
          </p:cNvSpPr>
          <p:nvPr/>
        </p:nvSpPr>
        <p:spPr bwMode="auto">
          <a:xfrm>
            <a:off x="11090275" y="6049932"/>
            <a:ext cx="698500" cy="808068"/>
          </a:xfrm>
          <a:custGeom>
            <a:avLst/>
            <a:gdLst>
              <a:gd name="T0" fmla="*/ 714 w 714"/>
              <a:gd name="T1" fmla="*/ 619 h 826"/>
              <a:gd name="T2" fmla="*/ 356 w 714"/>
              <a:gd name="T3" fmla="*/ 826 h 826"/>
              <a:gd name="T4" fmla="*/ 0 w 714"/>
              <a:gd name="T5" fmla="*/ 619 h 826"/>
              <a:gd name="T6" fmla="*/ 0 w 714"/>
              <a:gd name="T7" fmla="*/ 205 h 826"/>
              <a:gd name="T8" fmla="*/ 356 w 714"/>
              <a:gd name="T9" fmla="*/ 0 h 826"/>
              <a:gd name="T10" fmla="*/ 714 w 714"/>
              <a:gd name="T11" fmla="*/ 205 h 826"/>
              <a:gd name="T12" fmla="*/ 714 w 714"/>
              <a:gd name="T13" fmla="*/ 619 h 8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714" h="826">
                <a:moveTo>
                  <a:pt x="714" y="619"/>
                </a:moveTo>
                <a:lnTo>
                  <a:pt x="356" y="826"/>
                </a:lnTo>
                <a:lnTo>
                  <a:pt x="0" y="619"/>
                </a:lnTo>
                <a:lnTo>
                  <a:pt x="0" y="205"/>
                </a:lnTo>
                <a:lnTo>
                  <a:pt x="356" y="0"/>
                </a:lnTo>
                <a:lnTo>
                  <a:pt x="714" y="205"/>
                </a:lnTo>
                <a:lnTo>
                  <a:pt x="714" y="619"/>
                </a:lnTo>
                <a:close/>
              </a:path>
            </a:pathLst>
          </a:custGeom>
          <a:solidFill>
            <a:srgbClr val="00A1B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8" name="TextBox 107"/>
          <p:cNvSpPr txBox="1"/>
          <p:nvPr/>
        </p:nvSpPr>
        <p:spPr>
          <a:xfrm>
            <a:off x="2054089" y="371021"/>
            <a:ext cx="7987834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b="1" dirty="0">
                <a:ea typeface="Verdana" panose="020B0604030504040204" pitchFamily="34" charset="0"/>
              </a:rPr>
              <a:t>Всероссийский конкурс «Учитель года России» в 2024 году: региональный этап</a:t>
            </a:r>
          </a:p>
        </p:txBody>
      </p:sp>
      <p:sp>
        <p:nvSpPr>
          <p:cNvPr id="110" name="TextBox 109"/>
          <p:cNvSpPr txBox="1"/>
          <p:nvPr/>
        </p:nvSpPr>
        <p:spPr>
          <a:xfrm>
            <a:off x="11090275" y="6283324"/>
            <a:ext cx="698500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fld id="{AD323F43-EA49-4D2E-A580-0A4B8E4E6B70}" type="slidenum">
              <a:rPr lang="ru-RU" sz="2000" smtClean="0">
                <a:solidFill>
                  <a:schemeClr val="bg1"/>
                </a:solidFill>
                <a:ea typeface="Verdana" panose="020B0604030504040204" pitchFamily="34" charset="0"/>
              </a:rPr>
              <a:pPr algn="ctr"/>
              <a:t>3</a:t>
            </a:fld>
            <a:endParaRPr lang="ru-RU" sz="2000" dirty="0">
              <a:solidFill>
                <a:schemeClr val="bg1"/>
              </a:solidFill>
              <a:ea typeface="Verdana" panose="020B0604030504040204" pitchFamily="34" charset="0"/>
            </a:endParaRPr>
          </a:p>
        </p:txBody>
      </p:sp>
      <p:cxnSp>
        <p:nvCxnSpPr>
          <p:cNvPr id="111" name="Прямая соединительная линия 110"/>
          <p:cNvCxnSpPr/>
          <p:nvPr/>
        </p:nvCxnSpPr>
        <p:spPr>
          <a:xfrm>
            <a:off x="0" y="907119"/>
            <a:ext cx="12192000" cy="0"/>
          </a:xfrm>
          <a:prstGeom prst="line">
            <a:avLst/>
          </a:prstGeom>
          <a:ln w="19050">
            <a:solidFill>
              <a:srgbClr val="109EB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2" name="Рисунок 111" descr="Герб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70437" y="341317"/>
            <a:ext cx="485188" cy="485188"/>
          </a:xfrm>
          <a:prstGeom prst="rect">
            <a:avLst/>
          </a:prstGeom>
        </p:spPr>
      </p:pic>
      <p:pic>
        <p:nvPicPr>
          <p:cNvPr id="113" name="Рисунок 112" descr="Лого ТОИПКРО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46104" y="294200"/>
            <a:ext cx="517506" cy="517506"/>
          </a:xfrm>
          <a:prstGeom prst="rect">
            <a:avLst/>
          </a:prstGeom>
        </p:spPr>
      </p:pic>
      <p:pic>
        <p:nvPicPr>
          <p:cNvPr id="114" name="Рисунок 11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17" t="24485" r="28920" b="24434"/>
          <a:stretch/>
        </p:blipFill>
        <p:spPr>
          <a:xfrm>
            <a:off x="60189" y="358595"/>
            <a:ext cx="762756" cy="49069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37363" y="112732"/>
            <a:ext cx="1004324" cy="85367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710249" y="1054506"/>
            <a:ext cx="6771502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600" b="1" dirty="0"/>
              <a:t>Участники Конкурса на региональном этапе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136661" y="1798895"/>
            <a:ext cx="880502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/>
              <a:t>педагогические работники ОО: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/>
              <a:t>находящихся на территории Томской области,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/>
              <a:t>реализующих общеобразовательные программы независимо от их организационно-правовой формы,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/>
              <a:t>осуществляющие трудовую деятельность по основному месту работы в должности «Учитель» на дату представления заявки для участия в Конкурсе непрерывный стаж педагогической работы в данной должности не менее 3 лет.</a:t>
            </a:r>
          </a:p>
          <a:p>
            <a:endParaRPr lang="ru-RU" sz="2400" dirty="0"/>
          </a:p>
          <a:p>
            <a:endParaRPr lang="ru-RU" sz="1600" dirty="0"/>
          </a:p>
          <a:p>
            <a:endParaRPr lang="ru-RU" sz="1600" dirty="0"/>
          </a:p>
        </p:txBody>
      </p:sp>
      <p:pic>
        <p:nvPicPr>
          <p:cNvPr id="1026" name="Picture 2" descr="Правила педагогических работников - СШ №4 г.Жодино">
            <a:extLst>
              <a:ext uri="{FF2B5EF4-FFF2-40B4-BE49-F238E27FC236}">
                <a16:creationId xmlns:a16="http://schemas.microsoft.com/office/drawing/2014/main" id="{5B5C91D8-5F2E-4874-820A-0D31B54329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986" y="2028864"/>
            <a:ext cx="2524609" cy="20758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2A31B6D9-517C-476E-BB7C-457F9917D494}"/>
              </a:ext>
            </a:extLst>
          </p:cNvPr>
          <p:cNvSpPr/>
          <p:nvPr/>
        </p:nvSpPr>
        <p:spPr>
          <a:xfrm>
            <a:off x="323850" y="4586590"/>
            <a:ext cx="1134563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35464" indent="0" algn="just">
              <a:buNone/>
            </a:pPr>
            <a:r>
              <a:rPr lang="ru-RU" dirty="0"/>
              <a:t>2 участника ‒ победитель муниципального этапа Конкурса, и участник, занявший 2-е место, от каждого муниципального образования Томской области; </a:t>
            </a:r>
          </a:p>
          <a:p>
            <a:pPr marL="135464" indent="0" algn="just">
              <a:buNone/>
            </a:pPr>
            <a:r>
              <a:rPr lang="ru-RU" dirty="0"/>
              <a:t>от ЗАТО Северск и Томского района – 3 участника, занявших 1, 2 и 3 места на муниципальном этапе конкурса; </a:t>
            </a:r>
          </a:p>
          <a:p>
            <a:pPr marL="135464" indent="0" algn="just">
              <a:buNone/>
            </a:pPr>
            <a:r>
              <a:rPr lang="ru-RU" dirty="0"/>
              <a:t>от г. Томска ‒ 5 участников, занявших 1, 2, 3, 4 и 5 места на муниципальном этапе; </a:t>
            </a:r>
          </a:p>
          <a:p>
            <a:pPr marL="135464" indent="0" algn="just">
              <a:buNone/>
            </a:pPr>
            <a:r>
              <a:rPr lang="ru-RU" dirty="0"/>
              <a:t>от подведомственных организаций – по 1-2 участника от каждой.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08730A3-FEBD-48F9-B9CB-D3ECB642C126}"/>
              </a:ext>
            </a:extLst>
          </p:cNvPr>
          <p:cNvSpPr txBox="1"/>
          <p:nvPr/>
        </p:nvSpPr>
        <p:spPr>
          <a:xfrm>
            <a:off x="0" y="6291787"/>
            <a:ext cx="11410957" cy="29084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890" dirty="0">
                <a:solidFill>
                  <a:schemeClr val="bg1"/>
                </a:solidFill>
                <a:latin typeface="Proxima Nova Rg" panose="02000506030000020004" pitchFamily="2" charset="0"/>
              </a:rPr>
              <a:t>#ТОИПКРО  #УЧИБУДУЩЕМУ  #УЧИСЬСТОИПКРО  #ТОИПКРО  #УЧИБУДУЩЕМУ</a:t>
            </a:r>
          </a:p>
        </p:txBody>
      </p:sp>
    </p:spTree>
    <p:extLst>
      <p:ext uri="{BB962C8B-B14F-4D97-AF65-F5344CB8AC3E}">
        <p14:creationId xmlns:p14="http://schemas.microsoft.com/office/powerpoint/2010/main" val="336421110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ChangeArrowheads="1"/>
          </p:cNvSpPr>
          <p:nvPr/>
        </p:nvSpPr>
        <p:spPr bwMode="auto">
          <a:xfrm>
            <a:off x="0" y="6283324"/>
            <a:ext cx="12195175" cy="342901"/>
          </a:xfrm>
          <a:prstGeom prst="rect">
            <a:avLst/>
          </a:prstGeom>
          <a:solidFill>
            <a:srgbClr val="64CAD9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Freeform 5"/>
          <p:cNvSpPr>
            <a:spLocks/>
          </p:cNvSpPr>
          <p:nvPr/>
        </p:nvSpPr>
        <p:spPr bwMode="auto">
          <a:xfrm>
            <a:off x="11090275" y="6049932"/>
            <a:ext cx="698500" cy="808068"/>
          </a:xfrm>
          <a:custGeom>
            <a:avLst/>
            <a:gdLst>
              <a:gd name="T0" fmla="*/ 714 w 714"/>
              <a:gd name="T1" fmla="*/ 619 h 826"/>
              <a:gd name="T2" fmla="*/ 356 w 714"/>
              <a:gd name="T3" fmla="*/ 826 h 826"/>
              <a:gd name="T4" fmla="*/ 0 w 714"/>
              <a:gd name="T5" fmla="*/ 619 h 826"/>
              <a:gd name="T6" fmla="*/ 0 w 714"/>
              <a:gd name="T7" fmla="*/ 205 h 826"/>
              <a:gd name="T8" fmla="*/ 356 w 714"/>
              <a:gd name="T9" fmla="*/ 0 h 826"/>
              <a:gd name="T10" fmla="*/ 714 w 714"/>
              <a:gd name="T11" fmla="*/ 205 h 826"/>
              <a:gd name="T12" fmla="*/ 714 w 714"/>
              <a:gd name="T13" fmla="*/ 619 h 8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714" h="826">
                <a:moveTo>
                  <a:pt x="714" y="619"/>
                </a:moveTo>
                <a:lnTo>
                  <a:pt x="356" y="826"/>
                </a:lnTo>
                <a:lnTo>
                  <a:pt x="0" y="619"/>
                </a:lnTo>
                <a:lnTo>
                  <a:pt x="0" y="205"/>
                </a:lnTo>
                <a:lnTo>
                  <a:pt x="356" y="0"/>
                </a:lnTo>
                <a:lnTo>
                  <a:pt x="714" y="205"/>
                </a:lnTo>
                <a:lnTo>
                  <a:pt x="714" y="619"/>
                </a:lnTo>
                <a:close/>
              </a:path>
            </a:pathLst>
          </a:custGeom>
          <a:solidFill>
            <a:srgbClr val="00A1B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8" name="TextBox 107"/>
          <p:cNvSpPr txBox="1"/>
          <p:nvPr/>
        </p:nvSpPr>
        <p:spPr>
          <a:xfrm>
            <a:off x="2054090" y="294200"/>
            <a:ext cx="8032422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b="1" dirty="0">
                <a:ea typeface="Verdana" panose="020B0604030504040204" pitchFamily="34" charset="0"/>
              </a:rPr>
              <a:t>Всероссийский конкурс «Учитель года России» в 2024 году: региональный этап</a:t>
            </a:r>
          </a:p>
        </p:txBody>
      </p:sp>
      <p:sp>
        <p:nvSpPr>
          <p:cNvPr id="110" name="TextBox 109"/>
          <p:cNvSpPr txBox="1"/>
          <p:nvPr/>
        </p:nvSpPr>
        <p:spPr>
          <a:xfrm>
            <a:off x="11090275" y="6283324"/>
            <a:ext cx="698500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fld id="{AD323F43-EA49-4D2E-A580-0A4B8E4E6B70}" type="slidenum">
              <a:rPr lang="ru-RU" sz="2000" smtClean="0">
                <a:solidFill>
                  <a:schemeClr val="bg1"/>
                </a:solidFill>
                <a:ea typeface="Verdana" panose="020B0604030504040204" pitchFamily="34" charset="0"/>
              </a:rPr>
              <a:pPr algn="ctr"/>
              <a:t>30</a:t>
            </a:fld>
            <a:endParaRPr lang="ru-RU" sz="2000" dirty="0">
              <a:solidFill>
                <a:schemeClr val="bg1"/>
              </a:solidFill>
              <a:ea typeface="Verdana" panose="020B0604030504040204" pitchFamily="34" charset="0"/>
            </a:endParaRPr>
          </a:p>
        </p:txBody>
      </p:sp>
      <p:cxnSp>
        <p:nvCxnSpPr>
          <p:cNvPr id="111" name="Прямая соединительная линия 110"/>
          <p:cNvCxnSpPr/>
          <p:nvPr/>
        </p:nvCxnSpPr>
        <p:spPr>
          <a:xfrm>
            <a:off x="0" y="907119"/>
            <a:ext cx="12192000" cy="0"/>
          </a:xfrm>
          <a:prstGeom prst="line">
            <a:avLst/>
          </a:prstGeom>
          <a:ln w="19050">
            <a:solidFill>
              <a:srgbClr val="109EB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2" name="Рисунок 111" descr="Герб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70437" y="341317"/>
            <a:ext cx="485188" cy="485188"/>
          </a:xfrm>
          <a:prstGeom prst="rect">
            <a:avLst/>
          </a:prstGeom>
        </p:spPr>
      </p:pic>
      <p:pic>
        <p:nvPicPr>
          <p:cNvPr id="113" name="Рисунок 112" descr="Лого ТОИПКРО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46104" y="294200"/>
            <a:ext cx="517506" cy="517506"/>
          </a:xfrm>
          <a:prstGeom prst="rect">
            <a:avLst/>
          </a:prstGeom>
        </p:spPr>
      </p:pic>
      <p:pic>
        <p:nvPicPr>
          <p:cNvPr id="114" name="Рисунок 11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17" t="24485" r="28920" b="24434"/>
          <a:stretch/>
        </p:blipFill>
        <p:spPr>
          <a:xfrm>
            <a:off x="60189" y="358595"/>
            <a:ext cx="762756" cy="49069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37363" y="112732"/>
            <a:ext cx="1004324" cy="853676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5765100" y="3523455"/>
            <a:ext cx="345106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hlinkClick r:id="rId6"/>
              </a:rPr>
              <a:t>uchitelgodatomsk@mail.ru</a:t>
            </a:r>
            <a:r>
              <a:rPr lang="ru-RU" sz="2000" dirty="0"/>
              <a:t>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75733" y="1054305"/>
            <a:ext cx="113659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/>
              <a:t>Координаторы регионального этапа Всероссийского конкурса </a:t>
            </a:r>
          </a:p>
          <a:p>
            <a:pPr algn="ctr"/>
            <a:r>
              <a:rPr lang="ru-RU" sz="2400" b="1" dirty="0"/>
              <a:t>«Учитель года России»</a:t>
            </a: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51761" y="2198244"/>
            <a:ext cx="1377815" cy="932769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151761" y="3333143"/>
            <a:ext cx="1181772" cy="947292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311670" y="4561169"/>
            <a:ext cx="861954" cy="81610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765099" y="2564349"/>
            <a:ext cx="402236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/>
              <a:t>г. Томск, ул. Пирогова, 10, </a:t>
            </a:r>
            <a:r>
              <a:rPr lang="ru-RU" sz="2000" dirty="0" err="1"/>
              <a:t>каб</a:t>
            </a:r>
            <a:r>
              <a:rPr lang="ru-RU" sz="2000" dirty="0"/>
              <a:t>. 342, </a:t>
            </a:r>
            <a:r>
              <a:rPr lang="ru-RU" sz="2000" dirty="0" err="1"/>
              <a:t>ЦОУПиСК</a:t>
            </a:r>
            <a:endParaRPr lang="ru-RU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5765100" y="4727882"/>
            <a:ext cx="27020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8 (3822) 90-20-71</a:t>
            </a:r>
          </a:p>
        </p:txBody>
      </p:sp>
      <p:pic>
        <p:nvPicPr>
          <p:cNvPr id="32770" name="Picture 2" descr="Установочный семинар для участников регионального этапа Всероссийского конкурса «Учитель года России - 2024»">
            <a:extLst>
              <a:ext uri="{FF2B5EF4-FFF2-40B4-BE49-F238E27FC236}">
                <a16:creationId xmlns:a16="http://schemas.microsoft.com/office/drawing/2014/main" id="{C918D9DE-CF28-4EAD-9C5B-2B6A42355FD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61" r="14383"/>
          <a:stretch/>
        </p:blipFill>
        <p:spPr bwMode="auto">
          <a:xfrm>
            <a:off x="614263" y="2044242"/>
            <a:ext cx="2698693" cy="36878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s://psv4.userapi.com/s/v1/d/A2UcfptHb3ZkLOIEV4oAWqj8B_rnDh-b0Fhr3HakpqlLhtjZsq0ZrPddY6ds2p2ZaO_Z5-PfO8NXa-9uwdAC_bDtHbfg9WHkuij432nyQmFRZdDo/6d43f8b77953c98d2b43c4374f272814.png">
            <a:extLst>
              <a:ext uri="{FF2B5EF4-FFF2-40B4-BE49-F238E27FC236}">
                <a16:creationId xmlns:a16="http://schemas.microsoft.com/office/drawing/2014/main" id="{9F541E16-3A33-48C6-81A5-D99AE4E702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04366" y="3735611"/>
            <a:ext cx="2197625" cy="2197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F0F60BB-C47B-47EF-94A6-042B273421CE}"/>
              </a:ext>
            </a:extLst>
          </p:cNvPr>
          <p:cNvSpPr txBox="1"/>
          <p:nvPr/>
        </p:nvSpPr>
        <p:spPr>
          <a:xfrm>
            <a:off x="9520241" y="3321802"/>
            <a:ext cx="21177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Новости Конкурса</a:t>
            </a:r>
          </a:p>
        </p:txBody>
      </p:sp>
    </p:spTree>
    <p:extLst>
      <p:ext uri="{BB962C8B-B14F-4D97-AF65-F5344CB8AC3E}">
        <p14:creationId xmlns:p14="http://schemas.microsoft.com/office/powerpoint/2010/main" val="27212045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ChangeArrowheads="1"/>
          </p:cNvSpPr>
          <p:nvPr/>
        </p:nvSpPr>
        <p:spPr bwMode="auto">
          <a:xfrm>
            <a:off x="0" y="6283324"/>
            <a:ext cx="12195175" cy="342901"/>
          </a:xfrm>
          <a:prstGeom prst="rect">
            <a:avLst/>
          </a:prstGeom>
          <a:solidFill>
            <a:srgbClr val="64CAD9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Freeform 5"/>
          <p:cNvSpPr>
            <a:spLocks/>
          </p:cNvSpPr>
          <p:nvPr/>
        </p:nvSpPr>
        <p:spPr bwMode="auto">
          <a:xfrm>
            <a:off x="11090275" y="6049932"/>
            <a:ext cx="698500" cy="808068"/>
          </a:xfrm>
          <a:custGeom>
            <a:avLst/>
            <a:gdLst>
              <a:gd name="T0" fmla="*/ 714 w 714"/>
              <a:gd name="T1" fmla="*/ 619 h 826"/>
              <a:gd name="T2" fmla="*/ 356 w 714"/>
              <a:gd name="T3" fmla="*/ 826 h 826"/>
              <a:gd name="T4" fmla="*/ 0 w 714"/>
              <a:gd name="T5" fmla="*/ 619 h 826"/>
              <a:gd name="T6" fmla="*/ 0 w 714"/>
              <a:gd name="T7" fmla="*/ 205 h 826"/>
              <a:gd name="T8" fmla="*/ 356 w 714"/>
              <a:gd name="T9" fmla="*/ 0 h 826"/>
              <a:gd name="T10" fmla="*/ 714 w 714"/>
              <a:gd name="T11" fmla="*/ 205 h 826"/>
              <a:gd name="T12" fmla="*/ 714 w 714"/>
              <a:gd name="T13" fmla="*/ 619 h 8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714" h="826">
                <a:moveTo>
                  <a:pt x="714" y="619"/>
                </a:moveTo>
                <a:lnTo>
                  <a:pt x="356" y="826"/>
                </a:lnTo>
                <a:lnTo>
                  <a:pt x="0" y="619"/>
                </a:lnTo>
                <a:lnTo>
                  <a:pt x="0" y="205"/>
                </a:lnTo>
                <a:lnTo>
                  <a:pt x="356" y="0"/>
                </a:lnTo>
                <a:lnTo>
                  <a:pt x="714" y="205"/>
                </a:lnTo>
                <a:lnTo>
                  <a:pt x="714" y="619"/>
                </a:lnTo>
                <a:close/>
              </a:path>
            </a:pathLst>
          </a:custGeom>
          <a:solidFill>
            <a:srgbClr val="00A1B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8" name="TextBox 107"/>
          <p:cNvSpPr txBox="1"/>
          <p:nvPr/>
        </p:nvSpPr>
        <p:spPr>
          <a:xfrm>
            <a:off x="2166551" y="304905"/>
            <a:ext cx="7875372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b="1" dirty="0">
                <a:ea typeface="Verdana" panose="020B0604030504040204" pitchFamily="34" charset="0"/>
              </a:rPr>
              <a:t>Всероссийский конкурс «Учитель года России» в 2024 году: региональный этап</a:t>
            </a:r>
          </a:p>
        </p:txBody>
      </p:sp>
      <p:sp>
        <p:nvSpPr>
          <p:cNvPr id="110" name="TextBox 109"/>
          <p:cNvSpPr txBox="1"/>
          <p:nvPr/>
        </p:nvSpPr>
        <p:spPr>
          <a:xfrm>
            <a:off x="11090275" y="6283324"/>
            <a:ext cx="698500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fld id="{AD323F43-EA49-4D2E-A580-0A4B8E4E6B70}" type="slidenum">
              <a:rPr lang="ru-RU" sz="2000" smtClean="0">
                <a:solidFill>
                  <a:schemeClr val="bg1"/>
                </a:solidFill>
                <a:ea typeface="Verdana" panose="020B0604030504040204" pitchFamily="34" charset="0"/>
              </a:rPr>
              <a:pPr algn="ctr"/>
              <a:t>4</a:t>
            </a:fld>
            <a:endParaRPr lang="ru-RU" sz="2000" dirty="0">
              <a:solidFill>
                <a:schemeClr val="bg1"/>
              </a:solidFill>
              <a:ea typeface="Verdana" panose="020B0604030504040204" pitchFamily="34" charset="0"/>
            </a:endParaRPr>
          </a:p>
        </p:txBody>
      </p:sp>
      <p:cxnSp>
        <p:nvCxnSpPr>
          <p:cNvPr id="111" name="Прямая соединительная линия 110"/>
          <p:cNvCxnSpPr/>
          <p:nvPr/>
        </p:nvCxnSpPr>
        <p:spPr>
          <a:xfrm>
            <a:off x="0" y="907119"/>
            <a:ext cx="12192000" cy="0"/>
          </a:xfrm>
          <a:prstGeom prst="line">
            <a:avLst/>
          </a:prstGeom>
          <a:ln w="19050">
            <a:solidFill>
              <a:srgbClr val="109EB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2" name="Рисунок 111" descr="Герб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70437" y="341317"/>
            <a:ext cx="485188" cy="485188"/>
          </a:xfrm>
          <a:prstGeom prst="rect">
            <a:avLst/>
          </a:prstGeom>
        </p:spPr>
      </p:pic>
      <p:pic>
        <p:nvPicPr>
          <p:cNvPr id="113" name="Рисунок 112" descr="Лого ТОИПКРО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46104" y="294200"/>
            <a:ext cx="517506" cy="517506"/>
          </a:xfrm>
          <a:prstGeom prst="rect">
            <a:avLst/>
          </a:prstGeom>
        </p:spPr>
      </p:pic>
      <p:pic>
        <p:nvPicPr>
          <p:cNvPr id="114" name="Рисунок 11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17" t="24485" r="28920" b="24434"/>
          <a:stretch/>
        </p:blipFill>
        <p:spPr>
          <a:xfrm>
            <a:off x="60189" y="358595"/>
            <a:ext cx="762756" cy="49069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37363" y="112732"/>
            <a:ext cx="1004324" cy="85367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455270" y="974178"/>
            <a:ext cx="6007602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600" b="1" dirty="0"/>
              <a:t>Статистика Конкурса в 2024 году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9A73FCC5-155F-4187-85BB-688DCBD958BB}"/>
              </a:ext>
            </a:extLst>
          </p:cNvPr>
          <p:cNvSpPr/>
          <p:nvPr/>
        </p:nvSpPr>
        <p:spPr>
          <a:xfrm>
            <a:off x="207560" y="2825070"/>
            <a:ext cx="11734127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/>
              <a:t>В </a:t>
            </a:r>
            <a:r>
              <a:rPr lang="ru-RU" sz="2000" b="1" dirty="0">
                <a:solidFill>
                  <a:srgbClr val="109EB4"/>
                </a:solidFill>
              </a:rPr>
              <a:t>региональном этапе</a:t>
            </a:r>
            <a:r>
              <a:rPr lang="ru-RU" sz="2000" dirty="0">
                <a:solidFill>
                  <a:srgbClr val="109EB4"/>
                </a:solidFill>
              </a:rPr>
              <a:t> </a:t>
            </a:r>
            <a:r>
              <a:rPr lang="ru-RU" sz="2000" dirty="0"/>
              <a:t>- 28 участников из </a:t>
            </a:r>
            <a:r>
              <a:rPr lang="ru-RU" sz="2000" b="1" dirty="0">
                <a:solidFill>
                  <a:srgbClr val="109EB4"/>
                </a:solidFill>
              </a:rPr>
              <a:t>15-ти</a:t>
            </a:r>
            <a:r>
              <a:rPr lang="ru-RU" sz="2000" dirty="0"/>
              <a:t> муниципальных образований Томской области: Александровского, </a:t>
            </a:r>
            <a:r>
              <a:rPr lang="ru-RU" sz="2000" dirty="0" err="1"/>
              <a:t>Асиновского</a:t>
            </a:r>
            <a:r>
              <a:rPr lang="ru-RU" sz="2000" dirty="0"/>
              <a:t>, Зырянского, </a:t>
            </a:r>
            <a:r>
              <a:rPr lang="ru-RU" sz="2000" dirty="0" err="1"/>
              <a:t>Каргасокского</a:t>
            </a:r>
            <a:r>
              <a:rPr lang="ru-RU" sz="2000" dirty="0"/>
              <a:t>, </a:t>
            </a:r>
            <a:r>
              <a:rPr lang="ru-RU" sz="2000" dirty="0" err="1"/>
              <a:t>Кожевниковского</a:t>
            </a:r>
            <a:r>
              <a:rPr lang="ru-RU" sz="2000" dirty="0"/>
              <a:t>, </a:t>
            </a:r>
            <a:r>
              <a:rPr lang="ru-RU" sz="2000" dirty="0" err="1"/>
              <a:t>Колпашевского</a:t>
            </a:r>
            <a:r>
              <a:rPr lang="ru-RU" sz="2000" dirty="0"/>
              <a:t>, </a:t>
            </a:r>
            <a:r>
              <a:rPr lang="ru-RU" sz="2000" dirty="0" err="1"/>
              <a:t>Кривошеинского</a:t>
            </a:r>
            <a:r>
              <a:rPr lang="ru-RU" sz="2000" dirty="0"/>
              <a:t>, </a:t>
            </a:r>
            <a:r>
              <a:rPr lang="ru-RU" sz="2000" dirty="0" err="1"/>
              <a:t>Молчановского</a:t>
            </a:r>
            <a:r>
              <a:rPr lang="ru-RU" sz="2000" dirty="0"/>
              <a:t>, </a:t>
            </a:r>
            <a:r>
              <a:rPr lang="ru-RU" sz="2000" dirty="0" err="1"/>
              <a:t>Парабельского</a:t>
            </a:r>
            <a:r>
              <a:rPr lang="ru-RU" sz="2000" dirty="0"/>
              <a:t>, Томского, </a:t>
            </a:r>
            <a:r>
              <a:rPr lang="ru-RU" sz="2000" dirty="0" err="1"/>
              <a:t>Чаинского</a:t>
            </a:r>
            <a:r>
              <a:rPr lang="ru-RU" sz="2000" dirty="0"/>
              <a:t>, </a:t>
            </a:r>
            <a:r>
              <a:rPr lang="ru-RU" sz="2000" dirty="0" err="1"/>
              <a:t>Шегарского</a:t>
            </a:r>
            <a:r>
              <a:rPr lang="ru-RU" sz="2000" dirty="0"/>
              <a:t> районов, </a:t>
            </a:r>
            <a:r>
              <a:rPr lang="ru-RU" sz="2000" dirty="0" err="1"/>
              <a:t>г.о</a:t>
            </a:r>
            <a:r>
              <a:rPr lang="ru-RU" sz="2000" dirty="0"/>
              <a:t>. Стрежевого, г. Томска, ЗАТО Северска и ОГБОУ «Школа-интернат для обучающихся, нуждающихся в ППМС помощи».</a:t>
            </a:r>
          </a:p>
          <a:p>
            <a:endParaRPr lang="ru-RU" sz="2000" dirty="0"/>
          </a:p>
          <a:p>
            <a:endParaRPr lang="ru-RU" sz="2400" dirty="0"/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8320F7A4-CA30-4DFC-884F-DA917C6FF0A4}"/>
              </a:ext>
            </a:extLst>
          </p:cNvPr>
          <p:cNvSpPr/>
          <p:nvPr/>
        </p:nvSpPr>
        <p:spPr>
          <a:xfrm>
            <a:off x="207560" y="1542251"/>
            <a:ext cx="1198444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000" dirty="0"/>
              <a:t>В 2024 г. участниками </a:t>
            </a:r>
            <a:r>
              <a:rPr lang="ru-RU" sz="2000" b="1" dirty="0">
                <a:solidFill>
                  <a:srgbClr val="109EB4"/>
                </a:solidFill>
              </a:rPr>
              <a:t>школьных</a:t>
            </a:r>
            <a:r>
              <a:rPr lang="ru-RU" sz="2000" dirty="0"/>
              <a:t> этапов Конкурса - </a:t>
            </a:r>
            <a:r>
              <a:rPr lang="ru-RU" sz="2000" b="1" dirty="0">
                <a:solidFill>
                  <a:srgbClr val="109EB4"/>
                </a:solidFill>
              </a:rPr>
              <a:t>168</a:t>
            </a:r>
            <a:r>
              <a:rPr lang="ru-RU" sz="2000" dirty="0"/>
              <a:t> учителей из </a:t>
            </a:r>
            <a:r>
              <a:rPr lang="ru-RU" sz="2000" b="1" dirty="0">
                <a:solidFill>
                  <a:srgbClr val="109EB4"/>
                </a:solidFill>
              </a:rPr>
              <a:t>15-ти</a:t>
            </a:r>
            <a:r>
              <a:rPr lang="ru-RU" sz="2000" dirty="0">
                <a:solidFill>
                  <a:srgbClr val="109EB4"/>
                </a:solidFill>
              </a:rPr>
              <a:t> </a:t>
            </a:r>
            <a:r>
              <a:rPr lang="ru-RU" sz="2000" dirty="0"/>
              <a:t>муниципальных образований Томской области и </a:t>
            </a:r>
            <a:r>
              <a:rPr lang="ru-RU" sz="2000" b="1" dirty="0">
                <a:solidFill>
                  <a:srgbClr val="109EB4"/>
                </a:solidFill>
              </a:rPr>
              <a:t>1-ой</a:t>
            </a:r>
            <a:r>
              <a:rPr lang="ru-RU" sz="2000" dirty="0"/>
              <a:t> областной ОО, в отношении которой Департамент образования Томской области выполняет функции и полномочия учредителя. Из </a:t>
            </a:r>
            <a:r>
              <a:rPr lang="ru-RU" sz="2000"/>
              <a:t>них </a:t>
            </a:r>
            <a:r>
              <a:rPr lang="ru-RU" sz="2000" b="1">
                <a:solidFill>
                  <a:srgbClr val="109EB4"/>
                </a:solidFill>
              </a:rPr>
              <a:t>100</a:t>
            </a:r>
            <a:r>
              <a:rPr lang="ru-RU" sz="2000" b="1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2000" dirty="0"/>
              <a:t>учителей - в конкурсных испытаниях </a:t>
            </a:r>
            <a:r>
              <a:rPr lang="ru-RU" sz="2000" b="1" dirty="0">
                <a:solidFill>
                  <a:srgbClr val="109EB4"/>
                </a:solidFill>
              </a:rPr>
              <a:t>муниципального</a:t>
            </a:r>
            <a:r>
              <a:rPr lang="ru-RU" sz="2000" dirty="0"/>
              <a:t> уровня.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6B061EE-BB8E-4851-9899-B2289D6EBE13}"/>
              </a:ext>
            </a:extLst>
          </p:cNvPr>
          <p:cNvSpPr txBox="1"/>
          <p:nvPr/>
        </p:nvSpPr>
        <p:spPr>
          <a:xfrm>
            <a:off x="0" y="6291787"/>
            <a:ext cx="11410957" cy="29084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890" dirty="0">
                <a:solidFill>
                  <a:schemeClr val="bg1"/>
                </a:solidFill>
                <a:latin typeface="Proxima Nova Rg" panose="02000506030000020004" pitchFamily="2" charset="0"/>
              </a:rPr>
              <a:t>#ТОИПКРО  #УЧИБУДУЩЕМУ  #УЧИСЬСТОИПКРО  #ТОИПКРО  #УЧИБУДУЩЕМУ</a:t>
            </a:r>
          </a:p>
        </p:txBody>
      </p:sp>
      <p:pic>
        <p:nvPicPr>
          <p:cNvPr id="24578" name="Picture 2" descr="https://toipkro.ru/content/files/09/db/09/O63COdeOL98r.jpg">
            <a:extLst>
              <a:ext uri="{FF2B5EF4-FFF2-40B4-BE49-F238E27FC236}">
                <a16:creationId xmlns:a16="http://schemas.microsoft.com/office/drawing/2014/main" id="{B9D23FC7-6EB0-4B73-A78D-A2B177B9F4D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98" t="30270" r="1451" b="7516"/>
          <a:stretch/>
        </p:blipFill>
        <p:spPr bwMode="auto">
          <a:xfrm>
            <a:off x="4007141" y="4185152"/>
            <a:ext cx="4385277" cy="194007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28676332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: усеченные противолежащие углы 11">
            <a:extLst>
              <a:ext uri="{FF2B5EF4-FFF2-40B4-BE49-F238E27FC236}">
                <a16:creationId xmlns:a16="http://schemas.microsoft.com/office/drawing/2014/main" id="{D6E9D529-1841-45E5-B82F-BADE5C01E787}"/>
              </a:ext>
            </a:extLst>
          </p:cNvPr>
          <p:cNvSpPr/>
          <p:nvPr/>
        </p:nvSpPr>
        <p:spPr>
          <a:xfrm>
            <a:off x="822945" y="1503352"/>
            <a:ext cx="3327109" cy="1393135"/>
          </a:xfrm>
          <a:prstGeom prst="snip2DiagRect">
            <a:avLst/>
          </a:prstGeom>
          <a:solidFill>
            <a:schemeClr val="bg1"/>
          </a:solidFill>
          <a:ln w="38100">
            <a:solidFill>
              <a:srgbClr val="2162A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Rectangle 5"/>
          <p:cNvSpPr>
            <a:spLocks noChangeArrowheads="1"/>
          </p:cNvSpPr>
          <p:nvPr/>
        </p:nvSpPr>
        <p:spPr bwMode="auto">
          <a:xfrm>
            <a:off x="0" y="6283324"/>
            <a:ext cx="12195175" cy="342901"/>
          </a:xfrm>
          <a:prstGeom prst="rect">
            <a:avLst/>
          </a:prstGeom>
          <a:solidFill>
            <a:srgbClr val="64CAD9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Freeform 5"/>
          <p:cNvSpPr>
            <a:spLocks/>
          </p:cNvSpPr>
          <p:nvPr/>
        </p:nvSpPr>
        <p:spPr bwMode="auto">
          <a:xfrm>
            <a:off x="11090275" y="6049932"/>
            <a:ext cx="698500" cy="808068"/>
          </a:xfrm>
          <a:custGeom>
            <a:avLst/>
            <a:gdLst>
              <a:gd name="T0" fmla="*/ 714 w 714"/>
              <a:gd name="T1" fmla="*/ 619 h 826"/>
              <a:gd name="T2" fmla="*/ 356 w 714"/>
              <a:gd name="T3" fmla="*/ 826 h 826"/>
              <a:gd name="T4" fmla="*/ 0 w 714"/>
              <a:gd name="T5" fmla="*/ 619 h 826"/>
              <a:gd name="T6" fmla="*/ 0 w 714"/>
              <a:gd name="T7" fmla="*/ 205 h 826"/>
              <a:gd name="T8" fmla="*/ 356 w 714"/>
              <a:gd name="T9" fmla="*/ 0 h 826"/>
              <a:gd name="T10" fmla="*/ 714 w 714"/>
              <a:gd name="T11" fmla="*/ 205 h 826"/>
              <a:gd name="T12" fmla="*/ 714 w 714"/>
              <a:gd name="T13" fmla="*/ 619 h 8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714" h="826">
                <a:moveTo>
                  <a:pt x="714" y="619"/>
                </a:moveTo>
                <a:lnTo>
                  <a:pt x="356" y="826"/>
                </a:lnTo>
                <a:lnTo>
                  <a:pt x="0" y="619"/>
                </a:lnTo>
                <a:lnTo>
                  <a:pt x="0" y="205"/>
                </a:lnTo>
                <a:lnTo>
                  <a:pt x="356" y="0"/>
                </a:lnTo>
                <a:lnTo>
                  <a:pt x="714" y="205"/>
                </a:lnTo>
                <a:lnTo>
                  <a:pt x="714" y="619"/>
                </a:lnTo>
                <a:close/>
              </a:path>
            </a:pathLst>
          </a:custGeom>
          <a:solidFill>
            <a:srgbClr val="00A1B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8" name="TextBox 107"/>
          <p:cNvSpPr txBox="1"/>
          <p:nvPr/>
        </p:nvSpPr>
        <p:spPr>
          <a:xfrm>
            <a:off x="2166551" y="304905"/>
            <a:ext cx="7875372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b="1" dirty="0">
                <a:ea typeface="Verdana" panose="020B0604030504040204" pitchFamily="34" charset="0"/>
              </a:rPr>
              <a:t>Всероссийский конкурс «Учитель года России» в 2024 году: региональный этап</a:t>
            </a:r>
          </a:p>
        </p:txBody>
      </p:sp>
      <p:sp>
        <p:nvSpPr>
          <p:cNvPr id="110" name="TextBox 109"/>
          <p:cNvSpPr txBox="1"/>
          <p:nvPr/>
        </p:nvSpPr>
        <p:spPr>
          <a:xfrm>
            <a:off x="11090275" y="6283324"/>
            <a:ext cx="698500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fld id="{AD323F43-EA49-4D2E-A580-0A4B8E4E6B70}" type="slidenum">
              <a:rPr lang="ru-RU" sz="2000" smtClean="0">
                <a:solidFill>
                  <a:schemeClr val="bg1"/>
                </a:solidFill>
                <a:ea typeface="Verdana" panose="020B0604030504040204" pitchFamily="34" charset="0"/>
              </a:rPr>
              <a:pPr algn="ctr"/>
              <a:t>5</a:t>
            </a:fld>
            <a:endParaRPr lang="ru-RU" sz="2000" dirty="0">
              <a:solidFill>
                <a:schemeClr val="bg1"/>
              </a:solidFill>
              <a:ea typeface="Verdana" panose="020B0604030504040204" pitchFamily="34" charset="0"/>
            </a:endParaRPr>
          </a:p>
        </p:txBody>
      </p:sp>
      <p:cxnSp>
        <p:nvCxnSpPr>
          <p:cNvPr id="111" name="Прямая соединительная линия 110"/>
          <p:cNvCxnSpPr/>
          <p:nvPr/>
        </p:nvCxnSpPr>
        <p:spPr>
          <a:xfrm>
            <a:off x="0" y="907119"/>
            <a:ext cx="12192000" cy="0"/>
          </a:xfrm>
          <a:prstGeom prst="line">
            <a:avLst/>
          </a:prstGeom>
          <a:ln w="19050">
            <a:solidFill>
              <a:srgbClr val="109EB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2" name="Рисунок 111" descr="Герб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70437" y="341317"/>
            <a:ext cx="485188" cy="485188"/>
          </a:xfrm>
          <a:prstGeom prst="rect">
            <a:avLst/>
          </a:prstGeom>
        </p:spPr>
      </p:pic>
      <p:pic>
        <p:nvPicPr>
          <p:cNvPr id="113" name="Рисунок 112" descr="Лого ТОИПКРО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46104" y="294200"/>
            <a:ext cx="517506" cy="517506"/>
          </a:xfrm>
          <a:prstGeom prst="rect">
            <a:avLst/>
          </a:prstGeom>
        </p:spPr>
      </p:pic>
      <p:pic>
        <p:nvPicPr>
          <p:cNvPr id="114" name="Рисунок 11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17" t="24485" r="28920" b="24434"/>
          <a:stretch/>
        </p:blipFill>
        <p:spPr>
          <a:xfrm>
            <a:off x="60189" y="358595"/>
            <a:ext cx="762756" cy="49069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37363" y="112732"/>
            <a:ext cx="1004324" cy="85367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446686" y="898408"/>
            <a:ext cx="6007602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600" b="1" dirty="0"/>
              <a:t>Статистика Конкурса за 2023-2024 гг.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6B061EE-BB8E-4851-9899-B2289D6EBE13}"/>
              </a:ext>
            </a:extLst>
          </p:cNvPr>
          <p:cNvSpPr txBox="1"/>
          <p:nvPr/>
        </p:nvSpPr>
        <p:spPr>
          <a:xfrm>
            <a:off x="0" y="6291787"/>
            <a:ext cx="11410957" cy="29084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890" dirty="0">
                <a:solidFill>
                  <a:schemeClr val="bg1"/>
                </a:solidFill>
                <a:latin typeface="Proxima Nova Rg" panose="02000506030000020004" pitchFamily="2" charset="0"/>
              </a:rPr>
              <a:t>#ТОИПКРО  #УЧИБУДУЩЕМУ  #УЧИСЬСТОИПКРО  #ТОИПКРО  #УЧИБУДУЩЕМУ</a:t>
            </a:r>
          </a:p>
        </p:txBody>
      </p:sp>
      <p:graphicFrame>
        <p:nvGraphicFramePr>
          <p:cNvPr id="8" name="Диаграмма 7">
            <a:extLst>
              <a:ext uri="{FF2B5EF4-FFF2-40B4-BE49-F238E27FC236}">
                <a16:creationId xmlns:a16="http://schemas.microsoft.com/office/drawing/2014/main" id="{17FFF35E-FD8E-4BCF-A796-2DF0FACCDE1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36635930"/>
              </p:ext>
            </p:extLst>
          </p:nvPr>
        </p:nvGraphicFramePr>
        <p:xfrm>
          <a:off x="215900" y="1651481"/>
          <a:ext cx="11572874" cy="46046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C7F12C9C-ED50-432D-87AF-6BAF671BB3D5}"/>
              </a:ext>
            </a:extLst>
          </p:cNvPr>
          <p:cNvSpPr/>
          <p:nvPr/>
        </p:nvSpPr>
        <p:spPr>
          <a:xfrm>
            <a:off x="922107" y="1545861"/>
            <a:ext cx="322794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/>
              <a:t>5 МО не направили участников на региональный этап: </a:t>
            </a:r>
          </a:p>
          <a:p>
            <a:r>
              <a:rPr lang="ru-RU" sz="1600" dirty="0" err="1"/>
              <a:t>Бакчарский</a:t>
            </a:r>
            <a:r>
              <a:rPr lang="ru-RU" sz="1600" dirty="0"/>
              <a:t> район, </a:t>
            </a:r>
            <a:r>
              <a:rPr lang="ru-RU" sz="1600" dirty="0" err="1"/>
              <a:t>Верхнекетский</a:t>
            </a:r>
            <a:r>
              <a:rPr lang="ru-RU" sz="1600" dirty="0"/>
              <a:t> район, Первомайский район,  </a:t>
            </a:r>
            <a:r>
              <a:rPr lang="ru-RU" sz="1600" dirty="0" err="1"/>
              <a:t>Тегульдетский</a:t>
            </a:r>
            <a:r>
              <a:rPr lang="ru-RU" sz="1600" dirty="0"/>
              <a:t> район, г. Кедровый</a:t>
            </a:r>
          </a:p>
        </p:txBody>
      </p:sp>
    </p:spTree>
    <p:extLst>
      <p:ext uri="{BB962C8B-B14F-4D97-AF65-F5344CB8AC3E}">
        <p14:creationId xmlns:p14="http://schemas.microsoft.com/office/powerpoint/2010/main" val="4770750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ChangeArrowheads="1"/>
          </p:cNvSpPr>
          <p:nvPr/>
        </p:nvSpPr>
        <p:spPr bwMode="auto">
          <a:xfrm>
            <a:off x="0" y="6283324"/>
            <a:ext cx="12195175" cy="342901"/>
          </a:xfrm>
          <a:prstGeom prst="rect">
            <a:avLst/>
          </a:prstGeom>
          <a:solidFill>
            <a:srgbClr val="64CAD9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reeform 5"/>
          <p:cNvSpPr>
            <a:spLocks/>
          </p:cNvSpPr>
          <p:nvPr/>
        </p:nvSpPr>
        <p:spPr bwMode="auto">
          <a:xfrm>
            <a:off x="11090275" y="6049932"/>
            <a:ext cx="698500" cy="808068"/>
          </a:xfrm>
          <a:custGeom>
            <a:avLst/>
            <a:gdLst>
              <a:gd name="T0" fmla="*/ 714 w 714"/>
              <a:gd name="T1" fmla="*/ 619 h 826"/>
              <a:gd name="T2" fmla="*/ 356 w 714"/>
              <a:gd name="T3" fmla="*/ 826 h 826"/>
              <a:gd name="T4" fmla="*/ 0 w 714"/>
              <a:gd name="T5" fmla="*/ 619 h 826"/>
              <a:gd name="T6" fmla="*/ 0 w 714"/>
              <a:gd name="T7" fmla="*/ 205 h 826"/>
              <a:gd name="T8" fmla="*/ 356 w 714"/>
              <a:gd name="T9" fmla="*/ 0 h 826"/>
              <a:gd name="T10" fmla="*/ 714 w 714"/>
              <a:gd name="T11" fmla="*/ 205 h 826"/>
              <a:gd name="T12" fmla="*/ 714 w 714"/>
              <a:gd name="T13" fmla="*/ 619 h 8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714" h="826">
                <a:moveTo>
                  <a:pt x="714" y="619"/>
                </a:moveTo>
                <a:lnTo>
                  <a:pt x="356" y="826"/>
                </a:lnTo>
                <a:lnTo>
                  <a:pt x="0" y="619"/>
                </a:lnTo>
                <a:lnTo>
                  <a:pt x="0" y="205"/>
                </a:lnTo>
                <a:lnTo>
                  <a:pt x="356" y="0"/>
                </a:lnTo>
                <a:lnTo>
                  <a:pt x="714" y="205"/>
                </a:lnTo>
                <a:lnTo>
                  <a:pt x="714" y="619"/>
                </a:lnTo>
                <a:close/>
              </a:path>
            </a:pathLst>
          </a:custGeom>
          <a:solidFill>
            <a:srgbClr val="00A1B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8" name="TextBox 107"/>
          <p:cNvSpPr txBox="1"/>
          <p:nvPr/>
        </p:nvSpPr>
        <p:spPr>
          <a:xfrm>
            <a:off x="2187939" y="294201"/>
            <a:ext cx="8002266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Verdana" panose="020B0604030504040204" pitchFamily="34" charset="0"/>
                <a:cs typeface="+mn-cs"/>
              </a:rPr>
              <a:t>Всероссийский конкурс «Учитель года России» в 2024 году: региональный этап</a:t>
            </a:r>
          </a:p>
        </p:txBody>
      </p:sp>
      <p:sp>
        <p:nvSpPr>
          <p:cNvPr id="110" name="TextBox 109"/>
          <p:cNvSpPr txBox="1"/>
          <p:nvPr/>
        </p:nvSpPr>
        <p:spPr>
          <a:xfrm>
            <a:off x="11090275" y="6283324"/>
            <a:ext cx="698500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D323F43-EA49-4D2E-A580-0A4B8E4E6B70}" type="slidenum">
              <a:rPr kumimoji="0" lang="ru-RU" sz="2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Verdana" panose="020B0604030504040204" pitchFamily="34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Verdana" panose="020B0604030504040204" pitchFamily="34" charset="0"/>
              <a:cs typeface="+mn-cs"/>
            </a:endParaRPr>
          </a:p>
        </p:txBody>
      </p:sp>
      <p:cxnSp>
        <p:nvCxnSpPr>
          <p:cNvPr id="111" name="Прямая соединительная линия 110"/>
          <p:cNvCxnSpPr/>
          <p:nvPr/>
        </p:nvCxnSpPr>
        <p:spPr>
          <a:xfrm>
            <a:off x="0" y="907119"/>
            <a:ext cx="12192000" cy="0"/>
          </a:xfrm>
          <a:prstGeom prst="line">
            <a:avLst/>
          </a:prstGeom>
          <a:ln w="19050">
            <a:solidFill>
              <a:srgbClr val="109EB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2" name="Рисунок 111" descr="Герб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70437" y="341317"/>
            <a:ext cx="485188" cy="485188"/>
          </a:xfrm>
          <a:prstGeom prst="rect">
            <a:avLst/>
          </a:prstGeom>
        </p:spPr>
      </p:pic>
      <p:pic>
        <p:nvPicPr>
          <p:cNvPr id="113" name="Рисунок 112" descr="Лого ТОИПКРО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46104" y="294200"/>
            <a:ext cx="517506" cy="517506"/>
          </a:xfrm>
          <a:prstGeom prst="rect">
            <a:avLst/>
          </a:prstGeom>
        </p:spPr>
      </p:pic>
      <p:pic>
        <p:nvPicPr>
          <p:cNvPr id="114" name="Рисунок 11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17" t="24485" r="28920" b="24434"/>
          <a:stretch/>
        </p:blipFill>
        <p:spPr>
          <a:xfrm>
            <a:off x="60189" y="358595"/>
            <a:ext cx="762756" cy="49069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37363" y="112732"/>
            <a:ext cx="1004324" cy="853676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41567" y="990533"/>
            <a:ext cx="9366422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Перечень документов на региональный этап: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58064" y="1478929"/>
            <a:ext cx="10451127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представление по форме (приложение 1 к Порядку)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заявление участника регионального этапа Конкурса по образцу (приложение 2 к Порядку)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информационная карта участника регионального этапа Конкурса (приложение 3 к Порядку)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видеоэссе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участника регионального этапа Конкурса, созданное в соответствии с техническими требованиями к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видеоэссе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участника конкурса (приложение 4 к Порядку)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согласие участника регионального этапа Конкурса на обработку персональных данных (приложение 5 к Порядку)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выписка из протокола заседания оргкомитета муниципального этапа Конкурса о выдвижении кандидатуры на участие в региональном этапе Конкурса (приложение 6 к Порядку)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скан-копию паспорта участника Конкурса (первый разворот и страница с отметкой о регистрации)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скан-копию трудовой книжки участника Конкурса (или выписку из электронной трудовой книжки)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 цветные фотографии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A92C1AB-5D87-4512-AC4B-ACBE052E202A}"/>
              </a:ext>
            </a:extLst>
          </p:cNvPr>
          <p:cNvSpPr txBox="1"/>
          <p:nvPr/>
        </p:nvSpPr>
        <p:spPr>
          <a:xfrm>
            <a:off x="0" y="6291787"/>
            <a:ext cx="11410957" cy="29084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890" dirty="0">
                <a:solidFill>
                  <a:schemeClr val="bg1"/>
                </a:solidFill>
                <a:latin typeface="Proxima Nova Rg" panose="02000506030000020004" pitchFamily="2" charset="0"/>
              </a:rPr>
              <a:t>#ТОИПКРО  #УЧИБУДУЩЕМУ  #УЧИСЬСТОИПКРО  #ТОИПКРО  #УЧИБУДУЩЕМУ</a:t>
            </a:r>
          </a:p>
        </p:txBody>
      </p:sp>
      <p:pic>
        <p:nvPicPr>
          <p:cNvPr id="7170" name="Picture 2" descr="документ файл стр ручка возобновить квартиру цвет значок вектор PNG ,  цветные значки, черный, пустой PNG картинки и пнг рисунок для бесплатной  загрузки">
            <a:extLst>
              <a:ext uri="{FF2B5EF4-FFF2-40B4-BE49-F238E27FC236}">
                <a16:creationId xmlns:a16="http://schemas.microsoft.com/office/drawing/2014/main" id="{4F931335-4875-4400-93B4-1A9294CF26A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44" t="17543" r="18103" b="9659"/>
          <a:stretch/>
        </p:blipFill>
        <p:spPr bwMode="auto">
          <a:xfrm>
            <a:off x="179731" y="4567171"/>
            <a:ext cx="1296509" cy="1482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442090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ChangeArrowheads="1"/>
          </p:cNvSpPr>
          <p:nvPr/>
        </p:nvSpPr>
        <p:spPr bwMode="auto">
          <a:xfrm>
            <a:off x="0" y="6283324"/>
            <a:ext cx="12195175" cy="342901"/>
          </a:xfrm>
          <a:prstGeom prst="rect">
            <a:avLst/>
          </a:prstGeom>
          <a:solidFill>
            <a:srgbClr val="64CAD9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reeform 5"/>
          <p:cNvSpPr>
            <a:spLocks/>
          </p:cNvSpPr>
          <p:nvPr/>
        </p:nvSpPr>
        <p:spPr bwMode="auto">
          <a:xfrm>
            <a:off x="11090275" y="6049932"/>
            <a:ext cx="698500" cy="808068"/>
          </a:xfrm>
          <a:custGeom>
            <a:avLst/>
            <a:gdLst>
              <a:gd name="T0" fmla="*/ 714 w 714"/>
              <a:gd name="T1" fmla="*/ 619 h 826"/>
              <a:gd name="T2" fmla="*/ 356 w 714"/>
              <a:gd name="T3" fmla="*/ 826 h 826"/>
              <a:gd name="T4" fmla="*/ 0 w 714"/>
              <a:gd name="T5" fmla="*/ 619 h 826"/>
              <a:gd name="T6" fmla="*/ 0 w 714"/>
              <a:gd name="T7" fmla="*/ 205 h 826"/>
              <a:gd name="T8" fmla="*/ 356 w 714"/>
              <a:gd name="T9" fmla="*/ 0 h 826"/>
              <a:gd name="T10" fmla="*/ 714 w 714"/>
              <a:gd name="T11" fmla="*/ 205 h 826"/>
              <a:gd name="T12" fmla="*/ 714 w 714"/>
              <a:gd name="T13" fmla="*/ 619 h 8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714" h="826">
                <a:moveTo>
                  <a:pt x="714" y="619"/>
                </a:moveTo>
                <a:lnTo>
                  <a:pt x="356" y="826"/>
                </a:lnTo>
                <a:lnTo>
                  <a:pt x="0" y="619"/>
                </a:lnTo>
                <a:lnTo>
                  <a:pt x="0" y="205"/>
                </a:lnTo>
                <a:lnTo>
                  <a:pt x="356" y="0"/>
                </a:lnTo>
                <a:lnTo>
                  <a:pt x="714" y="205"/>
                </a:lnTo>
                <a:lnTo>
                  <a:pt x="714" y="619"/>
                </a:lnTo>
                <a:close/>
              </a:path>
            </a:pathLst>
          </a:custGeom>
          <a:solidFill>
            <a:srgbClr val="00A1B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8" name="TextBox 107"/>
          <p:cNvSpPr txBox="1"/>
          <p:nvPr/>
        </p:nvSpPr>
        <p:spPr>
          <a:xfrm>
            <a:off x="2187939" y="294201"/>
            <a:ext cx="8002266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Verdana" panose="020B0604030504040204" pitchFamily="34" charset="0"/>
                <a:cs typeface="+mn-cs"/>
              </a:rPr>
              <a:t>Всероссийский конкурс «Учитель года России» в 2024 году: региональный этап</a:t>
            </a:r>
          </a:p>
        </p:txBody>
      </p:sp>
      <p:sp>
        <p:nvSpPr>
          <p:cNvPr id="110" name="TextBox 109"/>
          <p:cNvSpPr txBox="1"/>
          <p:nvPr/>
        </p:nvSpPr>
        <p:spPr>
          <a:xfrm>
            <a:off x="11090275" y="6283324"/>
            <a:ext cx="698500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D323F43-EA49-4D2E-A580-0A4B8E4E6B70}" type="slidenum">
              <a:rPr kumimoji="0" lang="ru-RU" sz="2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Verdana" panose="020B0604030504040204" pitchFamily="34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Verdana" panose="020B0604030504040204" pitchFamily="34" charset="0"/>
              <a:cs typeface="+mn-cs"/>
            </a:endParaRPr>
          </a:p>
        </p:txBody>
      </p:sp>
      <p:cxnSp>
        <p:nvCxnSpPr>
          <p:cNvPr id="111" name="Прямая соединительная линия 110"/>
          <p:cNvCxnSpPr/>
          <p:nvPr/>
        </p:nvCxnSpPr>
        <p:spPr>
          <a:xfrm>
            <a:off x="19560" y="952745"/>
            <a:ext cx="12192000" cy="0"/>
          </a:xfrm>
          <a:prstGeom prst="line">
            <a:avLst/>
          </a:prstGeom>
          <a:ln w="19050">
            <a:solidFill>
              <a:srgbClr val="109EB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2" name="Рисунок 111" descr="Герб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70437" y="341317"/>
            <a:ext cx="485188" cy="485188"/>
          </a:xfrm>
          <a:prstGeom prst="rect">
            <a:avLst/>
          </a:prstGeom>
        </p:spPr>
      </p:pic>
      <p:pic>
        <p:nvPicPr>
          <p:cNvPr id="113" name="Рисунок 112" descr="Лого ТОИПКРО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46104" y="294200"/>
            <a:ext cx="517506" cy="517506"/>
          </a:xfrm>
          <a:prstGeom prst="rect">
            <a:avLst/>
          </a:prstGeom>
        </p:spPr>
      </p:pic>
      <p:pic>
        <p:nvPicPr>
          <p:cNvPr id="114" name="Рисунок 11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17" t="24485" r="28920" b="24434"/>
          <a:stretch/>
        </p:blipFill>
        <p:spPr>
          <a:xfrm>
            <a:off x="60189" y="358595"/>
            <a:ext cx="762756" cy="49069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37363" y="112732"/>
            <a:ext cx="1004324" cy="853676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663408" y="2114149"/>
            <a:ext cx="936642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Рекомендации по подготовке конкурсных документов: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A92C1AB-5D87-4512-AC4B-ACBE052E202A}"/>
              </a:ext>
            </a:extLst>
          </p:cNvPr>
          <p:cNvSpPr txBox="1"/>
          <p:nvPr/>
        </p:nvSpPr>
        <p:spPr>
          <a:xfrm>
            <a:off x="0" y="6291787"/>
            <a:ext cx="11410957" cy="29084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890" dirty="0">
                <a:solidFill>
                  <a:schemeClr val="bg1"/>
                </a:solidFill>
                <a:latin typeface="Proxima Nova Rg" panose="02000506030000020004" pitchFamily="2" charset="0"/>
              </a:rPr>
              <a:t>#ТОИПКРО  #УЧИБУДУЩЕМУ  #УЧИСЬСТОИПКРО  #ТОИПКРО  #УЧИБУДУЩЕМУ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1B2D33D-F442-4D08-A195-368C9B7286C5}"/>
              </a:ext>
            </a:extLst>
          </p:cNvPr>
          <p:cNvSpPr txBox="1"/>
          <p:nvPr/>
        </p:nvSpPr>
        <p:spPr>
          <a:xfrm>
            <a:off x="663408" y="2514259"/>
            <a:ext cx="10851809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anose="05000000000000000000" pitchFamily="2" charset="2"/>
              <a:buChar char="ü"/>
              <a:defRPr/>
            </a:pPr>
            <a:r>
              <a:rPr lang="ru-RU" sz="2000" dirty="0">
                <a:solidFill>
                  <a:prstClr val="black"/>
                </a:solidFill>
                <a:latin typeface="Calibri"/>
              </a:rPr>
              <a:t> Четко соблюдать правила оформления документов (согласно Порядку).  </a:t>
            </a:r>
          </a:p>
          <a:p>
            <a:pPr>
              <a:buFont typeface="Wingdings" panose="05000000000000000000" pitchFamily="2" charset="2"/>
              <a:buChar char="ü"/>
              <a:defRPr/>
            </a:pPr>
            <a:r>
              <a:rPr lang="ru-RU" sz="2000" dirty="0">
                <a:solidFill>
                  <a:prstClr val="black"/>
                </a:solidFill>
                <a:latin typeface="Calibri"/>
              </a:rPr>
              <a:t>Обязательно проверять соответствие наименования образовательной организации </a:t>
            </a:r>
            <a:r>
              <a:rPr lang="ru-RU" sz="2000" b="1" dirty="0">
                <a:solidFill>
                  <a:srgbClr val="109EB4"/>
                </a:solidFill>
              </a:rPr>
              <a:t>уставу</a:t>
            </a:r>
            <a:r>
              <a:rPr lang="ru-RU" sz="2000" dirty="0">
                <a:solidFill>
                  <a:prstClr val="black"/>
                </a:solidFill>
                <a:latin typeface="Calibri"/>
              </a:rPr>
              <a:t>, а должность – записи в трудовой книжке во всех документах!</a:t>
            </a:r>
          </a:p>
          <a:p>
            <a:pPr>
              <a:buFont typeface="Wingdings" panose="05000000000000000000" pitchFamily="2" charset="2"/>
              <a:buChar char="ü"/>
              <a:defRPr/>
            </a:pPr>
            <a:r>
              <a:rPr lang="ru-RU" sz="2000" dirty="0">
                <a:solidFill>
                  <a:prstClr val="black"/>
                </a:solidFill>
              </a:rPr>
              <a:t> </a:t>
            </a:r>
            <a:r>
              <a:rPr lang="ru-RU" sz="2000" dirty="0" err="1">
                <a:solidFill>
                  <a:prstClr val="black"/>
                </a:solidFill>
              </a:rPr>
              <a:t>Видеоэссе</a:t>
            </a:r>
            <a:r>
              <a:rPr lang="ru-RU" sz="2000" dirty="0">
                <a:solidFill>
                  <a:prstClr val="black"/>
                </a:solidFill>
              </a:rPr>
              <a:t> участника размещается на официальном сайте ОО, на официальном сайте муниципального органа управления образованием. </a:t>
            </a:r>
          </a:p>
          <a:p>
            <a:pPr>
              <a:buFont typeface="Wingdings" panose="05000000000000000000" pitchFamily="2" charset="2"/>
              <a:buChar char="ü"/>
              <a:defRPr/>
            </a:pPr>
            <a:r>
              <a:rPr lang="ru-RU" sz="2000" dirty="0">
                <a:solidFill>
                  <a:prstClr val="black"/>
                </a:solidFill>
              </a:rPr>
              <a:t>В электронном виде документы </a:t>
            </a:r>
            <a:r>
              <a:rPr lang="ru-RU" sz="2000" b="1" dirty="0">
                <a:solidFill>
                  <a:srgbClr val="109EB4"/>
                </a:solidFill>
              </a:rPr>
              <a:t>не нужно архивировать</a:t>
            </a:r>
            <a:r>
              <a:rPr lang="ru-RU" sz="2000" dirty="0">
                <a:solidFill>
                  <a:srgbClr val="109EB4"/>
                </a:solidFill>
              </a:rPr>
              <a:t>.</a:t>
            </a:r>
            <a:endParaRPr lang="ru-RU" sz="2000" dirty="0">
              <a:solidFill>
                <a:prstClr val="black"/>
              </a:solidFill>
              <a:latin typeface="Calibri"/>
            </a:endParaRPr>
          </a:p>
          <a:p>
            <a:pPr>
              <a:buFont typeface="Wingdings" panose="05000000000000000000" pitchFamily="2" charset="2"/>
              <a:buChar char="ü"/>
              <a:defRPr/>
            </a:pPr>
            <a:r>
              <a:rPr lang="ru-RU" sz="2000" dirty="0">
                <a:solidFill>
                  <a:prstClr val="black"/>
                </a:solidFill>
                <a:latin typeface="Calibri"/>
              </a:rPr>
              <a:t> Внимательно проверять качество сканирования документов</a:t>
            </a:r>
            <a:r>
              <a:rPr lang="en-US" sz="2000" dirty="0">
                <a:solidFill>
                  <a:prstClr val="black"/>
                </a:solidFill>
                <a:latin typeface="Calibri"/>
              </a:rPr>
              <a:t>. </a:t>
            </a:r>
            <a:r>
              <a:rPr lang="ru-RU" sz="2000" dirty="0">
                <a:solidFill>
                  <a:prstClr val="black"/>
                </a:solidFill>
                <a:latin typeface="Calibri"/>
              </a:rPr>
              <a:t>Документы должны быть </a:t>
            </a:r>
            <a:r>
              <a:rPr lang="ru-RU" sz="2000" dirty="0">
                <a:solidFill>
                  <a:prstClr val="black"/>
                </a:solidFill>
              </a:rPr>
              <a:t>в формате .</a:t>
            </a:r>
            <a:r>
              <a:rPr lang="ru-RU" sz="2000" dirty="0" err="1">
                <a:solidFill>
                  <a:prstClr val="black"/>
                </a:solidFill>
              </a:rPr>
              <a:t>pdf</a:t>
            </a:r>
            <a:r>
              <a:rPr lang="ru-RU" sz="2000" dirty="0">
                <a:solidFill>
                  <a:prstClr val="black"/>
                </a:solidFill>
              </a:rPr>
              <a:t>, названные по фамилии конкурсанта и типу документа. Например, </a:t>
            </a:r>
            <a:r>
              <a:rPr lang="ru-RU" sz="2000" dirty="0" err="1">
                <a:solidFill>
                  <a:prstClr val="black"/>
                </a:solidFill>
              </a:rPr>
              <a:t>Васильев_заявление</a:t>
            </a:r>
            <a:endParaRPr lang="ru-RU" sz="2000" dirty="0">
              <a:solidFill>
                <a:prstClr val="black"/>
              </a:solidFill>
              <a:latin typeface="Calibri"/>
            </a:endParaRPr>
          </a:p>
          <a:p>
            <a:pPr>
              <a:buFont typeface="Wingdings" panose="05000000000000000000" pitchFamily="2" charset="2"/>
              <a:buChar char="ü"/>
              <a:defRPr/>
            </a:pPr>
            <a:r>
              <a:rPr lang="ru-RU" sz="2000" dirty="0">
                <a:solidFill>
                  <a:prstClr val="black"/>
                </a:solidFill>
                <a:latin typeface="Calibri"/>
              </a:rPr>
              <a:t> Отправлять документы только в указанном формате и на указанный в Порядке электронный адрес: </a:t>
            </a:r>
            <a:r>
              <a:rPr lang="en-US" sz="2000" dirty="0">
                <a:hlinkClick r:id="rId6"/>
              </a:rPr>
              <a:t>uchitelgodatomsk@mail.ru</a:t>
            </a:r>
            <a:r>
              <a:rPr lang="ru-RU" sz="2000" dirty="0"/>
              <a:t> </a:t>
            </a:r>
            <a:endParaRPr lang="ru-RU" sz="2000" dirty="0">
              <a:solidFill>
                <a:prstClr val="black"/>
              </a:solidFill>
              <a:latin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33D715B-1930-4426-BCDB-F7E5DEB5C9C5}"/>
              </a:ext>
            </a:extLst>
          </p:cNvPr>
          <p:cNvSpPr txBox="1"/>
          <p:nvPr/>
        </p:nvSpPr>
        <p:spPr>
          <a:xfrm>
            <a:off x="1044273" y="1227837"/>
            <a:ext cx="1074450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109EB4"/>
                </a:solidFill>
              </a:rPr>
              <a:t>Прием документов и конкурсных материалов на региональный этап осуществлялся Оператором Конкурса с 18 марта по 22 марта 2024 года.</a:t>
            </a:r>
          </a:p>
        </p:txBody>
      </p:sp>
      <p:pic>
        <p:nvPicPr>
          <p:cNvPr id="19" name="Picture 2" descr="Документы – Бесплатные иконки: арт, живопись и дизайн">
            <a:extLst>
              <a:ext uri="{FF2B5EF4-FFF2-40B4-BE49-F238E27FC236}">
                <a16:creationId xmlns:a16="http://schemas.microsoft.com/office/drawing/2014/main" id="{671611BA-270F-4290-A4CC-D6AED6FFCE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084" y="1221541"/>
            <a:ext cx="761730" cy="761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31004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Овальная выноска 34">
            <a:extLst>
              <a:ext uri="{FF2B5EF4-FFF2-40B4-BE49-F238E27FC236}">
                <a16:creationId xmlns:a16="http://schemas.microsoft.com/office/drawing/2014/main" id="{2596B201-FEC1-4B7E-AB2A-FD595CAFB33C}"/>
              </a:ext>
            </a:extLst>
          </p:cNvPr>
          <p:cNvSpPr/>
          <p:nvPr/>
        </p:nvSpPr>
        <p:spPr>
          <a:xfrm>
            <a:off x="8132891" y="2277777"/>
            <a:ext cx="2957384" cy="2833522"/>
          </a:xfrm>
          <a:prstGeom prst="roundRect">
            <a:avLst/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Овальная выноска 34">
            <a:extLst>
              <a:ext uri="{FF2B5EF4-FFF2-40B4-BE49-F238E27FC236}">
                <a16:creationId xmlns:a16="http://schemas.microsoft.com/office/drawing/2014/main" id="{555DA74D-AC13-4F1A-A224-496AB43C5C9A}"/>
              </a:ext>
            </a:extLst>
          </p:cNvPr>
          <p:cNvSpPr/>
          <p:nvPr/>
        </p:nvSpPr>
        <p:spPr>
          <a:xfrm>
            <a:off x="4512557" y="2274373"/>
            <a:ext cx="2957384" cy="2833522"/>
          </a:xfrm>
          <a:prstGeom prst="roundRect">
            <a:avLst/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Rectangle 5"/>
          <p:cNvSpPr>
            <a:spLocks noChangeArrowheads="1"/>
          </p:cNvSpPr>
          <p:nvPr/>
        </p:nvSpPr>
        <p:spPr bwMode="auto">
          <a:xfrm>
            <a:off x="0" y="6283324"/>
            <a:ext cx="12195175" cy="342901"/>
          </a:xfrm>
          <a:prstGeom prst="rect">
            <a:avLst/>
          </a:prstGeom>
          <a:solidFill>
            <a:srgbClr val="64CAD9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Freeform 5"/>
          <p:cNvSpPr>
            <a:spLocks/>
          </p:cNvSpPr>
          <p:nvPr/>
        </p:nvSpPr>
        <p:spPr bwMode="auto">
          <a:xfrm>
            <a:off x="11090275" y="6049932"/>
            <a:ext cx="698500" cy="808068"/>
          </a:xfrm>
          <a:custGeom>
            <a:avLst/>
            <a:gdLst>
              <a:gd name="T0" fmla="*/ 714 w 714"/>
              <a:gd name="T1" fmla="*/ 619 h 826"/>
              <a:gd name="T2" fmla="*/ 356 w 714"/>
              <a:gd name="T3" fmla="*/ 826 h 826"/>
              <a:gd name="T4" fmla="*/ 0 w 714"/>
              <a:gd name="T5" fmla="*/ 619 h 826"/>
              <a:gd name="T6" fmla="*/ 0 w 714"/>
              <a:gd name="T7" fmla="*/ 205 h 826"/>
              <a:gd name="T8" fmla="*/ 356 w 714"/>
              <a:gd name="T9" fmla="*/ 0 h 826"/>
              <a:gd name="T10" fmla="*/ 714 w 714"/>
              <a:gd name="T11" fmla="*/ 205 h 826"/>
              <a:gd name="T12" fmla="*/ 714 w 714"/>
              <a:gd name="T13" fmla="*/ 619 h 8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714" h="826">
                <a:moveTo>
                  <a:pt x="714" y="619"/>
                </a:moveTo>
                <a:lnTo>
                  <a:pt x="356" y="826"/>
                </a:lnTo>
                <a:lnTo>
                  <a:pt x="0" y="619"/>
                </a:lnTo>
                <a:lnTo>
                  <a:pt x="0" y="205"/>
                </a:lnTo>
                <a:lnTo>
                  <a:pt x="356" y="0"/>
                </a:lnTo>
                <a:lnTo>
                  <a:pt x="714" y="205"/>
                </a:lnTo>
                <a:lnTo>
                  <a:pt x="714" y="619"/>
                </a:lnTo>
                <a:close/>
              </a:path>
            </a:pathLst>
          </a:custGeom>
          <a:solidFill>
            <a:srgbClr val="00A1B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8" name="TextBox 107"/>
          <p:cNvSpPr txBox="1"/>
          <p:nvPr/>
        </p:nvSpPr>
        <p:spPr>
          <a:xfrm>
            <a:off x="2120129" y="235924"/>
            <a:ext cx="8078314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b="1" dirty="0">
                <a:ea typeface="Verdana" panose="020B0604030504040204" pitchFamily="34" charset="0"/>
              </a:rPr>
              <a:t>Всероссийский конкурс «Учитель года России» в 2024 году: региональный этап</a:t>
            </a:r>
          </a:p>
        </p:txBody>
      </p:sp>
      <p:sp>
        <p:nvSpPr>
          <p:cNvPr id="110" name="TextBox 109"/>
          <p:cNvSpPr txBox="1"/>
          <p:nvPr/>
        </p:nvSpPr>
        <p:spPr>
          <a:xfrm>
            <a:off x="11090275" y="6283324"/>
            <a:ext cx="698500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fld id="{AD323F43-EA49-4D2E-A580-0A4B8E4E6B70}" type="slidenum">
              <a:rPr lang="ru-RU" sz="2000" smtClean="0">
                <a:solidFill>
                  <a:schemeClr val="bg1"/>
                </a:solidFill>
                <a:ea typeface="Verdana" panose="020B0604030504040204" pitchFamily="34" charset="0"/>
              </a:rPr>
              <a:pPr algn="ctr"/>
              <a:t>8</a:t>
            </a:fld>
            <a:endParaRPr lang="ru-RU" sz="2000" dirty="0">
              <a:solidFill>
                <a:schemeClr val="bg1"/>
              </a:solidFill>
              <a:ea typeface="Verdana" panose="020B0604030504040204" pitchFamily="34" charset="0"/>
            </a:endParaRPr>
          </a:p>
        </p:txBody>
      </p:sp>
      <p:cxnSp>
        <p:nvCxnSpPr>
          <p:cNvPr id="111" name="Прямая соединительная линия 110"/>
          <p:cNvCxnSpPr/>
          <p:nvPr/>
        </p:nvCxnSpPr>
        <p:spPr>
          <a:xfrm>
            <a:off x="0" y="907119"/>
            <a:ext cx="12192000" cy="0"/>
          </a:xfrm>
          <a:prstGeom prst="line">
            <a:avLst/>
          </a:prstGeom>
          <a:ln w="19050">
            <a:solidFill>
              <a:srgbClr val="109EB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2" name="Рисунок 111" descr="Герб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70437" y="341317"/>
            <a:ext cx="485188" cy="485188"/>
          </a:xfrm>
          <a:prstGeom prst="rect">
            <a:avLst/>
          </a:prstGeom>
        </p:spPr>
      </p:pic>
      <p:pic>
        <p:nvPicPr>
          <p:cNvPr id="113" name="Рисунок 112" descr="Лого ТОИПКРО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46104" y="294200"/>
            <a:ext cx="517506" cy="517506"/>
          </a:xfrm>
          <a:prstGeom prst="rect">
            <a:avLst/>
          </a:prstGeom>
        </p:spPr>
      </p:pic>
      <p:pic>
        <p:nvPicPr>
          <p:cNvPr id="114" name="Рисунок 11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17" t="24485" r="28920" b="24434"/>
          <a:stretch/>
        </p:blipFill>
        <p:spPr>
          <a:xfrm>
            <a:off x="60189" y="358595"/>
            <a:ext cx="762756" cy="49069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37363" y="112732"/>
            <a:ext cx="1004324" cy="853676"/>
          </a:xfrm>
          <a:prstGeom prst="rect">
            <a:avLst/>
          </a:prstGeom>
        </p:spPr>
      </p:pic>
      <p:sp>
        <p:nvSpPr>
          <p:cNvPr id="35" name="Овальная выноска 34"/>
          <p:cNvSpPr/>
          <p:nvPr/>
        </p:nvSpPr>
        <p:spPr>
          <a:xfrm>
            <a:off x="688964" y="2274373"/>
            <a:ext cx="3019959" cy="2833522"/>
          </a:xfrm>
          <a:prstGeom prst="roundRect">
            <a:avLst/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TextBox 39"/>
          <p:cNvSpPr txBox="1"/>
          <p:nvPr/>
        </p:nvSpPr>
        <p:spPr>
          <a:xfrm>
            <a:off x="711265" y="2355707"/>
            <a:ext cx="32407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            I тур (очный)</a:t>
            </a:r>
          </a:p>
          <a:p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«Учитель профессионал»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711266" y="2967335"/>
            <a:ext cx="3240749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   3 конкурсных испытания:</a:t>
            </a:r>
          </a:p>
          <a:p>
            <a:r>
              <a:rPr lang="ru-RU" b="1" dirty="0"/>
              <a:t>  «Педагогический диктант» </a:t>
            </a:r>
          </a:p>
          <a:p>
            <a:r>
              <a:rPr lang="ru-RU" dirty="0"/>
              <a:t>                15.04.2024 г.</a:t>
            </a:r>
          </a:p>
          <a:p>
            <a:r>
              <a:rPr lang="ru-RU" b="1" dirty="0"/>
              <a:t>«Разговор со школьниками»</a:t>
            </a:r>
          </a:p>
          <a:p>
            <a:r>
              <a:rPr lang="ru-RU" dirty="0"/>
              <a:t>               16.04.2024 г.</a:t>
            </a:r>
          </a:p>
          <a:p>
            <a:r>
              <a:rPr lang="ru-RU" b="1" dirty="0"/>
              <a:t>                  «Урок»</a:t>
            </a:r>
          </a:p>
          <a:p>
            <a:r>
              <a:rPr lang="ru-RU" dirty="0"/>
              <a:t>              17.04.2024 г.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4612662" y="2345997"/>
            <a:ext cx="275717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        </a:t>
            </a:r>
            <a:r>
              <a:rPr lang="en-US" sz="2000" b="1" dirty="0">
                <a:solidFill>
                  <a:schemeClr val="accent1">
                    <a:lumMod val="50000"/>
                  </a:schemeClr>
                </a:solidFill>
              </a:rPr>
              <a:t>II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тур (очный)</a:t>
            </a:r>
          </a:p>
          <a:p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     «Учитель-мастер»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4755649" y="3157559"/>
            <a:ext cx="266971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1 конкурсное испытание:</a:t>
            </a:r>
          </a:p>
          <a:p>
            <a:r>
              <a:rPr lang="ru-RU" b="1" dirty="0"/>
              <a:t>       «Мастер-класс»</a:t>
            </a:r>
          </a:p>
          <a:p>
            <a:r>
              <a:rPr lang="ru-RU" dirty="0"/>
              <a:t>          18.04.2024 г.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8714916" y="2340227"/>
            <a:ext cx="317899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accent1">
                    <a:lumMod val="50000"/>
                  </a:schemeClr>
                </a:solidFill>
              </a:rPr>
              <a:t>III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тур (очный)</a:t>
            </a:r>
          </a:p>
          <a:p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«Финальный»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8265174" y="3063593"/>
            <a:ext cx="286791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2 конкурсных испытания:</a:t>
            </a:r>
          </a:p>
          <a:p>
            <a:r>
              <a:rPr lang="ru-RU" dirty="0"/>
              <a:t>   </a:t>
            </a:r>
            <a:r>
              <a:rPr lang="ru-RU" b="1" dirty="0"/>
              <a:t>«Вопрос учителю года»</a:t>
            </a:r>
          </a:p>
          <a:p>
            <a:pPr algn="ctr"/>
            <a:r>
              <a:rPr lang="ru-RU" dirty="0"/>
              <a:t> 19.04.2024 г. </a:t>
            </a:r>
            <a:endParaRPr lang="ru-RU" b="1" dirty="0"/>
          </a:p>
          <a:p>
            <a:r>
              <a:rPr lang="ru-RU" b="1" dirty="0"/>
              <a:t>         «Слово учителю»</a:t>
            </a:r>
          </a:p>
          <a:p>
            <a:r>
              <a:rPr lang="ru-RU" dirty="0"/>
              <a:t>              19.04.2024 г. 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E2AA871-F300-4127-A6BB-A2FE340C2797}"/>
              </a:ext>
            </a:extLst>
          </p:cNvPr>
          <p:cNvSpPr txBox="1"/>
          <p:nvPr/>
        </p:nvSpPr>
        <p:spPr>
          <a:xfrm>
            <a:off x="0" y="6291787"/>
            <a:ext cx="11410957" cy="29084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890" dirty="0">
                <a:solidFill>
                  <a:schemeClr val="bg1"/>
                </a:solidFill>
                <a:latin typeface="Proxima Nova Rg" panose="02000506030000020004" pitchFamily="2" charset="0"/>
              </a:rPr>
              <a:t>#ТОИПКРО  #УЧИБУДУЩЕМУ  #УЧИСЬСТОИПКРО  #ТОИПКРО  #УЧИБУДУЩЕМУ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187046B-1839-4B6D-A928-D534AD41AEDA}"/>
              </a:ext>
            </a:extLst>
          </p:cNvPr>
          <p:cNvSpPr txBox="1"/>
          <p:nvPr/>
        </p:nvSpPr>
        <p:spPr>
          <a:xfrm>
            <a:off x="613272" y="1192118"/>
            <a:ext cx="108262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chemeClr val="accent1">
                    <a:lumMod val="50000"/>
                  </a:schemeClr>
                </a:solidFill>
              </a:rPr>
              <a:t>Конкурсные испытания регионального этапа Конкурса в 2024 году 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CC9E3A91-C723-4DCD-84CF-704CD731DEE2}"/>
              </a:ext>
            </a:extLst>
          </p:cNvPr>
          <p:cNvSpPr/>
          <p:nvPr/>
        </p:nvSpPr>
        <p:spPr>
          <a:xfrm>
            <a:off x="1355625" y="5497090"/>
            <a:ext cx="1061403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По итогам I тура регионального этапа Конкурса </a:t>
            </a:r>
            <a:r>
              <a:rPr lang="ru-RU" b="1" dirty="0">
                <a:solidFill>
                  <a:srgbClr val="109EB4"/>
                </a:solidFill>
              </a:rPr>
              <a:t>25 конкурсантов </a:t>
            </a:r>
            <a:r>
              <a:rPr lang="ru-RU" b="1" dirty="0"/>
              <a:t>участвуют </a:t>
            </a:r>
            <a:r>
              <a:rPr lang="ru-RU" b="1" dirty="0">
                <a:solidFill>
                  <a:srgbClr val="109EB4"/>
                </a:solidFill>
              </a:rPr>
              <a:t>во II туре </a:t>
            </a:r>
            <a:r>
              <a:rPr lang="ru-RU" b="1" dirty="0"/>
              <a:t>регионального этапа Конкурса.</a:t>
            </a:r>
            <a:r>
              <a:rPr lang="en-US" b="1" dirty="0"/>
              <a:t> </a:t>
            </a:r>
            <a:r>
              <a:rPr lang="ru-RU" b="1" dirty="0"/>
              <a:t>По итогам I</a:t>
            </a:r>
            <a:r>
              <a:rPr lang="en-US" b="1" dirty="0"/>
              <a:t>I</a:t>
            </a:r>
            <a:r>
              <a:rPr lang="ru-RU" b="1" dirty="0"/>
              <a:t> тура </a:t>
            </a:r>
            <a:r>
              <a:rPr lang="ru-RU" b="1" dirty="0">
                <a:solidFill>
                  <a:srgbClr val="109EB4"/>
                </a:solidFill>
              </a:rPr>
              <a:t>5 финалистов </a:t>
            </a:r>
            <a:r>
              <a:rPr lang="ru-RU" b="1" dirty="0"/>
              <a:t>участвуют </a:t>
            </a:r>
            <a:r>
              <a:rPr lang="ru-RU" b="1" dirty="0">
                <a:solidFill>
                  <a:srgbClr val="109EB4"/>
                </a:solidFill>
              </a:rPr>
              <a:t>в </a:t>
            </a:r>
            <a:r>
              <a:rPr lang="en-US" b="1" dirty="0">
                <a:solidFill>
                  <a:srgbClr val="109EB4"/>
                </a:solidFill>
              </a:rPr>
              <a:t>I</a:t>
            </a:r>
            <a:r>
              <a:rPr lang="ru-RU" b="1" dirty="0">
                <a:solidFill>
                  <a:srgbClr val="109EB4"/>
                </a:solidFill>
              </a:rPr>
              <a:t>II туре</a:t>
            </a:r>
            <a:r>
              <a:rPr lang="en-US" b="1" dirty="0">
                <a:solidFill>
                  <a:srgbClr val="109EB4"/>
                </a:solidFill>
              </a:rPr>
              <a:t> </a:t>
            </a:r>
            <a:r>
              <a:rPr lang="ru-RU" b="1" dirty="0"/>
              <a:t>Конкурса. </a:t>
            </a:r>
          </a:p>
        </p:txBody>
      </p:sp>
      <p:pic>
        <p:nvPicPr>
          <p:cNvPr id="23" name="Picture 12" descr="Information - Free business and finance icons">
            <a:extLst>
              <a:ext uri="{FF2B5EF4-FFF2-40B4-BE49-F238E27FC236}">
                <a16:creationId xmlns:a16="http://schemas.microsoft.com/office/drawing/2014/main" id="{F50C5A49-14F6-459D-878A-4C80496342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758" y="5226282"/>
            <a:ext cx="927014" cy="9270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5952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ChangeArrowheads="1"/>
          </p:cNvSpPr>
          <p:nvPr/>
        </p:nvSpPr>
        <p:spPr bwMode="auto">
          <a:xfrm>
            <a:off x="0" y="6283324"/>
            <a:ext cx="12195175" cy="342901"/>
          </a:xfrm>
          <a:prstGeom prst="rect">
            <a:avLst/>
          </a:prstGeom>
          <a:solidFill>
            <a:srgbClr val="64CAD9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Freeform 5"/>
          <p:cNvSpPr>
            <a:spLocks/>
          </p:cNvSpPr>
          <p:nvPr/>
        </p:nvSpPr>
        <p:spPr bwMode="auto">
          <a:xfrm>
            <a:off x="11090275" y="6049932"/>
            <a:ext cx="698500" cy="808068"/>
          </a:xfrm>
          <a:custGeom>
            <a:avLst/>
            <a:gdLst>
              <a:gd name="T0" fmla="*/ 714 w 714"/>
              <a:gd name="T1" fmla="*/ 619 h 826"/>
              <a:gd name="T2" fmla="*/ 356 w 714"/>
              <a:gd name="T3" fmla="*/ 826 h 826"/>
              <a:gd name="T4" fmla="*/ 0 w 714"/>
              <a:gd name="T5" fmla="*/ 619 h 826"/>
              <a:gd name="T6" fmla="*/ 0 w 714"/>
              <a:gd name="T7" fmla="*/ 205 h 826"/>
              <a:gd name="T8" fmla="*/ 356 w 714"/>
              <a:gd name="T9" fmla="*/ 0 h 826"/>
              <a:gd name="T10" fmla="*/ 714 w 714"/>
              <a:gd name="T11" fmla="*/ 205 h 826"/>
              <a:gd name="T12" fmla="*/ 714 w 714"/>
              <a:gd name="T13" fmla="*/ 619 h 8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714" h="826">
                <a:moveTo>
                  <a:pt x="714" y="619"/>
                </a:moveTo>
                <a:lnTo>
                  <a:pt x="356" y="826"/>
                </a:lnTo>
                <a:lnTo>
                  <a:pt x="0" y="619"/>
                </a:lnTo>
                <a:lnTo>
                  <a:pt x="0" y="205"/>
                </a:lnTo>
                <a:lnTo>
                  <a:pt x="356" y="0"/>
                </a:lnTo>
                <a:lnTo>
                  <a:pt x="714" y="205"/>
                </a:lnTo>
                <a:lnTo>
                  <a:pt x="714" y="619"/>
                </a:lnTo>
                <a:close/>
              </a:path>
            </a:pathLst>
          </a:custGeom>
          <a:solidFill>
            <a:srgbClr val="00A1B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8" name="TextBox 107"/>
          <p:cNvSpPr txBox="1"/>
          <p:nvPr/>
        </p:nvSpPr>
        <p:spPr>
          <a:xfrm>
            <a:off x="2054089" y="294201"/>
            <a:ext cx="7987834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b="1" dirty="0">
                <a:ea typeface="Verdana" panose="020B0604030504040204" pitchFamily="34" charset="0"/>
              </a:rPr>
              <a:t>Всероссийский конкурс «Учитель года России» в 2024 году: региональный этап</a:t>
            </a:r>
          </a:p>
        </p:txBody>
      </p:sp>
      <p:sp>
        <p:nvSpPr>
          <p:cNvPr id="110" name="TextBox 109"/>
          <p:cNvSpPr txBox="1"/>
          <p:nvPr/>
        </p:nvSpPr>
        <p:spPr>
          <a:xfrm>
            <a:off x="11090275" y="6283324"/>
            <a:ext cx="698500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fld id="{AD323F43-EA49-4D2E-A580-0A4B8E4E6B70}" type="slidenum">
              <a:rPr lang="ru-RU" sz="2000" smtClean="0">
                <a:solidFill>
                  <a:schemeClr val="bg1"/>
                </a:solidFill>
                <a:ea typeface="Verdana" panose="020B0604030504040204" pitchFamily="34" charset="0"/>
              </a:rPr>
              <a:pPr algn="ctr"/>
              <a:t>9</a:t>
            </a:fld>
            <a:endParaRPr lang="ru-RU" sz="2000" dirty="0">
              <a:solidFill>
                <a:schemeClr val="bg1"/>
              </a:solidFill>
              <a:ea typeface="Verdana" panose="020B0604030504040204" pitchFamily="34" charset="0"/>
            </a:endParaRPr>
          </a:p>
        </p:txBody>
      </p:sp>
      <p:cxnSp>
        <p:nvCxnSpPr>
          <p:cNvPr id="111" name="Прямая соединительная линия 110"/>
          <p:cNvCxnSpPr/>
          <p:nvPr/>
        </p:nvCxnSpPr>
        <p:spPr>
          <a:xfrm>
            <a:off x="0" y="907119"/>
            <a:ext cx="12192000" cy="0"/>
          </a:xfrm>
          <a:prstGeom prst="line">
            <a:avLst/>
          </a:prstGeom>
          <a:ln w="19050">
            <a:solidFill>
              <a:srgbClr val="109EB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2" name="Рисунок 111" descr="Герб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70437" y="341317"/>
            <a:ext cx="485188" cy="485188"/>
          </a:xfrm>
          <a:prstGeom prst="rect">
            <a:avLst/>
          </a:prstGeom>
        </p:spPr>
      </p:pic>
      <p:pic>
        <p:nvPicPr>
          <p:cNvPr id="113" name="Рисунок 112" descr="Лого ТОИПКРО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46104" y="294200"/>
            <a:ext cx="517506" cy="517506"/>
          </a:xfrm>
          <a:prstGeom prst="rect">
            <a:avLst/>
          </a:prstGeom>
        </p:spPr>
      </p:pic>
      <p:pic>
        <p:nvPicPr>
          <p:cNvPr id="114" name="Рисунок 11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17" t="24485" r="28920" b="24434"/>
          <a:stretch/>
        </p:blipFill>
        <p:spPr>
          <a:xfrm>
            <a:off x="60189" y="358595"/>
            <a:ext cx="762756" cy="49069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37363" y="112732"/>
            <a:ext cx="1004324" cy="853676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441567" y="938710"/>
            <a:ext cx="7358361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600" b="1" dirty="0"/>
              <a:t>Оценивание выполнения конкурсных испытаний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3969533" y="2120528"/>
            <a:ext cx="7819242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109EB4"/>
                </a:solidFill>
              </a:rPr>
              <a:t>Междисциплинарное жюри, </a:t>
            </a:r>
            <a:r>
              <a:rPr lang="ru-RU" sz="2200" dirty="0"/>
              <a:t>состоящее из рабочих групп по 3-5 экспертов</a:t>
            </a:r>
            <a:r>
              <a:rPr lang="en-US" sz="2200" dirty="0"/>
              <a:t>, </a:t>
            </a:r>
            <a:r>
              <a:rPr lang="ru-RU" sz="2200" dirty="0"/>
              <a:t>оценивает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2200" dirty="0"/>
              <a:t>выполнение конкурсных заданий I тура (очного) </a:t>
            </a:r>
            <a:r>
              <a:rPr lang="ru-RU" sz="2200" b="1" dirty="0"/>
              <a:t>«Учитель-профессионал» </a:t>
            </a:r>
            <a:r>
              <a:rPr lang="ru-RU" sz="2200" dirty="0"/>
              <a:t>и </a:t>
            </a:r>
            <a:r>
              <a:rPr lang="en-US" sz="2200" dirty="0"/>
              <a:t>II </a:t>
            </a:r>
            <a:r>
              <a:rPr lang="ru-RU" sz="2200" dirty="0"/>
              <a:t>тура (очного) </a:t>
            </a:r>
            <a:r>
              <a:rPr lang="ru-RU" sz="2200" b="1" dirty="0"/>
              <a:t>«Учитель-мастер»</a:t>
            </a:r>
            <a:endParaRPr lang="ru-RU" sz="26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3969533" y="3757039"/>
            <a:ext cx="7670924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109EB4"/>
                </a:solidFill>
              </a:rPr>
              <a:t>Большое жюри, Детское жюри и Родительское жюри </a:t>
            </a:r>
            <a:r>
              <a:rPr lang="ru-RU" sz="2200" dirty="0"/>
              <a:t>оценивает выполнение конкурсных заданий </a:t>
            </a:r>
            <a:r>
              <a:rPr lang="en-US" sz="2200" dirty="0"/>
              <a:t>III </a:t>
            </a:r>
            <a:r>
              <a:rPr lang="ru-RU" sz="2200" dirty="0"/>
              <a:t>тура (очного) </a:t>
            </a:r>
            <a:r>
              <a:rPr lang="ru-RU" sz="2200" b="1" dirty="0"/>
              <a:t>«Финальный»</a:t>
            </a:r>
            <a:endParaRPr lang="ru-RU" sz="26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0D332EF-D4E2-46B8-9A62-2FF1FC4B7AFC}"/>
              </a:ext>
            </a:extLst>
          </p:cNvPr>
          <p:cNvSpPr txBox="1"/>
          <p:nvPr/>
        </p:nvSpPr>
        <p:spPr>
          <a:xfrm>
            <a:off x="0" y="6291787"/>
            <a:ext cx="11410957" cy="29084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890" dirty="0">
                <a:solidFill>
                  <a:schemeClr val="bg1"/>
                </a:solidFill>
                <a:latin typeface="Proxima Nova Rg" panose="02000506030000020004" pitchFamily="2" charset="0"/>
              </a:rPr>
              <a:t>#ТОИПКРО  #УЧИБУДУЩЕМУ  #УЧИСЬСТОИПКРО  #ТОИПКРО  #УЧИБУДУЩЕМУ</a:t>
            </a:r>
          </a:p>
        </p:txBody>
      </p:sp>
      <p:pic>
        <p:nvPicPr>
          <p:cNvPr id="10250" name="Picture 10" descr="Competition jury contest judges with score panels Vector Image">
            <a:extLst>
              <a:ext uri="{FF2B5EF4-FFF2-40B4-BE49-F238E27FC236}">
                <a16:creationId xmlns:a16="http://schemas.microsoft.com/office/drawing/2014/main" id="{A4F2D6D5-7E12-4349-91E6-C6641D8CE60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11" t="13350" r="2159" b="31111"/>
          <a:stretch/>
        </p:blipFill>
        <p:spPr bwMode="auto">
          <a:xfrm>
            <a:off x="126649" y="2498431"/>
            <a:ext cx="3784340" cy="18433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989041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65540</TotalTime>
  <Words>5185</Words>
  <Application>Microsoft Office PowerPoint</Application>
  <PresentationFormat>Широкоэкранный</PresentationFormat>
  <Paragraphs>556</Paragraphs>
  <Slides>30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40" baseType="lpstr">
      <vt:lpstr>Arial</vt:lpstr>
      <vt:lpstr>Calibri</vt:lpstr>
      <vt:lpstr>Calibri Light</vt:lpstr>
      <vt:lpstr>Cambria Math</vt:lpstr>
      <vt:lpstr>Proxima Nova Rg</vt:lpstr>
      <vt:lpstr>PT Astra Serif</vt:lpstr>
      <vt:lpstr>Times New Roman</vt:lpstr>
      <vt:lpstr>Verdana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ТОИПКРО</dc:creator>
  <cp:lastModifiedBy>Илькина Полина Евгеньевна</cp:lastModifiedBy>
  <cp:revision>1051</cp:revision>
  <cp:lastPrinted>2024-10-09T09:34:05Z</cp:lastPrinted>
  <dcterms:created xsi:type="dcterms:W3CDTF">2019-08-15T10:09:47Z</dcterms:created>
  <dcterms:modified xsi:type="dcterms:W3CDTF">2024-11-05T04:52:18Z</dcterms:modified>
</cp:coreProperties>
</file>