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8" r:id="rId9"/>
    <p:sldId id="262" r:id="rId10"/>
    <p:sldId id="264" r:id="rId11"/>
    <p:sldId id="265" r:id="rId12"/>
    <p:sldId id="269" r:id="rId13"/>
    <p:sldId id="268" r:id="rId14"/>
    <p:sldId id="273" r:id="rId15"/>
    <p:sldId id="270" r:id="rId16"/>
    <p:sldId id="274" r:id="rId17"/>
    <p:sldId id="272" r:id="rId18"/>
    <p:sldId id="267" r:id="rId19"/>
    <p:sldId id="271" r:id="rId20"/>
    <p:sldId id="266" r:id="rId21"/>
    <p:sldId id="275" r:id="rId22"/>
    <p:sldId id="276" r:id="rId23"/>
    <p:sldId id="278" r:id="rId24"/>
    <p:sldId id="277" r:id="rId25"/>
    <p:sldId id="284" r:id="rId26"/>
    <p:sldId id="286" r:id="rId27"/>
    <p:sldId id="285" r:id="rId28"/>
    <p:sldId id="281" r:id="rId29"/>
    <p:sldId id="290" r:id="rId30"/>
    <p:sldId id="291" r:id="rId31"/>
    <p:sldId id="289" r:id="rId32"/>
    <p:sldId id="282" r:id="rId33"/>
    <p:sldId id="280" r:id="rId34"/>
    <p:sldId id="287" r:id="rId35"/>
    <p:sldId id="279" r:id="rId36"/>
    <p:sldId id="283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03" autoAdjust="0"/>
  </p:normalViewPr>
  <p:slideViewPr>
    <p:cSldViewPr>
      <p:cViewPr>
        <p:scale>
          <a:sx n="90" d="100"/>
          <a:sy n="90" d="100"/>
        </p:scale>
        <p:origin x="-1157" y="-30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AF508-9512-4057-B697-082E016FF8E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6B08-64BE-4190-8075-B027570B7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6B08-64BE-4190-8075-B027570B70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6B08-64BE-4190-8075-B027570B707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6B08-64BE-4190-8075-B027570B707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6B08-64BE-4190-8075-B027570B707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source=web&amp;rct=j&amp;opi=89978449&amp;url=https://ru.wikipedia.org/wiki/%D0%98%D0%BD%D1%84%D0%BE%D1%86%D1%8B%D0%B3%D0%B0%D0%BD%D0%B5&amp;ved=2ahUKEwjIxY7r3viHAxXOFxAIHYfpBAMQFnoECBQQAQ&amp;usg=AOvVaw2ENV30zTONohZa1WiYqQ9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5262" cy="51435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0" y="555526"/>
            <a:ext cx="3456384" cy="2592288"/>
          </a:xfrm>
          <a:prstGeom prst="cloudCallout">
            <a:avLst>
              <a:gd name="adj1" fmla="val 73731"/>
              <a:gd name="adj2" fmla="val -560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75606"/>
            <a:ext cx="2520280" cy="1102519"/>
          </a:xfrm>
        </p:spPr>
        <p:txBody>
          <a:bodyPr>
            <a:noAutofit/>
          </a:bodyPr>
          <a:lstStyle/>
          <a:p>
            <a:r>
              <a:rPr lang="ru-RU" sz="3800" dirty="0" smtClean="0"/>
              <a:t>В споре </a:t>
            </a:r>
            <a:br>
              <a:rPr lang="ru-RU" sz="3800" dirty="0" smtClean="0"/>
            </a:br>
            <a:r>
              <a:rPr lang="ru-RU" sz="3800" dirty="0" smtClean="0"/>
              <a:t>рождается </a:t>
            </a:r>
            <a:br>
              <a:rPr lang="ru-RU" sz="3800" dirty="0" smtClean="0"/>
            </a:br>
            <a:r>
              <a:rPr lang="ru-RU" sz="3800" dirty="0" smtClean="0"/>
              <a:t>истина…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9358829_bogatyr-club-p-akula-oboi-foni-instagram-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71500"/>
            <a:ext cx="9144000" cy="5715000"/>
          </a:xfrm>
        </p:spPr>
      </p:pic>
      <p:sp>
        <p:nvSpPr>
          <p:cNvPr id="6" name="Овальная выноска 5"/>
          <p:cNvSpPr/>
          <p:nvPr/>
        </p:nvSpPr>
        <p:spPr>
          <a:xfrm>
            <a:off x="5868144" y="2139702"/>
            <a:ext cx="2664296" cy="1800200"/>
          </a:xfrm>
          <a:prstGeom prst="wedgeEllipseCallout">
            <a:avLst>
              <a:gd name="adj1" fmla="val -59778"/>
              <a:gd name="adj2" fmla="val 210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971600" y="123478"/>
            <a:ext cx="2664296" cy="1800200"/>
          </a:xfrm>
          <a:prstGeom prst="wedgeEllipseCallout">
            <a:avLst>
              <a:gd name="adj1" fmla="val 65715"/>
              <a:gd name="adj2" fmla="val 413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8104" y="2643758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торопись,</a:t>
            </a:r>
          </a:p>
          <a:p>
            <a:pPr algn="ctr"/>
            <a:r>
              <a:rPr lang="ru-RU" dirty="0" smtClean="0"/>
              <a:t>я дожёвываю</a:t>
            </a:r>
          </a:p>
          <a:p>
            <a:pPr algn="ctr"/>
            <a:r>
              <a:rPr lang="ru-RU" dirty="0" smtClean="0"/>
              <a:t>предыдущего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84355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 успею сделать </a:t>
            </a:r>
            <a:r>
              <a:rPr lang="ru-RU" dirty="0" err="1" smtClean="0"/>
              <a:t>селфи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</p:spPr>
        <p:txBody>
          <a:bodyPr/>
          <a:lstStyle/>
          <a:p>
            <a:r>
              <a:rPr lang="ru-RU" dirty="0" smtClean="0"/>
              <a:t>Схема обоснования выбора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707654"/>
            <a:ext cx="3600400" cy="2019671"/>
          </a:xfrm>
        </p:spPr>
        <p:txBody>
          <a:bodyPr/>
          <a:lstStyle/>
          <a:p>
            <a:r>
              <a:rPr lang="ru-RU" dirty="0" smtClean="0"/>
              <a:t>Плюсы</a:t>
            </a:r>
          </a:p>
          <a:p>
            <a:r>
              <a:rPr lang="ru-RU" dirty="0" smtClean="0"/>
              <a:t>Минусы</a:t>
            </a:r>
          </a:p>
          <a:p>
            <a:r>
              <a:rPr lang="ru-RU" dirty="0" smtClean="0"/>
              <a:t>Интересные идеи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7614"/>
            <a:ext cx="3121649" cy="27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Пример. Идёт дождь, вам нужно выбрать между зонтом и дождевиком. Вы выбираете дождевик.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563638"/>
            <a:ext cx="8229600" cy="33944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006" y="3147814"/>
            <a:ext cx="1793061" cy="162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03798"/>
            <a:ext cx="1283291" cy="17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2019671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Плюсы</a:t>
            </a:r>
            <a:r>
              <a:rPr lang="en-US" sz="2500" dirty="0" smtClean="0"/>
              <a:t>: </a:t>
            </a:r>
            <a:r>
              <a:rPr lang="ru-RU" sz="2500" dirty="0" smtClean="0"/>
              <a:t>зонт не улетит, в дождевике руки свободны, дождевик – стильная часть образа.</a:t>
            </a:r>
          </a:p>
          <a:p>
            <a:r>
              <a:rPr lang="ru-RU" sz="2500" dirty="0" smtClean="0">
                <a:solidFill>
                  <a:srgbClr val="FF0000"/>
                </a:solidFill>
              </a:rPr>
              <a:t>Минусы</a:t>
            </a:r>
            <a:r>
              <a:rPr lang="en-US" sz="2500" dirty="0" smtClean="0"/>
              <a:t>:</a:t>
            </a:r>
            <a:r>
              <a:rPr lang="ru-RU" sz="2500" dirty="0" smtClean="0"/>
              <a:t> под капюшоном примнётся причёска, в дождевике очень жарко, покрытие дождевика издаёт неприятные звуки при движении.</a:t>
            </a:r>
          </a:p>
          <a:p>
            <a:r>
              <a:rPr lang="ru-RU" sz="2500" dirty="0" smtClean="0">
                <a:solidFill>
                  <a:srgbClr val="FF0000"/>
                </a:solidFill>
              </a:rPr>
              <a:t>Интересные идеи</a:t>
            </a:r>
            <a:r>
              <a:rPr lang="en-US" sz="2500" dirty="0" smtClean="0"/>
              <a:t>: </a:t>
            </a:r>
            <a:r>
              <a:rPr lang="ru-RU" sz="2500" dirty="0" smtClean="0"/>
              <a:t>человек в ярком дождевике украшает серые погодные условия. Любители «Оно» Стивена Кинга чаще других приобретают жёлтые дождевики. Покупая дождевик вы становитесь ближе к Шотландии (родине создателя непромокаемой ткани).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7534"/>
            <a:ext cx="2846387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9622"/>
            <a:ext cx="34353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71550"/>
            <a:ext cx="2304256" cy="35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7574"/>
            <a:ext cx="2664296" cy="29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7614"/>
            <a:ext cx="350361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03598"/>
            <a:ext cx="3024336" cy="297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9542"/>
            <a:ext cx="172561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31590"/>
            <a:ext cx="48371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9742"/>
            <a:ext cx="48371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31590"/>
            <a:ext cx="2419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1331640" y="627534"/>
            <a:ext cx="2448272" cy="4143836"/>
            <a:chOff x="395536" y="627534"/>
            <a:chExt cx="2448272" cy="414383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627534"/>
              <a:ext cx="1210995" cy="203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627534"/>
              <a:ext cx="1114921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715765"/>
              <a:ext cx="1224136" cy="205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2715765"/>
              <a:ext cx="1224136" cy="205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31590"/>
            <a:ext cx="26683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7574"/>
            <a:ext cx="1982787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vector-socrates-illustration-svg-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523" y="634735"/>
            <a:ext cx="5133142" cy="359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84168" y="627534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Я не </a:t>
            </a:r>
            <a:r>
              <a:rPr lang="ru-RU" dirty="0" err="1" smtClean="0">
                <a:latin typeface="+mj-lt"/>
              </a:rPr>
              <a:t>инфоцыган</a:t>
            </a:r>
            <a:r>
              <a:rPr lang="ru-RU" dirty="0" smtClean="0">
                <a:latin typeface="+mj-lt"/>
              </a:rPr>
              <a:t>!</a:t>
            </a:r>
            <a:endParaRPr lang="ru-RU" b="1" dirty="0" smtClean="0">
              <a:latin typeface="+mj-lt"/>
              <a:hlinkClick r:id="rId3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А бизнес-тренер, </a:t>
            </a:r>
            <a:r>
              <a:rPr lang="ru-RU" dirty="0" err="1" smtClean="0">
                <a:latin typeface="+mj-lt"/>
              </a:rPr>
              <a:t>коуч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мотиватор</a:t>
            </a:r>
            <a:r>
              <a:rPr lang="ru-RU" dirty="0" smtClean="0">
                <a:latin typeface="+mj-lt"/>
              </a:rPr>
              <a:t>. Веду тренинги, </a:t>
            </a:r>
            <a:r>
              <a:rPr lang="ru-RU" dirty="0" err="1" smtClean="0">
                <a:latin typeface="+mj-lt"/>
              </a:rPr>
              <a:t>вебинары</a:t>
            </a:r>
            <a:r>
              <a:rPr lang="ru-RU" dirty="0" smtClean="0">
                <a:latin typeface="+mj-lt"/>
              </a:rPr>
              <a:t>, учу входить в поток и ловить </a:t>
            </a:r>
            <a:r>
              <a:rPr lang="ru-RU" dirty="0" err="1" smtClean="0">
                <a:latin typeface="+mj-lt"/>
              </a:rPr>
              <a:t>инсайты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генерить</a:t>
            </a:r>
            <a:r>
              <a:rPr lang="ru-RU" dirty="0" smtClean="0">
                <a:latin typeface="+mj-lt"/>
              </a:rPr>
              <a:t> нужные идеи одной извилиной.</a:t>
            </a:r>
          </a:p>
          <a:p>
            <a:r>
              <a:rPr lang="ru-RU" dirty="0" err="1" smtClean="0">
                <a:latin typeface="+mj-lt"/>
              </a:rPr>
              <a:t>Контент</a:t>
            </a:r>
            <a:r>
              <a:rPr lang="ru-RU" dirty="0" smtClean="0">
                <a:latin typeface="+mj-lt"/>
              </a:rPr>
              <a:t> спасёт мир.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algn="r"/>
            <a:r>
              <a:rPr lang="ru-RU" dirty="0" smtClean="0">
                <a:latin typeface="+mj-lt"/>
              </a:rPr>
              <a:t>Заработал на квартиру в </a:t>
            </a:r>
            <a:r>
              <a:rPr lang="ru-RU" dirty="0" smtClean="0">
                <a:latin typeface="+mj-lt"/>
              </a:rPr>
              <a:t>Афинах за </a:t>
            </a:r>
            <a:r>
              <a:rPr lang="ru-RU" dirty="0" smtClean="0">
                <a:latin typeface="+mj-lt"/>
              </a:rPr>
              <a:t>24 часа.</a:t>
            </a:r>
          </a:p>
          <a:p>
            <a:pPr algn="r"/>
            <a:r>
              <a:rPr lang="en-US" dirty="0" smtClean="0">
                <a:latin typeface="+mj-lt"/>
              </a:rPr>
              <a:t>@</a:t>
            </a:r>
            <a:r>
              <a:rPr lang="en-US" dirty="0" err="1" smtClean="0">
                <a:latin typeface="+mj-lt"/>
              </a:rPr>
              <a:t>Sokrat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21275075">
            <a:off x="1122759" y="437257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Смог я, сможешь и ты!</a:t>
            </a:r>
            <a:endParaRPr lang="ru-RU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21219887">
            <a:off x="401842" y="80866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Отпуск 2024. Я на пафосе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71550"/>
            <a:ext cx="34118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7574"/>
            <a:ext cx="3657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7614"/>
            <a:ext cx="20256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357986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Таблетки для очистки воды</a:t>
            </a:r>
            <a:endParaRPr lang="ru-RU" dirty="0"/>
          </a:p>
        </p:txBody>
      </p:sp>
      <p:pic>
        <p:nvPicPr>
          <p:cNvPr id="4" name="Рисунок 3" descr="istockphoto-1341663000-2048x2048-2-9-650x3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563638"/>
            <a:ext cx="3600400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357986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Средство для обработки 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43558"/>
            <a:ext cx="3020765" cy="352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9622"/>
            <a:ext cx="3551829" cy="24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1187624" y="1419622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2725"/>
          <a:stretch>
            <a:fillRect/>
          </a:stretch>
        </p:blipFill>
        <p:spPr bwMode="auto">
          <a:xfrm>
            <a:off x="5004048" y="1131590"/>
            <a:ext cx="2570485" cy="30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03598"/>
            <a:ext cx="3990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31590"/>
            <a:ext cx="3673780" cy="31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63638"/>
            <a:ext cx="3810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75606"/>
            <a:ext cx="2487884" cy="31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590" r="25640"/>
          <a:stretch>
            <a:fillRect/>
          </a:stretch>
        </p:blipFill>
        <p:spPr bwMode="auto">
          <a:xfrm>
            <a:off x="5868144" y="627534"/>
            <a:ext cx="1296144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03598"/>
            <a:ext cx="3502962" cy="282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9662"/>
            <a:ext cx="2447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35646"/>
            <a:ext cx="3014972" cy="19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m homem na ilha deserta isol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34"/>
            <a:ext cx="4357718" cy="468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4572032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7000" dirty="0" smtClean="0">
                <a:solidFill>
                  <a:srgbClr val="FF0000"/>
                </a:solidFill>
              </a:rPr>
              <a:t>В</a:t>
            </a:r>
            <a:r>
              <a:rPr lang="ru-RU" sz="7000" dirty="0" smtClean="0"/>
              <a:t>ыживание</a:t>
            </a:r>
            <a:endParaRPr lang="ru-RU" sz="7000" dirty="0"/>
          </a:p>
        </p:txBody>
      </p:sp>
      <p:sp>
        <p:nvSpPr>
          <p:cNvPr id="15362" name="AutoShape 2" descr="Плот рисунок - 63 фото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8676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На острове обнаружена хижина с продуктами.</a:t>
            </a:r>
          </a:p>
          <a:p>
            <a:pPr algn="ctr"/>
            <a:r>
              <a:rPr lang="ru-RU" sz="3000" dirty="0" smtClean="0"/>
              <a:t>Вам нужно распределить продукты таким образом, чтобы</a:t>
            </a:r>
            <a:r>
              <a:rPr lang="ru-RU" sz="3000" dirty="0" smtClean="0"/>
              <a:t> ежедневно</a:t>
            </a:r>
            <a:r>
              <a:rPr lang="ru-RU" sz="3000" dirty="0" smtClean="0"/>
              <a:t> каждый островитянин </a:t>
            </a:r>
          </a:p>
          <a:p>
            <a:pPr algn="ctr"/>
            <a:r>
              <a:rPr lang="ru-RU" sz="3000" dirty="0" smtClean="0"/>
              <a:t>получал 2 приёма пищи.</a:t>
            </a:r>
          </a:p>
          <a:p>
            <a:pPr algn="ctr"/>
            <a:r>
              <a:rPr lang="ru-RU" sz="3000" dirty="0" smtClean="0"/>
              <a:t>Побеждает команда, распределившая</a:t>
            </a:r>
          </a:p>
          <a:p>
            <a:pPr algn="ctr"/>
            <a:r>
              <a:rPr lang="ru-RU" sz="3000" dirty="0" smtClean="0"/>
              <a:t> продукты на большее количество дней.</a:t>
            </a:r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95686"/>
            <a:ext cx="9144000" cy="857250"/>
          </a:xfrm>
        </p:spPr>
        <p:txBody>
          <a:bodyPr>
            <a:noAutofit/>
          </a:bodyPr>
          <a:lstStyle/>
          <a:p>
            <a:r>
              <a:rPr lang="ru-RU" sz="7000" dirty="0" smtClean="0"/>
              <a:t>Истина</a:t>
            </a: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643438" y="214296"/>
            <a:ext cx="4071966" cy="1357322"/>
            <a:chOff x="285720" y="142858"/>
            <a:chExt cx="4680480" cy="1571637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42859"/>
              <a:ext cx="96570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142858"/>
              <a:ext cx="96570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142858"/>
              <a:ext cx="96570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142858"/>
              <a:ext cx="96570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142858"/>
              <a:ext cx="965704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Группа 30"/>
          <p:cNvGrpSpPr/>
          <p:nvPr/>
        </p:nvGrpSpPr>
        <p:grpSpPr>
          <a:xfrm>
            <a:off x="428596" y="214296"/>
            <a:ext cx="3982669" cy="1357322"/>
            <a:chOff x="5000628" y="214296"/>
            <a:chExt cx="3982669" cy="135732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7000892" y="214296"/>
              <a:ext cx="982273" cy="1357322"/>
              <a:chOff x="5143504" y="214296"/>
              <a:chExt cx="982273" cy="1357322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3504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43570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43570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6000760" y="214296"/>
              <a:ext cx="982273" cy="1357322"/>
              <a:chOff x="5143504" y="214296"/>
              <a:chExt cx="982273" cy="1357322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3570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3570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8001024" y="214296"/>
              <a:ext cx="982273" cy="1357322"/>
              <a:chOff x="5143504" y="214296"/>
              <a:chExt cx="982273" cy="1357322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3504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3504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3570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3570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5000628" y="214296"/>
              <a:ext cx="982273" cy="1357322"/>
              <a:chOff x="5143504" y="214296"/>
              <a:chExt cx="982273" cy="1357322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43504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43504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3570" y="21429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43570" y="928676"/>
                <a:ext cx="48220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 l="3521" r="1408" b="2940"/>
          <a:stretch>
            <a:fillRect/>
          </a:stretch>
        </p:blipFill>
        <p:spPr bwMode="auto">
          <a:xfrm>
            <a:off x="357158" y="185737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00444"/>
            <a:ext cx="226220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1928808"/>
            <a:ext cx="118436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1714494"/>
            <a:ext cx="2108910" cy="164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429124" y="321469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кг.</a:t>
            </a:r>
            <a:endParaRPr lang="ru-RU" dirty="0"/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3966994" y="2533814"/>
            <a:ext cx="9956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Группа 41"/>
          <p:cNvGrpSpPr/>
          <p:nvPr/>
        </p:nvGrpSpPr>
        <p:grpSpPr>
          <a:xfrm>
            <a:off x="6215074" y="1928808"/>
            <a:ext cx="1207071" cy="1357323"/>
            <a:chOff x="6558006" y="2000246"/>
            <a:chExt cx="1207071" cy="1357323"/>
          </a:xfrm>
        </p:grpSpPr>
        <p:pic>
          <p:nvPicPr>
            <p:cNvPr id="53258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58006" y="2000246"/>
              <a:ext cx="621309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43768" y="2000247"/>
              <a:ext cx="621309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Группа 42"/>
          <p:cNvGrpSpPr/>
          <p:nvPr/>
        </p:nvGrpSpPr>
        <p:grpSpPr>
          <a:xfrm>
            <a:off x="7429520" y="1928808"/>
            <a:ext cx="1207071" cy="1357323"/>
            <a:chOff x="6558006" y="2000246"/>
            <a:chExt cx="1207071" cy="1357323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58006" y="2000246"/>
              <a:ext cx="621309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43768" y="2000247"/>
              <a:ext cx="621309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3357568"/>
            <a:ext cx="1744733" cy="14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81385140_pictures-pibig-info-p-plot-risunok-vkontakt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28938"/>
            <a:ext cx="5072098" cy="445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4104456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7000" dirty="0" smtClean="0">
                <a:solidFill>
                  <a:srgbClr val="FF0000"/>
                </a:solidFill>
              </a:rPr>
              <a:t>С</a:t>
            </a:r>
            <a:r>
              <a:rPr lang="ru-RU" sz="7000" dirty="0" smtClean="0"/>
              <a:t>пасение</a:t>
            </a:r>
            <a:endParaRPr lang="ru-RU" sz="7000" dirty="0"/>
          </a:p>
        </p:txBody>
      </p:sp>
      <p:sp>
        <p:nvSpPr>
          <p:cNvPr id="15362" name="AutoShape 2" descr="Плот рисунок - 63 фото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27534"/>
            <a:ext cx="2232248" cy="1573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15807">
            <a:off x="6165918" y="1985944"/>
            <a:ext cx="1949376" cy="326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071816"/>
            <a:ext cx="3378868" cy="19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42924"/>
            <a:ext cx="1222636" cy="1440160"/>
          </a:xfrm>
          <a:prstGeom prst="snip2DiagRect">
            <a:avLst>
              <a:gd name="adj1" fmla="val 175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28610"/>
            <a:ext cx="2333625" cy="2733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000114"/>
            <a:ext cx="982025" cy="313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8351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Ваш плот </a:t>
            </a:r>
            <a:r>
              <a:rPr lang="ru-RU" dirty="0" smtClean="0">
                <a:solidFill>
                  <a:srgbClr val="FF0000"/>
                </a:solidFill>
              </a:rPr>
              <a:t>должен выдержать </a:t>
            </a:r>
            <a:r>
              <a:rPr lang="ru-RU" dirty="0" smtClean="0">
                <a:solidFill>
                  <a:srgbClr val="FF0000"/>
                </a:solidFill>
              </a:rPr>
              <a:t>людей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провиант, питьевую воду</a:t>
            </a:r>
            <a:r>
              <a:rPr lang="ru-RU" dirty="0" smtClean="0"/>
              <a:t>. Обязательна установка мачты с флагом.</a:t>
            </a:r>
          </a:p>
          <a:p>
            <a:r>
              <a:rPr lang="ru-RU" dirty="0" smtClean="0"/>
              <a:t>Плот должен быть приспособлен не только под сидячие места, но и иметь возможность для размещения </a:t>
            </a:r>
            <a:r>
              <a:rPr lang="ru-RU" dirty="0" smtClean="0"/>
              <a:t>5 </a:t>
            </a:r>
            <a:r>
              <a:rPr lang="ru-RU" dirty="0" smtClean="0"/>
              <a:t>спящих людей. Не забывайте про вёсла.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278777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Коллективная работа начинается с обсуждения эскиза и будущего макета, распределения ролей.</a:t>
            </a:r>
          </a:p>
          <a:p>
            <a:r>
              <a:rPr lang="ru-RU" dirty="0" smtClean="0"/>
              <a:t>Далее каждый участник игры по очереди выполняет индивидуальную работу.</a:t>
            </a:r>
          </a:p>
          <a:p>
            <a:r>
              <a:rPr lang="ru-RU" dirty="0" smtClean="0"/>
              <a:t>Исправлять работу другого участника </a:t>
            </a:r>
            <a:r>
              <a:rPr lang="ru-RU" dirty="0" smtClean="0">
                <a:solidFill>
                  <a:srgbClr val="FF0000"/>
                </a:solidFill>
              </a:rPr>
              <a:t>запрещено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3518"/>
            <a:ext cx="2721027" cy="188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71750"/>
            <a:ext cx="2808312" cy="22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60" y="0"/>
            <a:ext cx="960767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80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Коллективный разум – это хорошо.</a:t>
            </a:r>
          </a:p>
          <a:p>
            <a:pPr algn="ctr"/>
            <a:r>
              <a:rPr lang="ru-RU" sz="3000" dirty="0" smtClean="0"/>
              <a:t>Но иногда от вашего индивидуального решения </a:t>
            </a:r>
            <a:r>
              <a:rPr lang="ru-RU" sz="3000" dirty="0" smtClean="0">
                <a:solidFill>
                  <a:srgbClr val="FF0000"/>
                </a:solidFill>
              </a:rPr>
              <a:t>зависит</a:t>
            </a:r>
            <a:r>
              <a:rPr lang="ru-RU" sz="3000" dirty="0" smtClean="0"/>
              <a:t> успех команды. А может быть и судьба человека, как бы </a:t>
            </a:r>
            <a:r>
              <a:rPr lang="ru-RU" sz="3000" dirty="0" err="1" smtClean="0"/>
              <a:t>пафосно</a:t>
            </a:r>
            <a:r>
              <a:rPr lang="ru-RU" sz="3000" dirty="0" smtClean="0"/>
              <a:t> это не звучало</a:t>
            </a:r>
            <a:r>
              <a:rPr lang="ru-RU" sz="3000" dirty="0" smtClean="0"/>
              <a:t>.</a:t>
            </a:r>
          </a:p>
          <a:p>
            <a:pPr algn="ctr"/>
            <a:endParaRPr lang="ru-RU" sz="3000" dirty="0" smtClean="0"/>
          </a:p>
          <a:p>
            <a:pPr algn="ctr"/>
            <a:r>
              <a:rPr lang="ru-RU" sz="3000" dirty="0" smtClean="0"/>
              <a:t>Теперь вы согласны, </a:t>
            </a:r>
          </a:p>
          <a:p>
            <a:pPr algn="ctr"/>
            <a:r>
              <a:rPr lang="ru-RU" sz="3000" dirty="0" smtClean="0"/>
              <a:t>что истина рождается не в споре, а в диалоге</a:t>
            </a:r>
            <a:r>
              <a:rPr lang="en-US" sz="3000" dirty="0" smtClean="0"/>
              <a:t>?</a:t>
            </a:r>
            <a:endParaRPr lang="ru-RU" sz="3000" dirty="0" smtClean="0"/>
          </a:p>
          <a:p>
            <a:pPr algn="ctr"/>
            <a:endParaRPr lang="ru-RU" sz="3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9822"/>
            <a:ext cx="4236319" cy="173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3564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411510"/>
            <a:ext cx="576064" cy="3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35646"/>
            <a:ext cx="576064" cy="3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059582"/>
            <a:ext cx="432048" cy="2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347614"/>
            <a:ext cx="41074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23878"/>
            <a:ext cx="432048" cy="2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1560" y="278777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Валерия </a:t>
            </a:r>
            <a:r>
              <a:rPr lang="ru-RU" dirty="0" err="1" smtClean="0"/>
              <a:t>Тухватуллина</a:t>
            </a:r>
            <a:r>
              <a:rPr lang="ru-RU" dirty="0" smtClean="0"/>
              <a:t>, главный библиограф МБ «Юность»</a:t>
            </a:r>
          </a:p>
          <a:p>
            <a:r>
              <a:rPr lang="ru-RU" dirty="0" smtClean="0"/>
              <a:t>8-906-955-5250</a:t>
            </a:r>
          </a:p>
          <a:p>
            <a:r>
              <a:rPr lang="en-US" dirty="0" err="1" smtClean="0"/>
              <a:t>Lera</a:t>
            </a:r>
            <a:r>
              <a:rPr lang="ru-RU" dirty="0" smtClean="0"/>
              <a:t>832003</a:t>
            </a:r>
            <a:r>
              <a:rPr lang="en-US" dirty="0" smtClean="0"/>
              <a:t>@</a:t>
            </a:r>
            <a:r>
              <a:rPr lang="en-US" dirty="0" err="1" smtClean="0"/>
              <a:t>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95686"/>
            <a:ext cx="9144000" cy="857250"/>
          </a:xfrm>
        </p:spPr>
        <p:txBody>
          <a:bodyPr>
            <a:noAutofit/>
          </a:bodyPr>
          <a:lstStyle/>
          <a:p>
            <a:r>
              <a:rPr lang="ru-RU" sz="7000" dirty="0" smtClean="0"/>
              <a:t>рождается</a:t>
            </a: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95686"/>
            <a:ext cx="9144000" cy="857250"/>
          </a:xfrm>
        </p:spPr>
        <p:txBody>
          <a:bodyPr>
            <a:noAutofit/>
          </a:bodyPr>
          <a:lstStyle/>
          <a:p>
            <a:r>
              <a:rPr lang="ru-RU" sz="7000" dirty="0" smtClean="0"/>
              <a:t>в диалоге</a:t>
            </a: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95686"/>
            <a:ext cx="9144000" cy="857250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Истина рождается в диалоге</a:t>
            </a:r>
            <a:endParaRPr lang="ru-RU" sz="5000" dirty="0"/>
          </a:p>
        </p:txBody>
      </p:sp>
      <p:sp>
        <p:nvSpPr>
          <p:cNvPr id="4" name="Овал 3"/>
          <p:cNvSpPr/>
          <p:nvPr/>
        </p:nvSpPr>
        <p:spPr>
          <a:xfrm>
            <a:off x="5652120" y="1923678"/>
            <a:ext cx="302433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9822"/>
            <a:ext cx="4236319" cy="173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1510"/>
            <a:ext cx="80676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236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Организационно-интеллектуальная игра «Выжить в океане»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435847"/>
            <a:ext cx="15884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3" y="411510"/>
            <a:ext cx="576064" cy="3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35646"/>
            <a:ext cx="576064" cy="3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059582"/>
            <a:ext cx="432048" cy="2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347614"/>
            <a:ext cx="41074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723878"/>
            <a:ext cx="432048" cy="2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232" y="1995686"/>
            <a:ext cx="7143768" cy="857250"/>
          </a:xfrm>
        </p:spPr>
        <p:txBody>
          <a:bodyPr>
            <a:noAutofit/>
          </a:bodyPr>
          <a:lstStyle/>
          <a:p>
            <a:pPr algn="l"/>
            <a:r>
              <a:rPr lang="ru-RU" sz="7000" dirty="0" smtClean="0">
                <a:solidFill>
                  <a:srgbClr val="FF0000"/>
                </a:solidFill>
              </a:rPr>
              <a:t>И</a:t>
            </a:r>
            <a:r>
              <a:rPr lang="ru-RU" sz="7000" dirty="0" smtClean="0"/>
              <a:t>спытание</a:t>
            </a:r>
            <a:br>
              <a:rPr lang="ru-RU" sz="7000" dirty="0" smtClean="0"/>
            </a:br>
            <a:r>
              <a:rPr lang="ru-RU" sz="7000" dirty="0" smtClean="0">
                <a:solidFill>
                  <a:srgbClr val="FF0000"/>
                </a:solidFill>
              </a:rPr>
              <a:t>В</a:t>
            </a:r>
            <a:r>
              <a:rPr lang="ru-RU" sz="7000" dirty="0" smtClean="0"/>
              <a:t>ыживание</a:t>
            </a:r>
            <a:br>
              <a:rPr lang="ru-RU" sz="7000" dirty="0" smtClean="0"/>
            </a:br>
            <a:r>
              <a:rPr lang="ru-RU" sz="7000" dirty="0" smtClean="0">
                <a:solidFill>
                  <a:srgbClr val="FF0000"/>
                </a:solidFill>
              </a:rPr>
              <a:t>С</a:t>
            </a:r>
            <a:r>
              <a:rPr lang="ru-RU" sz="7000" dirty="0" smtClean="0"/>
              <a:t>пасение</a:t>
            </a:r>
            <a:endParaRPr lang="ru-RU" sz="7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857634"/>
            <a:ext cx="15884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1387429_pictures-pibig-info-p-korablekrushenie-risunok-instagra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13237"/>
            <a:ext cx="6643638" cy="48302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85734"/>
            <a:ext cx="43941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0" dirty="0" smtClean="0">
                <a:solidFill>
                  <a:srgbClr val="FF0000"/>
                </a:solidFill>
              </a:rPr>
              <a:t>И</a:t>
            </a:r>
            <a:r>
              <a:rPr lang="ru-RU" sz="7000" dirty="0" smtClean="0"/>
              <a:t>спытание</a:t>
            </a: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344</Words>
  <Application>Microsoft Office PowerPoint</Application>
  <PresentationFormat>Экран (16:9)</PresentationFormat>
  <Paragraphs>57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 споре  рождается  истина…</vt:lpstr>
      <vt:lpstr>Слайд 2</vt:lpstr>
      <vt:lpstr>Истина</vt:lpstr>
      <vt:lpstr>рождается</vt:lpstr>
      <vt:lpstr>в диалоге</vt:lpstr>
      <vt:lpstr>Истина рождается в диалоге</vt:lpstr>
      <vt:lpstr> Организационно-интеллектуальная игра «Выжить в океане»</vt:lpstr>
      <vt:lpstr>Испытание Выживание Спасение</vt:lpstr>
      <vt:lpstr>Слайд 9</vt:lpstr>
      <vt:lpstr>Слайд 10</vt:lpstr>
      <vt:lpstr>Схема обоснования выбора:</vt:lpstr>
      <vt:lpstr>    Пример. Идёт дождь, вам нужно выбрать между зонтом и дождевиком. Вы выбираете дождевик.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Выживание</vt:lpstr>
      <vt:lpstr>Слайд 29</vt:lpstr>
      <vt:lpstr>Слайд 30</vt:lpstr>
      <vt:lpstr> Спасение</vt:lpstr>
      <vt:lpstr>Слайд 32</vt:lpstr>
      <vt:lpstr>Слайд 33</vt:lpstr>
      <vt:lpstr>Слайд 34</vt:lpstr>
      <vt:lpstr>Слайд 35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librarian</cp:lastModifiedBy>
  <cp:revision>224</cp:revision>
  <dcterms:created xsi:type="dcterms:W3CDTF">2024-08-16T04:51:55Z</dcterms:created>
  <dcterms:modified xsi:type="dcterms:W3CDTF">2024-08-21T06:42:19Z</dcterms:modified>
</cp:coreProperties>
</file>