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5" r:id="rId3"/>
    <p:sldId id="256" r:id="rId4"/>
    <p:sldId id="257" r:id="rId5"/>
    <p:sldId id="258" r:id="rId6"/>
    <p:sldId id="259" r:id="rId7"/>
    <p:sldId id="310" r:id="rId8"/>
    <p:sldId id="309" r:id="rId9"/>
    <p:sldId id="263" r:id="rId10"/>
    <p:sldId id="264" r:id="rId11"/>
    <p:sldId id="311" r:id="rId12"/>
    <p:sldId id="314" r:id="rId13"/>
    <p:sldId id="267" r:id="rId14"/>
    <p:sldId id="275" r:id="rId15"/>
    <p:sldId id="278" r:id="rId16"/>
    <p:sldId id="307" r:id="rId17"/>
    <p:sldId id="308" r:id="rId18"/>
    <p:sldId id="316" r:id="rId19"/>
    <p:sldId id="324" r:id="rId20"/>
    <p:sldId id="319" r:id="rId21"/>
    <p:sldId id="320" r:id="rId22"/>
    <p:sldId id="315" r:id="rId23"/>
    <p:sldId id="317" r:id="rId24"/>
    <p:sldId id="318" r:id="rId25"/>
    <p:sldId id="321" r:id="rId26"/>
    <p:sldId id="323" r:id="rId27"/>
    <p:sldId id="322" r:id="rId28"/>
    <p:sldId id="293" r:id="rId29"/>
    <p:sldId id="294" r:id="rId30"/>
    <p:sldId id="296" r:id="rId31"/>
    <p:sldId id="295" r:id="rId32"/>
    <p:sldId id="28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70" d="100"/>
          <a:sy n="70" d="100"/>
        </p:scale>
        <p:origin x="-576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1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43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60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110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4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9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1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8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0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2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CF79568-6235-4AA8-886D-8E651C2D85B1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50BA228-10A7-427F-80B5-65B04491D93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z.nebdeti.ru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nebdeti.ru/o-biblioteke-i-sozdanii-arkhiva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002060"/>
                </a:solidFill>
              </a:rPr>
              <a:t>Детская литература от истоков </a:t>
            </a:r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i="1" dirty="0" smtClean="0">
                <a:solidFill>
                  <a:srgbClr val="002060"/>
                </a:solidFill>
              </a:rPr>
              <a:t>до </a:t>
            </a:r>
            <a:r>
              <a:rPr lang="ru-RU" i="1" dirty="0">
                <a:solidFill>
                  <a:srgbClr val="002060"/>
                </a:solidFill>
              </a:rPr>
              <a:t>бесконечности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НЭБ.ДЕТИ</a:t>
            </a:r>
            <a:endParaRPr lang="ru-RU" sz="6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339634" y="579120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7571" y="5780782"/>
            <a:ext cx="733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rgbClr val="002060"/>
                </a:solidFill>
              </a:rPr>
              <a:t>Оксана Михайловна Васильева, 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</a:rPr>
              <a:t>Зав. информационно-справочным отделом ТОУНБ им. А. С. Пушкина</a:t>
            </a:r>
          </a:p>
          <a:p>
            <a:pPr algn="r">
              <a:spcBef>
                <a:spcPts val="1200"/>
              </a:spcBef>
            </a:pPr>
            <a:r>
              <a:rPr lang="ru-RU" i="1" dirty="0" smtClean="0">
                <a:solidFill>
                  <a:srgbClr val="002060"/>
                </a:solidFill>
              </a:rPr>
              <a:t>Томск, 2024-08-22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312420" y="3420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10689044" y="216231"/>
            <a:ext cx="1502956" cy="6530522"/>
            <a:chOff x="10689044" y="216231"/>
            <a:chExt cx="1502956" cy="653052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" t="25741" r="87813" b="54074"/>
            <a:stretch/>
          </p:blipFill>
          <p:spPr bwMode="auto">
            <a:xfrm>
              <a:off x="10722064" y="216231"/>
              <a:ext cx="1469936" cy="149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6" t="25926" r="66250" b="54074"/>
            <a:stretch/>
          </p:blipFill>
          <p:spPr bwMode="auto">
            <a:xfrm>
              <a:off x="10701744" y="1483406"/>
              <a:ext cx="1490256" cy="1476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0" t="26111" r="45624" b="54074"/>
            <a:stretch/>
          </p:blipFill>
          <p:spPr bwMode="auto">
            <a:xfrm>
              <a:off x="10701744" y="2735331"/>
              <a:ext cx="1384300" cy="148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13" t="25556" r="23229" b="54074"/>
            <a:stretch/>
          </p:blipFill>
          <p:spPr bwMode="auto">
            <a:xfrm>
              <a:off x="10689044" y="3991873"/>
              <a:ext cx="1502956" cy="1502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71" t="25926" r="1875" b="54074"/>
            <a:stretch/>
          </p:blipFill>
          <p:spPr bwMode="auto">
            <a:xfrm>
              <a:off x="10701744" y="5270169"/>
              <a:ext cx="1490256" cy="1476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632200" y="0"/>
            <a:ext cx="492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26497" y="1601561"/>
            <a:ext cx="10253051" cy="4300396"/>
            <a:chOff x="126497" y="1601561"/>
            <a:chExt cx="10253051" cy="430039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/>
            <a:srcRect l="25704" t="40563" r="26796" b="27020"/>
            <a:stretch/>
          </p:blipFill>
          <p:spPr>
            <a:xfrm>
              <a:off x="1178378" y="1601561"/>
              <a:ext cx="9201170" cy="4300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/>
            <a:srcRect l="68302" t="33791" r="26852" b="59220"/>
            <a:stretch/>
          </p:blipFill>
          <p:spPr>
            <a:xfrm>
              <a:off x="126497" y="1601561"/>
              <a:ext cx="938669" cy="927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37323" t="35960" r="56046" b="60872"/>
          <a:stretch/>
        </p:blipFill>
        <p:spPr>
          <a:xfrm>
            <a:off x="5502728" y="735240"/>
            <a:ext cx="1186543" cy="38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148942" y="1201451"/>
            <a:ext cx="206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10 тыс.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02450" y="0"/>
            <a:ext cx="3320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757589" y="1473383"/>
            <a:ext cx="3637280" cy="2478091"/>
            <a:chOff x="684575" y="1004033"/>
            <a:chExt cx="3637280" cy="247809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/>
            <a:srcRect l="32407" t="28815" r="36389" b="46178"/>
            <a:stretch/>
          </p:blipFill>
          <p:spPr>
            <a:xfrm>
              <a:off x="684575" y="1660246"/>
              <a:ext cx="3637280" cy="1821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/>
            <a:srcRect l="47546" t="24000" r="41991" b="71185"/>
            <a:stretch/>
          </p:blipFill>
          <p:spPr>
            <a:xfrm>
              <a:off x="765339" y="1134868"/>
              <a:ext cx="1435100" cy="412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/>
            <a:srcRect l="68160" t="22147" r="27371" b="70714"/>
            <a:stretch/>
          </p:blipFill>
          <p:spPr>
            <a:xfrm>
              <a:off x="2395962" y="1004033"/>
              <a:ext cx="633855" cy="632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1" name="Группа 40"/>
          <p:cNvGrpSpPr/>
          <p:nvPr/>
        </p:nvGrpSpPr>
        <p:grpSpPr>
          <a:xfrm>
            <a:off x="4702450" y="1561190"/>
            <a:ext cx="6640681" cy="2443727"/>
            <a:chOff x="4899010" y="1038397"/>
            <a:chExt cx="6640681" cy="244372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/>
            <a:srcRect l="25555" t="28970" r="26759" b="50716"/>
            <a:stretch/>
          </p:blipFill>
          <p:spPr>
            <a:xfrm>
              <a:off x="4899010" y="1690005"/>
              <a:ext cx="6640681" cy="17921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/>
            <a:srcRect l="47663" t="23778" r="43610" b="71481"/>
            <a:stretch/>
          </p:blipFill>
          <p:spPr>
            <a:xfrm>
              <a:off x="9496825" y="1207341"/>
              <a:ext cx="1148157" cy="3951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/>
            <a:srcRect l="68125" t="22202" r="27184" b="71030"/>
            <a:stretch/>
          </p:blipFill>
          <p:spPr>
            <a:xfrm>
              <a:off x="10812312" y="1038397"/>
              <a:ext cx="617220" cy="564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8" name="Группа 37"/>
          <p:cNvGrpSpPr/>
          <p:nvPr/>
        </p:nvGrpSpPr>
        <p:grpSpPr>
          <a:xfrm>
            <a:off x="179615" y="4340076"/>
            <a:ext cx="5736769" cy="2397124"/>
            <a:chOff x="161433" y="3937304"/>
            <a:chExt cx="5736769" cy="239712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5"/>
            <a:srcRect l="25926" t="29556" r="26852" b="48222"/>
            <a:stretch/>
          </p:blipFill>
          <p:spPr>
            <a:xfrm>
              <a:off x="161433" y="3937304"/>
              <a:ext cx="5736769" cy="168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5"/>
            <a:srcRect l="47772" t="23878" r="35439" b="71124"/>
            <a:stretch/>
          </p:blipFill>
          <p:spPr>
            <a:xfrm>
              <a:off x="331494" y="5779314"/>
              <a:ext cx="2302790" cy="428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5"/>
            <a:srcRect l="68124" t="22266" r="26852" b="70825"/>
            <a:stretch/>
          </p:blipFill>
          <p:spPr>
            <a:xfrm>
              <a:off x="2712889" y="5742155"/>
              <a:ext cx="689096" cy="592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6160354" y="4372570"/>
            <a:ext cx="5870213" cy="2364630"/>
            <a:chOff x="6160354" y="3937303"/>
            <a:chExt cx="5870213" cy="2364630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6"/>
            <a:srcRect l="38044" t="29428" r="26747" b="56347"/>
            <a:stretch/>
          </p:blipFill>
          <p:spPr>
            <a:xfrm>
              <a:off x="6160354" y="3937303"/>
              <a:ext cx="5870213" cy="1687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6"/>
            <a:srcRect l="47768" t="24321" r="44748" b="71036"/>
            <a:stretch/>
          </p:blipFill>
          <p:spPr>
            <a:xfrm>
              <a:off x="8458200" y="5779314"/>
              <a:ext cx="1038625" cy="402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/>
            <a:srcRect l="68254" t="21936" r="27301" b="70572"/>
            <a:stretch/>
          </p:blipFill>
          <p:spPr>
            <a:xfrm>
              <a:off x="9613906" y="5659675"/>
              <a:ext cx="609600" cy="6422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Box 36"/>
          <p:cNvSpPr txBox="1"/>
          <p:nvPr/>
        </p:nvSpPr>
        <p:spPr>
          <a:xfrm>
            <a:off x="5301587" y="1485764"/>
            <a:ext cx="212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назв.</a:t>
            </a:r>
            <a:endParaRPr lang="ru-RU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/>
          <a:srcRect l="37083" t="24001" r="52935" b="70990"/>
          <a:stretch/>
        </p:blipFill>
        <p:spPr>
          <a:xfrm>
            <a:off x="5474169" y="769441"/>
            <a:ext cx="1776902" cy="55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9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221" t="34254" r="49604" b="59651"/>
          <a:stretch/>
        </p:blipFill>
        <p:spPr>
          <a:xfrm>
            <a:off x="4937784" y="632282"/>
            <a:ext cx="2033395" cy="62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8254" t="33365" r="27064" b="58762"/>
          <a:stretch/>
        </p:blipFill>
        <p:spPr>
          <a:xfrm>
            <a:off x="236768" y="703580"/>
            <a:ext cx="560944" cy="62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0682" y="-65861"/>
            <a:ext cx="492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34323" y="1801616"/>
            <a:ext cx="10923355" cy="4936278"/>
            <a:chOff x="74839" y="1446594"/>
            <a:chExt cx="10923355" cy="493627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7302" t="41238" r="29444" b="28793"/>
            <a:stretch/>
          </p:blipFill>
          <p:spPr>
            <a:xfrm>
              <a:off x="163838" y="1446594"/>
              <a:ext cx="4882668" cy="21786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25396" t="41492" r="26508" b="32364"/>
            <a:stretch/>
          </p:blipFill>
          <p:spPr>
            <a:xfrm>
              <a:off x="5304970" y="1563244"/>
              <a:ext cx="5693224" cy="20949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5304970" y="4044908"/>
              <a:ext cx="5693224" cy="2337964"/>
              <a:chOff x="5551712" y="3383186"/>
              <a:chExt cx="6531429" cy="2736620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5"/>
              <a:srcRect l="25555" t="41873" r="26825" b="32830"/>
              <a:stretch/>
            </p:blipFill>
            <p:spPr>
              <a:xfrm>
                <a:off x="5551712" y="3383186"/>
                <a:ext cx="6531429" cy="21685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5"/>
              <a:srcRect l="25555" t="68820" r="53413" b="25238"/>
              <a:stretch/>
            </p:blipFill>
            <p:spPr>
              <a:xfrm>
                <a:off x="9198424" y="5610449"/>
                <a:ext cx="2884717" cy="5093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74839" y="3759241"/>
              <a:ext cx="4971667" cy="2623631"/>
              <a:chOff x="74841" y="3725422"/>
              <a:chExt cx="6096000" cy="251079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6"/>
              <a:srcRect l="25475" t="41873" r="26826" b="32563"/>
              <a:stretch/>
            </p:blipFill>
            <p:spPr>
              <a:xfrm>
                <a:off x="74841" y="3725422"/>
                <a:ext cx="6096000" cy="20419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6"/>
              <a:srcRect l="25475" t="69481" r="47797" b="25873"/>
              <a:stretch/>
            </p:blipFill>
            <p:spPr>
              <a:xfrm>
                <a:off x="173902" y="5865127"/>
                <a:ext cx="3717768" cy="3710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/>
            <a:srcRect l="27203" t="69035" r="50732" b="26482"/>
            <a:stretch/>
          </p:blipFill>
          <p:spPr>
            <a:xfrm>
              <a:off x="5704114" y="3347303"/>
              <a:ext cx="3243942" cy="4119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1" name="TextBox 20"/>
          <p:cNvSpPr txBox="1"/>
          <p:nvPr/>
        </p:nvSpPr>
        <p:spPr>
          <a:xfrm>
            <a:off x="4937784" y="1401506"/>
            <a:ext cx="206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6 тыс.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67671" y="6372665"/>
            <a:ext cx="4030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без регистрации</a:t>
            </a:r>
            <a:endParaRPr lang="ru-RU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2200" y="0"/>
            <a:ext cx="492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956128" y="849085"/>
            <a:ext cx="5139872" cy="685800"/>
            <a:chOff x="956128" y="1191985"/>
            <a:chExt cx="5139872" cy="6858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37460" t="23841" r="32038" b="70572"/>
            <a:stretch/>
          </p:blipFill>
          <p:spPr>
            <a:xfrm>
              <a:off x="956128" y="1295400"/>
              <a:ext cx="4183743" cy="478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67962" t="21428" r="26747" b="70572"/>
            <a:stretch/>
          </p:blipFill>
          <p:spPr>
            <a:xfrm>
              <a:off x="5370285" y="1191985"/>
              <a:ext cx="725715" cy="685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Группа 6"/>
          <p:cNvGrpSpPr/>
          <p:nvPr/>
        </p:nvGrpSpPr>
        <p:grpSpPr>
          <a:xfrm>
            <a:off x="687614" y="1774371"/>
            <a:ext cx="11013953" cy="4765733"/>
            <a:chOff x="687614" y="1937656"/>
            <a:chExt cx="11013953" cy="476573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27064" t="30317" r="47849" b="36540"/>
            <a:stretch/>
          </p:blipFill>
          <p:spPr>
            <a:xfrm>
              <a:off x="687614" y="1937656"/>
              <a:ext cx="2491015" cy="20567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5" t="40793" r="22768" b="4921"/>
            <a:stretch/>
          </p:blipFill>
          <p:spPr bwMode="auto">
            <a:xfrm>
              <a:off x="3048000" y="1937656"/>
              <a:ext cx="8653567" cy="47657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68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144" t="24095" r="60449" b="71588"/>
          <a:stretch/>
        </p:blipFill>
        <p:spPr>
          <a:xfrm>
            <a:off x="4969812" y="753109"/>
            <a:ext cx="2252375" cy="489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8334" t="21809" r="26904" b="70826"/>
          <a:stretch/>
        </p:blipFill>
        <p:spPr>
          <a:xfrm>
            <a:off x="309879" y="977442"/>
            <a:ext cx="653143" cy="63137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2200" y="0"/>
            <a:ext cx="492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942" y="1201451"/>
            <a:ext cx="206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коллекций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87235" y="1608815"/>
            <a:ext cx="12004765" cy="5186523"/>
            <a:chOff x="187235" y="1608815"/>
            <a:chExt cx="12004765" cy="518652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5397" t="28667" r="26349" b="39095"/>
            <a:stretch/>
          </p:blipFill>
          <p:spPr>
            <a:xfrm>
              <a:off x="187235" y="1608815"/>
              <a:ext cx="6618515" cy="2763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/>
            <a:srcRect l="25555" t="28371" r="26759" b="37407"/>
            <a:stretch/>
          </p:blipFill>
          <p:spPr>
            <a:xfrm>
              <a:off x="252551" y="4435521"/>
              <a:ext cx="5261065" cy="23598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5702300" y="3454886"/>
              <a:ext cx="6489700" cy="3329571"/>
              <a:chOff x="5702300" y="2882899"/>
              <a:chExt cx="6489700" cy="3329571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5"/>
              <a:srcRect l="26017" t="40940" r="26668" b="27185"/>
              <a:stretch/>
            </p:blipFill>
            <p:spPr>
              <a:xfrm>
                <a:off x="5702300" y="2882899"/>
                <a:ext cx="6489700" cy="27325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5"/>
              <a:srcRect l="40184" t="33554" r="26668" b="58741"/>
              <a:stretch/>
            </p:blipFill>
            <p:spPr>
              <a:xfrm>
                <a:off x="7023100" y="5653528"/>
                <a:ext cx="3848100" cy="5589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6842034" y="1599289"/>
            <a:ext cx="53499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Коллекции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(азбуки,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буквари,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прописи;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диафильмы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с озвучкой; «Путь к Победе», «Такие разные Робинзоны»;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«Современная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литература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для</a:t>
            </a:r>
            <a:r>
              <a:rPr lang="ru-RU" sz="2200" spc="4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детей</a:t>
            </a:r>
            <a:r>
              <a:rPr lang="ru-RU" sz="2200" spc="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и подростков</a:t>
            </a:r>
            <a:r>
              <a:rPr lang="ru-RU" sz="2200" dirty="0" smtClean="0">
                <a:solidFill>
                  <a:srgbClr val="1F2021"/>
                </a:solidFill>
                <a:latin typeface="Arial" panose="020B0604020202020204" pitchFamily="34" charset="0"/>
                <a:ea typeface="Symbol" panose="05050102010706020507" pitchFamily="18" charset="2"/>
                <a:cs typeface="Arial" panose="020B0604020202020204" pitchFamily="34" charset="0"/>
              </a:rPr>
              <a:t>») и др.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44688" y="1286062"/>
            <a:ext cx="1113771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Большая часть оцифрованных материалов находится в свободном доступе и не требует регистрации на сайте. 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просмотра книг, находящихся под охраной авторского права, необходима регистрация. 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изданий доступна для чтения только из помещений библиотек, в которых открыты виртуальные залы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НЭБ.Дети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8080" y="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ДОСТУПА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7" t="52063" r="50349" b="43073"/>
          <a:stretch/>
        </p:blipFill>
        <p:spPr bwMode="auto">
          <a:xfrm>
            <a:off x="5061857" y="1643498"/>
            <a:ext cx="1328058" cy="42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4" t="51913" r="49107" b="42806"/>
          <a:stretch/>
        </p:blipFill>
        <p:spPr bwMode="auto">
          <a:xfrm>
            <a:off x="2797629" y="2486639"/>
            <a:ext cx="1376902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0563" t="13648" r="49755" b="81272"/>
          <a:stretch/>
        </p:blipFill>
        <p:spPr>
          <a:xfrm>
            <a:off x="6033951" y="3282068"/>
            <a:ext cx="1328058" cy="4354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5842" y="3886591"/>
            <a:ext cx="3321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НАСТРОЙКА ФИЛЬТРА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748" t="53940" r="77629" b="24249"/>
          <a:stretch/>
        </p:blipFill>
        <p:spPr>
          <a:xfrm>
            <a:off x="945842" y="4348256"/>
            <a:ext cx="2975439" cy="217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4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444" t="19778" r="20667" b="32044"/>
          <a:stretch/>
        </p:blipFill>
        <p:spPr>
          <a:xfrm>
            <a:off x="645704" y="1356360"/>
            <a:ext cx="10900592" cy="550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88080" y="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ДОСТУПА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8080" y="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ПОИСКА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" y="761967"/>
            <a:ext cx="11939451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 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«одну строку» с главной страницы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разделам и коллекциям (книги, журналы,..)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Режимы поиска: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простой поиск по слову, фразе, метаданным (автор, заглавие и пр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  <a:r>
              <a:rPr lang="ru-RU" sz="2000" b="1" dirty="0">
                <a:solidFill>
                  <a:srgbClr val="1F2021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поиск ведётся не только по метаданным </a:t>
            </a:r>
            <a:r>
              <a:rPr lang="ru-RU" sz="2000" dirty="0">
                <a:solidFill>
                  <a:srgbClr val="1F2021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(данные библиографического описания), описывающим материал, но и по его </a:t>
            </a:r>
            <a:r>
              <a:rPr lang="ru-RU" sz="2000" b="1" dirty="0">
                <a:solidFill>
                  <a:srgbClr val="1F2021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содержимому (всему тексту документа)</a:t>
            </a:r>
            <a:r>
              <a:rPr lang="ru-RU" sz="2000" dirty="0">
                <a:solidFill>
                  <a:srgbClr val="1F2021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. Это кардинально расширяет возможности информационного </a:t>
            </a:r>
            <a:r>
              <a:rPr lang="ru-RU" sz="2000" dirty="0" smtClean="0">
                <a:solidFill>
                  <a:srgbClr val="1F2021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поиска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асширенный поиск по выбранным критериям, с использованием логических операторов И, ИЛИ, НЕ для объединения критериев поиска.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уточнение результатов и настройка поиска с помощью фильтров. Фильтры устанавливаются последовательно и настраиваются с учетом уже примененных фильтров. Фильтры можно использовать по всем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метаданным (автор, тема и т.д.). Для установленного параметра будет указано количество материалов;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 по фразе: использовать двойные кавычки, напр.: «сложные фигуры»;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 с усечением, напр.: учеб* (в результат поиска будут включены учебники, учебные пособия, учебно-методические издания и т.п.);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сортировка результатов поиска: по релевантности (по умолчанию), по названию, по году издания, по дате загрузки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8080" y="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ПОИСКА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275" y="1536174"/>
            <a:ext cx="11939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уточнение результатов и настройка поиска с помощью фильтров. Фильтры устанавливаются последовательно и настраиваются с учетом уже примененных фильтров. Фильтры можно использовать по всем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метаданным (автор, тема и т.д.). Для установленного параметра будет указано количество материалов;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 по фразе: использовать двойные кавычки, напр.: «сложные фигуры»;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 с усечением, напр.: учеб* (в результат поиска будут включены учебники, учебные пособия, учебно-методические издания и т.п.);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сортировка результатов поиска: по релевантности (по умолчанию), по названию, по году издания, по дате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загрузки.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6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8080" y="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ПОИСКА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13810" r="14465" b="4761"/>
          <a:stretch/>
        </p:blipFill>
        <p:spPr bwMode="auto">
          <a:xfrm>
            <a:off x="1404257" y="655335"/>
            <a:ext cx="9904247" cy="612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47799" y="3156857"/>
            <a:ext cx="2623458" cy="31242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47799" y="1404257"/>
            <a:ext cx="8066315" cy="55517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29894" y="1001877"/>
            <a:ext cx="237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ПРОСТОЙ ПОИСК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3343" y="1497177"/>
            <a:ext cx="7119257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/>
                </a:solidFill>
              </a:rPr>
              <a:t>Можно искать, не заполняя строку поиска, с помощью фильтров</a:t>
            </a:r>
            <a:endParaRPr lang="ru-RU" i="1" dirty="0">
              <a:solidFill>
                <a:schemeClr val="accent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656114" y="1959429"/>
            <a:ext cx="10886" cy="167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2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13600" r="11799" b="9867"/>
          <a:stretch/>
        </p:blipFill>
        <p:spPr bwMode="auto">
          <a:xfrm>
            <a:off x="366992" y="396239"/>
            <a:ext cx="11458016" cy="631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8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гнутая влево стрелка 13"/>
          <p:cNvSpPr/>
          <p:nvPr/>
        </p:nvSpPr>
        <p:spPr>
          <a:xfrm rot="21308004">
            <a:off x="787112" y="4965180"/>
            <a:ext cx="952424" cy="1315657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8080" y="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ПОИСКА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t="16032" r="10982" b="54394"/>
          <a:stretch/>
        </p:blipFill>
        <p:spPr bwMode="auto">
          <a:xfrm>
            <a:off x="1206137" y="769441"/>
            <a:ext cx="9450978" cy="198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t="23185" r="11249" b="45628"/>
          <a:stretch/>
        </p:blipFill>
        <p:spPr bwMode="auto">
          <a:xfrm>
            <a:off x="1121229" y="2803039"/>
            <a:ext cx="10177055" cy="226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06285" y="1295399"/>
            <a:ext cx="1371601" cy="707571"/>
          </a:xfrm>
          <a:prstGeom prst="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21228" y="3679373"/>
            <a:ext cx="1817915" cy="68579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665" t="15001" r="4196" b="51754"/>
          <a:stretch/>
        </p:blipFill>
        <p:spPr>
          <a:xfrm>
            <a:off x="1793627" y="4655127"/>
            <a:ext cx="9416143" cy="220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2982686" y="4517571"/>
            <a:ext cx="468086" cy="69668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228600" y="2002970"/>
            <a:ext cx="892629" cy="1262744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665" t="15001" r="4196" b="5145"/>
          <a:stretch/>
        </p:blipFill>
        <p:spPr>
          <a:xfrm>
            <a:off x="609600" y="791212"/>
            <a:ext cx="10972801" cy="59436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8080" y="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ПОИСКА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69" t="12388" r="13748" b="8647"/>
          <a:stretch/>
        </p:blipFill>
        <p:spPr>
          <a:xfrm>
            <a:off x="384412" y="44355"/>
            <a:ext cx="11423176" cy="67692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59104" y="3671247"/>
            <a:ext cx="3207224" cy="4503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flipH="1">
            <a:off x="7062716" y="259307"/>
            <a:ext cx="416257" cy="23201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4809" t="30537" r="36236" b="39532"/>
          <a:stretch/>
        </p:blipFill>
        <p:spPr>
          <a:xfrm>
            <a:off x="676702" y="3429000"/>
            <a:ext cx="3971498" cy="256578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41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8029" y="0"/>
            <a:ext cx="10003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И ВОЗМОЖНОСТИ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34835" y="26126"/>
            <a:ext cx="2523308" cy="60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3651" r="10179" b="18889"/>
          <a:stretch/>
        </p:blipFill>
        <p:spPr bwMode="auto">
          <a:xfrm>
            <a:off x="177091" y="936170"/>
            <a:ext cx="11837819" cy="554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4" t="34761" r="34107" b="15239"/>
          <a:stretch/>
        </p:blipFill>
        <p:spPr bwMode="auto">
          <a:xfrm>
            <a:off x="381001" y="881742"/>
            <a:ext cx="3984171" cy="3429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74023" y="0"/>
            <a:ext cx="254441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571" y="0"/>
            <a:ext cx="95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И ВОЗМОЖНОСТИ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0" t="37857" r="34553" b="8096"/>
          <a:stretch/>
        </p:blipFill>
        <p:spPr bwMode="auto">
          <a:xfrm>
            <a:off x="4893776" y="881742"/>
            <a:ext cx="3705938" cy="3429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12857" r="10714" b="7461"/>
          <a:stretch/>
        </p:blipFill>
        <p:spPr bwMode="auto">
          <a:xfrm>
            <a:off x="2373086" y="1197427"/>
            <a:ext cx="9720943" cy="5464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74023" y="0"/>
            <a:ext cx="254441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571" y="0"/>
            <a:ext cx="957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И ВОЗМОЖНОСТИ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5556" r="32232" b="4604"/>
          <a:stretch/>
        </p:blipFill>
        <p:spPr bwMode="auto">
          <a:xfrm>
            <a:off x="7032172" y="1175657"/>
            <a:ext cx="4452257" cy="547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8254" t="20032" r="50794" b="63841"/>
          <a:stretch/>
        </p:blipFill>
        <p:spPr>
          <a:xfrm>
            <a:off x="239487" y="859971"/>
            <a:ext cx="4245428" cy="13824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60874" t="31714" r="26031" b="38571"/>
          <a:stretch/>
        </p:blipFill>
        <p:spPr>
          <a:xfrm>
            <a:off x="4996543" y="609600"/>
            <a:ext cx="1796144" cy="2547257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6" t="17143" r="29643" b="10952"/>
          <a:stretch/>
        </p:blipFill>
        <p:spPr bwMode="auto">
          <a:xfrm>
            <a:off x="594750" y="2277378"/>
            <a:ext cx="4401794" cy="4460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12857" r="19643" b="12698"/>
          <a:stretch/>
        </p:blipFill>
        <p:spPr bwMode="auto">
          <a:xfrm>
            <a:off x="217714" y="424542"/>
            <a:ext cx="6093308" cy="363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555670" y="424542"/>
            <a:ext cx="7402285" cy="5660574"/>
            <a:chOff x="0" y="870855"/>
            <a:chExt cx="7402285" cy="566057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99" r="86964" b="4762"/>
            <a:stretch/>
          </p:blipFill>
          <p:spPr bwMode="auto">
            <a:xfrm>
              <a:off x="0" y="870856"/>
              <a:ext cx="1589314" cy="5660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4" t="12699" r="39119" b="4762"/>
            <a:stretch/>
          </p:blipFill>
          <p:spPr bwMode="auto">
            <a:xfrm>
              <a:off x="1589313" y="870855"/>
              <a:ext cx="4016829" cy="5660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68" t="12699" b="4762"/>
            <a:stretch/>
          </p:blipFill>
          <p:spPr bwMode="auto">
            <a:xfrm>
              <a:off x="5606142" y="870856"/>
              <a:ext cx="1796143" cy="5660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Стрелка вверх 2"/>
          <p:cNvSpPr/>
          <p:nvPr/>
        </p:nvSpPr>
        <p:spPr>
          <a:xfrm>
            <a:off x="10820399" y="3777342"/>
            <a:ext cx="424543" cy="81642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5400000">
            <a:off x="9925050" y="122465"/>
            <a:ext cx="212272" cy="81642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8730" t="19905" r="52857" b="64349"/>
          <a:stretch/>
        </p:blipFill>
        <p:spPr>
          <a:xfrm>
            <a:off x="413658" y="4561114"/>
            <a:ext cx="3897086" cy="134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971" y="1084256"/>
            <a:ext cx="1114697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135" algn="just">
              <a:lnSpc>
                <a:spcPts val="21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Оферта</a:t>
            </a:r>
            <a:r>
              <a:rPr lang="ru-RU" b="1" spc="36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на</a:t>
            </a:r>
            <a:r>
              <a:rPr lang="ru-RU" spc="375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предоставление</a:t>
            </a:r>
            <a:r>
              <a:rPr lang="ru-RU" spc="375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доступа</a:t>
            </a:r>
            <a:r>
              <a:rPr lang="ru-RU" spc="375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к</a:t>
            </a:r>
            <a:r>
              <a:rPr lang="ru-RU" spc="375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НЭБ.Дети</a:t>
            </a:r>
            <a:r>
              <a:rPr lang="ru-RU" spc="38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pc="-5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—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виртуальный</a:t>
            </a:r>
            <a:r>
              <a:rPr lang="ru-RU" spc="40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зал</a:t>
            </a:r>
            <a:r>
              <a:rPr lang="ru-RU" spc="40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для</a:t>
            </a:r>
            <a:r>
              <a:rPr lang="ru-RU" spc="40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юридических</a:t>
            </a:r>
            <a:r>
              <a:rPr lang="ru-RU" spc="40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лиц</a:t>
            </a:r>
            <a:r>
              <a:rPr lang="ru-RU" spc="40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и</a:t>
            </a:r>
            <a:r>
              <a:rPr lang="ru-RU" spc="40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инструкция по созданию виртуального зала </a:t>
            </a:r>
            <a:r>
              <a:rPr lang="ru-RU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расположены по адресу: </a:t>
            </a:r>
            <a:r>
              <a:rPr lang="ru-RU" u="sng" spc="-10" dirty="0" smtClean="0">
                <a:solidFill>
                  <a:srgbClr val="3953A4"/>
                </a:solidFill>
                <a:effectLst/>
                <a:uFill>
                  <a:solidFill>
                    <a:srgbClr val="3953A4"/>
                  </a:solidFill>
                </a:u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https://vz.nebdeti.ru</a:t>
            </a:r>
            <a:r>
              <a:rPr lang="ru-RU" spc="-10" dirty="0" smtClean="0">
                <a:solidFill>
                  <a:srgbClr val="01020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.</a:t>
            </a:r>
            <a:endParaRPr lang="ru-RU" dirty="0">
              <a:effectLst/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71" y="0"/>
            <a:ext cx="12094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Как организовать виртуальный читальный зал?</a:t>
            </a:r>
            <a:endParaRPr lang="ru-RU" sz="4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971" y="1906565"/>
            <a:ext cx="11723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Библиотека в знак согласия с офертой регистрирует 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личный</a:t>
            </a:r>
            <a:r>
              <a:rPr lang="ru-RU" b="1" spc="400" dirty="0">
                <a:solidFill>
                  <a:schemeClr val="accent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кабинет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,</a:t>
            </a:r>
            <a:r>
              <a:rPr lang="ru-RU" spc="4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заполняет</a:t>
            </a:r>
            <a:r>
              <a:rPr lang="ru-RU" spc="4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анкетные</a:t>
            </a:r>
            <a:r>
              <a:rPr lang="ru-RU" spc="4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данные по</a:t>
            </a:r>
            <a:r>
              <a:rPr lang="ru-RU" spc="2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библиотеке,</a:t>
            </a:r>
            <a:r>
              <a:rPr lang="ru-RU" spc="2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в</a:t>
            </a:r>
            <a:r>
              <a:rPr lang="ru-RU" spc="2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которой</a:t>
            </a:r>
            <a:r>
              <a:rPr lang="ru-RU" spc="2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открывается</a:t>
            </a:r>
            <a:r>
              <a:rPr lang="ru-RU" spc="2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виртуальный</a:t>
            </a:r>
            <a:r>
              <a:rPr lang="ru-RU" spc="2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зал,</a:t>
            </a:r>
            <a:r>
              <a:rPr lang="ru-RU" spc="20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pc="-2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и указывает список </a:t>
            </a:r>
            <a:r>
              <a:rPr lang="ru-RU" spc="-2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прямых внешних статических IP-адресов</a:t>
            </a:r>
            <a:r>
              <a:rPr lang="ru-RU" spc="-20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10202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закрепленных за ней провайдером.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971" y="2920230"/>
            <a:ext cx="11451772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6525" algn="just">
              <a:lnSpc>
                <a:spcPct val="106000"/>
              </a:lnSpc>
              <a:spcBef>
                <a:spcPts val="610"/>
              </a:spcBef>
              <a:spcAft>
                <a:spcPts val="0"/>
              </a:spcAft>
            </a:pPr>
            <a:r>
              <a:rPr lang="ru-RU" dirty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После проверки предоставленных данных </a:t>
            </a:r>
            <a:r>
              <a:rPr lang="ru-RU" dirty="0" smtClean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на</a:t>
            </a:r>
            <a:r>
              <a:rPr lang="ru-RU" spc="365" dirty="0" smtClean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электронную</a:t>
            </a:r>
            <a:r>
              <a:rPr lang="ru-RU" spc="365" dirty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почту</a:t>
            </a:r>
            <a:r>
              <a:rPr lang="ru-RU" spc="365" dirty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придёт</a:t>
            </a:r>
            <a:r>
              <a:rPr lang="ru-RU" spc="365" dirty="0" smtClean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231F20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подтверждение о предоставлении доступа или мотивированный отказ.</a:t>
            </a:r>
            <a:endParaRPr lang="ru-RU" dirty="0"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971" y="4622415"/>
            <a:ext cx="11789228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5255" algn="just">
              <a:lnSpc>
                <a:spcPct val="106000"/>
              </a:lnSpc>
              <a:spcBef>
                <a:spcPts val="585"/>
              </a:spcBef>
              <a:spcAft>
                <a:spcPts val="0"/>
              </a:spcAft>
            </a:pP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Библиотека предоставляет доступ к </a:t>
            </a:r>
            <a:r>
              <a:rPr lang="ru-RU" dirty="0" err="1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НЭБ.Дети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посетителям в стенах библиотеки со стационарных компьютеров или с помощью мобильных устройств пользователей через </a:t>
            </a:r>
            <a:r>
              <a:rPr lang="ru-RU" dirty="0" err="1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Wi-Fi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.</a:t>
            </a:r>
            <a:endParaRPr lang="ru-RU" dirty="0">
              <a:effectLst/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971" y="3813590"/>
            <a:ext cx="11789228" cy="67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5890" algn="just">
              <a:lnSpc>
                <a:spcPct val="106000"/>
              </a:lnSpc>
              <a:spcBef>
                <a:spcPts val="590"/>
              </a:spcBef>
              <a:spcAft>
                <a:spcPts val="0"/>
              </a:spcAft>
            </a:pP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Пользователи, входящие в </a:t>
            </a:r>
            <a:r>
              <a:rPr lang="ru-RU" dirty="0" err="1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НЭБ.Дети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с указанных адресов, получают права на полный просмотр всех материалов </a:t>
            </a:r>
            <a:r>
              <a:rPr lang="ru-RU" dirty="0" err="1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НЭБ.Дети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без дополнительной регистрации. </a:t>
            </a:r>
            <a:r>
              <a:rPr lang="ru-RU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Регистрировать каждого читателя не требуется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.</a:t>
            </a:r>
            <a:endParaRPr lang="ru-RU" dirty="0">
              <a:effectLst/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613" y="5484702"/>
            <a:ext cx="11560629" cy="97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35255" algn="just">
              <a:lnSpc>
                <a:spcPct val="106000"/>
              </a:lnSpc>
              <a:spcBef>
                <a:spcPts val="58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Личный</a:t>
            </a:r>
            <a:r>
              <a:rPr lang="ru-RU" b="1" spc="200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кабинет</a:t>
            </a:r>
            <a:r>
              <a:rPr lang="ru-RU" b="1" spc="200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оператора</a:t>
            </a:r>
            <a:r>
              <a:rPr lang="ru-RU" b="1" spc="200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виртуального</a:t>
            </a:r>
            <a:r>
              <a:rPr lang="ru-RU" b="1" spc="400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зала</a:t>
            </a:r>
            <a:r>
              <a:rPr lang="ru-RU" b="1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обеспечивает доступ к статистике использования </a:t>
            </a:r>
            <a:r>
              <a:rPr lang="ru-RU" dirty="0" err="1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НЭБ.Дети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и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возможность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внесения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изменений в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информацию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о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зале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и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редактирования</a:t>
            </a:r>
            <a:r>
              <a:rPr lang="ru-RU" spc="4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списка IP-адресов, использующихся для идентификации зала.</a:t>
            </a:r>
            <a:endParaRPr lang="ru-RU" dirty="0">
              <a:effectLst/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15556" r="28660" b="7302"/>
          <a:stretch/>
        </p:blipFill>
        <p:spPr bwMode="auto">
          <a:xfrm>
            <a:off x="252790" y="1023257"/>
            <a:ext cx="5854097" cy="574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05922" y="6248791"/>
            <a:ext cx="2232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https://vz.nebdeti.ru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3333" r="77500" b="76825"/>
          <a:stretch/>
        </p:blipFill>
        <p:spPr bwMode="auto">
          <a:xfrm>
            <a:off x="119743" y="195942"/>
            <a:ext cx="2897028" cy="9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9" t="13333" r="7053" b="76825"/>
          <a:stretch/>
        </p:blipFill>
        <p:spPr bwMode="auto">
          <a:xfrm>
            <a:off x="6618514" y="97972"/>
            <a:ext cx="4855029" cy="106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6106887" y="320265"/>
            <a:ext cx="2786742" cy="850662"/>
          </a:xfrm>
          <a:prstGeom prst="ellipse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115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920" t="36286" r="27301" b="24730"/>
          <a:stretch/>
        </p:blipFill>
        <p:spPr>
          <a:xfrm>
            <a:off x="74023" y="604157"/>
            <a:ext cx="6553200" cy="334191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74023" y="0"/>
            <a:ext cx="254441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8888" t="17746" r="24445" b="44921"/>
          <a:stretch/>
        </p:blipFill>
        <p:spPr>
          <a:xfrm>
            <a:off x="4680857" y="3938066"/>
            <a:ext cx="6879772" cy="283284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19841" r="39018" b="20635"/>
          <a:stretch/>
        </p:blipFill>
        <p:spPr bwMode="auto">
          <a:xfrm>
            <a:off x="6720607" y="713014"/>
            <a:ext cx="4840022" cy="300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22064" r="37143" b="13492"/>
          <a:stretch/>
        </p:blipFill>
        <p:spPr bwMode="auto">
          <a:xfrm>
            <a:off x="446315" y="4066313"/>
            <a:ext cx="4016828" cy="257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4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8448" y="397512"/>
            <a:ext cx="11462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Национальная</a:t>
            </a:r>
            <a:r>
              <a:rPr lang="ru-RU" sz="2000" b="1" spc="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электронная</a:t>
            </a:r>
            <a:r>
              <a:rPr lang="ru-RU" sz="2000" b="1" spc="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детская</a:t>
            </a:r>
            <a:r>
              <a:rPr lang="ru-RU" sz="2000" b="1" spc="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библиотека</a:t>
            </a:r>
            <a:r>
              <a:rPr lang="ru-RU" sz="2000" b="1" spc="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(НЭДБ)</a:t>
            </a:r>
            <a:r>
              <a:rPr lang="ru-RU" sz="2000" b="1" spc="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бесплатная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еженедельно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пополняемая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коллекция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оцифрованных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книг,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журналов,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газет,</a:t>
            </a:r>
            <a:r>
              <a:rPr lang="ru-RU" sz="2000" spc="-33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диафильмов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фондов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Российской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государственной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детской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библиотеки,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библиотек-партнеров, частных коллекций.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448" y="1374436"/>
            <a:ext cx="11873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675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Основана в 2012 году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государственной детской библиотекой по инициативе директора библиотеки Веденяпиной Марии Александровны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2024</a:t>
            </a:r>
            <a:r>
              <a:rPr lang="ru-RU" spc="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году</a:t>
            </a:r>
            <a:r>
              <a:rPr lang="ru-RU" spc="-2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переименована</a:t>
            </a:r>
            <a:r>
              <a:rPr lang="ru-RU" spc="-1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pc="-5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НЭБ.Дети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Оператор проекта – РГДБ.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02865" y="2377440"/>
            <a:ext cx="10986271" cy="3181725"/>
            <a:chOff x="278810" y="1981200"/>
            <a:chExt cx="10986271" cy="31817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0" t="51725" r="51085" b="36402"/>
            <a:stretch/>
          </p:blipFill>
          <p:spPr bwMode="auto">
            <a:xfrm>
              <a:off x="318448" y="1981200"/>
              <a:ext cx="5335125" cy="154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8003" r="27875" b="20814"/>
            <a:stretch/>
          </p:blipFill>
          <p:spPr bwMode="auto">
            <a:xfrm>
              <a:off x="5851364" y="3353580"/>
              <a:ext cx="5413717" cy="153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0" t="71040" r="50875" b="21405"/>
            <a:stretch/>
          </p:blipFill>
          <p:spPr bwMode="auto">
            <a:xfrm>
              <a:off x="5895115" y="2257080"/>
              <a:ext cx="5326214" cy="109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5" t="50667" r="27750" b="37113"/>
            <a:stretch/>
          </p:blipFill>
          <p:spPr bwMode="auto">
            <a:xfrm>
              <a:off x="278810" y="3480822"/>
              <a:ext cx="5414400" cy="168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43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066800"/>
            <a:ext cx="9786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подготовки презентации использовались материалы сайта </a:t>
            </a:r>
            <a:r>
              <a:rPr lang="ru-RU" dirty="0" err="1" smtClean="0"/>
              <a:t>НЭБ.Дети</a:t>
            </a:r>
            <a:r>
              <a:rPr lang="ru-RU" dirty="0" smtClean="0"/>
              <a:t>:</a:t>
            </a:r>
          </a:p>
          <a:p>
            <a:r>
              <a:rPr lang="ru-RU" i="1" dirty="0" err="1" smtClean="0">
                <a:solidFill>
                  <a:srgbClr val="002060"/>
                </a:solidFill>
              </a:rPr>
              <a:t>Гавришин</a:t>
            </a:r>
            <a:r>
              <a:rPr lang="ru-RU" i="1" dirty="0" smtClean="0">
                <a:solidFill>
                  <a:srgbClr val="002060"/>
                </a:solidFill>
              </a:rPr>
              <a:t> И. Платформенный продукт </a:t>
            </a:r>
            <a:r>
              <a:rPr lang="ru-RU" i="1" dirty="0" err="1" smtClean="0">
                <a:solidFill>
                  <a:srgbClr val="002060"/>
                </a:solidFill>
              </a:rPr>
              <a:t>НЭБ.Дети</a:t>
            </a:r>
            <a:r>
              <a:rPr lang="ru-RU" i="1" dirty="0" smtClean="0">
                <a:solidFill>
                  <a:srgbClr val="002060"/>
                </a:solidFill>
              </a:rPr>
              <a:t>. Детская литература от истоков до бесконечности. – Текст : электронный // </a:t>
            </a:r>
            <a:r>
              <a:rPr lang="ru-RU" i="1" dirty="0" err="1" smtClean="0">
                <a:solidFill>
                  <a:srgbClr val="002060"/>
                </a:solidFill>
              </a:rPr>
              <a:t>НЭБ.Дети</a:t>
            </a:r>
            <a:r>
              <a:rPr lang="ru-RU" i="1" dirty="0" smtClean="0">
                <a:solidFill>
                  <a:srgbClr val="002060"/>
                </a:solidFill>
              </a:rPr>
              <a:t> : </a:t>
            </a:r>
            <a:r>
              <a:rPr lang="en-US" i="1" dirty="0" smtClean="0">
                <a:solidFill>
                  <a:srgbClr val="002060"/>
                </a:solidFill>
              </a:rPr>
              <a:t>[</a:t>
            </a:r>
            <a:r>
              <a:rPr lang="ru-RU" i="1" dirty="0" err="1" smtClean="0">
                <a:solidFill>
                  <a:srgbClr val="002060"/>
                </a:solidFill>
              </a:rPr>
              <a:t>офиц.сайт</a:t>
            </a:r>
            <a:r>
              <a:rPr lang="en-US" i="1" dirty="0" smtClean="0">
                <a:solidFill>
                  <a:srgbClr val="002060"/>
                </a:solidFill>
              </a:rPr>
              <a:t>]</a:t>
            </a:r>
            <a:r>
              <a:rPr lang="ru-RU" i="1" dirty="0" smtClean="0">
                <a:solidFill>
                  <a:srgbClr val="002060"/>
                </a:solidFill>
              </a:rPr>
              <a:t>. – Раздел </a:t>
            </a:r>
            <a:r>
              <a:rPr lang="ru-RU" i="1" dirty="0">
                <a:solidFill>
                  <a:srgbClr val="002060"/>
                </a:solidFill>
              </a:rPr>
              <a:t>сайта «О проекте</a:t>
            </a:r>
            <a:r>
              <a:rPr lang="ru-RU" i="1" dirty="0" smtClean="0">
                <a:solidFill>
                  <a:srgbClr val="002060"/>
                </a:solidFill>
              </a:rPr>
              <a:t>». - Москва, 2012 – 2024. – </a:t>
            </a:r>
            <a:r>
              <a:rPr lang="en-US" i="1" dirty="0" smtClean="0">
                <a:solidFill>
                  <a:srgbClr val="002060"/>
                </a:solidFill>
              </a:rPr>
              <a:t>URL</a:t>
            </a:r>
            <a:r>
              <a:rPr lang="en-US" i="1" dirty="0">
                <a:solidFill>
                  <a:srgbClr val="002060"/>
                </a:solidFill>
              </a:rPr>
              <a:t>: </a:t>
            </a:r>
            <a:r>
              <a:rPr lang="en-US" i="1" dirty="0">
                <a:solidFill>
                  <a:srgbClr val="002060"/>
                </a:solidFill>
                <a:hlinkClick r:id="rId2"/>
              </a:rPr>
              <a:t>https://</a:t>
            </a:r>
            <a:r>
              <a:rPr lang="en-US" i="1" dirty="0" smtClean="0">
                <a:solidFill>
                  <a:srgbClr val="002060"/>
                </a:solidFill>
                <a:hlinkClick r:id="rId2"/>
              </a:rPr>
              <a:t>nebdeti.ru/o-biblioteke-i-sozdanii-arkhiva</a:t>
            </a:r>
            <a:r>
              <a:rPr lang="ru-RU" i="1" dirty="0" smtClean="0">
                <a:solidFill>
                  <a:srgbClr val="002060"/>
                </a:solidFill>
              </a:rPr>
              <a:t> (дата обращения: 20.08.2024)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508" t="20666" r="21032" b="32603"/>
          <a:stretch/>
        </p:blipFill>
        <p:spPr>
          <a:xfrm>
            <a:off x="1143001" y="2713444"/>
            <a:ext cx="7881258" cy="40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5836" y="2438400"/>
            <a:ext cx="9160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60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7571" y="5627522"/>
            <a:ext cx="733697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Оксана Михайловна Васильева, 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Зав. информационно-справочным отделом ТОУНБ им. А. С. Пушкина</a:t>
            </a:r>
          </a:p>
          <a:p>
            <a:pPr algn="r">
              <a:spcBef>
                <a:spcPts val="1800"/>
              </a:spcBef>
            </a:pPr>
            <a:r>
              <a:rPr lang="ru-RU" i="1" dirty="0" smtClean="0">
                <a:solidFill>
                  <a:srgbClr val="002060"/>
                </a:solidFill>
              </a:rPr>
              <a:t>Томск, 2024-08-22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1360" y="160344"/>
            <a:ext cx="8732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Платформенный продукт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НЭБ.Дети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является технически и концептуально усовершенствованным продолжением Национальной электронной детской библиотеки и составной частью НЭБ.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3360" y="1483783"/>
            <a:ext cx="114604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 </a:t>
            </a:r>
            <a:r>
              <a:rPr lang="ru-RU" sz="22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НЭБ.Дети</a:t>
            </a:r>
            <a:r>
              <a:rPr lang="ru-RU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просветительская, направленная на распространение общих знаний о детской литературе;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научная, направленная на содействие глубокому изучению темы (предмета) научными работниками и специалистами;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фондообразующая — объекты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НЭБ.Дети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будут дополнять традиционный фонд РГДБ документами, имеющимися только в электронном виде, и восполнять существующие в фонде лакуны за счет легитимного приобретения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электронных копий с печатных документов.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7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714" y="1823376"/>
            <a:ext cx="1183260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удовлетворить универсальные информационные потребности всех категорий пользователей путем обеспечения доступа к чтению/просмотру лучших образцов детского книгоиздания от истоков до современности, представленных на разных видах носителей – книги, периодика, диафильмы – в оригинальном виде и на легальной основе;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проанализировать основные этапы развития отечественной детской литературы и книгопечатания для детей от момента становления до современного этапа развития сегмента детской литературы;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показать детскую книгу как ценностно-нормативную модель мира в чтении детей разных исторических периодов;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предоставить сведения о детях и детской субкультуре как важнейшей части общей культуры общества, отраженной в детской и подростковой книге;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3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00" y="1090239"/>
            <a:ext cx="11832609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НЭБ.Дети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обладает следующими принципиальными концептуальными особенностями: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системность формирования коллекции на основе лучших образцов книгоиздания для детей всех временных периодов;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широкий ассортимент изданий, посвященных истории детской литературы - учебники, пособия, библиографические указатели, монографии и др.;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выстраивание сводного рейтинга объектов на основе оценок сообщества пользователей;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добавление новостного блока с информацией о регулярных пополнениях, тематическими обзорами и подборками/коллекциями;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НЭБ.Дети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обеспечивает пользователям доступ к разнородным электронным документам из одной точки и предоставляет возможность единообразно организованного и оперативного поиска по различным параметрам. 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920" y="1253329"/>
            <a:ext cx="11445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наиболее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значимые</a:t>
            </a:r>
            <a:r>
              <a:rPr lang="ru-RU" sz="2000" spc="-5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произведения</a:t>
            </a:r>
            <a:r>
              <a:rPr lang="ru-RU" sz="2000" spc="-6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</a:t>
            </a:r>
            <a:r>
              <a:rPr lang="ru-RU" sz="2000" spc="-5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детей</a:t>
            </a:r>
            <a:r>
              <a:rPr lang="ru-RU" sz="2000" spc="-4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000" spc="-6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подростков,</a:t>
            </a:r>
            <a:r>
              <a:rPr lang="ru-RU" sz="2000" spc="-6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вошедшие</a:t>
            </a:r>
            <a:r>
              <a:rPr lang="ru-RU" sz="2000" spc="-6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000" spc="-6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круг</a:t>
            </a:r>
            <a:r>
              <a:rPr lang="ru-RU" sz="2000" spc="-5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детского</a:t>
            </a:r>
            <a:r>
              <a:rPr lang="ru-RU" sz="2000" spc="-5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чтения,</a:t>
            </a:r>
            <a:r>
              <a:rPr lang="ru-RU" sz="2000" spc="-34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оформленные лучшими отечественными художниками-иллюстраторами;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материалы,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являющиеся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ярким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отражением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исторических,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политических,</a:t>
            </a:r>
            <a:r>
              <a:rPr lang="ru-RU" sz="2000" spc="-33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культурологических,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художественных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педагогических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процессов,</a:t>
            </a:r>
            <a:r>
              <a:rPr lang="ru-RU" sz="2000" spc="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spc="-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происходивших</a:t>
            </a:r>
            <a:r>
              <a:rPr lang="ru-RU" sz="2000" spc="-7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000" spc="-8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нашей</a:t>
            </a:r>
            <a:r>
              <a:rPr lang="ru-RU" sz="2000" spc="-6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стране</a:t>
            </a:r>
            <a:r>
              <a:rPr lang="ru-RU" sz="2000" spc="-7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000" spc="-75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различные</a:t>
            </a:r>
            <a:r>
              <a:rPr lang="ru-RU" sz="2000" spc="-8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исторические</a:t>
            </a:r>
            <a:r>
              <a:rPr lang="ru-RU" sz="2000" spc="-7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периоды.</a:t>
            </a:r>
            <a:r>
              <a:rPr lang="ru-RU" sz="2000" spc="-7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992" y="3426916"/>
            <a:ext cx="8549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Хронологический охват -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середина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XVIII до настоящего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времени. 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389" t="33852" r="27685" b="24667"/>
          <a:stretch/>
        </p:blipFill>
        <p:spPr>
          <a:xfrm>
            <a:off x="667536" y="729089"/>
            <a:ext cx="10856928" cy="6128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0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422" t="42778" r="29722" b="24814"/>
          <a:stretch/>
        </p:blipFill>
        <p:spPr>
          <a:xfrm>
            <a:off x="6070600" y="1587500"/>
            <a:ext cx="5384800" cy="457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4997" r="76235" b="79273"/>
          <a:stretch/>
        </p:blipFill>
        <p:spPr bwMode="auto">
          <a:xfrm>
            <a:off x="121920" y="0"/>
            <a:ext cx="292608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7900" y="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ПОРТАЛЬНЫЕ РЕШЕНИЯ</a:t>
            </a:r>
            <a:endParaRPr lang="ru-RU" sz="4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6111" t="47549" r="53521" b="24814"/>
          <a:stretch/>
        </p:blipFill>
        <p:spPr>
          <a:xfrm>
            <a:off x="914400" y="1828800"/>
            <a:ext cx="45974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6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978</TotalTime>
  <Words>1033</Words>
  <Application>Microsoft Office PowerPoint</Application>
  <PresentationFormat>Произвольный</PresentationFormat>
  <Paragraphs>84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Волна</vt:lpstr>
      <vt:lpstr>Детская литература от истоков  до бесконечности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cpi</cp:lastModifiedBy>
  <cp:revision>61</cp:revision>
  <dcterms:created xsi:type="dcterms:W3CDTF">2024-08-20T04:45:15Z</dcterms:created>
  <dcterms:modified xsi:type="dcterms:W3CDTF">2024-08-21T11:07:36Z</dcterms:modified>
</cp:coreProperties>
</file>