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30" r:id="rId2"/>
    <p:sldId id="257" r:id="rId3"/>
    <p:sldId id="537" r:id="rId4"/>
    <p:sldId id="545" r:id="rId5"/>
    <p:sldId id="280" r:id="rId6"/>
    <p:sldId id="538" r:id="rId7"/>
    <p:sldId id="534" r:id="rId8"/>
    <p:sldId id="532" r:id="rId9"/>
    <p:sldId id="535" r:id="rId10"/>
    <p:sldId id="539" r:id="rId11"/>
    <p:sldId id="540" r:id="rId12"/>
    <p:sldId id="544" r:id="rId13"/>
    <p:sldId id="536" r:id="rId14"/>
    <p:sldId id="1349" r:id="rId15"/>
    <p:sldId id="281" r:id="rId16"/>
    <p:sldId id="533" r:id="rId17"/>
    <p:sldId id="1348" r:id="rId18"/>
    <p:sldId id="546" r:id="rId19"/>
    <p:sldId id="547" r:id="rId20"/>
    <p:sldId id="1347" r:id="rId21"/>
    <p:sldId id="524" r:id="rId22"/>
    <p:sldId id="529" r:id="rId23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4" userDrawn="1">
          <p15:clr>
            <a:srgbClr val="A4A3A4"/>
          </p15:clr>
        </p15:guide>
        <p15:guide id="3" orient="horz" pos="2155" userDrawn="1">
          <p15:clr>
            <a:srgbClr val="A4A3A4"/>
          </p15:clr>
        </p15:guide>
        <p15:guide id="4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C0"/>
    <a:srgbClr val="9BD8E0"/>
    <a:srgbClr val="4B757B"/>
    <a:srgbClr val="119EB4"/>
    <a:srgbClr val="F3700D"/>
    <a:srgbClr val="359188"/>
    <a:srgbClr val="F79646"/>
    <a:srgbClr val="93CDDD"/>
    <a:srgbClr val="58BBCB"/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8" autoAdjust="0"/>
    <p:restoredTop sz="89006" autoAdjust="0"/>
  </p:normalViewPr>
  <p:slideViewPr>
    <p:cSldViewPr>
      <p:cViewPr varScale="1">
        <p:scale>
          <a:sx n="101" d="100"/>
          <a:sy n="101" d="100"/>
        </p:scale>
        <p:origin x="624" y="78"/>
      </p:cViewPr>
      <p:guideLst>
        <p:guide orient="horz" pos="2160"/>
        <p:guide pos="3474"/>
        <p:guide orient="horz" pos="2155"/>
        <p:guide pos="383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ntina\YandexDisk\&#1040;&#1048;&#1057;%20&#171;&#1059;&#1095;&#1077;&#1073;&#1085;&#1080;&#1082;&#187;\&#1047;&#1072;&#1082;&#1091;&#1087;&#1082;&#1072;_&#1091;&#1095;&#1077;&#1073;&#1085;&#1080;&#1082;&#1086;&#1074;\&#1047;&#1072;&#1082;&#1072;&#1079;\2023%20&#1075;&#1086;&#1076;\&#1057;&#1090;&#1072;&#1090;&#1080;&#1089;&#1090;&#1080;&#1082;&#1072;%20&#1079;&#1072;&#1082;&#1072;&#1079;&#1086;&#1074;_&#1075;.&#1058;&#1086;&#1084;&#1089;&#1082;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Количество образовательных организаций, осуществляющих закупку учебной литературы через АИС «Учебник»,</a:t>
            </a:r>
            <a:r>
              <a:rPr lang="en-US" sz="2000" dirty="0"/>
              <a:t> </a:t>
            </a:r>
            <a:r>
              <a:rPr lang="ru-RU" sz="2000" dirty="0"/>
              <a:t>г. Томск</a:t>
            </a:r>
          </a:p>
        </c:rich>
      </c:tx>
      <c:layout>
        <c:manualLayout>
          <c:xMode val="edge"/>
          <c:yMode val="edge"/>
          <c:x val="0.11415966754155731"/>
          <c:y val="2.219909088604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5.5497727215124051E-3"/>
                </c:manualLayout>
              </c:layout>
              <c:tx>
                <c:rich>
                  <a:bodyPr/>
                  <a:lstStyle/>
                  <a:p>
                    <a:fld id="{E038E4C8-5CED-47ED-9C1F-FD9A165294C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A-4505-898B-0B9C6B98AB80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5555555555555558E-3"/>
                  <c:y val="-1.3874431803781012E-2"/>
                </c:manualLayout>
              </c:layout>
              <c:tx>
                <c:rich>
                  <a:bodyPr/>
                  <a:lstStyle/>
                  <a:p>
                    <a:fld id="{AD51F8B7-8A6A-400B-BFD3-DA8FD0526F12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A-4505-898B-0B9C6B98AB80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2019 г.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777777777778286E-3"/>
                  <c:y val="-5.5497727215124051E-3"/>
                </c:manualLayout>
              </c:layout>
              <c:tx>
                <c:rich>
                  <a:bodyPr/>
                  <a:lstStyle/>
                  <a:p>
                    <a:fld id="{FBEDC6F3-A326-48D0-9EF3-AB40528E3F86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9A-4505-898B-0B9C6B98AB80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2020 г.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2309E-3"/>
                  <c:y val="-5.549772721512506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A30DB9-B30D-484D-A849-B4AD214ED16A}" type="VALUE">
                      <a:rPr lang="en-US" sz="1200" b="1"/>
                      <a:pPr>
                        <a:defRPr sz="12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9A-4505-898B-0B9C6B98AB80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2021 г.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F27FD93D-FA4E-4F3C-AC2B-8A78B7D9BF0C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9A-4505-898B-0B9C6B98AB80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2022 г.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3888852473057331E-2"/>
                </c:manualLayout>
              </c:layout>
              <c:tx>
                <c:rich>
                  <a:bodyPr/>
                  <a:lstStyle/>
                  <a:p>
                    <a:fld id="{5DC57C77-270C-4DA1-B53C-E9F0192E367E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Лист1!$H$2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9A-4505-898B-0B9C6B98AB80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2023 г.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4356E-3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50D018B1-0E2F-4029-8A75-3A7532E35BC9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29A-4505-898B-0B9C6B98A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Лист1!$I$2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9A-4505-898B-0B9C6B98A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3640943"/>
        <c:axId val="1445022159"/>
        <c:axId val="0"/>
      </c:bar3DChart>
      <c:catAx>
        <c:axId val="4136409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5022159"/>
        <c:crosses val="autoZero"/>
        <c:auto val="1"/>
        <c:lblAlgn val="ctr"/>
        <c:lblOffset val="100"/>
        <c:noMultiLvlLbl val="0"/>
      </c:catAx>
      <c:valAx>
        <c:axId val="144502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4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88363954505666E-2"/>
          <c:y val="0.84896883474874396"/>
          <c:w val="0.91371216097987751"/>
          <c:h val="9.553343803613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437C5-F4B4-4E58-8773-D8579926A9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C3A69-D8A1-418A-ACC1-44F76060273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части 1 – 4 статьи 18 </a:t>
          </a:r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«Печатные и электронные образовательные и информационные ресурсы»  Федерального закона от 29.12.2012 № 273-ФЗ «Об образовании в Российской Федерации» </a:t>
          </a:r>
        </a:p>
        <a:p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 9 части 3 статьи 28 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Федерального закона от 29.12.2012 № 273-ФЗ  </a:t>
          </a:r>
          <a:b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«Об образовании в Российской Федерации» - определение списка учебников в соответствии с утвержденным ФПУ</a:t>
          </a:r>
        </a:p>
      </dgm:t>
    </dgm:pt>
    <dgm:pt modelId="{1DA132FB-0345-4987-9447-5F90177AE377}" type="parTrans" cxnId="{849D519D-0624-4B56-8FF1-7DB524C614D9}">
      <dgm:prSet/>
      <dgm:spPr/>
      <dgm:t>
        <a:bodyPr/>
        <a:lstStyle/>
        <a:p>
          <a:endParaRPr lang="ru-RU"/>
        </a:p>
      </dgm:t>
    </dgm:pt>
    <dgm:pt modelId="{96E71816-D196-4A0B-BACF-D9E64D59432D}" type="sibTrans" cxnId="{849D519D-0624-4B56-8FF1-7DB524C614D9}">
      <dgm:prSet/>
      <dgm:spPr/>
      <dgm:t>
        <a:bodyPr/>
        <a:lstStyle/>
        <a:p>
          <a:endParaRPr lang="ru-RU"/>
        </a:p>
      </dgm:t>
    </dgm:pt>
    <dgm:pt modelId="{2DDD768E-540C-4206-9C6E-26B6F29853A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пункты 36.1, 36.2</a:t>
          </a:r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 федерального государственного образовательного стандарта начального общего образования, утвержденного приказом Минпросвещения России от 31.05.2021 № 286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7C108E2-1FD9-4598-A2E3-81878FD221C4}" type="parTrans" cxnId="{400856D0-AF57-4C1A-A6E0-3C23BF6C689B}">
      <dgm:prSet/>
      <dgm:spPr/>
      <dgm:t>
        <a:bodyPr/>
        <a:lstStyle/>
        <a:p>
          <a:endParaRPr lang="ru-RU"/>
        </a:p>
      </dgm:t>
    </dgm:pt>
    <dgm:pt modelId="{C3CE14BE-78AA-4F9C-8AC6-81C2A851C9BA}" type="sibTrans" cxnId="{400856D0-AF57-4C1A-A6E0-3C23BF6C689B}">
      <dgm:prSet/>
      <dgm:spPr/>
      <dgm:t>
        <a:bodyPr/>
        <a:lstStyle/>
        <a:p>
          <a:endParaRPr lang="ru-RU"/>
        </a:p>
      </dgm:t>
    </dgm:pt>
    <dgm:pt modelId="{71C00FFA-9802-4958-BC59-746BEB48C48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defTabSz="288000">
            <a:spcAft>
              <a:spcPts val="400"/>
            </a:spcAft>
          </a:pP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	Федеральный перечень учебников</a:t>
          </a: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, допущенных к использованию при реализации имеющих 	государственную аккредитацию образовательных программ начального общего, основного общего, 	среднего общего образования организациями, осуществляющими образовательную деятельность и 	установления предельного срока использования исключенных учебников, утвержденный </a:t>
          </a: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приказом 	Минпросвещения России от </a:t>
          </a:r>
          <a:r>
            <a:rPr lang="en-US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21.09.2022 </a:t>
          </a: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№</a:t>
          </a:r>
          <a:r>
            <a:rPr lang="en-US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 858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PT Astra Serif" pitchFamily="18" charset="-52"/>
            <a:ea typeface="PT Astra Serif" pitchFamily="18" charset="-52"/>
          </a:endParaRPr>
        </a:p>
        <a:p>
          <a:pPr algn="just" defTabSz="288000">
            <a:spcAft>
              <a:spcPts val="400"/>
            </a:spcAft>
          </a:pPr>
          <a:r>
            <a:rPr lang="ru-RU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	</a:t>
          </a:r>
          <a:r>
            <a:rPr lang="ru-RU" sz="1200" b="1" kern="1200" dirty="0">
              <a:solidFill>
                <a:srgbClr val="EEECE1">
                  <a:lumMod val="25000"/>
                </a:srgbClr>
              </a:solidFill>
              <a:latin typeface="PT Astra Serif" pitchFamily="18" charset="-52"/>
              <a:ea typeface="PT Astra Serif" pitchFamily="18" charset="-52"/>
              <a:cs typeface="+mn-cs"/>
            </a:rPr>
            <a:t>Приказ Министерства просвещения Российской Федерации от 21.07.2023 № 556</a:t>
          </a:r>
          <a:r>
            <a:rPr lang="ru-RU" sz="1200" kern="1200" dirty="0">
              <a:solidFill>
                <a:srgbClr val="EEECE1">
                  <a:lumMod val="25000"/>
                </a:srgbClr>
              </a:solidFill>
              <a:latin typeface="PT Astra Serif" pitchFamily="18" charset="-52"/>
              <a:ea typeface="PT Astra Serif" pitchFamily="18" charset="-52"/>
              <a:cs typeface="+mn-cs"/>
            </a:rPr>
            <a:t> О внесении 	изменений в приложения №1 и №2 к приказу Министерства просвещения Российской Федерации от 	21.09.2022 № 858 «Об утверждении федерального перечня учебников, допущенных к использованию 	при реализации имеющих государственную аккредитацию образовательных программ начального 	общего, основного общего, среднего общего образования организациями, осуществляющими 	образовательную деятельность и установления предельного срока использования исключенных учебников»</a:t>
          </a:r>
        </a:p>
      </dgm:t>
    </dgm:pt>
    <dgm:pt modelId="{EF32F83D-B656-4264-97A1-D6B78934901D}" type="parTrans" cxnId="{F5DF7EE2-954A-4680-90E2-9254A87E222B}">
      <dgm:prSet/>
      <dgm:spPr/>
      <dgm:t>
        <a:bodyPr/>
        <a:lstStyle/>
        <a:p>
          <a:endParaRPr lang="ru-RU"/>
        </a:p>
      </dgm:t>
    </dgm:pt>
    <dgm:pt modelId="{AA668E3A-FEE4-4C25-A116-B8025EADF668}" type="sibTrans" cxnId="{F5DF7EE2-954A-4680-90E2-9254A87E222B}">
      <dgm:prSet/>
      <dgm:spPr/>
      <dgm:t>
        <a:bodyPr/>
        <a:lstStyle/>
        <a:p>
          <a:endParaRPr lang="ru-RU"/>
        </a:p>
      </dgm:t>
    </dgm:pt>
    <dgm:pt modelId="{E25FD55E-7680-4945-9311-28AE655A931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 37.3 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федерального государственного образовательного стандарта основного общего образования, утвержденного  приказом </a:t>
          </a:r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Минпросвещения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 России </a:t>
          </a:r>
          <a:b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от 31.05.2021 № 287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F38FFE4-F266-41EA-BB30-EFE218AE935B}" type="parTrans" cxnId="{CE31D102-2014-43E0-9410-621B3B3FEE65}">
      <dgm:prSet/>
      <dgm:spPr/>
      <dgm:t>
        <a:bodyPr/>
        <a:lstStyle/>
        <a:p>
          <a:endParaRPr lang="ru-RU"/>
        </a:p>
      </dgm:t>
    </dgm:pt>
    <dgm:pt modelId="{3F7E6E33-65BE-4390-B8C1-CF1469C92C82}" type="sibTrans" cxnId="{CE31D102-2014-43E0-9410-621B3B3FEE65}">
      <dgm:prSet/>
      <dgm:spPr/>
      <dgm:t>
        <a:bodyPr/>
        <a:lstStyle/>
        <a:p>
          <a:endParaRPr lang="ru-RU"/>
        </a:p>
      </dgm:t>
    </dgm:pt>
    <dgm:pt modelId="{8D8B8019-2E9D-4FC3-8397-FB8FDEF89BC4}" type="pres">
      <dgm:prSet presAssocID="{A1A437C5-F4B4-4E58-8773-D8579926A921}" presName="Name0" presStyleCnt="0">
        <dgm:presLayoutVars>
          <dgm:chMax val="7"/>
          <dgm:chPref val="7"/>
          <dgm:dir/>
        </dgm:presLayoutVars>
      </dgm:prSet>
      <dgm:spPr/>
    </dgm:pt>
    <dgm:pt modelId="{EAB7EAD8-F24D-48F0-BF2F-BCC4C50CD0D6}" type="pres">
      <dgm:prSet presAssocID="{A1A437C5-F4B4-4E58-8773-D8579926A921}" presName="Name1" presStyleCnt="0"/>
      <dgm:spPr/>
    </dgm:pt>
    <dgm:pt modelId="{A1B6BA46-022C-4DB4-95C5-BB6C6EA4F5CE}" type="pres">
      <dgm:prSet presAssocID="{A1A437C5-F4B4-4E58-8773-D8579926A921}" presName="cycle" presStyleCnt="0"/>
      <dgm:spPr/>
    </dgm:pt>
    <dgm:pt modelId="{B36A94F0-9698-4C2F-B5A6-9422FBCA7576}" type="pres">
      <dgm:prSet presAssocID="{A1A437C5-F4B4-4E58-8773-D8579926A921}" presName="srcNode" presStyleLbl="node1" presStyleIdx="0" presStyleCnt="4"/>
      <dgm:spPr/>
    </dgm:pt>
    <dgm:pt modelId="{01169366-014C-4F05-B33D-72250D0748F4}" type="pres">
      <dgm:prSet presAssocID="{A1A437C5-F4B4-4E58-8773-D8579926A921}" presName="conn" presStyleLbl="parChTrans1D2" presStyleIdx="0" presStyleCnt="1"/>
      <dgm:spPr/>
    </dgm:pt>
    <dgm:pt modelId="{204AC71E-7E34-4F5A-8835-38E4C215DBE8}" type="pres">
      <dgm:prSet presAssocID="{A1A437C5-F4B4-4E58-8773-D8579926A921}" presName="extraNode" presStyleLbl="node1" presStyleIdx="0" presStyleCnt="4"/>
      <dgm:spPr/>
    </dgm:pt>
    <dgm:pt modelId="{EA63EC0F-F88B-4A5F-82CF-16F692B35F75}" type="pres">
      <dgm:prSet presAssocID="{A1A437C5-F4B4-4E58-8773-D8579926A921}" presName="dstNode" presStyleLbl="node1" presStyleIdx="0" presStyleCnt="4"/>
      <dgm:spPr/>
    </dgm:pt>
    <dgm:pt modelId="{049C1D07-842D-4336-AC35-00C34A937631}" type="pres">
      <dgm:prSet presAssocID="{E84C3A69-D8A1-418A-ACC1-44F760602737}" presName="text_1" presStyleLbl="node1" presStyleIdx="0" presStyleCnt="4" custScaleY="147824">
        <dgm:presLayoutVars>
          <dgm:bulletEnabled val="1"/>
        </dgm:presLayoutVars>
      </dgm:prSet>
      <dgm:spPr/>
    </dgm:pt>
    <dgm:pt modelId="{7B128C7A-34B4-47B4-ADB9-3A0A3432FE84}" type="pres">
      <dgm:prSet presAssocID="{E84C3A69-D8A1-418A-ACC1-44F760602737}" presName="accent_1" presStyleCnt="0"/>
      <dgm:spPr/>
    </dgm:pt>
    <dgm:pt modelId="{AC86396E-9529-41CD-B5BD-87C45E88C4D4}" type="pres">
      <dgm:prSet presAssocID="{E84C3A69-D8A1-418A-ACC1-44F760602737}" presName="accentRepeatNode" presStyleLbl="solidFgAcc1" presStyleIdx="0" presStyleCnt="4" custScaleX="116593" custScaleY="11659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36B68A81-5EFB-40F8-8A97-3FDBD0F8BB77}" type="pres">
      <dgm:prSet presAssocID="{2DDD768E-540C-4206-9C6E-26B6F29853A9}" presName="text_2" presStyleLbl="node1" presStyleIdx="1" presStyleCnt="4">
        <dgm:presLayoutVars>
          <dgm:bulletEnabled val="1"/>
        </dgm:presLayoutVars>
      </dgm:prSet>
      <dgm:spPr/>
    </dgm:pt>
    <dgm:pt modelId="{C6EAAE00-E7F3-4ADA-8194-451EA52F0401}" type="pres">
      <dgm:prSet presAssocID="{2DDD768E-540C-4206-9C6E-26B6F29853A9}" presName="accent_2" presStyleCnt="0"/>
      <dgm:spPr/>
    </dgm:pt>
    <dgm:pt modelId="{2CA7AF44-4A85-4573-9DDF-5F55237EE943}" type="pres">
      <dgm:prSet presAssocID="{2DDD768E-540C-4206-9C6E-26B6F29853A9}" presName="accentRepeatNode" presStyleLbl="solidFgAcc1" presStyleIdx="1" presStyleCnt="4" custScaleX="91862" custScaleY="9186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C26FA99F-232F-48A8-BD5D-7EFF58F45C04}" type="pres">
      <dgm:prSet presAssocID="{E25FD55E-7680-4945-9311-28AE655A9315}" presName="text_3" presStyleLbl="node1" presStyleIdx="2" presStyleCnt="4" custLinFactNeighborX="781" custLinFactNeighborY="-28350">
        <dgm:presLayoutVars>
          <dgm:bulletEnabled val="1"/>
        </dgm:presLayoutVars>
      </dgm:prSet>
      <dgm:spPr/>
    </dgm:pt>
    <dgm:pt modelId="{B44FB9A7-B8FC-435F-9E51-36CF8BA60153}" type="pres">
      <dgm:prSet presAssocID="{E25FD55E-7680-4945-9311-28AE655A9315}" presName="accent_3" presStyleCnt="0"/>
      <dgm:spPr/>
    </dgm:pt>
    <dgm:pt modelId="{AD2D2812-5EAB-4DE4-BDD9-E58E42B60A3C}" type="pres">
      <dgm:prSet presAssocID="{E25FD55E-7680-4945-9311-28AE655A9315}" presName="accentRepeatNode" presStyleLbl="solidFgAcc1" presStyleIdx="2" presStyleCnt="4" custScaleX="83780" custScaleY="83780" custLinFactNeighborX="-8002" custLinFactNeighborY="-20790"/>
      <dgm:spPr/>
    </dgm:pt>
    <dgm:pt modelId="{BED9BAE0-4477-4950-BCA0-0A525E2A38EC}" type="pres">
      <dgm:prSet presAssocID="{71C00FFA-9802-4958-BC59-746BEB48C481}" presName="text_4" presStyleLbl="node1" presStyleIdx="3" presStyleCnt="4">
        <dgm:presLayoutVars>
          <dgm:bulletEnabled val="1"/>
        </dgm:presLayoutVars>
      </dgm:prSet>
      <dgm:spPr/>
    </dgm:pt>
    <dgm:pt modelId="{DF72B6E6-EEE5-4524-8C16-6E960BFCDF93}" type="pres">
      <dgm:prSet presAssocID="{71C00FFA-9802-4958-BC59-746BEB48C481}" presName="accent_4" presStyleCnt="0"/>
      <dgm:spPr/>
    </dgm:pt>
    <dgm:pt modelId="{3C93DD9A-845C-4DA1-AA59-F25B2D4CC634}" type="pres">
      <dgm:prSet presAssocID="{71C00FFA-9802-4958-BC59-746BEB48C481}" presName="accentRepeatNode" presStyleLbl="solidFgAcc1" presStyleIdx="3" presStyleCnt="4" custScaleX="174340" custScaleY="177458" custLinFactNeighborX="-22575" custLinFactNeighborY="-310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CE31D102-2014-43E0-9410-621B3B3FEE65}" srcId="{A1A437C5-F4B4-4E58-8773-D8579926A921}" destId="{E25FD55E-7680-4945-9311-28AE655A9315}" srcOrd="2" destOrd="0" parTransId="{5F38FFE4-F266-41EA-BB30-EFE218AE935B}" sibTransId="{3F7E6E33-65BE-4390-B8C1-CF1469C92C82}"/>
    <dgm:cxn modelId="{A061D80B-036D-4A45-B1B3-472F3B6991FB}" type="presOf" srcId="{96E71816-D196-4A0B-BACF-D9E64D59432D}" destId="{01169366-014C-4F05-B33D-72250D0748F4}" srcOrd="0" destOrd="0" presId="urn:microsoft.com/office/officeart/2008/layout/VerticalCurvedList"/>
    <dgm:cxn modelId="{5E885A5C-C746-42F8-86F7-0E4C8AE061ED}" type="presOf" srcId="{E84C3A69-D8A1-418A-ACC1-44F760602737}" destId="{049C1D07-842D-4336-AC35-00C34A937631}" srcOrd="0" destOrd="0" presId="urn:microsoft.com/office/officeart/2008/layout/VerticalCurvedList"/>
    <dgm:cxn modelId="{0C952364-EE04-486B-96AC-B50A972E700F}" type="presOf" srcId="{E25FD55E-7680-4945-9311-28AE655A9315}" destId="{C26FA99F-232F-48A8-BD5D-7EFF58F45C04}" srcOrd="0" destOrd="0" presId="urn:microsoft.com/office/officeart/2008/layout/VerticalCurvedList"/>
    <dgm:cxn modelId="{849D519D-0624-4B56-8FF1-7DB524C614D9}" srcId="{A1A437C5-F4B4-4E58-8773-D8579926A921}" destId="{E84C3A69-D8A1-418A-ACC1-44F760602737}" srcOrd="0" destOrd="0" parTransId="{1DA132FB-0345-4987-9447-5F90177AE377}" sibTransId="{96E71816-D196-4A0B-BACF-D9E64D59432D}"/>
    <dgm:cxn modelId="{7FF730A6-1860-4BE2-946F-170BDD689CFE}" type="presOf" srcId="{71C00FFA-9802-4958-BC59-746BEB48C481}" destId="{BED9BAE0-4477-4950-BCA0-0A525E2A38EC}" srcOrd="0" destOrd="0" presId="urn:microsoft.com/office/officeart/2008/layout/VerticalCurvedList"/>
    <dgm:cxn modelId="{400856D0-AF57-4C1A-A6E0-3C23BF6C689B}" srcId="{A1A437C5-F4B4-4E58-8773-D8579926A921}" destId="{2DDD768E-540C-4206-9C6E-26B6F29853A9}" srcOrd="1" destOrd="0" parTransId="{F7C108E2-1FD9-4598-A2E3-81878FD221C4}" sibTransId="{C3CE14BE-78AA-4F9C-8AC6-81C2A851C9BA}"/>
    <dgm:cxn modelId="{F5DF7EE2-954A-4680-90E2-9254A87E222B}" srcId="{A1A437C5-F4B4-4E58-8773-D8579926A921}" destId="{71C00FFA-9802-4958-BC59-746BEB48C481}" srcOrd="3" destOrd="0" parTransId="{EF32F83D-B656-4264-97A1-D6B78934901D}" sibTransId="{AA668E3A-FEE4-4C25-A116-B8025EADF668}"/>
    <dgm:cxn modelId="{39D5E7F5-42D0-464C-BF47-FB34E4353E79}" type="presOf" srcId="{A1A437C5-F4B4-4E58-8773-D8579926A921}" destId="{8D8B8019-2E9D-4FC3-8397-FB8FDEF89BC4}" srcOrd="0" destOrd="0" presId="urn:microsoft.com/office/officeart/2008/layout/VerticalCurvedList"/>
    <dgm:cxn modelId="{22970DFD-3227-408C-B018-9E8359B186DD}" type="presOf" srcId="{2DDD768E-540C-4206-9C6E-26B6F29853A9}" destId="{36B68A81-5EFB-40F8-8A97-3FDBD0F8BB77}" srcOrd="0" destOrd="0" presId="urn:microsoft.com/office/officeart/2008/layout/VerticalCurvedList"/>
    <dgm:cxn modelId="{698EA118-653E-487B-9EBE-3515932856FB}" type="presParOf" srcId="{8D8B8019-2E9D-4FC3-8397-FB8FDEF89BC4}" destId="{EAB7EAD8-F24D-48F0-BF2F-BCC4C50CD0D6}" srcOrd="0" destOrd="0" presId="urn:microsoft.com/office/officeart/2008/layout/VerticalCurvedList"/>
    <dgm:cxn modelId="{3EEBAC7A-2A6A-477D-8DD3-C12FDE1511DA}" type="presParOf" srcId="{EAB7EAD8-F24D-48F0-BF2F-BCC4C50CD0D6}" destId="{A1B6BA46-022C-4DB4-95C5-BB6C6EA4F5CE}" srcOrd="0" destOrd="0" presId="urn:microsoft.com/office/officeart/2008/layout/VerticalCurvedList"/>
    <dgm:cxn modelId="{D6D65021-DA63-4926-B8F2-1BF6B39DEDA0}" type="presParOf" srcId="{A1B6BA46-022C-4DB4-95C5-BB6C6EA4F5CE}" destId="{B36A94F0-9698-4C2F-B5A6-9422FBCA7576}" srcOrd="0" destOrd="0" presId="urn:microsoft.com/office/officeart/2008/layout/VerticalCurvedList"/>
    <dgm:cxn modelId="{EB4C6106-50F9-472D-AA1A-482FC28C983F}" type="presParOf" srcId="{A1B6BA46-022C-4DB4-95C5-BB6C6EA4F5CE}" destId="{01169366-014C-4F05-B33D-72250D0748F4}" srcOrd="1" destOrd="0" presId="urn:microsoft.com/office/officeart/2008/layout/VerticalCurvedList"/>
    <dgm:cxn modelId="{235945E4-7446-4729-BFFF-EF4502971669}" type="presParOf" srcId="{A1B6BA46-022C-4DB4-95C5-BB6C6EA4F5CE}" destId="{204AC71E-7E34-4F5A-8835-38E4C215DBE8}" srcOrd="2" destOrd="0" presId="urn:microsoft.com/office/officeart/2008/layout/VerticalCurvedList"/>
    <dgm:cxn modelId="{729570F1-F8E4-454C-B7F9-76CCE5AD0132}" type="presParOf" srcId="{A1B6BA46-022C-4DB4-95C5-BB6C6EA4F5CE}" destId="{EA63EC0F-F88B-4A5F-82CF-16F692B35F75}" srcOrd="3" destOrd="0" presId="urn:microsoft.com/office/officeart/2008/layout/VerticalCurvedList"/>
    <dgm:cxn modelId="{B481C543-B0C4-49D4-B28C-9465379E8E22}" type="presParOf" srcId="{EAB7EAD8-F24D-48F0-BF2F-BCC4C50CD0D6}" destId="{049C1D07-842D-4336-AC35-00C34A937631}" srcOrd="1" destOrd="0" presId="urn:microsoft.com/office/officeart/2008/layout/VerticalCurvedList"/>
    <dgm:cxn modelId="{B485D1BA-71DB-431E-AC23-5B2A55763312}" type="presParOf" srcId="{EAB7EAD8-F24D-48F0-BF2F-BCC4C50CD0D6}" destId="{7B128C7A-34B4-47B4-ADB9-3A0A3432FE84}" srcOrd="2" destOrd="0" presId="urn:microsoft.com/office/officeart/2008/layout/VerticalCurvedList"/>
    <dgm:cxn modelId="{C417701D-BF44-4D88-B6B7-46B6AC02E696}" type="presParOf" srcId="{7B128C7A-34B4-47B4-ADB9-3A0A3432FE84}" destId="{AC86396E-9529-41CD-B5BD-87C45E88C4D4}" srcOrd="0" destOrd="0" presId="urn:microsoft.com/office/officeart/2008/layout/VerticalCurvedList"/>
    <dgm:cxn modelId="{BEC354A5-06B8-46AF-BA8D-D41357EEC02A}" type="presParOf" srcId="{EAB7EAD8-F24D-48F0-BF2F-BCC4C50CD0D6}" destId="{36B68A81-5EFB-40F8-8A97-3FDBD0F8BB77}" srcOrd="3" destOrd="0" presId="urn:microsoft.com/office/officeart/2008/layout/VerticalCurvedList"/>
    <dgm:cxn modelId="{6E68686D-D841-44F9-A595-95EA77F425B3}" type="presParOf" srcId="{EAB7EAD8-F24D-48F0-BF2F-BCC4C50CD0D6}" destId="{C6EAAE00-E7F3-4ADA-8194-451EA52F0401}" srcOrd="4" destOrd="0" presId="urn:microsoft.com/office/officeart/2008/layout/VerticalCurvedList"/>
    <dgm:cxn modelId="{580917A6-9330-4EDE-8AB1-6A3DEAA6D3A9}" type="presParOf" srcId="{C6EAAE00-E7F3-4ADA-8194-451EA52F0401}" destId="{2CA7AF44-4A85-4573-9DDF-5F55237EE943}" srcOrd="0" destOrd="0" presId="urn:microsoft.com/office/officeart/2008/layout/VerticalCurvedList"/>
    <dgm:cxn modelId="{FBD563D5-C281-414F-B002-62A337E64610}" type="presParOf" srcId="{EAB7EAD8-F24D-48F0-BF2F-BCC4C50CD0D6}" destId="{C26FA99F-232F-48A8-BD5D-7EFF58F45C04}" srcOrd="5" destOrd="0" presId="urn:microsoft.com/office/officeart/2008/layout/VerticalCurvedList"/>
    <dgm:cxn modelId="{B3FFC225-08AD-418C-963D-B2C43210B18C}" type="presParOf" srcId="{EAB7EAD8-F24D-48F0-BF2F-BCC4C50CD0D6}" destId="{B44FB9A7-B8FC-435F-9E51-36CF8BA60153}" srcOrd="6" destOrd="0" presId="urn:microsoft.com/office/officeart/2008/layout/VerticalCurvedList"/>
    <dgm:cxn modelId="{8805B6B6-CE34-4715-BE2A-E09B896BDA94}" type="presParOf" srcId="{B44FB9A7-B8FC-435F-9E51-36CF8BA60153}" destId="{AD2D2812-5EAB-4DE4-BDD9-E58E42B60A3C}" srcOrd="0" destOrd="0" presId="urn:microsoft.com/office/officeart/2008/layout/VerticalCurvedList"/>
    <dgm:cxn modelId="{FE1BDA18-C689-44B9-A0AD-E0D45260A224}" type="presParOf" srcId="{EAB7EAD8-F24D-48F0-BF2F-BCC4C50CD0D6}" destId="{BED9BAE0-4477-4950-BCA0-0A525E2A38EC}" srcOrd="7" destOrd="0" presId="urn:microsoft.com/office/officeart/2008/layout/VerticalCurvedList"/>
    <dgm:cxn modelId="{171D97B5-0FB7-467E-B5BF-E28CACC12AA2}" type="presParOf" srcId="{EAB7EAD8-F24D-48F0-BF2F-BCC4C50CD0D6}" destId="{DF72B6E6-EEE5-4524-8C16-6E960BFCDF93}" srcOrd="8" destOrd="0" presId="urn:microsoft.com/office/officeart/2008/layout/VerticalCurvedList"/>
    <dgm:cxn modelId="{2155B08B-4EA2-4D32-9E29-663D88815A18}" type="presParOf" srcId="{DF72B6E6-EEE5-4524-8C16-6E960BFCDF93}" destId="{3C93DD9A-845C-4DA1-AA59-F25B2D4CC6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A0B3C-940D-45AF-BE79-6900C92F62F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C9DBDA-75D7-4442-B783-BD09FA419633}">
      <dgm:prSet phldrT="[Текст]" custT="1"/>
      <dgm:spPr/>
      <dgm:t>
        <a:bodyPr/>
        <a:lstStyle/>
        <a:p>
          <a:pPr algn="ctr"/>
          <a:r>
            <a:rPr lang="ru-RU" sz="1600" b="1" dirty="0"/>
            <a:t>Состояние библиотечного фонда ОО</a:t>
          </a:r>
        </a:p>
      </dgm:t>
    </dgm:pt>
    <dgm:pt modelId="{061C6E96-FE0C-416C-91F3-58677C469FC9}" type="parTrans" cxnId="{86BF02E5-A2FB-43F4-ACD7-4E8E476084E4}">
      <dgm:prSet/>
      <dgm:spPr/>
      <dgm:t>
        <a:bodyPr/>
        <a:lstStyle/>
        <a:p>
          <a:endParaRPr lang="ru-RU"/>
        </a:p>
      </dgm:t>
    </dgm:pt>
    <dgm:pt modelId="{DEC838E8-7A8C-493B-956A-DC0BED8990B4}" type="sibTrans" cxnId="{86BF02E5-A2FB-43F4-ACD7-4E8E476084E4}">
      <dgm:prSet/>
      <dgm:spPr/>
      <dgm:t>
        <a:bodyPr/>
        <a:lstStyle/>
        <a:p>
          <a:endParaRPr lang="ru-RU"/>
        </a:p>
      </dgm:t>
    </dgm:pt>
    <dgm:pt modelId="{5856E550-4ECA-40DE-9B8B-0BFC04499ADC}">
      <dgm:prSet phldrT="[Текст]"/>
      <dgm:spPr/>
      <dgm:t>
        <a:bodyPr/>
        <a:lstStyle/>
        <a:p>
          <a:r>
            <a:rPr lang="ru-RU" b="1" dirty="0"/>
            <a:t>Количество учебников, находящихся на балансе ОО</a:t>
          </a:r>
        </a:p>
      </dgm:t>
    </dgm:pt>
    <dgm:pt modelId="{2DFC86E5-A511-4663-AFD1-F2268A784F9D}" type="parTrans" cxnId="{33388173-7662-4AB3-89E3-785BDEE08121}">
      <dgm:prSet/>
      <dgm:spPr/>
      <dgm:t>
        <a:bodyPr/>
        <a:lstStyle/>
        <a:p>
          <a:endParaRPr lang="ru-RU"/>
        </a:p>
      </dgm:t>
    </dgm:pt>
    <dgm:pt modelId="{C2930962-40C7-4379-AF7B-938AC9155E7A}" type="sibTrans" cxnId="{33388173-7662-4AB3-89E3-785BDEE08121}">
      <dgm:prSet/>
      <dgm:spPr/>
      <dgm:t>
        <a:bodyPr/>
        <a:lstStyle/>
        <a:p>
          <a:endParaRPr lang="ru-RU"/>
        </a:p>
      </dgm:t>
    </dgm:pt>
    <dgm:pt modelId="{936B6EA5-9569-4855-BCF4-588F2A680BFC}">
      <dgm:prSet phldrT="[Текст]" custT="1"/>
      <dgm:spPr/>
      <dgm:t>
        <a:bodyPr/>
        <a:lstStyle/>
        <a:p>
          <a:pPr algn="ctr"/>
          <a:r>
            <a:rPr lang="ru-RU" sz="1400" b="1" dirty="0"/>
            <a:t>Обеспеченность учебниками в соответствии с текущим контингентом</a:t>
          </a:r>
        </a:p>
      </dgm:t>
    </dgm:pt>
    <dgm:pt modelId="{37D70FF1-6C3C-468B-9FEF-39F51FA6E4C3}" type="parTrans" cxnId="{1D305D66-4146-4729-AA59-B4F5A728712F}">
      <dgm:prSet/>
      <dgm:spPr/>
      <dgm:t>
        <a:bodyPr/>
        <a:lstStyle/>
        <a:p>
          <a:endParaRPr lang="ru-RU"/>
        </a:p>
      </dgm:t>
    </dgm:pt>
    <dgm:pt modelId="{890ED783-9D8B-4F84-9A2B-DCB52C1B5AA8}" type="sibTrans" cxnId="{1D305D66-4146-4729-AA59-B4F5A728712F}">
      <dgm:prSet/>
      <dgm:spPr/>
      <dgm:t>
        <a:bodyPr/>
        <a:lstStyle/>
        <a:p>
          <a:endParaRPr lang="ru-RU"/>
        </a:p>
      </dgm:t>
    </dgm:pt>
    <dgm:pt modelId="{E96A3D11-36B3-4FA3-A186-2FBE68E0FDE8}">
      <dgm:prSet phldrT="[Текст]"/>
      <dgm:spPr/>
      <dgm:t>
        <a:bodyPr/>
        <a:lstStyle/>
        <a:p>
          <a:r>
            <a:rPr lang="ru-RU" b="1" dirty="0"/>
            <a:t>Количество учебников из приложения № 1 ФПУ  и Приложения № 2 с действующим сроком, используемых учителями /свободный фонд/количество учебников из свободного фонда, переданных в иные ОО в разрезе классов, учебных предметов(курсов) </a:t>
          </a:r>
        </a:p>
      </dgm:t>
    </dgm:pt>
    <dgm:pt modelId="{25D47738-7CF7-4668-A0D6-4E88363A10D8}" type="parTrans" cxnId="{7448F212-2135-4F66-93E2-E80F00DAEEF8}">
      <dgm:prSet/>
      <dgm:spPr/>
      <dgm:t>
        <a:bodyPr/>
        <a:lstStyle/>
        <a:p>
          <a:endParaRPr lang="ru-RU"/>
        </a:p>
      </dgm:t>
    </dgm:pt>
    <dgm:pt modelId="{AED1E57A-DF6F-4D5E-9C2B-F73D1E4440B7}" type="sibTrans" cxnId="{7448F212-2135-4F66-93E2-E80F00DAEEF8}">
      <dgm:prSet/>
      <dgm:spPr/>
      <dgm:t>
        <a:bodyPr/>
        <a:lstStyle/>
        <a:p>
          <a:endParaRPr lang="ru-RU"/>
        </a:p>
      </dgm:t>
    </dgm:pt>
    <dgm:pt modelId="{BDC12A23-DE42-4964-A890-B3FE2E460ED1}">
      <dgm:prSet phldrT="[Текст]"/>
      <dgm:spPr/>
      <dgm:t>
        <a:bodyPr/>
        <a:lstStyle/>
        <a:p>
          <a:r>
            <a:rPr lang="ru-RU" b="1" dirty="0"/>
            <a:t>Количество учебников из 1 приложения ФПУ, с действующим сроком использования из 2 приложения ФПУ</a:t>
          </a:r>
        </a:p>
      </dgm:t>
    </dgm:pt>
    <dgm:pt modelId="{458DD2F2-EE6A-40EC-9383-94BD2F55382F}" type="parTrans" cxnId="{5243EB23-4C9D-42F5-A144-D35C7B81BEFE}">
      <dgm:prSet/>
      <dgm:spPr/>
      <dgm:t>
        <a:bodyPr/>
        <a:lstStyle/>
        <a:p>
          <a:endParaRPr lang="ru-RU"/>
        </a:p>
      </dgm:t>
    </dgm:pt>
    <dgm:pt modelId="{0F5375B7-F0A2-439D-BFEC-4BC32CCA9FC6}" type="sibTrans" cxnId="{5243EB23-4C9D-42F5-A144-D35C7B81BEFE}">
      <dgm:prSet/>
      <dgm:spPr/>
      <dgm:t>
        <a:bodyPr/>
        <a:lstStyle/>
        <a:p>
          <a:endParaRPr lang="ru-RU"/>
        </a:p>
      </dgm:t>
    </dgm:pt>
    <dgm:pt modelId="{378D5A03-4493-4509-8A9D-A7C991F4E547}">
      <dgm:prSet phldrT="[Текст]"/>
      <dgm:spPr/>
      <dgm:t>
        <a:bodyPr/>
        <a:lstStyle/>
        <a:p>
          <a:r>
            <a:rPr lang="ru-RU" b="1" dirty="0"/>
            <a:t>Количество учебников, не соответствующих ФПУ или с истекшим сроком использования из 2 приложения</a:t>
          </a:r>
        </a:p>
      </dgm:t>
    </dgm:pt>
    <dgm:pt modelId="{72E49B76-5E61-4E81-9C39-2F9846253908}" type="parTrans" cxnId="{F7904807-4CF6-49C7-A8BF-CE832ABB7E9F}">
      <dgm:prSet/>
      <dgm:spPr/>
      <dgm:t>
        <a:bodyPr/>
        <a:lstStyle/>
        <a:p>
          <a:endParaRPr lang="ru-RU"/>
        </a:p>
      </dgm:t>
    </dgm:pt>
    <dgm:pt modelId="{C457522F-4A08-46D4-9710-3D694CFBA5C1}" type="sibTrans" cxnId="{F7904807-4CF6-49C7-A8BF-CE832ABB7E9F}">
      <dgm:prSet/>
      <dgm:spPr/>
      <dgm:t>
        <a:bodyPr/>
        <a:lstStyle/>
        <a:p>
          <a:endParaRPr lang="ru-RU"/>
        </a:p>
      </dgm:t>
    </dgm:pt>
    <dgm:pt modelId="{DFCEA188-8CEF-4F1A-B8C2-E3E6BC622E45}">
      <dgm:prSet phldrT="[Текст]"/>
      <dgm:spPr/>
      <dgm:t>
        <a:bodyPr/>
        <a:lstStyle/>
        <a:p>
          <a:r>
            <a:rPr lang="ru-RU" b="1" dirty="0"/>
            <a:t>Количество учебников, принятых во временное пользование</a:t>
          </a:r>
        </a:p>
      </dgm:t>
    </dgm:pt>
    <dgm:pt modelId="{FF35F353-75D3-41C8-97DE-D279BE5D685D}" type="parTrans" cxnId="{EA72381B-9987-461E-9143-DDBA691C69EC}">
      <dgm:prSet/>
      <dgm:spPr/>
      <dgm:t>
        <a:bodyPr/>
        <a:lstStyle/>
        <a:p>
          <a:endParaRPr lang="ru-RU"/>
        </a:p>
      </dgm:t>
    </dgm:pt>
    <dgm:pt modelId="{A32311E2-C874-414F-A64F-4CE819B059E9}" type="sibTrans" cxnId="{EA72381B-9987-461E-9143-DDBA691C69EC}">
      <dgm:prSet/>
      <dgm:spPr/>
      <dgm:t>
        <a:bodyPr/>
        <a:lstStyle/>
        <a:p>
          <a:endParaRPr lang="ru-RU"/>
        </a:p>
      </dgm:t>
    </dgm:pt>
    <dgm:pt modelId="{0C05E412-F291-49F9-A6F7-60DA0A523304}">
      <dgm:prSet phldrT="[Текст]"/>
      <dgm:spPr/>
      <dgm:t>
        <a:bodyPr/>
        <a:lstStyle/>
        <a:p>
          <a:r>
            <a:rPr lang="ru-RU" b="1" dirty="0"/>
            <a:t>Количество учебников, переданных во временное пользование</a:t>
          </a:r>
        </a:p>
      </dgm:t>
    </dgm:pt>
    <dgm:pt modelId="{E2258342-74F9-4777-9F93-6F0E1B8EB990}" type="parTrans" cxnId="{86DA54CD-3813-4BDB-9D96-CE1972F3FC6B}">
      <dgm:prSet/>
      <dgm:spPr/>
      <dgm:t>
        <a:bodyPr/>
        <a:lstStyle/>
        <a:p>
          <a:endParaRPr lang="ru-RU"/>
        </a:p>
      </dgm:t>
    </dgm:pt>
    <dgm:pt modelId="{31828B57-1CD7-4662-9FB8-EE8177393024}" type="sibTrans" cxnId="{86DA54CD-3813-4BDB-9D96-CE1972F3FC6B}">
      <dgm:prSet/>
      <dgm:spPr/>
      <dgm:t>
        <a:bodyPr/>
        <a:lstStyle/>
        <a:p>
          <a:endParaRPr lang="ru-RU"/>
        </a:p>
      </dgm:t>
    </dgm:pt>
    <dgm:pt modelId="{4AC09CDC-B5B0-4C2C-A0F9-031DF7E31C92}">
      <dgm:prSet phldrT="[Текст]" custT="1"/>
      <dgm:spPr/>
      <dgm:t>
        <a:bodyPr/>
        <a:lstStyle/>
        <a:p>
          <a:pPr algn="ctr"/>
          <a:r>
            <a:rPr lang="ru-RU" sz="1400" b="1" dirty="0"/>
            <a:t>Обеспеченность учебниками из 1 приложения ФПУ в соответствии с текущим контингентом</a:t>
          </a:r>
        </a:p>
      </dgm:t>
    </dgm:pt>
    <dgm:pt modelId="{6941FA06-4D8A-46E1-B74F-B220F1D6A6EA}" type="parTrans" cxnId="{BDCE2765-4D71-4D64-B2A6-F78AB1C80DC8}">
      <dgm:prSet/>
      <dgm:spPr/>
      <dgm:t>
        <a:bodyPr/>
        <a:lstStyle/>
        <a:p>
          <a:endParaRPr lang="ru-RU"/>
        </a:p>
      </dgm:t>
    </dgm:pt>
    <dgm:pt modelId="{B620B595-5AA5-4F3F-B9DC-C42AB2A4C45E}" type="sibTrans" cxnId="{BDCE2765-4D71-4D64-B2A6-F78AB1C80DC8}">
      <dgm:prSet/>
      <dgm:spPr/>
      <dgm:t>
        <a:bodyPr/>
        <a:lstStyle/>
        <a:p>
          <a:endParaRPr lang="ru-RU"/>
        </a:p>
      </dgm:t>
    </dgm:pt>
    <dgm:pt modelId="{7B52716D-B67E-47A4-9892-122218DAEDAE}">
      <dgm:prSet phldrT="[Текст]"/>
      <dgm:spPr/>
      <dgm:t>
        <a:bodyPr/>
        <a:lstStyle/>
        <a:p>
          <a:r>
            <a:rPr lang="ru-RU" b="1" dirty="0"/>
            <a:t>Количество использующихся учебников в разрезе классов/учебных предметов (курсов) в соответствии с текущим контингентом</a:t>
          </a:r>
        </a:p>
      </dgm:t>
    </dgm:pt>
    <dgm:pt modelId="{FA59E9FA-7F1F-435B-B585-3F2A29038651}" type="parTrans" cxnId="{112A68A1-F62B-4FBE-A1BF-4F1C8B4F9F22}">
      <dgm:prSet/>
      <dgm:spPr/>
      <dgm:t>
        <a:bodyPr/>
        <a:lstStyle/>
        <a:p>
          <a:endParaRPr lang="ru-RU"/>
        </a:p>
      </dgm:t>
    </dgm:pt>
    <dgm:pt modelId="{1DD14D3F-6804-4BA1-AF6F-1C7FCA089771}" type="sibTrans" cxnId="{112A68A1-F62B-4FBE-A1BF-4F1C8B4F9F22}">
      <dgm:prSet/>
      <dgm:spPr/>
      <dgm:t>
        <a:bodyPr/>
        <a:lstStyle/>
        <a:p>
          <a:endParaRPr lang="ru-RU"/>
        </a:p>
      </dgm:t>
    </dgm:pt>
    <dgm:pt modelId="{9C39E531-CC26-44A8-B096-2FD6C2C2489E}">
      <dgm:prSet phldrT="[Текст]" custT="1"/>
      <dgm:spPr/>
      <dgm:t>
        <a:bodyPr/>
        <a:lstStyle/>
        <a:p>
          <a:pPr algn="ctr"/>
          <a:r>
            <a:rPr lang="ru-RU" sz="1400" b="1" dirty="0"/>
            <a:t>Потребность в учебниках с учетом прогнозной численности обучающихся</a:t>
          </a:r>
        </a:p>
      </dgm:t>
    </dgm:pt>
    <dgm:pt modelId="{03F121F8-A753-4AC2-B33B-1A7A7A03C602}" type="parTrans" cxnId="{C5BDBE12-8BF1-47CC-8B65-DC88785A8B0C}">
      <dgm:prSet/>
      <dgm:spPr/>
      <dgm:t>
        <a:bodyPr/>
        <a:lstStyle/>
        <a:p>
          <a:endParaRPr lang="ru-RU"/>
        </a:p>
      </dgm:t>
    </dgm:pt>
    <dgm:pt modelId="{7B39F1F4-DFF0-467F-A3CD-B49A48A72EBB}" type="sibTrans" cxnId="{C5BDBE12-8BF1-47CC-8B65-DC88785A8B0C}">
      <dgm:prSet/>
      <dgm:spPr/>
      <dgm:t>
        <a:bodyPr/>
        <a:lstStyle/>
        <a:p>
          <a:endParaRPr lang="ru-RU"/>
        </a:p>
      </dgm:t>
    </dgm:pt>
    <dgm:pt modelId="{A2096FE6-2FAC-4A38-8D5A-86B5B11726D3}">
      <dgm:prSet phldrT="[Текст]"/>
      <dgm:spPr/>
      <dgm:t>
        <a:bodyPr/>
        <a:lstStyle/>
        <a:p>
          <a:r>
            <a:rPr lang="ru-RU" b="1" dirty="0"/>
            <a:t>Количество использующихся учебников из 1 приложения ФПУ в разрезе классов/учебных предметов (курсов) в соответствии с текущим контингентом </a:t>
          </a:r>
        </a:p>
      </dgm:t>
    </dgm:pt>
    <dgm:pt modelId="{C789D05C-0F17-4FF9-8202-590A49079EA2}" type="parTrans" cxnId="{E4C32066-DC69-4D02-A75F-524D5323DA81}">
      <dgm:prSet/>
      <dgm:spPr/>
      <dgm:t>
        <a:bodyPr/>
        <a:lstStyle/>
        <a:p>
          <a:endParaRPr lang="ru-RU"/>
        </a:p>
      </dgm:t>
    </dgm:pt>
    <dgm:pt modelId="{0A363809-CA77-47D1-8CA9-D5B27BD9B184}" type="sibTrans" cxnId="{E4C32066-DC69-4D02-A75F-524D5323DA81}">
      <dgm:prSet/>
      <dgm:spPr/>
      <dgm:t>
        <a:bodyPr/>
        <a:lstStyle/>
        <a:p>
          <a:endParaRPr lang="ru-RU"/>
        </a:p>
      </dgm:t>
    </dgm:pt>
    <dgm:pt modelId="{341F80F8-BCFE-47A9-813C-67BB71115411}">
      <dgm:prSet phldrT="[Текст]" custT="1"/>
      <dgm:spPr/>
      <dgm:t>
        <a:bodyPr/>
        <a:lstStyle/>
        <a:p>
          <a:pPr algn="ctr"/>
          <a:r>
            <a:rPr lang="ru-RU" sz="1600" b="1" dirty="0"/>
            <a:t>Излишки учебников </a:t>
          </a:r>
        </a:p>
      </dgm:t>
    </dgm:pt>
    <dgm:pt modelId="{1DC58E46-6731-4B9A-81C8-BE6B8800112F}" type="parTrans" cxnId="{F1E39D12-1FBE-4EB8-8504-B2A41D8B935A}">
      <dgm:prSet/>
      <dgm:spPr/>
      <dgm:t>
        <a:bodyPr/>
        <a:lstStyle/>
        <a:p>
          <a:endParaRPr lang="ru-RU"/>
        </a:p>
      </dgm:t>
    </dgm:pt>
    <dgm:pt modelId="{582C9F6E-B8F0-4ED5-AB22-939A7B14D5BA}" type="sibTrans" cxnId="{F1E39D12-1FBE-4EB8-8504-B2A41D8B935A}">
      <dgm:prSet/>
      <dgm:spPr/>
      <dgm:t>
        <a:bodyPr/>
        <a:lstStyle/>
        <a:p>
          <a:endParaRPr lang="ru-RU"/>
        </a:p>
      </dgm:t>
    </dgm:pt>
    <dgm:pt modelId="{8E5C83DE-DC9D-4743-BD95-F59947C99DF5}">
      <dgm:prSet phldrT="[Текст]"/>
      <dgm:spPr/>
      <dgm:t>
        <a:bodyPr/>
        <a:lstStyle/>
        <a:p>
          <a:r>
            <a:rPr lang="ru-RU" b="1" dirty="0"/>
            <a:t>Количество недостающих учебников на текущую дату/количество недостающих учебников на 01.09.2024 с учетом прогнозной численности обучающихся и закрытия потребности в разрезе классов, учебных предметов(курсов) </a:t>
          </a:r>
        </a:p>
      </dgm:t>
    </dgm:pt>
    <dgm:pt modelId="{D7260F13-686C-4D7C-AB92-16C2BF2961F4}" type="parTrans" cxnId="{8ECAB68A-B7D7-41EC-AC3D-A0E023293476}">
      <dgm:prSet/>
      <dgm:spPr/>
      <dgm:t>
        <a:bodyPr/>
        <a:lstStyle/>
        <a:p>
          <a:endParaRPr lang="ru-RU"/>
        </a:p>
      </dgm:t>
    </dgm:pt>
    <dgm:pt modelId="{1F2F1EEE-5C67-4A7E-827C-35374D696DE3}" type="sibTrans" cxnId="{8ECAB68A-B7D7-41EC-AC3D-A0E023293476}">
      <dgm:prSet/>
      <dgm:spPr/>
      <dgm:t>
        <a:bodyPr/>
        <a:lstStyle/>
        <a:p>
          <a:endParaRPr lang="ru-RU"/>
        </a:p>
      </dgm:t>
    </dgm:pt>
    <dgm:pt modelId="{3B2ECE88-5A89-4AEA-BF52-7C5F773D815C}">
      <dgm:prSet phldrT="[Текст]" custScaleY="75408" custLinFactNeighborY="-59681"/>
      <dgm:spPr/>
      <dgm:t>
        <a:bodyPr/>
        <a:lstStyle/>
        <a:p>
          <a:r>
            <a:rPr lang="ru-RU" b="1" dirty="0"/>
            <a:t>Количество учебников из приложения № 2 ФПУ с истекшим сроком, и/или не вошедшие в ФПУ, используемых учителями /свободный фонд/количество учебников из свободного фонда, переданных в иные ОО в разрезе классов, учебных предметов(курсов) </a:t>
          </a:r>
        </a:p>
      </dgm:t>
    </dgm:pt>
    <dgm:pt modelId="{5962D3CA-59BF-4924-A713-EE03DF8D49DA}" type="parTrans" cxnId="{732F4D6A-D328-4744-9689-34AA6BD9D99B}">
      <dgm:prSet/>
      <dgm:spPr/>
      <dgm:t>
        <a:bodyPr/>
        <a:lstStyle/>
        <a:p>
          <a:endParaRPr lang="ru-RU"/>
        </a:p>
      </dgm:t>
    </dgm:pt>
    <dgm:pt modelId="{FE13B894-75E5-4303-8057-A1FC37934F58}" type="sibTrans" cxnId="{732F4D6A-D328-4744-9689-34AA6BD9D99B}">
      <dgm:prSet/>
      <dgm:spPr/>
      <dgm:t>
        <a:bodyPr/>
        <a:lstStyle/>
        <a:p>
          <a:endParaRPr lang="ru-RU"/>
        </a:p>
      </dgm:t>
    </dgm:pt>
    <dgm:pt modelId="{90B8BCFD-04D3-4019-9C75-F7A4115279A7}" type="pres">
      <dgm:prSet presAssocID="{F51A0B3C-940D-45AF-BE79-6900C92F62FE}" presName="linear" presStyleCnt="0">
        <dgm:presLayoutVars>
          <dgm:animLvl val="lvl"/>
          <dgm:resizeHandles val="exact"/>
        </dgm:presLayoutVars>
      </dgm:prSet>
      <dgm:spPr/>
    </dgm:pt>
    <dgm:pt modelId="{A3F159FB-050B-4EFF-9F6F-4B281A6EAB3D}" type="pres">
      <dgm:prSet presAssocID="{60C9DBDA-75D7-4442-B783-BD09FA419633}" presName="parentText" presStyleLbl="node1" presStyleIdx="0" presStyleCnt="5" custScaleY="93811">
        <dgm:presLayoutVars>
          <dgm:chMax val="0"/>
          <dgm:bulletEnabled val="1"/>
        </dgm:presLayoutVars>
      </dgm:prSet>
      <dgm:spPr/>
    </dgm:pt>
    <dgm:pt modelId="{9A991985-614B-4FDE-9290-C4D30600176D}" type="pres">
      <dgm:prSet presAssocID="{60C9DBDA-75D7-4442-B783-BD09FA419633}" presName="childText" presStyleLbl="revTx" presStyleIdx="0" presStyleCnt="5" custScaleY="61880">
        <dgm:presLayoutVars>
          <dgm:bulletEnabled val="1"/>
        </dgm:presLayoutVars>
      </dgm:prSet>
      <dgm:spPr/>
    </dgm:pt>
    <dgm:pt modelId="{2A404160-DCF9-4749-8B30-B1657EC1E716}" type="pres">
      <dgm:prSet presAssocID="{936B6EA5-9569-4855-BCF4-588F2A680BFC}" presName="parentText" presStyleLbl="node1" presStyleIdx="1" presStyleCnt="5" custScaleY="74066" custLinFactNeighborY="-19334">
        <dgm:presLayoutVars>
          <dgm:chMax val="0"/>
          <dgm:bulletEnabled val="1"/>
        </dgm:presLayoutVars>
      </dgm:prSet>
      <dgm:spPr/>
    </dgm:pt>
    <dgm:pt modelId="{E958AC3F-ADCD-469D-81FA-9AF13C271570}" type="pres">
      <dgm:prSet presAssocID="{936B6EA5-9569-4855-BCF4-588F2A680BFC}" presName="childText" presStyleLbl="revTx" presStyleIdx="1" presStyleCnt="5" custLinFactNeighborY="-9342">
        <dgm:presLayoutVars>
          <dgm:bulletEnabled val="1"/>
        </dgm:presLayoutVars>
      </dgm:prSet>
      <dgm:spPr/>
    </dgm:pt>
    <dgm:pt modelId="{97E5C44D-2944-4D90-9488-28214C8A292A}" type="pres">
      <dgm:prSet presAssocID="{4AC09CDC-B5B0-4C2C-A0F9-031DF7E31C92}" presName="parentText" presStyleLbl="node1" presStyleIdx="2" presStyleCnt="5" custScaleY="78822" custLinFactNeighborY="-24805">
        <dgm:presLayoutVars>
          <dgm:chMax val="0"/>
          <dgm:bulletEnabled val="1"/>
        </dgm:presLayoutVars>
      </dgm:prSet>
      <dgm:spPr/>
    </dgm:pt>
    <dgm:pt modelId="{D386E3CF-7AD5-4282-93DA-D5D8F00A6576}" type="pres">
      <dgm:prSet presAssocID="{4AC09CDC-B5B0-4C2C-A0F9-031DF7E31C92}" presName="childText" presStyleLbl="revTx" presStyleIdx="2" presStyleCnt="5">
        <dgm:presLayoutVars>
          <dgm:bulletEnabled val="1"/>
        </dgm:presLayoutVars>
      </dgm:prSet>
      <dgm:spPr/>
    </dgm:pt>
    <dgm:pt modelId="{E279EAB3-F35E-411E-8739-F65C9751D605}" type="pres">
      <dgm:prSet presAssocID="{9C39E531-CC26-44A8-B096-2FD6C2C2489E}" presName="parentText" presStyleLbl="node1" presStyleIdx="3" presStyleCnt="5" custScaleY="68536">
        <dgm:presLayoutVars>
          <dgm:chMax val="0"/>
          <dgm:bulletEnabled val="1"/>
        </dgm:presLayoutVars>
      </dgm:prSet>
      <dgm:spPr/>
    </dgm:pt>
    <dgm:pt modelId="{FCC0FD7C-FAC5-4406-9CBA-E9A53E85A16D}" type="pres">
      <dgm:prSet presAssocID="{9C39E531-CC26-44A8-B096-2FD6C2C2489E}" presName="childText" presStyleLbl="revTx" presStyleIdx="3" presStyleCnt="5" custLinFactNeighborX="156" custLinFactNeighborY="9296">
        <dgm:presLayoutVars>
          <dgm:bulletEnabled val="1"/>
        </dgm:presLayoutVars>
      </dgm:prSet>
      <dgm:spPr/>
    </dgm:pt>
    <dgm:pt modelId="{FB780E46-07A2-4896-8572-E9238C62FF79}" type="pres">
      <dgm:prSet presAssocID="{341F80F8-BCFE-47A9-813C-67BB71115411}" presName="parentText" presStyleLbl="node1" presStyleIdx="4" presStyleCnt="5" custScaleY="71587" custLinFactNeighborX="242" custLinFactNeighborY="-54810">
        <dgm:presLayoutVars>
          <dgm:chMax val="0"/>
          <dgm:bulletEnabled val="1"/>
        </dgm:presLayoutVars>
      </dgm:prSet>
      <dgm:spPr/>
    </dgm:pt>
    <dgm:pt modelId="{5B839736-C5E8-485D-9FFF-D3388B8D92D3}" type="pres">
      <dgm:prSet presAssocID="{341F80F8-BCFE-47A9-813C-67BB71115411}" presName="childText" presStyleLbl="revTx" presStyleIdx="4" presStyleCnt="5" custScaleY="75408" custLinFactNeighborY="-59681">
        <dgm:presLayoutVars>
          <dgm:bulletEnabled val="1"/>
        </dgm:presLayoutVars>
      </dgm:prSet>
      <dgm:spPr/>
    </dgm:pt>
  </dgm:ptLst>
  <dgm:cxnLst>
    <dgm:cxn modelId="{F7904807-4CF6-49C7-A8BF-CE832ABB7E9F}" srcId="{60C9DBDA-75D7-4442-B783-BD09FA419633}" destId="{378D5A03-4493-4509-8A9D-A7C991F4E547}" srcOrd="2" destOrd="0" parTransId="{72E49B76-5E61-4E81-9C39-2F9846253908}" sibTransId="{C457522F-4A08-46D4-9710-3D694CFBA5C1}"/>
    <dgm:cxn modelId="{502A1F11-63FC-4276-8F6F-3995F31C8DC2}" type="presOf" srcId="{F51A0B3C-940D-45AF-BE79-6900C92F62FE}" destId="{90B8BCFD-04D3-4019-9C75-F7A4115279A7}" srcOrd="0" destOrd="0" presId="urn:microsoft.com/office/officeart/2005/8/layout/vList2"/>
    <dgm:cxn modelId="{F1E39D12-1FBE-4EB8-8504-B2A41D8B935A}" srcId="{F51A0B3C-940D-45AF-BE79-6900C92F62FE}" destId="{341F80F8-BCFE-47A9-813C-67BB71115411}" srcOrd="4" destOrd="0" parTransId="{1DC58E46-6731-4B9A-81C8-BE6B8800112F}" sibTransId="{582C9F6E-B8F0-4ED5-AB22-939A7B14D5BA}"/>
    <dgm:cxn modelId="{C5BDBE12-8BF1-47CC-8B65-DC88785A8B0C}" srcId="{F51A0B3C-940D-45AF-BE79-6900C92F62FE}" destId="{9C39E531-CC26-44A8-B096-2FD6C2C2489E}" srcOrd="3" destOrd="0" parTransId="{03F121F8-A753-4AC2-B33B-1A7A7A03C602}" sibTransId="{7B39F1F4-DFF0-467F-A3CD-B49A48A72EBB}"/>
    <dgm:cxn modelId="{7448F212-2135-4F66-93E2-E80F00DAEEF8}" srcId="{341F80F8-BCFE-47A9-813C-67BB71115411}" destId="{E96A3D11-36B3-4FA3-A186-2FBE68E0FDE8}" srcOrd="0" destOrd="0" parTransId="{25D47738-7CF7-4668-A0D6-4E88363A10D8}" sibTransId="{AED1E57A-DF6F-4D5E-9C2B-F73D1E4440B7}"/>
    <dgm:cxn modelId="{EA72381B-9987-461E-9143-DDBA691C69EC}" srcId="{60C9DBDA-75D7-4442-B783-BD09FA419633}" destId="{DFCEA188-8CEF-4F1A-B8C2-E3E6BC622E45}" srcOrd="3" destOrd="0" parTransId="{FF35F353-75D3-41C8-97DE-D279BE5D685D}" sibTransId="{A32311E2-C874-414F-A64F-4CE819B059E9}"/>
    <dgm:cxn modelId="{5243EB23-4C9D-42F5-A144-D35C7B81BEFE}" srcId="{60C9DBDA-75D7-4442-B783-BD09FA419633}" destId="{BDC12A23-DE42-4964-A890-B3FE2E460ED1}" srcOrd="1" destOrd="0" parTransId="{458DD2F2-EE6A-40EC-9383-94BD2F55382F}" sibTransId="{0F5375B7-F0A2-439D-BFEC-4BC32CCA9FC6}"/>
    <dgm:cxn modelId="{D842E738-3C8D-4053-9577-63960455F4A1}" type="presOf" srcId="{3B2ECE88-5A89-4AEA-BF52-7C5F773D815C}" destId="{5B839736-C5E8-485D-9FFF-D3388B8D92D3}" srcOrd="0" destOrd="1" presId="urn:microsoft.com/office/officeart/2005/8/layout/vList2"/>
    <dgm:cxn modelId="{9321FC38-0087-4ED1-BB51-A54501D431FB}" type="presOf" srcId="{9C39E531-CC26-44A8-B096-2FD6C2C2489E}" destId="{E279EAB3-F35E-411E-8739-F65C9751D605}" srcOrd="0" destOrd="0" presId="urn:microsoft.com/office/officeart/2005/8/layout/vList2"/>
    <dgm:cxn modelId="{BDCE2765-4D71-4D64-B2A6-F78AB1C80DC8}" srcId="{F51A0B3C-940D-45AF-BE79-6900C92F62FE}" destId="{4AC09CDC-B5B0-4C2C-A0F9-031DF7E31C92}" srcOrd="2" destOrd="0" parTransId="{6941FA06-4D8A-46E1-B74F-B220F1D6A6EA}" sibTransId="{B620B595-5AA5-4F3F-B9DC-C42AB2A4C45E}"/>
    <dgm:cxn modelId="{14408245-98F4-4EE2-9498-2D3E67EB31B9}" type="presOf" srcId="{BDC12A23-DE42-4964-A890-B3FE2E460ED1}" destId="{9A991985-614B-4FDE-9290-C4D30600176D}" srcOrd="0" destOrd="1" presId="urn:microsoft.com/office/officeart/2005/8/layout/vList2"/>
    <dgm:cxn modelId="{E4C32066-DC69-4D02-A75F-524D5323DA81}" srcId="{4AC09CDC-B5B0-4C2C-A0F9-031DF7E31C92}" destId="{A2096FE6-2FAC-4A38-8D5A-86B5B11726D3}" srcOrd="0" destOrd="0" parTransId="{C789D05C-0F17-4FF9-8202-590A49079EA2}" sibTransId="{0A363809-CA77-47D1-8CA9-D5B27BD9B184}"/>
    <dgm:cxn modelId="{1D305D66-4146-4729-AA59-B4F5A728712F}" srcId="{F51A0B3C-940D-45AF-BE79-6900C92F62FE}" destId="{936B6EA5-9569-4855-BCF4-588F2A680BFC}" srcOrd="1" destOrd="0" parTransId="{37D70FF1-6C3C-468B-9FEF-39F51FA6E4C3}" sibTransId="{890ED783-9D8B-4F84-9A2B-DCB52C1B5AA8}"/>
    <dgm:cxn modelId="{05137467-0F71-4AF0-B42C-194618FF0BF7}" type="presOf" srcId="{E96A3D11-36B3-4FA3-A186-2FBE68E0FDE8}" destId="{5B839736-C5E8-485D-9FFF-D3388B8D92D3}" srcOrd="0" destOrd="0" presId="urn:microsoft.com/office/officeart/2005/8/layout/vList2"/>
    <dgm:cxn modelId="{91525D48-461A-4E90-B232-413148BC7566}" type="presOf" srcId="{DFCEA188-8CEF-4F1A-B8C2-E3E6BC622E45}" destId="{9A991985-614B-4FDE-9290-C4D30600176D}" srcOrd="0" destOrd="3" presId="urn:microsoft.com/office/officeart/2005/8/layout/vList2"/>
    <dgm:cxn modelId="{732F4D6A-D328-4744-9689-34AA6BD9D99B}" srcId="{341F80F8-BCFE-47A9-813C-67BB71115411}" destId="{3B2ECE88-5A89-4AEA-BF52-7C5F773D815C}" srcOrd="1" destOrd="0" parTransId="{5962D3CA-59BF-4924-A713-EE03DF8D49DA}" sibTransId="{FE13B894-75E5-4303-8057-A1FC37934F58}"/>
    <dgm:cxn modelId="{0CBB954B-B063-49E7-9013-596EF9486207}" type="presOf" srcId="{341F80F8-BCFE-47A9-813C-67BB71115411}" destId="{FB780E46-07A2-4896-8572-E9238C62FF79}" srcOrd="0" destOrd="0" presId="urn:microsoft.com/office/officeart/2005/8/layout/vList2"/>
    <dgm:cxn modelId="{DF04EE6F-953D-48F7-9783-2E7DC4CB4582}" type="presOf" srcId="{8E5C83DE-DC9D-4743-BD95-F59947C99DF5}" destId="{FCC0FD7C-FAC5-4406-9CBA-E9A53E85A16D}" srcOrd="0" destOrd="0" presId="urn:microsoft.com/office/officeart/2005/8/layout/vList2"/>
    <dgm:cxn modelId="{81049151-5D9C-45BE-987E-905A0B1916BF}" type="presOf" srcId="{7B52716D-B67E-47A4-9892-122218DAEDAE}" destId="{E958AC3F-ADCD-469D-81FA-9AF13C271570}" srcOrd="0" destOrd="0" presId="urn:microsoft.com/office/officeart/2005/8/layout/vList2"/>
    <dgm:cxn modelId="{33388173-7662-4AB3-89E3-785BDEE08121}" srcId="{60C9DBDA-75D7-4442-B783-BD09FA419633}" destId="{5856E550-4ECA-40DE-9B8B-0BFC04499ADC}" srcOrd="0" destOrd="0" parTransId="{2DFC86E5-A511-4663-AFD1-F2268A784F9D}" sibTransId="{C2930962-40C7-4379-AF7B-938AC9155E7A}"/>
    <dgm:cxn modelId="{8ECAB68A-B7D7-41EC-AC3D-A0E023293476}" srcId="{9C39E531-CC26-44A8-B096-2FD6C2C2489E}" destId="{8E5C83DE-DC9D-4743-BD95-F59947C99DF5}" srcOrd="0" destOrd="0" parTransId="{D7260F13-686C-4D7C-AB92-16C2BF2961F4}" sibTransId="{1F2F1EEE-5C67-4A7E-827C-35374D696DE3}"/>
    <dgm:cxn modelId="{112A68A1-F62B-4FBE-A1BF-4F1C8B4F9F22}" srcId="{936B6EA5-9569-4855-BCF4-588F2A680BFC}" destId="{7B52716D-B67E-47A4-9892-122218DAEDAE}" srcOrd="0" destOrd="0" parTransId="{FA59E9FA-7F1F-435B-B585-3F2A29038651}" sibTransId="{1DD14D3F-6804-4BA1-AF6F-1C7FCA089771}"/>
    <dgm:cxn modelId="{C5BEC2AC-7625-492E-BF23-5AD7664454A1}" type="presOf" srcId="{0C05E412-F291-49F9-A6F7-60DA0A523304}" destId="{9A991985-614B-4FDE-9290-C4D30600176D}" srcOrd="0" destOrd="4" presId="urn:microsoft.com/office/officeart/2005/8/layout/vList2"/>
    <dgm:cxn modelId="{93E1C5AE-767D-4D1B-94B7-B4FF22D30B69}" type="presOf" srcId="{5856E550-4ECA-40DE-9B8B-0BFC04499ADC}" destId="{9A991985-614B-4FDE-9290-C4D30600176D}" srcOrd="0" destOrd="0" presId="urn:microsoft.com/office/officeart/2005/8/layout/vList2"/>
    <dgm:cxn modelId="{F71A59B4-14E1-4A44-8777-FCF5FBCCE0DF}" type="presOf" srcId="{378D5A03-4493-4509-8A9D-A7C991F4E547}" destId="{9A991985-614B-4FDE-9290-C4D30600176D}" srcOrd="0" destOrd="2" presId="urn:microsoft.com/office/officeart/2005/8/layout/vList2"/>
    <dgm:cxn modelId="{4AA72EB9-B18E-4D57-BB12-B4F1FEC64864}" type="presOf" srcId="{60C9DBDA-75D7-4442-B783-BD09FA419633}" destId="{A3F159FB-050B-4EFF-9F6F-4B281A6EAB3D}" srcOrd="0" destOrd="0" presId="urn:microsoft.com/office/officeart/2005/8/layout/vList2"/>
    <dgm:cxn modelId="{86DA54CD-3813-4BDB-9D96-CE1972F3FC6B}" srcId="{60C9DBDA-75D7-4442-B783-BD09FA419633}" destId="{0C05E412-F291-49F9-A6F7-60DA0A523304}" srcOrd="4" destOrd="0" parTransId="{E2258342-74F9-4777-9F93-6F0E1B8EB990}" sibTransId="{31828B57-1CD7-4662-9FB8-EE8177393024}"/>
    <dgm:cxn modelId="{F9B3DBD2-0C6F-471D-B2BA-E5362C797CA6}" type="presOf" srcId="{936B6EA5-9569-4855-BCF4-588F2A680BFC}" destId="{2A404160-DCF9-4749-8B30-B1657EC1E716}" srcOrd="0" destOrd="0" presId="urn:microsoft.com/office/officeart/2005/8/layout/vList2"/>
    <dgm:cxn modelId="{4C8E85D6-7950-435C-9099-C346EEBF3421}" type="presOf" srcId="{4AC09CDC-B5B0-4C2C-A0F9-031DF7E31C92}" destId="{97E5C44D-2944-4D90-9488-28214C8A292A}" srcOrd="0" destOrd="0" presId="urn:microsoft.com/office/officeart/2005/8/layout/vList2"/>
    <dgm:cxn modelId="{86BF02E5-A2FB-43F4-ACD7-4E8E476084E4}" srcId="{F51A0B3C-940D-45AF-BE79-6900C92F62FE}" destId="{60C9DBDA-75D7-4442-B783-BD09FA419633}" srcOrd="0" destOrd="0" parTransId="{061C6E96-FE0C-416C-91F3-58677C469FC9}" sibTransId="{DEC838E8-7A8C-493B-956A-DC0BED8990B4}"/>
    <dgm:cxn modelId="{BD0768FD-0CA8-4211-AB5E-562AC67AC846}" type="presOf" srcId="{A2096FE6-2FAC-4A38-8D5A-86B5B11726D3}" destId="{D386E3CF-7AD5-4282-93DA-D5D8F00A6576}" srcOrd="0" destOrd="0" presId="urn:microsoft.com/office/officeart/2005/8/layout/vList2"/>
    <dgm:cxn modelId="{D4609818-6E0E-41E7-BEB7-A889CF2F9B0E}" type="presParOf" srcId="{90B8BCFD-04D3-4019-9C75-F7A4115279A7}" destId="{A3F159FB-050B-4EFF-9F6F-4B281A6EAB3D}" srcOrd="0" destOrd="0" presId="urn:microsoft.com/office/officeart/2005/8/layout/vList2"/>
    <dgm:cxn modelId="{67497700-237F-4B2B-9AD5-FD81D2949192}" type="presParOf" srcId="{90B8BCFD-04D3-4019-9C75-F7A4115279A7}" destId="{9A991985-614B-4FDE-9290-C4D30600176D}" srcOrd="1" destOrd="0" presId="urn:microsoft.com/office/officeart/2005/8/layout/vList2"/>
    <dgm:cxn modelId="{592DF612-2D85-49A7-9228-8621E6E72731}" type="presParOf" srcId="{90B8BCFD-04D3-4019-9C75-F7A4115279A7}" destId="{2A404160-DCF9-4749-8B30-B1657EC1E716}" srcOrd="2" destOrd="0" presId="urn:microsoft.com/office/officeart/2005/8/layout/vList2"/>
    <dgm:cxn modelId="{CDE21A3E-0A53-44CE-8F50-0A4087413ADA}" type="presParOf" srcId="{90B8BCFD-04D3-4019-9C75-F7A4115279A7}" destId="{E958AC3F-ADCD-469D-81FA-9AF13C271570}" srcOrd="3" destOrd="0" presId="urn:microsoft.com/office/officeart/2005/8/layout/vList2"/>
    <dgm:cxn modelId="{AD8B5EA0-605E-4F56-9335-69D75A7396CE}" type="presParOf" srcId="{90B8BCFD-04D3-4019-9C75-F7A4115279A7}" destId="{97E5C44D-2944-4D90-9488-28214C8A292A}" srcOrd="4" destOrd="0" presId="urn:microsoft.com/office/officeart/2005/8/layout/vList2"/>
    <dgm:cxn modelId="{95163A3E-F879-4B71-9DC0-82D2B692B1A7}" type="presParOf" srcId="{90B8BCFD-04D3-4019-9C75-F7A4115279A7}" destId="{D386E3CF-7AD5-4282-93DA-D5D8F00A6576}" srcOrd="5" destOrd="0" presId="urn:microsoft.com/office/officeart/2005/8/layout/vList2"/>
    <dgm:cxn modelId="{0D920253-CDE9-4A9C-91DD-67510A548E6C}" type="presParOf" srcId="{90B8BCFD-04D3-4019-9C75-F7A4115279A7}" destId="{E279EAB3-F35E-411E-8739-F65C9751D605}" srcOrd="6" destOrd="0" presId="urn:microsoft.com/office/officeart/2005/8/layout/vList2"/>
    <dgm:cxn modelId="{92791C99-3204-4C10-8DA7-118DDE3ABD8E}" type="presParOf" srcId="{90B8BCFD-04D3-4019-9C75-F7A4115279A7}" destId="{FCC0FD7C-FAC5-4406-9CBA-E9A53E85A16D}" srcOrd="7" destOrd="0" presId="urn:microsoft.com/office/officeart/2005/8/layout/vList2"/>
    <dgm:cxn modelId="{D731687E-69BE-4158-A173-B6BD3D9F9E59}" type="presParOf" srcId="{90B8BCFD-04D3-4019-9C75-F7A4115279A7}" destId="{FB780E46-07A2-4896-8572-E9238C62FF79}" srcOrd="8" destOrd="0" presId="urn:microsoft.com/office/officeart/2005/8/layout/vList2"/>
    <dgm:cxn modelId="{6180D408-8886-4962-86FD-A9CF64E2D892}" type="presParOf" srcId="{90B8BCFD-04D3-4019-9C75-F7A4115279A7}" destId="{5B839736-C5E8-485D-9FFF-D3388B8D92D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69366-014C-4F05-B33D-72250D0748F4}">
      <dsp:nvSpPr>
        <dsp:cNvPr id="0" name=""/>
        <dsp:cNvSpPr/>
      </dsp:nvSpPr>
      <dsp:spPr>
        <a:xfrm>
          <a:off x="-5807184" y="-1017908"/>
          <a:ext cx="7130763" cy="7130763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C1D07-842D-4336-AC35-00C34A937631}">
      <dsp:nvSpPr>
        <dsp:cNvPr id="0" name=""/>
        <dsp:cNvSpPr/>
      </dsp:nvSpPr>
      <dsp:spPr>
        <a:xfrm>
          <a:off x="779879" y="111077"/>
          <a:ext cx="7969225" cy="12047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68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части 1 – 4 статьи 18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«Печатные и электронные образовательные и информационные ресурсы»  Федерального закона от 29.12.2012 № 273-ФЗ «Об образовании в Российской Федерации»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 9 части 3 статьи 28 </a:t>
          </a: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Федерального закона от 29.12.2012 № 273-ФЗ  </a:t>
          </a:r>
          <a:b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«Об образовании в Российской Федерации» - определение списка учебников в соответствии с утвержденным ФПУ</a:t>
          </a:r>
        </a:p>
      </dsp:txBody>
      <dsp:txXfrm>
        <a:off x="779879" y="111077"/>
        <a:ext cx="7969225" cy="1204738"/>
      </dsp:txXfrm>
    </dsp:sp>
    <dsp:sp modelId="{AC86396E-9529-41CD-B5BD-87C45E88C4D4}">
      <dsp:nvSpPr>
        <dsp:cNvPr id="0" name=""/>
        <dsp:cNvSpPr/>
      </dsp:nvSpPr>
      <dsp:spPr>
        <a:xfrm>
          <a:off x="185997" y="119564"/>
          <a:ext cx="1187764" cy="118776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6B68A81-5EFB-40F8-8A97-3FDBD0F8BB77}">
      <dsp:nvSpPr>
        <dsp:cNvPr id="0" name=""/>
        <dsp:cNvSpPr/>
      </dsp:nvSpPr>
      <dsp:spPr>
        <a:xfrm>
          <a:off x="1247127" y="1528640"/>
          <a:ext cx="7501977" cy="8149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68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пункты 36.1, 36.2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 федерального государственного образовательного стандарта начального общего образования, утвержденного приказом Минпросвещения России от 31.05.2021 № 286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47127" y="1528640"/>
        <a:ext cx="7501977" cy="814981"/>
      </dsp:txXfrm>
    </dsp:sp>
    <dsp:sp modelId="{2CA7AF44-4A85-4573-9DDF-5F55237EE943}">
      <dsp:nvSpPr>
        <dsp:cNvPr id="0" name=""/>
        <dsp:cNvSpPr/>
      </dsp:nvSpPr>
      <dsp:spPr>
        <a:xfrm>
          <a:off x="779215" y="1468219"/>
          <a:ext cx="935822" cy="93582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C26FA99F-232F-48A8-BD5D-7EFF58F45C04}">
      <dsp:nvSpPr>
        <dsp:cNvPr id="0" name=""/>
        <dsp:cNvSpPr/>
      </dsp:nvSpPr>
      <dsp:spPr>
        <a:xfrm>
          <a:off x="1247127" y="2520277"/>
          <a:ext cx="7501977" cy="8149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68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пункт 37.3 </a:t>
          </a: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федерального государственного образовательного стандарта основного общего образования, утвержденного  приказом </a:t>
          </a:r>
          <a:r>
            <a:rPr lang="ru-RU" sz="1400" kern="1200" dirty="0" err="1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Минпросвещения</a:t>
          </a: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 России </a:t>
          </a:r>
          <a:b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от 31.05.2021 № 287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47127" y="2520277"/>
        <a:ext cx="7501977" cy="814981"/>
      </dsp:txXfrm>
    </dsp:sp>
    <dsp:sp modelId="{AD2D2812-5EAB-4DE4-BDD9-E58E42B60A3C}">
      <dsp:nvSpPr>
        <dsp:cNvPr id="0" name=""/>
        <dsp:cNvSpPr/>
      </dsp:nvSpPr>
      <dsp:spPr>
        <a:xfrm>
          <a:off x="738863" y="2520277"/>
          <a:ext cx="853489" cy="853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9BAE0-4477-4950-BCA0-0A525E2A38EC}">
      <dsp:nvSpPr>
        <dsp:cNvPr id="0" name=""/>
        <dsp:cNvSpPr/>
      </dsp:nvSpPr>
      <dsp:spPr>
        <a:xfrm>
          <a:off x="779879" y="3974008"/>
          <a:ext cx="7969225" cy="8149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6892" tIns="30480" rIns="30480" bIns="30480" numCol="1" spcCol="1270" anchor="ctr" anchorCtr="0">
          <a:noAutofit/>
        </a:bodyPr>
        <a:lstStyle/>
        <a:p>
          <a:pPr marL="0" lvl="0" indent="0" algn="just" defTabSz="2880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	Федеральный перечень учебников</a:t>
          </a: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, допущенных к использованию при реализации имеющих 	государственную аккредитацию образовательных программ начального общего, основного общего, 	среднего общего образования организациями, осуществляющими образовательную деятельность и 	установления предельного срока использования исключенных учебников, утвержденный </a:t>
          </a: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приказом 	Минпросвещения России от </a:t>
          </a:r>
          <a:r>
            <a:rPr lang="en-US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21.09.2022 </a:t>
          </a: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№</a:t>
          </a:r>
          <a:r>
            <a:rPr lang="en-US" sz="1200" b="1" kern="12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rPr>
            <a:t> 858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PT Astra Serif" pitchFamily="18" charset="-52"/>
            <a:ea typeface="PT Astra Serif" pitchFamily="18" charset="-52"/>
          </a:endParaRPr>
        </a:p>
        <a:p>
          <a:pPr marL="0" lvl="0" indent="0" algn="just" defTabSz="2880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ru-RU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PT Astra Serif" pitchFamily="18" charset="-52"/>
              <a:ea typeface="PT Astra Serif" pitchFamily="18" charset="-52"/>
            </a:rPr>
            <a:t>	</a:t>
          </a:r>
          <a:r>
            <a:rPr lang="ru-RU" sz="1200" b="1" kern="1200" dirty="0">
              <a:solidFill>
                <a:srgbClr val="EEECE1">
                  <a:lumMod val="25000"/>
                </a:srgbClr>
              </a:solidFill>
              <a:latin typeface="PT Astra Serif" pitchFamily="18" charset="-52"/>
              <a:ea typeface="PT Astra Serif" pitchFamily="18" charset="-52"/>
              <a:cs typeface="+mn-cs"/>
            </a:rPr>
            <a:t>Приказ Министерства просвещения Российской Федерации от 21.07.2023 № 556</a:t>
          </a:r>
          <a:r>
            <a:rPr lang="ru-RU" sz="1200" kern="1200" dirty="0">
              <a:solidFill>
                <a:srgbClr val="EEECE1">
                  <a:lumMod val="25000"/>
                </a:srgbClr>
              </a:solidFill>
              <a:latin typeface="PT Astra Serif" pitchFamily="18" charset="-52"/>
              <a:ea typeface="PT Astra Serif" pitchFamily="18" charset="-52"/>
              <a:cs typeface="+mn-cs"/>
            </a:rPr>
            <a:t> О внесении 	изменений в приложения №1 и №2 к приказу Министерства просвещения Российской Федерации от 	21.09.2022 № 858 «Об утверждении федерального перечня учебников, допущенных к использованию 	при реализации имеющих государственную аккредитацию образовательных программ начального 	общего, основного общего, среднего общего образования организациями, осуществляющими 	образовательную деятельность и установления предельного срока использования исключенных учебников»</a:t>
          </a:r>
        </a:p>
      </dsp:txBody>
      <dsp:txXfrm>
        <a:off x="779879" y="3974008"/>
        <a:ext cx="7969225" cy="814981"/>
      </dsp:txXfrm>
    </dsp:sp>
    <dsp:sp modelId="{3C93DD9A-845C-4DA1-AA59-F25B2D4CC634}">
      <dsp:nvSpPr>
        <dsp:cNvPr id="0" name=""/>
        <dsp:cNvSpPr/>
      </dsp:nvSpPr>
      <dsp:spPr>
        <a:xfrm>
          <a:off x="-108144" y="3446012"/>
          <a:ext cx="1776048" cy="180781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159FB-050B-4EFF-9F6F-4B281A6EAB3D}">
      <dsp:nvSpPr>
        <dsp:cNvPr id="0" name=""/>
        <dsp:cNvSpPr/>
      </dsp:nvSpPr>
      <dsp:spPr>
        <a:xfrm>
          <a:off x="0" y="228906"/>
          <a:ext cx="6624736" cy="5175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Состояние библиотечного фонда ОО</a:t>
          </a:r>
        </a:p>
      </dsp:txBody>
      <dsp:txXfrm>
        <a:off x="25263" y="254169"/>
        <a:ext cx="6574210" cy="466987"/>
      </dsp:txXfrm>
    </dsp:sp>
    <dsp:sp modelId="{9A991985-614B-4FDE-9290-C4D30600176D}">
      <dsp:nvSpPr>
        <dsp:cNvPr id="0" name=""/>
        <dsp:cNvSpPr/>
      </dsp:nvSpPr>
      <dsp:spPr>
        <a:xfrm>
          <a:off x="0" y="746419"/>
          <a:ext cx="6624736" cy="86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учебников, находящихся на балансе ОО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 из 1 приложения ФПУ, с действующим сроком использования из 2 приложения ФПУ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учебников, не соответствующих ФПУ или с истекшим сроком использования из 2 приложения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учебников, принятых во временное пользование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учебников, переданных во временное пользование</a:t>
          </a:r>
        </a:p>
      </dsp:txBody>
      <dsp:txXfrm>
        <a:off x="0" y="746419"/>
        <a:ext cx="6624736" cy="860775"/>
      </dsp:txXfrm>
    </dsp:sp>
    <dsp:sp modelId="{2A404160-DCF9-4749-8B30-B1657EC1E716}">
      <dsp:nvSpPr>
        <dsp:cNvPr id="0" name=""/>
        <dsp:cNvSpPr/>
      </dsp:nvSpPr>
      <dsp:spPr>
        <a:xfrm>
          <a:off x="0" y="1533555"/>
          <a:ext cx="6624736" cy="40858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Обеспеченность учебниками в соответствии с текущим контингентом</a:t>
          </a:r>
        </a:p>
      </dsp:txBody>
      <dsp:txXfrm>
        <a:off x="19946" y="1553501"/>
        <a:ext cx="6584844" cy="368696"/>
      </dsp:txXfrm>
    </dsp:sp>
    <dsp:sp modelId="{E958AC3F-ADCD-469D-81FA-9AF13C271570}">
      <dsp:nvSpPr>
        <dsp:cNvPr id="0" name=""/>
        <dsp:cNvSpPr/>
      </dsp:nvSpPr>
      <dsp:spPr>
        <a:xfrm>
          <a:off x="0" y="1964248"/>
          <a:ext cx="662473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использующихся учебников в разрезе классов/учебных предметов (курсов) в соответствии с текущим контингентом</a:t>
          </a:r>
        </a:p>
      </dsp:txBody>
      <dsp:txXfrm>
        <a:off x="0" y="1964248"/>
        <a:ext cx="6624736" cy="380880"/>
      </dsp:txXfrm>
    </dsp:sp>
    <dsp:sp modelId="{97E5C44D-2944-4D90-9488-28214C8A292A}">
      <dsp:nvSpPr>
        <dsp:cNvPr id="0" name=""/>
        <dsp:cNvSpPr/>
      </dsp:nvSpPr>
      <dsp:spPr>
        <a:xfrm>
          <a:off x="0" y="2302186"/>
          <a:ext cx="6624736" cy="43482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Обеспеченность учебниками из 1 приложения ФПУ в соответствии с текущим контингентом</a:t>
          </a:r>
        </a:p>
      </dsp:txBody>
      <dsp:txXfrm>
        <a:off x="21226" y="2323412"/>
        <a:ext cx="6582284" cy="392373"/>
      </dsp:txXfrm>
    </dsp:sp>
    <dsp:sp modelId="{D386E3CF-7AD5-4282-93DA-D5D8F00A6576}">
      <dsp:nvSpPr>
        <dsp:cNvPr id="0" name=""/>
        <dsp:cNvSpPr/>
      </dsp:nvSpPr>
      <dsp:spPr>
        <a:xfrm>
          <a:off x="0" y="2831489"/>
          <a:ext cx="662473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использующихся учебников из 1 приложения ФПУ в разрезе классов/учебных предметов (курсов) в соответствии с текущим контингентом </a:t>
          </a:r>
        </a:p>
      </dsp:txBody>
      <dsp:txXfrm>
        <a:off x="0" y="2831489"/>
        <a:ext cx="6624736" cy="380880"/>
      </dsp:txXfrm>
    </dsp:sp>
    <dsp:sp modelId="{E279EAB3-F35E-411E-8739-F65C9751D605}">
      <dsp:nvSpPr>
        <dsp:cNvPr id="0" name=""/>
        <dsp:cNvSpPr/>
      </dsp:nvSpPr>
      <dsp:spPr>
        <a:xfrm>
          <a:off x="0" y="3212369"/>
          <a:ext cx="6624736" cy="37808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Потребность в учебниках с учетом прогнозной численности обучающихся</a:t>
          </a:r>
        </a:p>
      </dsp:txBody>
      <dsp:txXfrm>
        <a:off x="18456" y="3230825"/>
        <a:ext cx="6587824" cy="341170"/>
      </dsp:txXfrm>
    </dsp:sp>
    <dsp:sp modelId="{FCC0FD7C-FAC5-4406-9CBA-E9A53E85A16D}">
      <dsp:nvSpPr>
        <dsp:cNvPr id="0" name=""/>
        <dsp:cNvSpPr/>
      </dsp:nvSpPr>
      <dsp:spPr>
        <a:xfrm>
          <a:off x="0" y="3641733"/>
          <a:ext cx="6624736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недостающих учебников на текущую дату/количество недостающих учебников на 01.09.2024 с учетом прогнозной численности обучающихся и закрытия потребности в разрезе классов, учебных предметов(курсов) </a:t>
          </a:r>
        </a:p>
      </dsp:txBody>
      <dsp:txXfrm>
        <a:off x="0" y="3641733"/>
        <a:ext cx="6624736" cy="546480"/>
      </dsp:txXfrm>
    </dsp:sp>
    <dsp:sp modelId="{FB780E46-07A2-4896-8572-E9238C62FF79}">
      <dsp:nvSpPr>
        <dsp:cNvPr id="0" name=""/>
        <dsp:cNvSpPr/>
      </dsp:nvSpPr>
      <dsp:spPr>
        <a:xfrm>
          <a:off x="0" y="3537880"/>
          <a:ext cx="6624736" cy="39491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Излишки учебников </a:t>
          </a:r>
        </a:p>
      </dsp:txBody>
      <dsp:txXfrm>
        <a:off x="19278" y="3557158"/>
        <a:ext cx="6586180" cy="356357"/>
      </dsp:txXfrm>
    </dsp:sp>
    <dsp:sp modelId="{5B839736-C5E8-485D-9FFF-D3388B8D92D3}">
      <dsp:nvSpPr>
        <dsp:cNvPr id="0" name=""/>
        <dsp:cNvSpPr/>
      </dsp:nvSpPr>
      <dsp:spPr>
        <a:xfrm>
          <a:off x="0" y="4202611"/>
          <a:ext cx="6624736" cy="8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 из приложения № 1 ФПУ  и Приложения № 2 с действующим сроком, используемых учителями /свободный фонд/количество учебников из свободного фонда, переданных в иные ОО в разрезе классов, учебных предметов(курсов)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900" b="1" kern="1200" dirty="0"/>
            <a:t>Количество учебников из приложения № 2 ФПУ с истекшим сроком, и/или не вошедшие в ФПУ, используемых учителями /свободный фонд/количество учебников из свободного фонда, переданных в иные ОО в разрезе классов, учебных предметов(курсов) </a:t>
          </a:r>
        </a:p>
      </dsp:txBody>
      <dsp:txXfrm>
        <a:off x="0" y="4202611"/>
        <a:ext cx="6624736" cy="82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5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1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92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11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2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706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7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16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2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1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99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2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9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15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020" y="2125001"/>
            <a:ext cx="10336212" cy="146628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4038" y="3876306"/>
            <a:ext cx="8512176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6182" y="273939"/>
            <a:ext cx="2736057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3" y="273939"/>
            <a:ext cx="8005497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77" y="4395680"/>
            <a:ext cx="10336212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577" y="2899313"/>
            <a:ext cx="10336212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012" y="1596127"/>
            <a:ext cx="537077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461" y="1596127"/>
            <a:ext cx="537077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239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239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321" y="272355"/>
            <a:ext cx="6797917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431447"/>
            <a:ext cx="400063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3495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3495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3495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6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6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012" y="6340167"/>
            <a:ext cx="283739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/>
              <a:t>17.01.2024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4753" y="6340167"/>
            <a:ext cx="385074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846" y="6340167"/>
            <a:ext cx="283739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svg"/><Relationship Id="rId15" Type="http://schemas.openxmlformats.org/officeDocument/2006/relationships/image" Target="../media/image2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6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marketing concept for marketing with applications">
            <a:extLst>
              <a:ext uri="{FF2B5EF4-FFF2-40B4-BE49-F238E27FC236}">
                <a16:creationId xmlns:a16="http://schemas.microsoft.com/office/drawing/2014/main" id="{29F3370E-B9D7-7298-D01A-5A65575C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9" y="-10944"/>
            <a:ext cx="7708708" cy="77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839A62-156A-461F-B4B6-FB1ECB0F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1</a:t>
            </a:fld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40B518C-A719-4410-9691-C2914AFBFA06}"/>
              </a:ext>
            </a:extLst>
          </p:cNvPr>
          <p:cNvGrpSpPr/>
          <p:nvPr/>
        </p:nvGrpSpPr>
        <p:grpSpPr>
          <a:xfrm>
            <a:off x="4084429" y="-1"/>
            <a:ext cx="8071452" cy="7020669"/>
            <a:chOff x="4084429" y="-1"/>
            <a:chExt cx="9268504" cy="7020669"/>
          </a:xfrm>
        </p:grpSpPr>
        <p:pic>
          <p:nvPicPr>
            <p:cNvPr id="3" name="Picture 2" descr="C:\Users\Марина\Desktop\Презентация\Готовые слайды\11.png">
              <a:extLst>
                <a:ext uri="{FF2B5EF4-FFF2-40B4-BE49-F238E27FC236}">
                  <a16:creationId xmlns:a16="http://schemas.microsoft.com/office/drawing/2014/main" id="{B359EC7A-CAB5-4790-B95C-AFB4CCB5B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b="13333"/>
            <a:stretch/>
          </p:blipFill>
          <p:spPr bwMode="auto">
            <a:xfrm>
              <a:off x="4084429" y="0"/>
              <a:ext cx="9268504" cy="7020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614FC5C-32B9-48E5-BD5F-AA26071FAAB3}"/>
                </a:ext>
              </a:extLst>
            </p:cNvPr>
            <p:cNvSpPr/>
            <p:nvPr/>
          </p:nvSpPr>
          <p:spPr>
            <a:xfrm>
              <a:off x="6460693" y="-1"/>
              <a:ext cx="6892240" cy="2024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Овал 9">
            <a:extLst>
              <a:ext uri="{FF2B5EF4-FFF2-40B4-BE49-F238E27FC236}">
                <a16:creationId xmlns:a16="http://schemas.microsoft.com/office/drawing/2014/main" id="{49E0D1B3-6349-4796-A731-45FDF4B400F6}"/>
              </a:ext>
            </a:extLst>
          </p:cNvPr>
          <p:cNvSpPr/>
          <p:nvPr/>
        </p:nvSpPr>
        <p:spPr>
          <a:xfrm>
            <a:off x="8813725" y="4330306"/>
            <a:ext cx="1802904" cy="1802904"/>
          </a:xfrm>
          <a:prstGeom prst="ellipse">
            <a:avLst/>
          </a:prstGeom>
          <a:solidFill>
            <a:srgbClr val="11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0C8725C-91AA-4623-9A7C-A49BAC2CDE3E}"/>
              </a:ext>
            </a:extLst>
          </p:cNvPr>
          <p:cNvSpPr/>
          <p:nvPr/>
        </p:nvSpPr>
        <p:spPr>
          <a:xfrm>
            <a:off x="11001972" y="6077005"/>
            <a:ext cx="550266" cy="550266"/>
          </a:xfrm>
          <a:prstGeom prst="ellipse">
            <a:avLst/>
          </a:prstGeom>
          <a:solidFill>
            <a:srgbClr val="11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C:\Users\Марина\Desktop\Презентация\Готовые слайды\1.png">
            <a:extLst>
              <a:ext uri="{FF2B5EF4-FFF2-40B4-BE49-F238E27FC236}">
                <a16:creationId xmlns:a16="http://schemas.microsoft.com/office/drawing/2014/main" id="{F7572402-6F9F-435D-8B94-A86406360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9" b="55069" l="51878" r="98327">
                        <a14:foregroundMark x1="54286" y1="30594" x2="54286" y2="30594"/>
                        <a14:foregroundMark x1="51878" y1="31014" x2="51878" y2="31014"/>
                        <a14:foregroundMark x1="75510" y1="4019" x2="75510" y2="4019"/>
                        <a14:foregroundMark x1="98327" y1="10078" x2="98327" y2="10078"/>
                        <a14:foregroundMark x1="97878" y1="50930" x2="97878" y2="50930"/>
                        <a14:foregroundMark x1="81102" y1="52190" x2="81102" y2="52190"/>
                        <a14:foregroundMark x1="72245" y1="50930" x2="72245" y2="50930"/>
                        <a14:foregroundMark x1="69388" y1="52370" x2="69388" y2="52370"/>
                        <a14:foregroundMark x1="71551" y1="52190" x2="71551" y2="52190"/>
                        <a14:foregroundMark x1="66000" y1="53449" x2="66000" y2="53449"/>
                        <a14:foregroundMark x1="65429" y1="53869" x2="65429" y2="53869"/>
                        <a14:foregroundMark x1="69102" y1="49850" x2="69102" y2="49850"/>
                        <a14:foregroundMark x1="70816" y1="49010" x2="70816" y2="49010"/>
                        <a14:foregroundMark x1="76939" y1="50510" x2="77510" y2="50510"/>
                        <a14:foregroundMark x1="84082" y1="50510" x2="84082" y2="50510"/>
                        <a14:foregroundMark x1="93918" y1="50510" x2="93918" y2="50510"/>
                        <a14:foregroundMark x1="95755" y1="50270" x2="95755" y2="50270"/>
                        <a14:foregroundMark x1="96041" y1="51350" x2="95469" y2="52190"/>
                        <a14:foregroundMark x1="89510" y1="52190" x2="89061" y2="52190"/>
                        <a14:foregroundMark x1="84204" y1="51110" x2="84204" y2="51110"/>
                        <a14:foregroundMark x1="84204" y1="51110" x2="84204" y2="51110"/>
                        <a14:foregroundMark x1="82204" y1="52370" x2="82204" y2="52370"/>
                        <a14:foregroundMark x1="80816" y1="52789" x2="80816" y2="52789"/>
                        <a14:foregroundMark x1="75224" y1="52609" x2="75224" y2="52609"/>
                        <a14:foregroundMark x1="71388" y1="53029" x2="71388" y2="53029"/>
                        <a14:foregroundMark x1="66857" y1="51530" x2="66857" y2="51530"/>
                        <a14:foregroundMark x1="66571" y1="53869" x2="66571" y2="53869"/>
                        <a14:foregroundMark x1="66000" y1="54469" x2="66000" y2="54469"/>
                        <a14:foregroundMark x1="64694" y1="55069" x2="64694" y2="55069"/>
                        <a14:foregroundMark x1="66857" y1="53029" x2="66857" y2="53029"/>
                        <a14:foregroundMark x1="67837" y1="51530" x2="68408" y2="49670"/>
                        <a14:foregroundMark x1="68531" y1="49430" x2="68980" y2="49250"/>
                        <a14:foregroundMark x1="71102" y1="49010" x2="71102" y2="49010"/>
                        <a14:foregroundMark x1="72408" y1="48590" x2="72408" y2="48590"/>
                        <a14:foregroundMark x1="73102" y1="48590" x2="73837" y2="48590"/>
                        <a14:foregroundMark x1="75388" y1="48830" x2="75388" y2="48830"/>
                        <a14:foregroundMark x1="75388" y1="48830" x2="75959" y2="49010"/>
                        <a14:foregroundMark x1="77224" y1="49250" x2="78816" y2="49670"/>
                        <a14:foregroundMark x1="79673" y1="50090" x2="80245" y2="50090"/>
                        <a14:foregroundMark x1="81959" y1="50270" x2="83061" y2="50270"/>
                        <a14:foregroundMark x1="84367" y1="50690" x2="84367" y2="50690"/>
                        <a14:foregroundMark x1="87061" y1="51350" x2="88204" y2="51350"/>
                        <a14:foregroundMark x1="91347" y1="49670" x2="91347" y2="49670"/>
                        <a14:foregroundMark x1="91918" y1="49010" x2="93633" y2="48590"/>
                        <a14:foregroundMark x1="94041" y1="48590" x2="94041" y2="48590"/>
                        <a14:foregroundMark x1="98041" y1="49250" x2="98041" y2="49250"/>
                        <a14:foregroundMark x1="98327" y1="48590" x2="98327" y2="48590"/>
                        <a14:foregroundMark x1="96612" y1="47750" x2="96612" y2="47750"/>
                        <a14:foregroundMark x1="94490" y1="48170" x2="94490" y2="48170"/>
                        <a14:foregroundMark x1="93755" y1="48410" x2="92327" y2="48590"/>
                        <a14:foregroundMark x1="87061" y1="47570" x2="87061" y2="47570"/>
                        <a14:foregroundMark x1="85061" y1="47151" x2="85061" y2="47151"/>
                        <a14:foregroundMark x1="81959" y1="46911" x2="81959" y2="46911"/>
                        <a14:foregroundMark x1="80245" y1="3179" x2="80245" y2="3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322" b="40494"/>
          <a:stretch/>
        </p:blipFill>
        <p:spPr bwMode="auto">
          <a:xfrm>
            <a:off x="5648077" y="44936"/>
            <a:ext cx="6512173" cy="39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AD76BE58-DABD-4290-97C1-59D8CAF44594}"/>
              </a:ext>
            </a:extLst>
          </p:cNvPr>
          <p:cNvSpPr/>
          <p:nvPr/>
        </p:nvSpPr>
        <p:spPr>
          <a:xfrm>
            <a:off x="11292671" y="4327734"/>
            <a:ext cx="1149736" cy="114973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4AC3D-ADE6-4881-B0A3-DAB3F0E8D8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1"/>
          <a:stretch/>
        </p:blipFill>
        <p:spPr>
          <a:xfrm>
            <a:off x="8960445" y="4594755"/>
            <a:ext cx="1519659" cy="112977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B9B815-6568-43CC-97CC-F8D2CC36F372}"/>
              </a:ext>
            </a:extLst>
          </p:cNvPr>
          <p:cNvSpPr/>
          <p:nvPr/>
        </p:nvSpPr>
        <p:spPr>
          <a:xfrm rot="19871813">
            <a:off x="6842960" y="2958967"/>
            <a:ext cx="147163" cy="867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D5A800AC-A92D-448E-B15E-BDE574A76019}"/>
              </a:ext>
            </a:extLst>
          </p:cNvPr>
          <p:cNvSpPr/>
          <p:nvPr/>
        </p:nvSpPr>
        <p:spPr>
          <a:xfrm rot="5182594">
            <a:off x="6616060" y="2892804"/>
            <a:ext cx="156144" cy="1994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7B88D2-93AB-40BB-BE15-D23D3E335979}"/>
              </a:ext>
            </a:extLst>
          </p:cNvPr>
          <p:cNvSpPr/>
          <p:nvPr/>
        </p:nvSpPr>
        <p:spPr>
          <a:xfrm rot="20252838">
            <a:off x="6566836" y="2974553"/>
            <a:ext cx="45719" cy="120292"/>
          </a:xfrm>
          <a:prstGeom prst="rect">
            <a:avLst/>
          </a:prstGeom>
          <a:solidFill>
            <a:srgbClr val="0F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E642E166-6163-4341-8EE8-5AC30A30D118}"/>
              </a:ext>
            </a:extLst>
          </p:cNvPr>
          <p:cNvSpPr txBox="1">
            <a:spLocks/>
          </p:cNvSpPr>
          <p:nvPr/>
        </p:nvSpPr>
        <p:spPr>
          <a:xfrm>
            <a:off x="5589186" y="1345808"/>
            <a:ext cx="6571064" cy="1816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5000"/>
              </a:lnSpc>
            </a:pPr>
            <a:r>
              <a:rPr lang="ru-RU" sz="2400" b="1" dirty="0">
                <a:solidFill>
                  <a:schemeClr val="bg1"/>
                </a:solidFill>
              </a:rPr>
              <a:t>ЧЕК-ЛИСТ ОБЕСПЕЧЕННОСТИ УЧЕБНИКАМИ  ОБЩЕОБРАЗОВАТЕЛЬНЫХ ОРГАНИЗАЦИЙ</a:t>
            </a:r>
            <a:endParaRPr lang="ru-RU" sz="1800" b="1" cap="all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AB651-63F2-4902-A1A2-2E2470E26946}"/>
              </a:ext>
            </a:extLst>
          </p:cNvPr>
          <p:cNvSpPr txBox="1"/>
          <p:nvPr/>
        </p:nvSpPr>
        <p:spPr>
          <a:xfrm>
            <a:off x="8170014" y="3127881"/>
            <a:ext cx="3798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Оксана Замятина, ректор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E9F189-3B3A-4968-971A-A39E5476ABC1}"/>
              </a:ext>
            </a:extLst>
          </p:cNvPr>
          <p:cNvSpPr/>
          <p:nvPr/>
        </p:nvSpPr>
        <p:spPr>
          <a:xfrm>
            <a:off x="6524211" y="3105306"/>
            <a:ext cx="331813" cy="731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9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264893" y="806861"/>
            <a:ext cx="936337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428" b="1" dirty="0">
                <a:solidFill>
                  <a:srgbClr val="F9A159"/>
                </a:solidFill>
                <a:latin typeface="Clear Sans Bold"/>
              </a:rPr>
              <a:t>Учебники в ФПУ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rgbClr val="F9A159"/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endParaRPr lang="ru-RU" sz="2428" b="1" dirty="0">
              <a:solidFill>
                <a:schemeClr val="tx1">
                  <a:lumMod val="75000"/>
                  <a:lumOff val="25000"/>
                </a:schemeClr>
              </a:solidFill>
              <a:latin typeface="Clear Sans Bold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968558" y="361892"/>
            <a:ext cx="1991020" cy="545460"/>
            <a:chOff x="13093798" y="8738438"/>
            <a:chExt cx="4827721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093798" y="8847025"/>
              <a:ext cx="3832127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ФПУ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192218" y="5233612"/>
            <a:ext cx="1648547" cy="16069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ФПУ в </a:t>
            </a:r>
            <a:r>
              <a:rPr lang="ru-RU" sz="1600" b="1" dirty="0">
                <a:solidFill>
                  <a:srgbClr val="C00000"/>
                </a:solidFill>
              </a:rPr>
              <a:t>формате </a:t>
            </a:r>
            <a:r>
              <a:rPr lang="en-US" sz="1600" b="1" dirty="0">
                <a:solidFill>
                  <a:srgbClr val="C00000"/>
                </a:solidFill>
              </a:rPr>
              <a:t>Excel </a:t>
            </a:r>
            <a:r>
              <a:rPr lang="ru-RU" sz="1600" b="1" dirty="0">
                <a:solidFill>
                  <a:srgbClr val="C00000"/>
                </a:solidFill>
              </a:rPr>
              <a:t>в АИС «Учебник»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44BF09-DFA2-4FDA-B3CD-3920E4AFFC65}"/>
              </a:ext>
            </a:extLst>
          </p:cNvPr>
          <p:cNvSpPr/>
          <p:nvPr/>
        </p:nvSpPr>
        <p:spPr>
          <a:xfrm>
            <a:off x="132484" y="1317495"/>
            <a:ext cx="7762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обновленном ФГОС = изменения в структуре ФПУ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84" y="2842012"/>
            <a:ext cx="5374386" cy="32037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r="847"/>
          <a:stretch/>
        </p:blipFill>
        <p:spPr>
          <a:xfrm>
            <a:off x="6465051" y="1922551"/>
            <a:ext cx="5477696" cy="34999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Стрелка вправо 3"/>
          <p:cNvSpPr/>
          <p:nvPr/>
        </p:nvSpPr>
        <p:spPr>
          <a:xfrm>
            <a:off x="5639354" y="4082868"/>
            <a:ext cx="728803" cy="3609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264893" y="806861"/>
            <a:ext cx="9363371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428" b="1" dirty="0">
                <a:solidFill>
                  <a:srgbClr val="F9A159"/>
                </a:solidFill>
                <a:latin typeface="Clear Sans Bold"/>
              </a:rPr>
              <a:t>Учебники в ФПУ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rgbClr val="F9A159"/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endParaRPr lang="ru-RU" sz="2428" b="1" dirty="0">
              <a:solidFill>
                <a:schemeClr val="tx1">
                  <a:lumMod val="75000"/>
                  <a:lumOff val="25000"/>
                </a:schemeClr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Bold"/>
              </a:rPr>
              <a:t>Многие библиотекари (заместители директора, учителя) – не ориентируются в ФПУ!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chemeClr val="tx1">
                  <a:lumMod val="75000"/>
                  <a:lumOff val="25000"/>
                </a:schemeClr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Bold"/>
              </a:rPr>
              <a:t>Не знают какими учебниками еще можно пользоваться – часто покупка учебника сопровождается </a:t>
            </a:r>
            <a:r>
              <a:rPr lang="ru-RU" sz="2428" b="1" dirty="0">
                <a:solidFill>
                  <a:srgbClr val="FF0000"/>
                </a:solidFill>
                <a:latin typeface="Clear Sans Bold"/>
              </a:rPr>
              <a:t>«учитель хочет этот учебник»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rgbClr val="FF0000"/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Bold"/>
              </a:rPr>
              <a:t>Не различают учебники старого образца и обновленного ФГОС (ни физически, ни при внесении в АИС «Учебник»)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chemeClr val="tx1">
                  <a:lumMod val="75000"/>
                  <a:lumOff val="25000"/>
                </a:schemeClr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Bold"/>
              </a:rPr>
              <a:t>Не показывают излишки учебников в АИС «Учебник», при фактическом их наличии</a:t>
            </a:r>
          </a:p>
          <a:p>
            <a:pPr>
              <a:lnSpc>
                <a:spcPts val="2914"/>
              </a:lnSpc>
            </a:pPr>
            <a:endParaRPr lang="en-US" sz="2428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893157" y="361892"/>
            <a:ext cx="2066420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ФПУ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проблемы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192218" y="5021487"/>
            <a:ext cx="1866166" cy="1819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1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824541" y="361892"/>
            <a:ext cx="2135036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ФПУ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1017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 – эффективность использования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231385" y="5508501"/>
            <a:ext cx="1728192" cy="13320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5901" y="2010796"/>
            <a:ext cx="10439400" cy="3918043"/>
            <a:chOff x="823541" y="1806482"/>
            <a:chExt cx="10439400" cy="39180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541" y="1806482"/>
              <a:ext cx="10439400" cy="93345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3541" y="2752725"/>
              <a:ext cx="10439400" cy="2971800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8574774" y="3834164"/>
            <a:ext cx="36004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64401" y="4667010"/>
            <a:ext cx="360040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64401" y="5436493"/>
            <a:ext cx="360040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27597" y="3663205"/>
            <a:ext cx="504056" cy="288032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7597" y="4405080"/>
            <a:ext cx="504056" cy="288032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27597" y="5148461"/>
            <a:ext cx="504056" cy="288032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4774" y="2010796"/>
            <a:ext cx="349667" cy="617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4694" y="1106837"/>
            <a:ext cx="856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Учебники, закупленные в 2023 г., 1 приложение – </a:t>
            </a:r>
            <a:r>
              <a:rPr lang="ru-RU" sz="2400" b="1" dirty="0">
                <a:solidFill>
                  <a:srgbClr val="C00000"/>
                </a:solidFill>
              </a:rPr>
              <a:t>обновленный ФГОС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НЕ ИСПОЛЬЗУЮТСЯ? </a:t>
            </a:r>
          </a:p>
        </p:txBody>
      </p:sp>
    </p:spTree>
    <p:extLst>
      <p:ext uri="{BB962C8B-B14F-4D97-AF65-F5344CB8AC3E}">
        <p14:creationId xmlns:p14="http://schemas.microsoft.com/office/powerpoint/2010/main" val="424604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3"/>
          <a:stretch/>
        </p:blipFill>
        <p:spPr bwMode="auto">
          <a:xfrm>
            <a:off x="-10220" y="-7936"/>
            <a:ext cx="12160250" cy="53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301232" y="1247052"/>
            <a:ext cx="8198775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428" b="1" dirty="0">
                <a:solidFill>
                  <a:srgbClr val="F9A159"/>
                </a:solidFill>
                <a:latin typeface="Clear Sans Bold"/>
              </a:rPr>
              <a:t>Некорректное планирование закупки учебников</a:t>
            </a:r>
          </a:p>
          <a:p>
            <a:pPr>
              <a:lnSpc>
                <a:spcPts val="2914"/>
              </a:lnSpc>
            </a:pPr>
            <a:endParaRPr lang="ru-RU" sz="700" b="1" dirty="0">
              <a:solidFill>
                <a:srgbClr val="F9A159"/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2">
                    <a:lumMod val="50000"/>
                  </a:schemeClr>
                </a:solidFill>
                <a:latin typeface="Clear Sans Bold"/>
              </a:rPr>
              <a:t>Приобретение учебников, в разы превышающее контингент обучающихся (с учетом прогноза)</a:t>
            </a:r>
          </a:p>
          <a:p>
            <a:pPr>
              <a:lnSpc>
                <a:spcPts val="2914"/>
              </a:lnSpc>
            </a:pPr>
            <a:endParaRPr lang="en-US" sz="2428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464501" y="361892"/>
            <a:ext cx="2495076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Планирование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1232" y="125700"/>
            <a:ext cx="8001496" cy="1017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 – эффективность использования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9B70EE3-A40D-46A4-A6EE-B269032F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3752"/>
              </p:ext>
            </p:extLst>
          </p:nvPr>
        </p:nvGraphicFramePr>
        <p:xfrm>
          <a:off x="751533" y="2916213"/>
          <a:ext cx="8106832" cy="3540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6708">
                  <a:extLst>
                    <a:ext uri="{9D8B030D-6E8A-4147-A177-3AD203B41FA5}">
                      <a16:colId xmlns:a16="http://schemas.microsoft.com/office/drawing/2014/main" val="990576293"/>
                    </a:ext>
                  </a:extLst>
                </a:gridCol>
                <a:gridCol w="2026708">
                  <a:extLst>
                    <a:ext uri="{9D8B030D-6E8A-4147-A177-3AD203B41FA5}">
                      <a16:colId xmlns:a16="http://schemas.microsoft.com/office/drawing/2014/main" val="1654250441"/>
                    </a:ext>
                  </a:extLst>
                </a:gridCol>
                <a:gridCol w="2026708">
                  <a:extLst>
                    <a:ext uri="{9D8B030D-6E8A-4147-A177-3AD203B41FA5}">
                      <a16:colId xmlns:a16="http://schemas.microsoft.com/office/drawing/2014/main" val="979562944"/>
                    </a:ext>
                  </a:extLst>
                </a:gridCol>
                <a:gridCol w="2026708">
                  <a:extLst>
                    <a:ext uri="{9D8B030D-6E8A-4147-A177-3AD203B41FA5}">
                      <a16:colId xmlns:a16="http://schemas.microsoft.com/office/drawing/2014/main" val="27962107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обучающихся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Закупленное кол-во учебников по предмету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3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 кл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11 кл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 кл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11 кл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4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10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2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8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3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1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0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66344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AF8DB3F-7DF9-4503-8342-72E918E3DA97}"/>
              </a:ext>
            </a:extLst>
          </p:cNvPr>
          <p:cNvSpPr txBox="1"/>
          <p:nvPr/>
        </p:nvSpPr>
        <p:spPr>
          <a:xfrm>
            <a:off x="9035376" y="3374914"/>
            <a:ext cx="2612633" cy="25350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84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Школа докупает еще </a:t>
            </a:r>
          </a:p>
          <a:p>
            <a:pPr algn="ctr"/>
            <a:r>
              <a:rPr lang="ru-RU" sz="1984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30 учебников!</a:t>
            </a:r>
          </a:p>
          <a:p>
            <a:pPr algn="ctr"/>
            <a:r>
              <a:rPr lang="ru-RU" sz="1984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 наличии свободных </a:t>
            </a:r>
          </a:p>
          <a:p>
            <a:pPr algn="ctr"/>
            <a:r>
              <a:rPr lang="ru-RU" sz="1984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учебников в школах </a:t>
            </a:r>
          </a:p>
          <a:p>
            <a:pPr algn="ctr"/>
            <a:r>
              <a:rPr lang="ru-RU" sz="1984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рамках МОУО!</a:t>
            </a:r>
          </a:p>
        </p:txBody>
      </p:sp>
      <p:sp>
        <p:nvSpPr>
          <p:cNvPr id="9" name="Овал 8"/>
          <p:cNvSpPr/>
          <p:nvPr/>
        </p:nvSpPr>
        <p:spPr>
          <a:xfrm>
            <a:off x="5576069" y="4615469"/>
            <a:ext cx="493836" cy="316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069906" y="4500389"/>
            <a:ext cx="2918556" cy="192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504061" y="3852317"/>
            <a:ext cx="653757" cy="7444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6163048" y="4120403"/>
            <a:ext cx="2825414" cy="5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1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-12" b="32230"/>
          <a:stretch/>
        </p:blipFill>
        <p:spPr bwMode="auto">
          <a:xfrm flipH="1">
            <a:off x="-40822" y="0"/>
            <a:ext cx="10513435" cy="47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05358" y="114468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Чек-лист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172287" y="681914"/>
            <a:ext cx="63561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F9A159"/>
                </a:solidFill>
                <a:latin typeface="Clear Sans Bold"/>
              </a:rPr>
              <a:t>Структура чек-листа</a:t>
            </a:r>
            <a:endParaRPr lang="en-US" sz="2000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478775" y="349705"/>
            <a:ext cx="2530696" cy="545460"/>
            <a:chOff x="13443000" y="8738438"/>
            <a:chExt cx="4478519" cy="98955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4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Чек-лист</a:t>
              </a:r>
            </a:p>
          </p:txBody>
        </p:sp>
      </p:grp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85A5A1B-5772-4148-A65B-F3BB54791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232323"/>
              </p:ext>
            </p:extLst>
          </p:nvPr>
        </p:nvGraphicFramePr>
        <p:xfrm>
          <a:off x="823541" y="1476053"/>
          <a:ext cx="6624736" cy="558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F09C16-07F2-4299-96B4-AE74AA6F2DB1}"/>
              </a:ext>
            </a:extLst>
          </p:cNvPr>
          <p:cNvSpPr/>
          <p:nvPr/>
        </p:nvSpPr>
        <p:spPr>
          <a:xfrm>
            <a:off x="8528397" y="1304725"/>
            <a:ext cx="3456384" cy="160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Письмо Департамента общего образования Томской области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 проведении мониторинга состояния библиотечного фонда» от 12.01.2024 г. № 57-0077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E56B3D-97F5-4463-88EB-1C3B932122C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014"/>
          <a:stretch/>
        </p:blipFill>
        <p:spPr>
          <a:xfrm>
            <a:off x="9345107" y="3438434"/>
            <a:ext cx="2409404" cy="3331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E865C5-0010-4253-96C7-9529FA3907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3145" y="3034644"/>
            <a:ext cx="2381718" cy="334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77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187"/>
          <a:stretch/>
        </p:blipFill>
        <p:spPr bwMode="auto">
          <a:xfrm flipH="1">
            <a:off x="5765" y="0"/>
            <a:ext cx="9473010" cy="65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05358" y="114468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Чек-лист 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228040" y="654406"/>
            <a:ext cx="8198775" cy="709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000" b="1" dirty="0">
                <a:solidFill>
                  <a:srgbClr val="F9A159"/>
                </a:solidFill>
                <a:latin typeface="Clear Sans Bold"/>
              </a:rPr>
              <a:t>Для самопроверки </a:t>
            </a:r>
            <a:br>
              <a:rPr lang="ru-RU" sz="2000" b="1" dirty="0">
                <a:solidFill>
                  <a:srgbClr val="F9A159"/>
                </a:solidFill>
                <a:latin typeface="Clear Sans Bold"/>
              </a:rPr>
            </a:br>
            <a:r>
              <a:rPr lang="ru-RU" sz="2000" b="1" dirty="0">
                <a:solidFill>
                  <a:srgbClr val="F9A159"/>
                </a:solidFill>
                <a:latin typeface="Clear Sans Bold"/>
              </a:rPr>
              <a:t>и проверки заполнения АИС «Учебник»</a:t>
            </a:r>
            <a:endParaRPr lang="en-US" sz="2428" b="1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320485" y="349705"/>
            <a:ext cx="2688986" cy="545460"/>
            <a:chOff x="13443000" y="8738438"/>
            <a:chExt cx="4478519" cy="98955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4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ОБЕСПЕЧЕННОСТЬ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60B62E-8E35-430B-9155-7A569BEF6D44}"/>
              </a:ext>
            </a:extLst>
          </p:cNvPr>
          <p:cNvSpPr/>
          <p:nvPr/>
        </p:nvSpPr>
        <p:spPr>
          <a:xfrm>
            <a:off x="102282" y="1746905"/>
            <a:ext cx="11955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Четкий учет учебников в образовательной + корректное и актуальное заполнение АИС «Учебник» = обоснованный результат!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BC49B-B6C6-467C-B0F6-8D3BC7A430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6"/>
          <a:stretch/>
        </p:blipFill>
        <p:spPr>
          <a:xfrm>
            <a:off x="92140" y="2496588"/>
            <a:ext cx="12036657" cy="3083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015D9EC-7632-491F-A11F-14B820647CDD}"/>
              </a:ext>
            </a:extLst>
          </p:cNvPr>
          <p:cNvSpPr/>
          <p:nvPr/>
        </p:nvSpPr>
        <p:spPr>
          <a:xfrm>
            <a:off x="10610106" y="5249858"/>
            <a:ext cx="1673560" cy="1668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15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187"/>
          <a:stretch/>
        </p:blipFill>
        <p:spPr bwMode="auto">
          <a:xfrm flipH="1">
            <a:off x="5765" y="0"/>
            <a:ext cx="9473010" cy="65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05358" y="114468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Чек-лист 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015D9EC-7632-491F-A11F-14B820647CDD}"/>
              </a:ext>
            </a:extLst>
          </p:cNvPr>
          <p:cNvSpPr/>
          <p:nvPr/>
        </p:nvSpPr>
        <p:spPr>
          <a:xfrm>
            <a:off x="10610106" y="5249858"/>
            <a:ext cx="1673560" cy="1668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228040" y="654406"/>
            <a:ext cx="8198775" cy="718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000" b="1" dirty="0">
                <a:solidFill>
                  <a:srgbClr val="F9A159"/>
                </a:solidFill>
                <a:latin typeface="Clear Sans Bold"/>
              </a:rPr>
              <a:t>Для инвентаризации, самопроверки</a:t>
            </a:r>
            <a:br>
              <a:rPr lang="ru-RU" sz="2000" b="1" dirty="0">
                <a:solidFill>
                  <a:srgbClr val="F9A159"/>
                </a:solidFill>
                <a:latin typeface="Clear Sans Bold"/>
              </a:rPr>
            </a:br>
            <a:r>
              <a:rPr lang="ru-RU" sz="2000" b="1" dirty="0">
                <a:solidFill>
                  <a:srgbClr val="F9A159"/>
                </a:solidFill>
                <a:latin typeface="Clear Sans Bold"/>
              </a:rPr>
              <a:t>и проверки заполнения АИС «Учебник»</a:t>
            </a:r>
            <a:endParaRPr lang="en-US" sz="2428" b="1" dirty="0">
              <a:solidFill>
                <a:srgbClr val="F9A159"/>
              </a:solidFill>
              <a:latin typeface="Arim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47614-1025-4823-B927-FBCCD2E26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0"/>
          <a:stretch/>
        </p:blipFill>
        <p:spPr>
          <a:xfrm>
            <a:off x="198799" y="1983682"/>
            <a:ext cx="11591925" cy="3995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478775" y="349706"/>
            <a:ext cx="2530696" cy="695157"/>
            <a:chOff x="13443000" y="8738438"/>
            <a:chExt cx="4478519" cy="126113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5" cy="115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ОБЕСПЕЧЕННОСТЬ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60B62E-8E35-430B-9155-7A569BEF6D44}"/>
              </a:ext>
            </a:extLst>
          </p:cNvPr>
          <p:cNvSpPr/>
          <p:nvPr/>
        </p:nvSpPr>
        <p:spPr>
          <a:xfrm>
            <a:off x="80972" y="1516148"/>
            <a:ext cx="11955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АИС «Учебник» – инструмент проверки обеспеченности учебниками, на школьном, муниципальном и региональном уровнях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1442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F2661879-03AF-402A-AC7B-063857EE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187"/>
          <a:stretch/>
        </p:blipFill>
        <p:spPr bwMode="auto">
          <a:xfrm flipH="1">
            <a:off x="-2" y="0"/>
            <a:ext cx="8936223" cy="62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74620" y="867868"/>
            <a:ext cx="4320480" cy="6207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55135"/>
            <a:r>
              <a:rPr lang="ru-RU" sz="1488" b="1" dirty="0">
                <a:solidFill>
                  <a:schemeClr val="accent5">
                    <a:lumMod val="75000"/>
                  </a:schemeClr>
                </a:solidFill>
              </a:rPr>
              <a:t>      до 01 февраля провести инвентаризацию в соответствии с чек-листом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74620" y="2221759"/>
            <a:ext cx="4320480" cy="54827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55135"/>
            <a:r>
              <a:rPr lang="ru-RU" sz="1488" b="1" dirty="0">
                <a:solidFill>
                  <a:schemeClr val="accent5">
                    <a:lumMod val="75000"/>
                  </a:schemeClr>
                </a:solidFill>
              </a:rPr>
              <a:t>       до 01 марта сформировать заказ (рекомендовано использовать АИС «Учебник»)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620" y="1571694"/>
            <a:ext cx="4320480" cy="57829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        до 15 февраля сформировать потребность на 2024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4620" y="2867838"/>
            <a:ext cx="4320480" cy="50636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55135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       до 20 апреля – заключить договора на поставку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620" y="3443902"/>
            <a:ext cx="4320480" cy="5470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88" b="1" dirty="0">
                <a:solidFill>
                  <a:schemeClr val="accent5">
                    <a:lumMod val="75000"/>
                  </a:schemeClr>
                </a:solidFill>
              </a:rPr>
              <a:t>        по мере получения учебников – вносить информацию в АИС «Учебник»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4620" y="859274"/>
            <a:ext cx="283518" cy="25726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79134" y="1590775"/>
            <a:ext cx="283518" cy="25726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74620" y="2221758"/>
            <a:ext cx="283518" cy="30401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74620" y="2867839"/>
            <a:ext cx="283518" cy="24263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64301" y="3446922"/>
            <a:ext cx="283518" cy="25726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74620" y="4091975"/>
            <a:ext cx="4320480" cy="5524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        ноябрь месяц – мониторинг актуальности данных в АИС «Учебник»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74620" y="4091974"/>
            <a:ext cx="283518" cy="25726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6B83661A-7379-4127-904D-4F8043B7DD79}"/>
              </a:ext>
            </a:extLst>
          </p:cNvPr>
          <p:cNvSpPr txBox="1"/>
          <p:nvPr/>
        </p:nvSpPr>
        <p:spPr>
          <a:xfrm>
            <a:off x="224859" y="410234"/>
            <a:ext cx="6348915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Механизмы решения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B6DA59C5-4746-4136-9EB8-6DC5E4CC6FAF}"/>
              </a:ext>
            </a:extLst>
          </p:cNvPr>
          <p:cNvSpPr/>
          <p:nvPr/>
        </p:nvSpPr>
        <p:spPr>
          <a:xfrm>
            <a:off x="11120685" y="165139"/>
            <a:ext cx="513763" cy="48787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2EF13CF1-89C1-4E99-8BD9-3459D2DE2E66}"/>
              </a:ext>
            </a:extLst>
          </p:cNvPr>
          <p:cNvSpPr/>
          <p:nvPr/>
        </p:nvSpPr>
        <p:spPr>
          <a:xfrm>
            <a:off x="8883568" y="196908"/>
            <a:ext cx="402125" cy="3299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12828368-F81F-4320-B8A7-AE49A1AD4D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4859" y="1404045"/>
          <a:ext cx="4572000" cy="457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43505" y="4720446"/>
            <a:ext cx="6080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позднее формирование потребности  - вследствие чего закупка уходит на летний период и нет поставки до 1.09)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0366" y="5983829"/>
            <a:ext cx="8784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Порядка 25% договоров на закупку учебников заключается в период 01.06.-30.08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Около 10% - в сентябре-октябре, порядка 6% - под конец финансового года (ноябрь-декабрь)</a:t>
            </a:r>
          </a:p>
        </p:txBody>
      </p:sp>
    </p:spTree>
    <p:extLst>
      <p:ext uri="{BB962C8B-B14F-4D97-AF65-F5344CB8AC3E}">
        <p14:creationId xmlns:p14="http://schemas.microsoft.com/office/powerpoint/2010/main" val="255882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F2661879-03AF-402A-AC7B-063857EE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4573"/>
          <a:stretch/>
        </p:blipFill>
        <p:spPr bwMode="auto">
          <a:xfrm flipH="1">
            <a:off x="-3" y="0"/>
            <a:ext cx="8936223" cy="42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B6DA59C5-4746-4136-9EB8-6DC5E4CC6FAF}"/>
              </a:ext>
            </a:extLst>
          </p:cNvPr>
          <p:cNvSpPr/>
          <p:nvPr/>
        </p:nvSpPr>
        <p:spPr>
          <a:xfrm>
            <a:off x="11120685" y="165139"/>
            <a:ext cx="513763" cy="48787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2EF13CF1-89C1-4E99-8BD9-3459D2DE2E66}"/>
              </a:ext>
            </a:extLst>
          </p:cNvPr>
          <p:cNvSpPr/>
          <p:nvPr/>
        </p:nvSpPr>
        <p:spPr>
          <a:xfrm>
            <a:off x="8883568" y="196908"/>
            <a:ext cx="402125" cy="3299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68B115B4-7BFF-4428-952D-C916AE2F07CE}"/>
              </a:ext>
            </a:extLst>
          </p:cNvPr>
          <p:cNvSpPr txBox="1"/>
          <p:nvPr/>
        </p:nvSpPr>
        <p:spPr>
          <a:xfrm>
            <a:off x="202204" y="155944"/>
            <a:ext cx="8080273" cy="1030831"/>
          </a:xfrm>
          <a:prstGeom prst="rect">
            <a:avLst/>
          </a:prstGeom>
        </p:spPr>
        <p:txBody>
          <a:bodyPr vert="horz" wrap="square" lIns="0" tIns="12863" rIns="0" bIns="0" rtlCol="0">
            <a:spAutoFit/>
          </a:bodyPr>
          <a:lstStyle/>
          <a:p>
            <a:r>
              <a:rPr lang="ru-RU" sz="3200" b="1" spc="-33" dirty="0">
                <a:solidFill>
                  <a:schemeClr val="bg1"/>
                </a:solidFill>
                <a:latin typeface="Rubik Medium Bold"/>
              </a:rPr>
              <a:t>ДОПОЛНИТЕЛЬНАЯ</a:t>
            </a:r>
            <a:r>
              <a:rPr lang="ru-RU" sz="2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3200" b="1" spc="-33" dirty="0">
                <a:solidFill>
                  <a:schemeClr val="bg1"/>
                </a:solidFill>
                <a:latin typeface="Rubik Medium Bold"/>
              </a:rPr>
              <a:t>ПОТРЕБНОСТЬ В ПРИОБРЕТЕНИИ УЧЕБНИКОВ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132AA99-CE32-4DDE-83B9-9A6FF9F1FD23}"/>
              </a:ext>
            </a:extLst>
          </p:cNvPr>
          <p:cNvSpPr/>
          <p:nvPr/>
        </p:nvSpPr>
        <p:spPr>
          <a:xfrm>
            <a:off x="2195673" y="1590031"/>
            <a:ext cx="236961" cy="368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795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A2783F8-4CA1-4F36-B5A4-9DD9069D4A7C}"/>
              </a:ext>
            </a:extLst>
          </p:cNvPr>
          <p:cNvGrpSpPr/>
          <p:nvPr/>
        </p:nvGrpSpPr>
        <p:grpSpPr>
          <a:xfrm>
            <a:off x="1720101" y="2579370"/>
            <a:ext cx="8689692" cy="1149776"/>
            <a:chOff x="222143" y="1210501"/>
            <a:chExt cx="11628301" cy="1180487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7B9AC510-2F4C-4EE9-8AD4-7B1A6D3AAC73}"/>
                </a:ext>
              </a:extLst>
            </p:cNvPr>
            <p:cNvGrpSpPr/>
            <p:nvPr/>
          </p:nvGrpSpPr>
          <p:grpSpPr>
            <a:xfrm>
              <a:off x="3902728" y="1493681"/>
              <a:ext cx="7947716" cy="647266"/>
              <a:chOff x="-1950950" y="1042423"/>
              <a:chExt cx="7947716" cy="647266"/>
            </a:xfrm>
          </p:grpSpPr>
          <p:sp>
            <p:nvSpPr>
              <p:cNvPr id="33" name="Скругленный прямоугольник 25">
                <a:extLst>
                  <a:ext uri="{FF2B5EF4-FFF2-40B4-BE49-F238E27FC236}">
                    <a16:creationId xmlns:a16="http://schemas.microsoft.com/office/drawing/2014/main" id="{210BE2CC-B4DB-44EB-9915-EDE448BD265A}"/>
                  </a:ext>
                </a:extLst>
              </p:cNvPr>
              <p:cNvSpPr/>
              <p:nvPr/>
            </p:nvSpPr>
            <p:spPr>
              <a:xfrm>
                <a:off x="-1950950" y="1114152"/>
                <a:ext cx="1584176" cy="523084"/>
              </a:xfrm>
              <a:prstGeom prst="roundRect">
                <a:avLst/>
              </a:prstGeom>
              <a:solidFill>
                <a:srgbClr val="FF66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603" tIns="45603" rIns="45603" bIns="45603" numCol="1" spcCol="38100" rtlCol="0" anchor="ctr">
                <a:spAutoFit/>
              </a:bodyPr>
              <a:lstStyle/>
              <a:p>
                <a:pPr algn="ctr"/>
                <a:r>
                  <a:rPr lang="ru-RU" sz="2394" b="1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79 784 </a:t>
                </a:r>
              </a:p>
            </p:txBody>
          </p:sp>
          <p:sp>
            <p:nvSpPr>
              <p:cNvPr id="34" name="Скругленный прямоугольник 27">
                <a:extLst>
                  <a:ext uri="{FF2B5EF4-FFF2-40B4-BE49-F238E27FC236}">
                    <a16:creationId xmlns:a16="http://schemas.microsoft.com/office/drawing/2014/main" id="{4ED69669-ADBD-4F0B-AD0F-D881ECDFE92D}"/>
                  </a:ext>
                </a:extLst>
              </p:cNvPr>
              <p:cNvSpPr/>
              <p:nvPr/>
            </p:nvSpPr>
            <p:spPr>
              <a:xfrm>
                <a:off x="1541959" y="1061306"/>
                <a:ext cx="1584176" cy="592828"/>
              </a:xfrm>
              <a:prstGeom prst="roundRect">
                <a:avLst/>
              </a:prstGeom>
              <a:solidFill>
                <a:srgbClr val="FF66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603" tIns="45603" rIns="45603" bIns="45603" numCol="1" spcCol="38100" rtlCol="0" anchor="ctr">
                <a:spAutoFit/>
              </a:bodyPr>
              <a:lstStyle/>
              <a:p>
                <a:pPr algn="ctr" fontAlgn="b"/>
                <a:r>
                  <a:rPr lang="ru-RU" sz="2793" b="1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238,2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1D9122-4927-42A2-8679-03A3A1DA84F8}"/>
                  </a:ext>
                </a:extLst>
              </p:cNvPr>
              <p:cNvSpPr txBox="1"/>
              <p:nvPr/>
            </p:nvSpPr>
            <p:spPr>
              <a:xfrm>
                <a:off x="-271691" y="1090825"/>
                <a:ext cx="1923305" cy="598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603" tIns="45603" rIns="45603" bIns="45603" numCol="1" spcCol="38100" rtlCol="0" anchor="t">
                <a:spAutoFit/>
              </a:bodyPr>
              <a:lstStyle/>
              <a:p>
                <a:pPr fontAlgn="ctr"/>
                <a:r>
                  <a:rPr lang="ru-RU" sz="1596" b="1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численность учащихся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C21A47-B22A-414C-BE35-C1538D02564C}"/>
                  </a:ext>
                </a:extLst>
              </p:cNvPr>
              <p:cNvSpPr txBox="1"/>
              <p:nvPr/>
            </p:nvSpPr>
            <p:spPr>
              <a:xfrm>
                <a:off x="3126135" y="1042423"/>
                <a:ext cx="2870631" cy="5988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603" tIns="45603" rIns="45603" bIns="45603" numCol="1" spcCol="38100" rtlCol="0" anchor="t">
                <a:spAutoFit/>
              </a:bodyPr>
              <a:lstStyle/>
              <a:p>
                <a:pPr fontAlgn="b"/>
                <a:r>
                  <a:rPr lang="ru-RU" sz="1596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Расчетная потребность по классам, </a:t>
                </a:r>
                <a:r>
                  <a:rPr lang="ru-RU" sz="1596" dirty="0" err="1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млн.руб</a:t>
                </a:r>
                <a:r>
                  <a:rPr lang="ru-RU" sz="1596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.</a:t>
                </a:r>
              </a:p>
            </p:txBody>
          </p:sp>
        </p:grpSp>
        <p:sp>
          <p:nvSpPr>
            <p:cNvPr id="31" name="Скругленный прямоугольник 39">
              <a:extLst>
                <a:ext uri="{FF2B5EF4-FFF2-40B4-BE49-F238E27FC236}">
                  <a16:creationId xmlns:a16="http://schemas.microsoft.com/office/drawing/2014/main" id="{ED9AA574-2EC1-4F09-93A5-38E042C58955}"/>
                </a:ext>
              </a:extLst>
            </p:cNvPr>
            <p:cNvSpPr/>
            <p:nvPr/>
          </p:nvSpPr>
          <p:spPr>
            <a:xfrm rot="16200000">
              <a:off x="-21497" y="1454141"/>
              <a:ext cx="1180487" cy="69320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03" tIns="45603" rIns="45603" bIns="45603" numCol="1" spcCol="38100" rtlCol="0" anchor="ctr">
              <a:spAutoFit/>
            </a:bodyPr>
            <a:lstStyle/>
            <a:p>
              <a:pPr algn="ctr" hangingPunct="0"/>
              <a:r>
                <a:rPr lang="ru-RU" sz="1795" b="1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sym typeface="Calibri"/>
                </a:rPr>
                <a:t>2024</a:t>
              </a:r>
            </a:p>
          </p:txBody>
        </p:sp>
        <p:sp>
          <p:nvSpPr>
            <p:cNvPr id="32" name="Скругленный прямоугольник 9">
              <a:extLst>
                <a:ext uri="{FF2B5EF4-FFF2-40B4-BE49-F238E27FC236}">
                  <a16:creationId xmlns:a16="http://schemas.microsoft.com/office/drawing/2014/main" id="{FD3BACCF-8D73-445B-A462-B30FAC5316C8}"/>
                </a:ext>
              </a:extLst>
            </p:cNvPr>
            <p:cNvSpPr/>
            <p:nvPr/>
          </p:nvSpPr>
          <p:spPr>
            <a:xfrm>
              <a:off x="1246117" y="1343599"/>
              <a:ext cx="2554803" cy="93076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03" tIns="45603" rIns="45603" bIns="45603" numCol="1" spcCol="38100" rtlCol="0" anchor="ctr">
              <a:spAutoFit/>
            </a:bodyPr>
            <a:lstStyle/>
            <a:p>
              <a:r>
                <a:rPr lang="ru-RU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1</a:t>
              </a:r>
              <a:r>
                <a:rPr lang="en-US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-</a:t>
              </a:r>
              <a:r>
                <a:rPr lang="ru-RU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2 и</a:t>
              </a:r>
              <a:r>
                <a:rPr lang="en-US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 </a:t>
              </a:r>
              <a:r>
                <a:rPr lang="ru-RU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4</a:t>
              </a:r>
              <a:r>
                <a:rPr lang="en-US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-</a:t>
              </a:r>
              <a:r>
                <a:rPr lang="ru-RU" sz="1795" b="1" i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7 классов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B931BB-01ED-4CA6-90B0-6D3987AAF95E}"/>
              </a:ext>
            </a:extLst>
          </p:cNvPr>
          <p:cNvSpPr txBox="1"/>
          <p:nvPr/>
        </p:nvSpPr>
        <p:spPr>
          <a:xfrm>
            <a:off x="1869648" y="1210773"/>
            <a:ext cx="4745387" cy="1105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3" tIns="45603" rIns="45603" bIns="45603" numCol="1" spcCol="38100" rtlCol="0" anchor="t">
            <a:spAutoFit/>
          </a:bodyPr>
          <a:lstStyle/>
          <a:p>
            <a:pPr algn="just"/>
            <a:r>
              <a:rPr lang="ru-RU" sz="1795" b="1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Предварительная</a:t>
            </a:r>
            <a:r>
              <a:rPr lang="ru-RU" sz="1397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795" b="1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оценка</a:t>
            </a:r>
          </a:p>
          <a:p>
            <a:pPr algn="just"/>
            <a:r>
              <a:rPr 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обучающихся (прогноз) * количество учебников по классам * стоимость учебников = </a:t>
            </a:r>
            <a:r>
              <a:rPr lang="ru-RU" sz="1596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1,58 млрд. рублей </a:t>
            </a:r>
            <a:r>
              <a:rPr 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596" i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4 года до 2027 года</a:t>
            </a:r>
            <a:r>
              <a:rPr 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71D336B-FFEB-44DC-8A42-F22E318C0F33}"/>
              </a:ext>
            </a:extLst>
          </p:cNvPr>
          <p:cNvSpPr/>
          <p:nvPr/>
        </p:nvSpPr>
        <p:spPr>
          <a:xfrm>
            <a:off x="6070995" y="3413261"/>
            <a:ext cx="4048128" cy="5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6" i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субвенции на приобретение учебников предусмотрено  </a:t>
            </a:r>
            <a:r>
              <a:rPr lang="ru-RU" sz="1596" b="1" i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119,6 </a:t>
            </a:r>
            <a:r>
              <a:rPr lang="ru-RU" sz="1596" i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рублей </a:t>
            </a:r>
            <a:endParaRPr lang="ru-RU" sz="1596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2CB881-A45F-40D6-A02D-F67DA846F21A}"/>
              </a:ext>
            </a:extLst>
          </p:cNvPr>
          <p:cNvSpPr txBox="1"/>
          <p:nvPr/>
        </p:nvSpPr>
        <p:spPr>
          <a:xfrm>
            <a:off x="1869648" y="4698052"/>
            <a:ext cx="3568614" cy="20261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3" tIns="45603" rIns="45603" bIns="45603" numCol="1" spcCol="38100" rtlCol="0" anchor="t">
            <a:spAutoFit/>
          </a:bodyPr>
          <a:lstStyle/>
          <a:p>
            <a:pPr hangingPunct="0"/>
            <a:r>
              <a:rPr lang="ru-RU" sz="1795" b="1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Задачи:</a:t>
            </a:r>
          </a:p>
          <a:p>
            <a:pPr marL="285036" indent="-285036" algn="just" hangingPunct="0">
              <a:buFontTx/>
              <a:buChar char="-"/>
            </a:pPr>
            <a:r>
              <a:rPr lang="ru-RU" sz="1795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уточнение потребности посредством проведения инвентаризации библиотечных фондов (</a:t>
            </a:r>
            <a:r>
              <a:rPr lang="ru-RU" sz="1795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проверки, </a:t>
            </a:r>
            <a:r>
              <a:rPr lang="ru-RU" sz="1795" dirty="0" err="1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профвизиты</a:t>
            </a:r>
            <a:r>
              <a:rPr lang="ru-RU" sz="1795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pPr marL="285036" indent="-285036" hangingPunct="0">
              <a:buFontTx/>
              <a:buChar char="-"/>
            </a:pPr>
            <a:r>
              <a:rPr lang="ru-RU" sz="1795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1795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Calibri"/>
              </a:rPr>
              <a:t>рганизация заказа учебников </a:t>
            </a:r>
          </a:p>
        </p:txBody>
      </p:sp>
      <p:sp>
        <p:nvSpPr>
          <p:cNvPr id="40" name="Скругленный прямоугольник 45">
            <a:extLst>
              <a:ext uri="{FF2B5EF4-FFF2-40B4-BE49-F238E27FC236}">
                <a16:creationId xmlns:a16="http://schemas.microsoft.com/office/drawing/2014/main" id="{99113A67-E5FF-4CB9-B17A-71D99B3CEF9B}"/>
              </a:ext>
            </a:extLst>
          </p:cNvPr>
          <p:cNvSpPr/>
          <p:nvPr/>
        </p:nvSpPr>
        <p:spPr>
          <a:xfrm>
            <a:off x="5599785" y="4960651"/>
            <a:ext cx="1684895" cy="8513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ahoma" panose="020B0604030504040204" pitchFamily="34" charset="0"/>
              </a:rPr>
              <a:t>с 29.11.2023 до февраля 2024</a:t>
            </a:r>
            <a:endParaRPr lang="ru-RU" sz="1596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6">
            <a:extLst>
              <a:ext uri="{FF2B5EF4-FFF2-40B4-BE49-F238E27FC236}">
                <a16:creationId xmlns:a16="http://schemas.microsoft.com/office/drawing/2014/main" id="{AA9B25FB-B249-4B97-AAEF-EC6CD04EA158}"/>
              </a:ext>
            </a:extLst>
          </p:cNvPr>
          <p:cNvSpPr/>
          <p:nvPr/>
        </p:nvSpPr>
        <p:spPr>
          <a:xfrm>
            <a:off x="5600923" y="6052769"/>
            <a:ext cx="1683757" cy="657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ahoma" panose="020B0604030504040204" pitchFamily="34" charset="0"/>
              </a:rPr>
              <a:t>с 01.03.2024</a:t>
            </a:r>
            <a:endParaRPr lang="ru-RU" sz="1596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7">
            <a:extLst>
              <a:ext uri="{FF2B5EF4-FFF2-40B4-BE49-F238E27FC236}">
                <a16:creationId xmlns:a16="http://schemas.microsoft.com/office/drawing/2014/main" id="{C59C46CE-2A78-48CA-AC7E-81AD0574557A}"/>
              </a:ext>
            </a:extLst>
          </p:cNvPr>
          <p:cNvSpPr/>
          <p:nvPr/>
        </p:nvSpPr>
        <p:spPr>
          <a:xfrm>
            <a:off x="8737638" y="4012443"/>
            <a:ext cx="1705834" cy="679301"/>
          </a:xfrm>
          <a:prstGeom prst="roundRect">
            <a:avLst/>
          </a:prstGeom>
          <a:solidFill>
            <a:srgbClr val="FF6600"/>
          </a:solidFill>
          <a:ln w="190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3" tIns="45603" rIns="45603" bIns="45603" numCol="1" spcCol="38100" rtlCol="0" anchor="ctr">
            <a:spAutoFit/>
          </a:bodyPr>
          <a:lstStyle/>
          <a:p>
            <a:pPr hangingPunct="0"/>
            <a:r>
              <a:rPr lang="ru-RU" altLang="ru-RU" sz="1995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108,2</a:t>
            </a:r>
            <a:r>
              <a:rPr lang="ru-RU" altLang="ru-RU" sz="1795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397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 РУБ</a:t>
            </a:r>
            <a:r>
              <a:rPr lang="en-US" altLang="ru-RU" sz="1397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altLang="ru-RU" sz="1397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hangingPunct="0"/>
            <a:endParaRPr lang="ru-RU" sz="1397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sym typeface="Calibri"/>
            </a:endParaRPr>
          </a:p>
        </p:txBody>
      </p:sp>
      <p:sp>
        <p:nvSpPr>
          <p:cNvPr id="43" name="TextBox 72">
            <a:extLst>
              <a:ext uri="{FF2B5EF4-FFF2-40B4-BE49-F238E27FC236}">
                <a16:creationId xmlns:a16="http://schemas.microsoft.com/office/drawing/2014/main" id="{32E2051C-36BF-4D87-9A92-C2F5D20D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912" y="4148303"/>
            <a:ext cx="7173243" cy="7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ДОПОЛНИТЕЛЬНАЯ ПОТРЕБНОСТЬ В ФИНАНСИРОВАНИИ на 2024 г  </a:t>
            </a:r>
            <a:r>
              <a:rPr lang="en-US" alt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</a:t>
            </a:r>
            <a:r>
              <a:rPr lang="ru-RU" altLang="ru-RU" sz="1596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</a:t>
            </a:r>
            <a:r>
              <a:rPr lang="ru-RU" altLang="ru-RU" sz="2394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108,2</a:t>
            </a:r>
            <a:r>
              <a:rPr lang="ru-RU" altLang="ru-RU" sz="1995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596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 РУБ</a:t>
            </a:r>
            <a:r>
              <a:rPr lang="en-US" altLang="ru-RU" sz="1596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altLang="ru-RU" sz="1596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8E6B0EE-EE15-4159-BA5B-1F4F641E97BE}"/>
              </a:ext>
            </a:extLst>
          </p:cNvPr>
          <p:cNvCxnSpPr/>
          <p:nvPr/>
        </p:nvCxnSpPr>
        <p:spPr>
          <a:xfrm flipH="1">
            <a:off x="6988474" y="1122434"/>
            <a:ext cx="1736" cy="167828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4A46E4B-8686-41D5-888B-5771E62B0259}"/>
              </a:ext>
            </a:extLst>
          </p:cNvPr>
          <p:cNvCxnSpPr/>
          <p:nvPr/>
        </p:nvCxnSpPr>
        <p:spPr>
          <a:xfrm>
            <a:off x="7588443" y="4484105"/>
            <a:ext cx="0" cy="2240097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Скругленный прямоугольник 56">
            <a:extLst>
              <a:ext uri="{FF2B5EF4-FFF2-40B4-BE49-F238E27FC236}">
                <a16:creationId xmlns:a16="http://schemas.microsoft.com/office/drawing/2014/main" id="{AEA14041-52B7-4565-B8E4-3552467ABBE4}"/>
              </a:ext>
            </a:extLst>
          </p:cNvPr>
          <p:cNvSpPr/>
          <p:nvPr/>
        </p:nvSpPr>
        <p:spPr>
          <a:xfrm>
            <a:off x="7162711" y="1081535"/>
            <a:ext cx="3454735" cy="1753776"/>
          </a:xfrm>
          <a:prstGeom prst="roundRect">
            <a:avLst>
              <a:gd name="adj" fmla="val 7697"/>
            </a:avLst>
          </a:prstGeom>
          <a:solidFill>
            <a:srgbClr val="FFFFFF"/>
          </a:solidFill>
          <a:ln w="19050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3" tIns="45603" rIns="45603" bIns="45603" numCol="1" spcCol="38100" rtlCol="0" anchor="ctr">
            <a:spAutoFit/>
          </a:bodyPr>
          <a:lstStyle/>
          <a:p>
            <a:pPr marL="285036" indent="-285036" algn="just" hangingPunct="0">
              <a:buFont typeface="Arial" panose="020B0604020202020204" pitchFamily="34" charset="0"/>
              <a:buChar char="•"/>
            </a:pPr>
            <a:r>
              <a:rPr lang="ru-RU" sz="1297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МП РФ от 21.09.2022 №858 «Об утверждении федерального перечня учебников… и установления предельного срока использования исключенных учебников</a:t>
            </a:r>
          </a:p>
          <a:p>
            <a:pPr marL="285036" indent="-285036" algn="just" hangingPunct="0">
              <a:buFont typeface="Arial" panose="020B0604020202020204" pitchFamily="34" charset="0"/>
              <a:buChar char="•"/>
            </a:pPr>
            <a:r>
              <a:rPr lang="ru-RU" sz="1297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Письмо МП РФ от 21.02.2023 №АБ-800/03 «Об обеспечении учебными изданиями»</a:t>
            </a:r>
          </a:p>
        </p:txBody>
      </p:sp>
      <p:sp>
        <p:nvSpPr>
          <p:cNvPr id="47" name="Скругленный прямоугольник 57">
            <a:extLst>
              <a:ext uri="{FF2B5EF4-FFF2-40B4-BE49-F238E27FC236}">
                <a16:creationId xmlns:a16="http://schemas.microsoft.com/office/drawing/2014/main" id="{359ECA08-0543-4902-961B-327F409C7FD7}"/>
              </a:ext>
            </a:extLst>
          </p:cNvPr>
          <p:cNvSpPr/>
          <p:nvPr/>
        </p:nvSpPr>
        <p:spPr>
          <a:xfrm>
            <a:off x="7775653" y="4770465"/>
            <a:ext cx="2637470" cy="1881323"/>
          </a:xfrm>
          <a:prstGeom prst="roundRect">
            <a:avLst>
              <a:gd name="adj" fmla="val 7697"/>
            </a:avLst>
          </a:prstGeom>
          <a:solidFill>
            <a:srgbClr val="FFFFFF"/>
          </a:solidFill>
          <a:ln w="19050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3" tIns="45603" rIns="45603" bIns="45603" numCol="1" spcCol="38100" rtlCol="0" anchor="ctr">
            <a:spAutoFit/>
          </a:bodyPr>
          <a:lstStyle/>
          <a:p>
            <a:pPr algn="just" hangingPunct="0"/>
            <a:r>
              <a:rPr lang="ru-RU" sz="1397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Calibri"/>
              </a:rPr>
              <a:t>Распоряжение Департамента от 22.11.2023 №1798-р «О внесении изменений в Программу профилактики рисков причинения вреда (ущерба) охраняемым законом ценностям в сфере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5797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F2661879-03AF-402A-AC7B-063857EE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4573"/>
          <a:stretch/>
        </p:blipFill>
        <p:spPr bwMode="auto">
          <a:xfrm flipH="1">
            <a:off x="-4" y="0"/>
            <a:ext cx="8936223" cy="3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B6DA59C5-4746-4136-9EB8-6DC5E4CC6FAF}"/>
              </a:ext>
            </a:extLst>
          </p:cNvPr>
          <p:cNvSpPr/>
          <p:nvPr/>
        </p:nvSpPr>
        <p:spPr>
          <a:xfrm>
            <a:off x="11120685" y="165139"/>
            <a:ext cx="513763" cy="48787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2EF13CF1-89C1-4E99-8BD9-3459D2DE2E66}"/>
              </a:ext>
            </a:extLst>
          </p:cNvPr>
          <p:cNvSpPr/>
          <p:nvPr/>
        </p:nvSpPr>
        <p:spPr>
          <a:xfrm>
            <a:off x="8883568" y="196908"/>
            <a:ext cx="402125" cy="3299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68B115B4-7BFF-4428-952D-C916AE2F07CE}"/>
              </a:ext>
            </a:extLst>
          </p:cNvPr>
          <p:cNvSpPr txBox="1"/>
          <p:nvPr/>
        </p:nvSpPr>
        <p:spPr>
          <a:xfrm>
            <a:off x="202204" y="155944"/>
            <a:ext cx="8080273" cy="1030831"/>
          </a:xfrm>
          <a:prstGeom prst="rect">
            <a:avLst/>
          </a:prstGeom>
        </p:spPr>
        <p:txBody>
          <a:bodyPr vert="horz" wrap="square" lIns="0" tIns="12863" rIns="0" bIns="0" rtlCol="0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Приоритеты закупки учебников</a:t>
            </a:r>
          </a:p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  <a:ea typeface="PT Astra Serif" panose="020A0603040505020204" pitchFamily="18" charset="-52"/>
                <a:cs typeface="Arial" panose="020B0604020202020204" pitchFamily="34" charset="0"/>
              </a:rPr>
              <a:t>1 и 2 на 2024г.</a:t>
            </a:r>
            <a:endParaRPr lang="ru-RU" sz="2793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7" name="Объект 4">
            <a:extLst>
              <a:ext uri="{FF2B5EF4-FFF2-40B4-BE49-F238E27FC236}">
                <a16:creationId xmlns:a16="http://schemas.microsoft.com/office/drawing/2014/main" id="{4D2901A4-DD8B-4D20-9043-9417DB192F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5589" y="1405784"/>
            <a:ext cx="9649072" cy="52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F0BB8ED2-C3EB-418D-A99B-C9024CDA5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3"/>
          <a:stretch/>
        </p:blipFill>
        <p:spPr bwMode="auto">
          <a:xfrm>
            <a:off x="818" y="-108123"/>
            <a:ext cx="12160250" cy="53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07953" y="5898424"/>
            <a:ext cx="546034" cy="21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2" dirty="0"/>
          </a:p>
        </p:txBody>
      </p:sp>
      <p:sp>
        <p:nvSpPr>
          <p:cNvPr id="11" name="TextBox 11"/>
          <p:cNvSpPr txBox="1"/>
          <p:nvPr/>
        </p:nvSpPr>
        <p:spPr>
          <a:xfrm>
            <a:off x="741421" y="201470"/>
            <a:ext cx="800149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2200" b="1" spc="-33" dirty="0">
              <a:solidFill>
                <a:schemeClr val="bg1"/>
              </a:solidFill>
              <a:latin typeface="Rubik Medium Bold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917EC29-8834-48D9-870A-D674D2C17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058973"/>
              </p:ext>
            </p:extLst>
          </p:nvPr>
        </p:nvGraphicFramePr>
        <p:xfrm>
          <a:off x="2263701" y="1404045"/>
          <a:ext cx="8640960" cy="529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F2661879-03AF-402A-AC7B-063857EE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4573"/>
          <a:stretch/>
        </p:blipFill>
        <p:spPr bwMode="auto">
          <a:xfrm flipH="1">
            <a:off x="-3" y="0"/>
            <a:ext cx="8936223" cy="42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68B115B4-7BFF-4428-952D-C916AE2F07CE}"/>
              </a:ext>
            </a:extLst>
          </p:cNvPr>
          <p:cNvSpPr txBox="1"/>
          <p:nvPr/>
        </p:nvSpPr>
        <p:spPr>
          <a:xfrm>
            <a:off x="202204" y="155944"/>
            <a:ext cx="8080273" cy="936318"/>
          </a:xfrm>
          <a:prstGeom prst="rect">
            <a:avLst/>
          </a:prstGeom>
        </p:spPr>
        <p:txBody>
          <a:bodyPr vert="horz" wrap="square" lIns="0" tIns="12863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ПЛАН-ГРАФИК ПОДГОТОВКИ И ВВОДА В ОБРАЗОВАТЕЛЬНЫЙ ПРОЦЕСС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УЧЕБНИКОВ</a:t>
            </a:r>
          </a:p>
        </p:txBody>
      </p:sp>
      <p:sp>
        <p:nvSpPr>
          <p:cNvPr id="9" name="Прямоугольник: скругленные углы 3">
            <a:extLst>
              <a:ext uri="{FF2B5EF4-FFF2-40B4-BE49-F238E27FC236}">
                <a16:creationId xmlns:a16="http://schemas.microsoft.com/office/drawing/2014/main" id="{01719229-31FC-4048-8F52-E4FA440A3EFA}"/>
              </a:ext>
            </a:extLst>
          </p:cNvPr>
          <p:cNvSpPr/>
          <p:nvPr/>
        </p:nvSpPr>
        <p:spPr>
          <a:xfrm>
            <a:off x="1095658" y="5427404"/>
            <a:ext cx="5360733" cy="108920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3278" b="1" dirty="0">
                <a:solidFill>
                  <a:srgbClr val="1C3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  <a:p>
            <a:r>
              <a:rPr lang="ru-RU" sz="1900" dirty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учебника (с учетом частей) начнут использовать школы с 1 сентября 2024 года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CDEBA54-9151-4B7C-A30B-1D74B5917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23768"/>
              </p:ext>
            </p:extLst>
          </p:nvPr>
        </p:nvGraphicFramePr>
        <p:xfrm>
          <a:off x="823541" y="3348262"/>
          <a:ext cx="5649953" cy="1737709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64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Черчение  и компьютерная графика 10-11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История 5-9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9-11 (МПГУ)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География 10-11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Русский язык 10-11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Литература 10-11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Wingdings"/>
                        </a:rPr>
                        <a:t> </a:t>
                      </a:r>
                      <a:r>
                        <a:rPr lang="ru-RU" sz="1400" dirty="0">
                          <a:effectLst/>
                        </a:rPr>
                        <a:t>Вероятность и статистика 10-11 (база и углубление)</a:t>
                      </a:r>
                      <a:endParaRPr lang="ru-RU" sz="14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6289" marR="162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id="{AAB6E71B-99B8-4FE4-838F-166B9BEA0AF2}"/>
              </a:ext>
            </a:extLst>
          </p:cNvPr>
          <p:cNvSpPr/>
          <p:nvPr/>
        </p:nvSpPr>
        <p:spPr>
          <a:xfrm>
            <a:off x="1095658" y="1608199"/>
            <a:ext cx="5360733" cy="145822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900" dirty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5676" b="1" dirty="0">
                <a:solidFill>
                  <a:srgbClr val="1C3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900" dirty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учебных предметов будут подготовлены единые государственные учебники в 2024 году.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13434B2-4BDA-4B20-83E7-37DE2B55E6EB}"/>
              </a:ext>
            </a:extLst>
          </p:cNvPr>
          <p:cNvGrpSpPr/>
          <p:nvPr/>
        </p:nvGrpSpPr>
        <p:grpSpPr>
          <a:xfrm>
            <a:off x="7219398" y="2001568"/>
            <a:ext cx="3842188" cy="4314417"/>
            <a:chOff x="35311204" y="7339686"/>
            <a:chExt cx="13933256" cy="16721949"/>
          </a:xfrm>
        </p:grpSpPr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id="{F1D55655-E37A-452B-A4BF-8B718957777E}"/>
                </a:ext>
              </a:extLst>
            </p:cNvPr>
            <p:cNvSpPr/>
            <p:nvPr/>
          </p:nvSpPr>
          <p:spPr>
            <a:xfrm>
              <a:off x="37653758" y="19036929"/>
              <a:ext cx="9248150" cy="5024706"/>
            </a:xfrm>
            <a:custGeom>
              <a:avLst/>
              <a:gdLst>
                <a:gd name="connsiteX0" fmla="*/ 0 w 9835970"/>
                <a:gd name="connsiteY0" fmla="*/ 546443 h 5464427"/>
                <a:gd name="connsiteX1" fmla="*/ 546443 w 9835970"/>
                <a:gd name="connsiteY1" fmla="*/ 0 h 5464427"/>
                <a:gd name="connsiteX2" fmla="*/ 9289527 w 9835970"/>
                <a:gd name="connsiteY2" fmla="*/ 0 h 5464427"/>
                <a:gd name="connsiteX3" fmla="*/ 9835970 w 9835970"/>
                <a:gd name="connsiteY3" fmla="*/ 546443 h 5464427"/>
                <a:gd name="connsiteX4" fmla="*/ 9835970 w 9835970"/>
                <a:gd name="connsiteY4" fmla="*/ 4917984 h 5464427"/>
                <a:gd name="connsiteX5" fmla="*/ 9289527 w 9835970"/>
                <a:gd name="connsiteY5" fmla="*/ 5464427 h 5464427"/>
                <a:gd name="connsiteX6" fmla="*/ 546443 w 9835970"/>
                <a:gd name="connsiteY6" fmla="*/ 5464427 h 5464427"/>
                <a:gd name="connsiteX7" fmla="*/ 0 w 9835970"/>
                <a:gd name="connsiteY7" fmla="*/ 4917984 h 5464427"/>
                <a:gd name="connsiteX8" fmla="*/ 0 w 9835970"/>
                <a:gd name="connsiteY8" fmla="*/ 546443 h 546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35970" h="5464427">
                  <a:moveTo>
                    <a:pt x="0" y="546443"/>
                  </a:moveTo>
                  <a:cubicBezTo>
                    <a:pt x="0" y="244651"/>
                    <a:pt x="244651" y="0"/>
                    <a:pt x="546443" y="0"/>
                  </a:cubicBezTo>
                  <a:lnTo>
                    <a:pt x="9289527" y="0"/>
                  </a:lnTo>
                  <a:cubicBezTo>
                    <a:pt x="9591319" y="0"/>
                    <a:pt x="9835970" y="244651"/>
                    <a:pt x="9835970" y="546443"/>
                  </a:cubicBezTo>
                  <a:lnTo>
                    <a:pt x="9835970" y="4917984"/>
                  </a:lnTo>
                  <a:cubicBezTo>
                    <a:pt x="9835970" y="5219776"/>
                    <a:pt x="9591319" y="5464427"/>
                    <a:pt x="9289527" y="5464427"/>
                  </a:cubicBezTo>
                  <a:lnTo>
                    <a:pt x="546443" y="5464427"/>
                  </a:lnTo>
                  <a:cubicBezTo>
                    <a:pt x="244651" y="5464427"/>
                    <a:pt x="0" y="5219776"/>
                    <a:pt x="0" y="4917984"/>
                  </a:cubicBezTo>
                  <a:lnTo>
                    <a:pt x="0" y="54644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34" tIns="96834" rIns="96834" bIns="96834" numCol="1" spcCol="1270" anchor="ctr" anchorCtr="0">
              <a:noAutofit/>
            </a:bodyPr>
            <a:lstStyle/>
            <a:p>
              <a:pPr algn="ctr" defTabSz="6861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44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Срок включения в ФПУ:</a:t>
              </a:r>
              <a:br>
                <a:rPr lang="ru-RU" sz="1544" dirty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1544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апрель, 2024 г.</a:t>
              </a:r>
            </a:p>
          </p:txBody>
        </p:sp>
        <p:sp>
          <p:nvSpPr>
            <p:cNvPr id="14" name="Полилиния 11">
              <a:extLst>
                <a:ext uri="{FF2B5EF4-FFF2-40B4-BE49-F238E27FC236}">
                  <a16:creationId xmlns:a16="http://schemas.microsoft.com/office/drawing/2014/main" id="{CB5D71D6-4D71-4026-84F4-A0B4FFF195B2}"/>
                </a:ext>
              </a:extLst>
            </p:cNvPr>
            <p:cNvSpPr/>
            <p:nvPr/>
          </p:nvSpPr>
          <p:spPr>
            <a:xfrm rot="10800000">
              <a:off x="41048336" y="15767832"/>
              <a:ext cx="2458992" cy="2049161"/>
            </a:xfrm>
            <a:custGeom>
              <a:avLst/>
              <a:gdLst>
                <a:gd name="connsiteX0" fmla="*/ 0 w 2049160"/>
                <a:gd name="connsiteY0" fmla="*/ 491798 h 2458992"/>
                <a:gd name="connsiteX1" fmla="*/ 1024580 w 2049160"/>
                <a:gd name="connsiteY1" fmla="*/ 491798 h 2458992"/>
                <a:gd name="connsiteX2" fmla="*/ 1024580 w 2049160"/>
                <a:gd name="connsiteY2" fmla="*/ 0 h 2458992"/>
                <a:gd name="connsiteX3" fmla="*/ 2049160 w 2049160"/>
                <a:gd name="connsiteY3" fmla="*/ 1229496 h 2458992"/>
                <a:gd name="connsiteX4" fmla="*/ 1024580 w 2049160"/>
                <a:gd name="connsiteY4" fmla="*/ 2458992 h 2458992"/>
                <a:gd name="connsiteX5" fmla="*/ 1024580 w 2049160"/>
                <a:gd name="connsiteY5" fmla="*/ 1967194 h 2458992"/>
                <a:gd name="connsiteX6" fmla="*/ 0 w 2049160"/>
                <a:gd name="connsiteY6" fmla="*/ 1967194 h 2458992"/>
                <a:gd name="connsiteX7" fmla="*/ 0 w 2049160"/>
                <a:gd name="connsiteY7" fmla="*/ 491798 h 24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160" h="2458992">
                  <a:moveTo>
                    <a:pt x="1639328" y="1"/>
                  </a:moveTo>
                  <a:lnTo>
                    <a:pt x="1639328" y="1229496"/>
                  </a:lnTo>
                  <a:lnTo>
                    <a:pt x="2049160" y="1229496"/>
                  </a:lnTo>
                  <a:lnTo>
                    <a:pt x="1024580" y="2458991"/>
                  </a:lnTo>
                  <a:lnTo>
                    <a:pt x="0" y="1229496"/>
                  </a:lnTo>
                  <a:lnTo>
                    <a:pt x="409832" y="1229496"/>
                  </a:lnTo>
                  <a:lnTo>
                    <a:pt x="409832" y="1"/>
                  </a:lnTo>
                  <a:lnTo>
                    <a:pt x="1639328" y="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809" tIns="0" rIns="116809" bIns="146012" numCol="1" spcCol="1270" anchor="ctr" anchorCtr="0">
              <a:noAutofit/>
            </a:bodyPr>
            <a:lstStyle/>
            <a:p>
              <a:pPr algn="ctr" defTabSz="5806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6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61BE8D2C-C66A-4166-B369-0F76ADF55507}"/>
                </a:ext>
              </a:extLst>
            </p:cNvPr>
            <p:cNvSpPr/>
            <p:nvPr/>
          </p:nvSpPr>
          <p:spPr>
            <a:xfrm>
              <a:off x="35311204" y="7339686"/>
              <a:ext cx="13933256" cy="7751238"/>
            </a:xfrm>
            <a:custGeom>
              <a:avLst/>
              <a:gdLst>
                <a:gd name="connsiteX0" fmla="*/ 0 w 9835970"/>
                <a:gd name="connsiteY0" fmla="*/ 546443 h 5464427"/>
                <a:gd name="connsiteX1" fmla="*/ 546443 w 9835970"/>
                <a:gd name="connsiteY1" fmla="*/ 0 h 5464427"/>
                <a:gd name="connsiteX2" fmla="*/ 9289527 w 9835970"/>
                <a:gd name="connsiteY2" fmla="*/ 0 h 5464427"/>
                <a:gd name="connsiteX3" fmla="*/ 9835970 w 9835970"/>
                <a:gd name="connsiteY3" fmla="*/ 546443 h 5464427"/>
                <a:gd name="connsiteX4" fmla="*/ 9835970 w 9835970"/>
                <a:gd name="connsiteY4" fmla="*/ 4917984 h 5464427"/>
                <a:gd name="connsiteX5" fmla="*/ 9289527 w 9835970"/>
                <a:gd name="connsiteY5" fmla="*/ 5464427 h 5464427"/>
                <a:gd name="connsiteX6" fmla="*/ 546443 w 9835970"/>
                <a:gd name="connsiteY6" fmla="*/ 5464427 h 5464427"/>
                <a:gd name="connsiteX7" fmla="*/ 0 w 9835970"/>
                <a:gd name="connsiteY7" fmla="*/ 4917984 h 5464427"/>
                <a:gd name="connsiteX8" fmla="*/ 0 w 9835970"/>
                <a:gd name="connsiteY8" fmla="*/ 546443 h 546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35970" h="5464427">
                  <a:moveTo>
                    <a:pt x="0" y="546443"/>
                  </a:moveTo>
                  <a:cubicBezTo>
                    <a:pt x="0" y="244651"/>
                    <a:pt x="244651" y="0"/>
                    <a:pt x="546443" y="0"/>
                  </a:cubicBezTo>
                  <a:lnTo>
                    <a:pt x="9289527" y="0"/>
                  </a:lnTo>
                  <a:cubicBezTo>
                    <a:pt x="9591319" y="0"/>
                    <a:pt x="9835970" y="244651"/>
                    <a:pt x="9835970" y="546443"/>
                  </a:cubicBezTo>
                  <a:lnTo>
                    <a:pt x="9835970" y="4917984"/>
                  </a:lnTo>
                  <a:cubicBezTo>
                    <a:pt x="9835970" y="5219776"/>
                    <a:pt x="9591319" y="5464427"/>
                    <a:pt x="9289527" y="5464427"/>
                  </a:cubicBezTo>
                  <a:lnTo>
                    <a:pt x="546443" y="5464427"/>
                  </a:lnTo>
                  <a:cubicBezTo>
                    <a:pt x="244651" y="5464427"/>
                    <a:pt x="0" y="5219776"/>
                    <a:pt x="0" y="4917984"/>
                  </a:cubicBezTo>
                  <a:lnTo>
                    <a:pt x="0" y="54644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34" tIns="96834" rIns="96834" bIns="96834" numCol="1" spcCol="1270" anchor="ctr" anchorCtr="0">
              <a:noAutofit/>
            </a:bodyPr>
            <a:lstStyle/>
            <a:p>
              <a:pPr algn="ctr" defTabSz="6861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31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НАЧАЛО ИСПОЛЬЗОВАНИЯ: </a:t>
              </a:r>
              <a:br>
                <a:rPr lang="ru-RU" sz="2731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2731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 СЕНТЯБРЯ 2024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38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F2661879-03AF-402A-AC7B-063857EE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187"/>
          <a:stretch/>
        </p:blipFill>
        <p:spPr bwMode="auto">
          <a:xfrm flipH="1">
            <a:off x="-1" y="-57150"/>
            <a:ext cx="9392493" cy="65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B83661A-7379-4127-904D-4F8043B7DD79}"/>
              </a:ext>
            </a:extLst>
          </p:cNvPr>
          <p:cNvSpPr txBox="1"/>
          <p:nvPr/>
        </p:nvSpPr>
        <p:spPr>
          <a:xfrm>
            <a:off x="247477" y="217640"/>
            <a:ext cx="6348915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Механизмы решения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B6DA59C5-4746-4136-9EB8-6DC5E4CC6FAF}"/>
              </a:ext>
            </a:extLst>
          </p:cNvPr>
          <p:cNvSpPr/>
          <p:nvPr/>
        </p:nvSpPr>
        <p:spPr>
          <a:xfrm>
            <a:off x="11120685" y="165139"/>
            <a:ext cx="513763" cy="48787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2EF13CF1-89C1-4E99-8BD9-3459D2DE2E66}"/>
              </a:ext>
            </a:extLst>
          </p:cNvPr>
          <p:cNvSpPr/>
          <p:nvPr/>
        </p:nvSpPr>
        <p:spPr>
          <a:xfrm>
            <a:off x="9710946" y="561597"/>
            <a:ext cx="402125" cy="3299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12621" y="726562"/>
            <a:ext cx="6080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9A159"/>
                </a:solidFill>
                <a:latin typeface="Clear Sans Bold"/>
              </a:rPr>
              <a:t>Анализ информации по закупкам учебников образовательными организациями г.Томска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77" y="1404045"/>
            <a:ext cx="9001000" cy="53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Марина\Desktop\Презентация\Готовые слайды\еще 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4817" y="0"/>
            <a:ext cx="1773979" cy="68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3661" y="142479"/>
            <a:ext cx="738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Приглашаем к сотрудничеству!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2BD23D-26EE-4CEC-8012-F8092535A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8"/>
          <a:stretch/>
        </p:blipFill>
        <p:spPr>
          <a:xfrm>
            <a:off x="6680598" y="2591386"/>
            <a:ext cx="2609602" cy="25433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CD4C54-3AEF-424E-8195-72F467F61A0D}"/>
              </a:ext>
            </a:extLst>
          </p:cNvPr>
          <p:cNvSpPr txBox="1"/>
          <p:nvPr/>
        </p:nvSpPr>
        <p:spPr>
          <a:xfrm>
            <a:off x="6690453" y="1080951"/>
            <a:ext cx="321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Библиотекари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Томской области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104BE-6A74-4DA0-90ED-8DE94625B526}"/>
              </a:ext>
            </a:extLst>
          </p:cNvPr>
          <p:cNvSpPr txBox="1"/>
          <p:nvPr/>
        </p:nvSpPr>
        <p:spPr>
          <a:xfrm>
            <a:off x="6466768" y="5262619"/>
            <a:ext cx="3558988" cy="1470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92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Татьянкина</a:t>
            </a:r>
            <a:r>
              <a:rPr lang="ru-RU" sz="1492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Елена Николаевна</a:t>
            </a: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1492" b="1" dirty="0">
                <a:solidFill>
                  <a:srgbClr val="92D050"/>
                </a:solidFill>
                <a:latin typeface="Arial Black" panose="020B0A04020102020204" pitchFamily="34" charset="0"/>
              </a:rPr>
              <a:t>	</a:t>
            </a:r>
            <a:r>
              <a:rPr lang="ru-RU" sz="1492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+7 (3822) 90-20-60</a:t>
            </a:r>
          </a:p>
          <a:p>
            <a:endParaRPr lang="ru-RU" sz="1492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92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sen@toipkro.ru</a:t>
            </a:r>
            <a:endParaRPr lang="ru-RU" sz="1492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4F7E3-5896-4983-8E1B-A3E6F99F6883}"/>
              </a:ext>
            </a:extLst>
          </p:cNvPr>
          <p:cNvSpPr txBox="1"/>
          <p:nvPr/>
        </p:nvSpPr>
        <p:spPr>
          <a:xfrm>
            <a:off x="6224141" y="1952949"/>
            <a:ext cx="4412779" cy="55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2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Повышение квалификации, конкурсы</a:t>
            </a: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C92D93-C6B4-4D1C-88F4-D7BEB15B2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25" y="6025301"/>
            <a:ext cx="573407" cy="5734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EC36FD3-F1AE-4FCA-B55D-103D68AFF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53" y="5632541"/>
            <a:ext cx="366980" cy="3669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023161B-5E5D-4D67-97CA-1FFBAF57AC86}"/>
              </a:ext>
            </a:extLst>
          </p:cNvPr>
          <p:cNvSpPr txBox="1"/>
          <p:nvPr/>
        </p:nvSpPr>
        <p:spPr>
          <a:xfrm>
            <a:off x="958906" y="1056681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 учебники.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АИС «Учебник»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F5B69A-E417-40E8-A58F-D8695EFD8987}"/>
              </a:ext>
            </a:extLst>
          </p:cNvPr>
          <p:cNvSpPr txBox="1"/>
          <p:nvPr/>
        </p:nvSpPr>
        <p:spPr>
          <a:xfrm>
            <a:off x="492594" y="1928679"/>
            <a:ext cx="4579419" cy="78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2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Консультации по ведению АИС «Учебник, по приобретению учебников</a:t>
            </a: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26174F-CF2B-4F04-A107-B0AA9B73C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8" y="6001031"/>
            <a:ext cx="573407" cy="5734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AE5D45-D6AA-4BA0-99C9-7C6E509B7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" y="5608271"/>
            <a:ext cx="366980" cy="3669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87766F-8BA5-46DA-A1BB-64FF9BE833F7}"/>
              </a:ext>
            </a:extLst>
          </p:cNvPr>
          <p:cNvSpPr txBox="1"/>
          <p:nvPr/>
        </p:nvSpPr>
        <p:spPr>
          <a:xfrm>
            <a:off x="615863" y="5244338"/>
            <a:ext cx="3595856" cy="1470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92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Вознюк</a:t>
            </a:r>
            <a:r>
              <a:rPr lang="ru-RU" sz="1492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Валентина Георгиевна</a:t>
            </a: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r>
              <a:rPr lang="en-US" sz="1492" b="1" dirty="0">
                <a:solidFill>
                  <a:srgbClr val="92D050"/>
                </a:solidFill>
                <a:latin typeface="Arial Black" panose="020B0A04020102020204" pitchFamily="34" charset="0"/>
              </a:rPr>
              <a:t>	</a:t>
            </a:r>
            <a:r>
              <a:rPr lang="ru-RU" sz="1492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+7 (3822) 90-20-73</a:t>
            </a:r>
          </a:p>
          <a:p>
            <a:endParaRPr lang="ru-RU" sz="1492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92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wal0927@mail.ru</a:t>
            </a:r>
            <a:endParaRPr lang="ru-RU" sz="1492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492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3A4828-431B-47B4-9FD4-C3B41B522F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1" t="525" r="-1"/>
          <a:stretch/>
        </p:blipFill>
        <p:spPr>
          <a:xfrm>
            <a:off x="1183580" y="2555917"/>
            <a:ext cx="2500991" cy="2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-12" b="32230"/>
          <a:stretch/>
        </p:blipFill>
        <p:spPr bwMode="auto">
          <a:xfrm flipH="1">
            <a:off x="-71070" y="0"/>
            <a:ext cx="10513435" cy="44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05358" y="114468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АИС «УЧЕБНИК» 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247477" y="641136"/>
            <a:ext cx="635614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>
                <a:solidFill>
                  <a:srgbClr val="F9A159"/>
                </a:solidFill>
                <a:latin typeface="Clear Sans Bold"/>
              </a:rPr>
              <a:t>Ежегодные письма-напоминания об актуализации данных </a:t>
            </a:r>
          </a:p>
          <a:p>
            <a:r>
              <a:rPr lang="ru-RU" b="1" dirty="0">
                <a:solidFill>
                  <a:srgbClr val="F9A159"/>
                </a:solidFill>
                <a:latin typeface="Clear Sans Bold"/>
              </a:rPr>
              <a:t>в АИС «Учебник»</a:t>
            </a:r>
            <a:r>
              <a:rPr lang="en-US" b="1" dirty="0">
                <a:solidFill>
                  <a:srgbClr val="F9A159"/>
                </a:solidFill>
                <a:latin typeface="Clear Sans Bold"/>
              </a:rPr>
              <a:t> (</a:t>
            </a:r>
            <a:r>
              <a:rPr lang="ru-RU" b="1" dirty="0">
                <a:solidFill>
                  <a:srgbClr val="F9A159"/>
                </a:solidFill>
                <a:latin typeface="Clear Sans Bold"/>
              </a:rPr>
              <a:t>с 2017 года</a:t>
            </a:r>
            <a:r>
              <a:rPr lang="en-US" b="1" dirty="0">
                <a:solidFill>
                  <a:srgbClr val="F9A159"/>
                </a:solidFill>
                <a:latin typeface="Clear Sans Bold"/>
              </a:rPr>
              <a:t>)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478775" y="349705"/>
            <a:ext cx="2530696" cy="545460"/>
            <a:chOff x="13443000" y="8738438"/>
            <a:chExt cx="4478519" cy="98955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4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АИС «Учебник»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9B1EC-2001-4EE6-BD38-CE65CA0C0F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310" t="1930" r="310"/>
          <a:stretch/>
        </p:blipFill>
        <p:spPr>
          <a:xfrm>
            <a:off x="5318944" y="2052117"/>
            <a:ext cx="6565300" cy="367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Объект 1">
            <a:extLst>
              <a:ext uri="{FF2B5EF4-FFF2-40B4-BE49-F238E27FC236}">
                <a16:creationId xmlns:a16="http://schemas.microsoft.com/office/drawing/2014/main" id="{ADBFEF07-0FAE-48CE-92C5-933912488E05}"/>
              </a:ext>
            </a:extLst>
          </p:cNvPr>
          <p:cNvSpPr txBox="1">
            <a:spLocks/>
          </p:cNvSpPr>
          <p:nvPr/>
        </p:nvSpPr>
        <p:spPr>
          <a:xfrm>
            <a:off x="24557" y="1661326"/>
            <a:ext cx="4974943" cy="577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формирует единую базу данных, содержащую информацию о составе библиотечного фонда, а также позволяет оценить состояние библиотечного фонда образовательных организаций;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обеспечивает автоматизированную работу по ведению и подготовке документов для различных мониторингов;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содержит данные для анализа излишков и недостатков учебников на уровне региона, муниципалитета и отдельно образовательной организации;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позволяет формировать списки учебников по образовательным программам учебного процесса, отчеты по обеспеченности обучающихся учебниками;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дает возможность прогнозирования потребностей в учебниках для образовательных организаций;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дает возможность планирования закупок учебников для образовательных организаций;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содержит актуальный федеральный перечень учебников, обновляемый в соответствии с изменениями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Минпросвещения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РФ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370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-12" b="32230"/>
          <a:stretch/>
        </p:blipFill>
        <p:spPr bwMode="auto">
          <a:xfrm flipH="1">
            <a:off x="-40822" y="-216024"/>
            <a:ext cx="10513435" cy="47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318894" y="-57426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АИС «УЧЕБНИК» 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150779" y="409560"/>
            <a:ext cx="635614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>
                <a:solidFill>
                  <a:srgbClr val="F9A159"/>
                </a:solidFill>
                <a:latin typeface="Clear Sans Bold"/>
              </a:rPr>
              <a:t>Результаты мониторинга АИС «Учебник»</a:t>
            </a:r>
            <a:endParaRPr lang="en-US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478775" y="349705"/>
            <a:ext cx="2530696" cy="545460"/>
            <a:chOff x="13443000" y="8738438"/>
            <a:chExt cx="4478519" cy="98955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4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АИС «Учебник»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5629" y="1044005"/>
            <a:ext cx="7639050" cy="57435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8CE5E-3FD7-4A52-B74E-07DF5385DC2C}"/>
              </a:ext>
            </a:extLst>
          </p:cNvPr>
          <p:cNvSpPr/>
          <p:nvPr/>
        </p:nvSpPr>
        <p:spPr>
          <a:xfrm>
            <a:off x="53786" y="668612"/>
            <a:ext cx="11955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Письмо ДОО ТО № 57-5786 от 15.11.2023 г.  «Об обеспеченности учебниками» (до 30.11.2023 г.)</a:t>
            </a:r>
          </a:p>
        </p:txBody>
      </p:sp>
    </p:spTree>
    <p:extLst>
      <p:ext uri="{BB962C8B-B14F-4D97-AF65-F5344CB8AC3E}">
        <p14:creationId xmlns:p14="http://schemas.microsoft.com/office/powerpoint/2010/main" val="384464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6"/>
          <a:stretch/>
        </p:blipFill>
        <p:spPr bwMode="auto">
          <a:xfrm>
            <a:off x="0" y="0"/>
            <a:ext cx="12160250" cy="55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923760" y="361892"/>
            <a:ext cx="2035817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УЧЕТ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</a:t>
            </a:r>
          </a:p>
        </p:txBody>
      </p:sp>
      <p:sp>
        <p:nvSpPr>
          <p:cNvPr id="20" name="Стрелка вправо 1">
            <a:extLst>
              <a:ext uri="{FF2B5EF4-FFF2-40B4-BE49-F238E27FC236}">
                <a16:creationId xmlns:a16="http://schemas.microsoft.com/office/drawing/2014/main" id="{5BF4EE7E-3E63-40DC-B985-C577FFC0DEF5}"/>
              </a:ext>
            </a:extLst>
          </p:cNvPr>
          <p:cNvSpPr/>
          <p:nvPr/>
        </p:nvSpPr>
        <p:spPr>
          <a:xfrm>
            <a:off x="552944" y="1764085"/>
            <a:ext cx="8422853" cy="880619"/>
          </a:xfrm>
          <a:prstGeom prst="rightArrow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Отсутствие четкого учета учебников в ОО в АИС «Учебник»</a:t>
            </a:r>
          </a:p>
        </p:txBody>
      </p:sp>
      <p:sp>
        <p:nvSpPr>
          <p:cNvPr id="22" name="Стрелка вправо 17">
            <a:extLst>
              <a:ext uri="{FF2B5EF4-FFF2-40B4-BE49-F238E27FC236}">
                <a16:creationId xmlns:a16="http://schemas.microsoft.com/office/drawing/2014/main" id="{C8367B67-416D-4A67-A787-A2733E3BFCD7}"/>
              </a:ext>
            </a:extLst>
          </p:cNvPr>
          <p:cNvSpPr/>
          <p:nvPr/>
        </p:nvSpPr>
        <p:spPr>
          <a:xfrm>
            <a:off x="552944" y="2774168"/>
            <a:ext cx="8479509" cy="1022641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Отсутствие большинства учебников в АИС «Учебник», </a:t>
            </a:r>
            <a:r>
              <a:rPr lang="ru-RU" dirty="0">
                <a:solidFill>
                  <a:srgbClr val="FF0000"/>
                </a:solidFill>
              </a:rPr>
              <a:t>в т.ч. вновь закупленных</a:t>
            </a:r>
            <a:r>
              <a:rPr lang="ru-RU" dirty="0">
                <a:solidFill>
                  <a:schemeClr val="tx1"/>
                </a:solidFill>
              </a:rPr>
              <a:t>, несоответствие используемых учебников, текущему контингенту обучающихся</a:t>
            </a:r>
          </a:p>
        </p:txBody>
      </p:sp>
      <p:sp>
        <p:nvSpPr>
          <p:cNvPr id="23" name="Стрелка вправо 18">
            <a:extLst>
              <a:ext uri="{FF2B5EF4-FFF2-40B4-BE49-F238E27FC236}">
                <a16:creationId xmlns:a16="http://schemas.microsoft.com/office/drawing/2014/main" id="{63A3ACE7-FD2E-46B7-A37C-B70024393080}"/>
              </a:ext>
            </a:extLst>
          </p:cNvPr>
          <p:cNvSpPr/>
          <p:nvPr/>
        </p:nvSpPr>
        <p:spPr>
          <a:xfrm>
            <a:off x="552945" y="3926273"/>
            <a:ext cx="8422853" cy="900878"/>
          </a:xfrm>
          <a:prstGeom prst="rightArrow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Несвоевременное списание учебников, отсутствие единого подхода к списанию</a:t>
            </a:r>
          </a:p>
        </p:txBody>
      </p:sp>
      <p:sp>
        <p:nvSpPr>
          <p:cNvPr id="24" name="Стрелка вправо 19">
            <a:extLst>
              <a:ext uri="{FF2B5EF4-FFF2-40B4-BE49-F238E27FC236}">
                <a16:creationId xmlns:a16="http://schemas.microsoft.com/office/drawing/2014/main" id="{35228E07-6D61-4924-AB6C-31963FE96C18}"/>
              </a:ext>
            </a:extLst>
          </p:cNvPr>
          <p:cNvSpPr/>
          <p:nvPr/>
        </p:nvSpPr>
        <p:spPr>
          <a:xfrm>
            <a:off x="609600" y="4932594"/>
            <a:ext cx="8638877" cy="139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Обмен (передача, прием) учебников с другими ОО не всегда сопровождается оформлением соответствующей документацией и ее хранением,  что не позволяет определить список и количество учебников, находящихся во временном пользовании (переданных во временное пользование)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E743B5D-A164-4C4C-9DE0-B9285E53CEF7}"/>
              </a:ext>
            </a:extLst>
          </p:cNvPr>
          <p:cNvGrpSpPr/>
          <p:nvPr/>
        </p:nvGrpSpPr>
        <p:grpSpPr>
          <a:xfrm>
            <a:off x="9468268" y="1804178"/>
            <a:ext cx="2063658" cy="3451867"/>
            <a:chOff x="7427296" y="1800389"/>
            <a:chExt cx="1818765" cy="3702357"/>
          </a:xfrm>
          <a:solidFill>
            <a:schemeClr val="bg1"/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C6FFF80-9642-40DC-8A5F-443D1D544090}"/>
                </a:ext>
              </a:extLst>
            </p:cNvPr>
            <p:cNvSpPr/>
            <p:nvPr/>
          </p:nvSpPr>
          <p:spPr>
            <a:xfrm>
              <a:off x="7427296" y="1880174"/>
              <a:ext cx="1818765" cy="3498857"/>
            </a:xfrm>
            <a:prstGeom prst="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Montserrat" panose="020B0604020202020204" charset="0"/>
                  <a:cs typeface="Montserrat" panose="020B0604020202020204" charset="0"/>
                </a:rPr>
                <a:t>Некорректное выявление потребности в учебниках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ru-RU" sz="22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endParaRPr>
            </a:p>
            <a:p>
              <a:pPr algn="ctr"/>
              <a:r>
                <a:rPr lang="ru-RU" sz="1600" dirty="0">
                  <a:solidFill>
                    <a:schemeClr val="tx1"/>
                  </a:solidFill>
                  <a:latin typeface="Montserrat" panose="020B0604020202020204" charset="0"/>
                  <a:cs typeface="Montserrat" panose="020B0604020202020204" charset="0"/>
                </a:rPr>
                <a:t>Неэффективное и краткосрочное планирование приобретения 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D83710D-4F95-4B73-8405-70E67BDE0ABA}"/>
                </a:ext>
              </a:extLst>
            </p:cNvPr>
            <p:cNvSpPr/>
            <p:nvPr/>
          </p:nvSpPr>
          <p:spPr>
            <a:xfrm>
              <a:off x="7719795" y="1800389"/>
              <a:ext cx="1233765" cy="18153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243AC5F-354C-4589-BD0F-5C0E05009060}"/>
                </a:ext>
              </a:extLst>
            </p:cNvPr>
            <p:cNvSpPr/>
            <p:nvPr/>
          </p:nvSpPr>
          <p:spPr>
            <a:xfrm>
              <a:off x="7736023" y="5321208"/>
              <a:ext cx="1233765" cy="18153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25C869D0-5429-4B36-8258-3BB77B4C7D7F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rcRect/>
          <a:stretch>
            <a:fillRect/>
          </a:stretch>
        </p:blipFill>
        <p:spPr>
          <a:xfrm>
            <a:off x="9923760" y="5578998"/>
            <a:ext cx="1067751" cy="799478"/>
          </a:xfrm>
          <a:prstGeom prst="rect">
            <a:avLst/>
          </a:prstGeom>
        </p:spPr>
      </p:pic>
      <p:pic>
        <p:nvPicPr>
          <p:cNvPr id="31" name="Picture 17">
            <a:extLst>
              <a:ext uri="{FF2B5EF4-FFF2-40B4-BE49-F238E27FC236}">
                <a16:creationId xmlns:a16="http://schemas.microsoft.com/office/drawing/2014/main" id="{57740664-74DF-4ADD-ABD2-05F5868C38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629449" y="5578997"/>
            <a:ext cx="2286434" cy="11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" y="-248368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564914" y="361892"/>
            <a:ext cx="2394663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АИС «Учебник»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192218" y="5021487"/>
            <a:ext cx="1866166" cy="1819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819" y="708818"/>
            <a:ext cx="6666505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14"/>
              </a:lnSpc>
            </a:pPr>
            <a:r>
              <a:rPr lang="ru-RU" b="1" dirty="0">
                <a:solidFill>
                  <a:srgbClr val="F9A159"/>
                </a:solidFill>
                <a:latin typeface="Clear Sans Bold"/>
              </a:rPr>
              <a:t>Данные закупок и АИС «Учебник» (библиотечный фонд)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74548"/>
              </p:ext>
            </p:extLst>
          </p:nvPr>
        </p:nvGraphicFramePr>
        <p:xfrm>
          <a:off x="103461" y="2044079"/>
          <a:ext cx="7074002" cy="1752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38387">
                  <a:extLst>
                    <a:ext uri="{9D8B030D-6E8A-4147-A177-3AD203B41FA5}">
                      <a16:colId xmlns:a16="http://schemas.microsoft.com/office/drawing/2014/main" val="1955187532"/>
                    </a:ext>
                  </a:extLst>
                </a:gridCol>
                <a:gridCol w="1082755">
                  <a:extLst>
                    <a:ext uri="{9D8B030D-6E8A-4147-A177-3AD203B41FA5}">
                      <a16:colId xmlns:a16="http://schemas.microsoft.com/office/drawing/2014/main" val="2168683101"/>
                    </a:ext>
                  </a:extLst>
                </a:gridCol>
                <a:gridCol w="1876776">
                  <a:extLst>
                    <a:ext uri="{9D8B030D-6E8A-4147-A177-3AD203B41FA5}">
                      <a16:colId xmlns:a16="http://schemas.microsoft.com/office/drawing/2014/main" val="3917584363"/>
                    </a:ext>
                  </a:extLst>
                </a:gridCol>
                <a:gridCol w="1588041">
                  <a:extLst>
                    <a:ext uri="{9D8B030D-6E8A-4147-A177-3AD203B41FA5}">
                      <a16:colId xmlns:a16="http://schemas.microsoft.com/office/drawing/2014/main" val="3401025718"/>
                    </a:ext>
                  </a:extLst>
                </a:gridCol>
                <a:gridCol w="1588043">
                  <a:extLst>
                    <a:ext uri="{9D8B030D-6E8A-4147-A177-3AD203B41FA5}">
                      <a16:colId xmlns:a16="http://schemas.microsoft.com/office/drawing/2014/main" val="96986809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Класс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По</a:t>
                      </a:r>
                      <a:r>
                        <a:rPr lang="ru-RU" baseline="0" dirty="0"/>
                        <a:t> данным закупок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По данным АИС</a:t>
                      </a:r>
                      <a:r>
                        <a:rPr lang="ru-RU" baseline="0" dirty="0"/>
                        <a:t> «Учебник»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98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Кол-во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Кол-во учебников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Кол-во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Кол-во учебников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8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83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3167</a:t>
                      </a:r>
                    </a:p>
                    <a:p>
                      <a:r>
                        <a:rPr lang="ru-RU" dirty="0"/>
                        <a:t>3055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454665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44BF09-DFA2-4FDA-B3CD-3920E4AFFC65}"/>
              </a:ext>
            </a:extLst>
          </p:cNvPr>
          <p:cNvSpPr/>
          <p:nvPr/>
        </p:nvSpPr>
        <p:spPr>
          <a:xfrm>
            <a:off x="118054" y="1578939"/>
            <a:ext cx="5148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Единые государственные учебники по Истории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44BF09-DFA2-4FDA-B3CD-3920E4AFFC65}"/>
              </a:ext>
            </a:extLst>
          </p:cNvPr>
          <p:cNvSpPr/>
          <p:nvPr/>
        </p:nvSpPr>
        <p:spPr>
          <a:xfrm>
            <a:off x="247477" y="3988295"/>
            <a:ext cx="5148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Учебник «Вероятность и статистика» 7-9 кл.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29447"/>
              </p:ext>
            </p:extLst>
          </p:nvPr>
        </p:nvGraphicFramePr>
        <p:xfrm>
          <a:off x="103462" y="4467989"/>
          <a:ext cx="7074001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7726">
                  <a:extLst>
                    <a:ext uri="{9D8B030D-6E8A-4147-A177-3AD203B41FA5}">
                      <a16:colId xmlns:a16="http://schemas.microsoft.com/office/drawing/2014/main" val="4053767634"/>
                    </a:ext>
                  </a:extLst>
                </a:gridCol>
                <a:gridCol w="2513359">
                  <a:extLst>
                    <a:ext uri="{9D8B030D-6E8A-4147-A177-3AD203B41FA5}">
                      <a16:colId xmlns:a16="http://schemas.microsoft.com/office/drawing/2014/main" val="3944407022"/>
                    </a:ext>
                  </a:extLst>
                </a:gridCol>
                <a:gridCol w="2652916">
                  <a:extLst>
                    <a:ext uri="{9D8B030D-6E8A-4147-A177-3AD203B41FA5}">
                      <a16:colId xmlns:a16="http://schemas.microsoft.com/office/drawing/2014/main" val="2492452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По данным закупок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 данным</a:t>
                      </a:r>
                      <a:r>
                        <a:rPr lang="ru-RU" sz="1600" baseline="0" dirty="0"/>
                        <a:t> АИС «Учебник»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3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Закупили учебники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52+ 1 </a:t>
                      </a:r>
                      <a:r>
                        <a:rPr lang="ru-RU" sz="1600" dirty="0"/>
                        <a:t>(доставка март .24)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0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Не закупили учебники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40543"/>
                  </a:ext>
                </a:extLst>
              </a:tr>
            </a:tbl>
          </a:graphicData>
        </a:graphic>
      </p:graphicFrame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8C16563A-627B-4DB7-A4D1-9D90D90CDA7F}"/>
              </a:ext>
            </a:extLst>
          </p:cNvPr>
          <p:cNvSpPr/>
          <p:nvPr/>
        </p:nvSpPr>
        <p:spPr>
          <a:xfrm>
            <a:off x="7880325" y="4160545"/>
            <a:ext cx="2193800" cy="18520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/>
              <a:t>Внесли не все данные о закупленных учебниках</a:t>
            </a:r>
            <a:endParaRPr lang="ru-R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64871F4C-0F3C-4D0F-9E1A-FEA37F3E8788}"/>
              </a:ext>
            </a:extLst>
          </p:cNvPr>
          <p:cNvSpPr/>
          <p:nvPr/>
        </p:nvSpPr>
        <p:spPr>
          <a:xfrm>
            <a:off x="8123437" y="1641241"/>
            <a:ext cx="2394663" cy="20798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/>
              <a:t>Не смогли найти учебник – не знание структуры ФПУ</a:t>
            </a:r>
          </a:p>
        </p:txBody>
      </p:sp>
    </p:spTree>
    <p:extLst>
      <p:ext uri="{BB962C8B-B14F-4D97-AF65-F5344CB8AC3E}">
        <p14:creationId xmlns:p14="http://schemas.microsoft.com/office/powerpoint/2010/main" val="82267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360041" y="910876"/>
            <a:ext cx="819877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428" b="1" dirty="0">
                <a:solidFill>
                  <a:srgbClr val="F9A159"/>
                </a:solidFill>
                <a:latin typeface="Clear Sans Bold"/>
              </a:rPr>
              <a:t>Использование учебников, не вошедших в ФПУ</a:t>
            </a:r>
            <a:endParaRPr lang="en-US" sz="2428" b="1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112573" y="361892"/>
            <a:ext cx="1847004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ФПУ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192218" y="5021487"/>
            <a:ext cx="1866166" cy="1819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44BF09-DFA2-4FDA-B3CD-3920E4AFFC65}"/>
              </a:ext>
            </a:extLst>
          </p:cNvPr>
          <p:cNvSpPr/>
          <p:nvPr/>
        </p:nvSpPr>
        <p:spPr>
          <a:xfrm>
            <a:off x="360041" y="1480300"/>
            <a:ext cx="9320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процессе реализации образовательных программ начального общего, основного общего и среднего общего образования допускается использование учебников, не соответствующих Федеральному перечню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учебников, утвержденному приказом Министерства просвещения Российской Федерации от 21.09.2022 № 858 (далее – ФПУ),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что является нарушением части 4 статьи 18 Федерального закона от 29.12.2012 №273-ФЗ «Об образовании в Российской Федерации» </a:t>
            </a:r>
            <a:endParaRPr lang="ru-RU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86BD63-CC71-44DF-9912-0F3B62888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8356"/>
              </p:ext>
            </p:extLst>
          </p:nvPr>
        </p:nvGraphicFramePr>
        <p:xfrm>
          <a:off x="463501" y="4237947"/>
          <a:ext cx="8928993" cy="24086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8166">
                  <a:extLst>
                    <a:ext uri="{9D8B030D-6E8A-4147-A177-3AD203B41FA5}">
                      <a16:colId xmlns:a16="http://schemas.microsoft.com/office/drawing/2014/main" val="922997645"/>
                    </a:ext>
                  </a:extLst>
                </a:gridCol>
                <a:gridCol w="3480386">
                  <a:extLst>
                    <a:ext uri="{9D8B030D-6E8A-4147-A177-3AD203B41FA5}">
                      <a16:colId xmlns:a16="http://schemas.microsoft.com/office/drawing/2014/main" val="236935082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2259429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40810116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149765647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9455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учебника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УМК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Предельный срок использования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22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Русский язык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/ Чуракова Н.А. Русский язык / Русский язык, 1-й класс, Академкнига/Учебник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ПНШ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—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 включен в ФПУ-19. Был - 1.1.1.1.1.2. Срок использования 3 года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7263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Русский язык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/ Агаркова Н.Г., Агарков Ю.А. Учебник по обучению грамоте и чтению: Азбука / Русский язык, 1-й класс, Академкнига/учебник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ПНШ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—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 включен в ФПУ-19. Был - 1.1.1.1.1.2. Срок использования 3 года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7685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/ Тер-Минасова С.Г., Узунова Л.М., Обукаускайте Д.С., Сухина Е.И. Английский язык (в 2 частях) / Иностранный язык, 2-й класс, Академкнига/Учебник,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ПНШ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—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 включен в ФПУ-19. Был - 1.1.1.1.1.2. Срок использования 3 года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1840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3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E157AA25-1ACF-418E-B518-E8847F56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391791" y="807092"/>
            <a:ext cx="8198775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4"/>
              </a:lnSpc>
            </a:pPr>
            <a:r>
              <a:rPr lang="ru-RU" sz="2428" b="1" dirty="0">
                <a:solidFill>
                  <a:srgbClr val="F9A159"/>
                </a:solidFill>
                <a:latin typeface="Clear Sans Bold"/>
              </a:rPr>
              <a:t>Закупка учебников с уже истекшим или истекающим сроком использования</a:t>
            </a:r>
          </a:p>
          <a:p>
            <a:pPr>
              <a:lnSpc>
                <a:spcPts val="2914"/>
              </a:lnSpc>
            </a:pPr>
            <a:endParaRPr lang="ru-RU" sz="2428" b="1" dirty="0">
              <a:solidFill>
                <a:srgbClr val="F9A159"/>
              </a:solidFill>
              <a:latin typeface="Clear Sans Bold"/>
            </a:endParaRPr>
          </a:p>
          <a:p>
            <a:pPr>
              <a:lnSpc>
                <a:spcPts val="2914"/>
              </a:lnSpc>
            </a:pPr>
            <a:r>
              <a:rPr lang="ru-RU" sz="24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Bold"/>
              </a:rPr>
              <a:t>Покупка учебников, старых годов издания</a:t>
            </a:r>
          </a:p>
          <a:p>
            <a:pPr>
              <a:lnSpc>
                <a:spcPts val="2914"/>
              </a:lnSpc>
            </a:pPr>
            <a:endParaRPr lang="en-US" sz="2428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896549" y="361892"/>
            <a:ext cx="2063028" cy="545460"/>
            <a:chOff x="13443000" y="8738438"/>
            <a:chExt cx="44785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43000" y="8847025"/>
              <a:ext cx="3482925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ФПУ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4694" y="251916"/>
            <a:ext cx="8001496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Выявленные нарушения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E06194-5075-4B0F-89A8-28FF458FFEB3}"/>
              </a:ext>
            </a:extLst>
          </p:cNvPr>
          <p:cNvSpPr/>
          <p:nvPr/>
        </p:nvSpPr>
        <p:spPr>
          <a:xfrm>
            <a:off x="10192218" y="5021487"/>
            <a:ext cx="1866166" cy="1819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86BD63-CC71-44DF-9912-0F3B62888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08371"/>
              </p:ext>
            </p:extLst>
          </p:nvPr>
        </p:nvGraphicFramePr>
        <p:xfrm>
          <a:off x="264694" y="2522635"/>
          <a:ext cx="9289032" cy="35596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8173">
                  <a:extLst>
                    <a:ext uri="{9D8B030D-6E8A-4147-A177-3AD203B41FA5}">
                      <a16:colId xmlns:a16="http://schemas.microsoft.com/office/drawing/2014/main" val="922997645"/>
                    </a:ext>
                  </a:extLst>
                </a:gridCol>
                <a:gridCol w="3620724">
                  <a:extLst>
                    <a:ext uri="{9D8B030D-6E8A-4147-A177-3AD203B41FA5}">
                      <a16:colId xmlns:a16="http://schemas.microsoft.com/office/drawing/2014/main" val="2369350824"/>
                    </a:ext>
                  </a:extLst>
                </a:gridCol>
                <a:gridCol w="599292">
                  <a:extLst>
                    <a:ext uri="{9D8B030D-6E8A-4147-A177-3AD203B41FA5}">
                      <a16:colId xmlns:a16="http://schemas.microsoft.com/office/drawing/2014/main" val="2522594291"/>
                    </a:ext>
                  </a:extLst>
                </a:gridCol>
                <a:gridCol w="898938">
                  <a:extLst>
                    <a:ext uri="{9D8B030D-6E8A-4147-A177-3AD203B41FA5}">
                      <a16:colId xmlns:a16="http://schemas.microsoft.com/office/drawing/2014/main" val="3340810116"/>
                    </a:ext>
                  </a:extLst>
                </a:gridCol>
                <a:gridCol w="1348408">
                  <a:extLst>
                    <a:ext uri="{9D8B030D-6E8A-4147-A177-3AD203B41FA5}">
                      <a16:colId xmlns:a16="http://schemas.microsoft.com/office/drawing/2014/main" val="149765647"/>
                    </a:ext>
                  </a:extLst>
                </a:gridCol>
                <a:gridCol w="1273497">
                  <a:extLst>
                    <a:ext uri="{9D8B030D-6E8A-4147-A177-3AD203B41FA5}">
                      <a16:colId xmlns:a16="http://schemas.microsoft.com/office/drawing/2014/main" val="29455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 по ФПУ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учебника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Предельный срок использования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22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1.1.3.5.4.10.1 (2)</a:t>
                      </a: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(2) Пасечник В.В., Каменский А.А., Рубцов А.М. и др. / под ред. Пасечника В.В. Биология. Углублённый уровень (для медицинских классов)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Биология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31 августа 2023 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7263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1.1.2.4.2.2.2 (2)</a:t>
                      </a: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(2) Дорофеев Г.В., Суворова С.Б., Бунимович Е.А. и др. Алгебра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Алгебра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31 августа 2024 г.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Учебник 2019 года выпуска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/>
                </a:tc>
                <a:extLst>
                  <a:ext uri="{0D108BD9-81ED-4DB2-BD59-A6C34878D82A}">
                    <a16:rowId xmlns:a16="http://schemas.microsoft.com/office/drawing/2014/main" val="7685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1.1.2.2.1.9.4 (2)</a:t>
                      </a: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(2) Кузовлев В.П., Лапа Н.М., Перегудова Э.Ш. и др. Английский язык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Иностранный язык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31 августа 2026 г.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Срок действия до 2026 г, но закуплен учебник 2018, к-ый был полностью переиздан в 2020 г.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/>
                </a:tc>
                <a:extLst>
                  <a:ext uri="{0D108BD9-81ED-4DB2-BD59-A6C34878D82A}">
                    <a16:rowId xmlns:a16="http://schemas.microsoft.com/office/drawing/2014/main" val="61840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1.1.2.4.1.2.2 (2)</a:t>
                      </a: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(2) Виленкин Н.Я., Жохов В.И., Чесноков А.С., Шварцбурд С.И. Математика (в 2 частях)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Математика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31 августа 2024 г.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411317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1.1.2.1.1.3.2 (2)</a:t>
                      </a: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(2) Баранов М.Т., Ладыженская Т.А., Тростенцова Л.А. и др. Русский язык (в 2 частях)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кл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Русский язык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31 августа 2024 г.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5934" marR="65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42928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Desktop\Презентация\Готовые слайды\11.png">
            <a:extLst>
              <a:ext uri="{FF2B5EF4-FFF2-40B4-BE49-F238E27FC236}">
                <a16:creationId xmlns:a16="http://schemas.microsoft.com/office/drawing/2014/main" id="{5A2A5016-FE20-45D8-82D5-C5AD982B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5229" b="3187"/>
          <a:stretch/>
        </p:blipFill>
        <p:spPr bwMode="auto">
          <a:xfrm flipH="1">
            <a:off x="5765" y="0"/>
            <a:ext cx="9473010" cy="65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05358" y="114468"/>
            <a:ext cx="5890001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7" b="1" spc="-33" dirty="0">
                <a:solidFill>
                  <a:schemeClr val="bg1"/>
                </a:solidFill>
                <a:latin typeface="Rubik Medium Bold"/>
              </a:rPr>
              <a:t>АИС «УЧЕБНИК» </a:t>
            </a:r>
            <a:endParaRPr lang="en-US" sz="3307" b="1" spc="-33" dirty="0">
              <a:solidFill>
                <a:schemeClr val="bg1"/>
              </a:solidFill>
              <a:latin typeface="Rubik Medium Bold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0908D3-44A5-4AF7-BBA2-DF0126303987}"/>
              </a:ext>
            </a:extLst>
          </p:cNvPr>
          <p:cNvSpPr txBox="1"/>
          <p:nvPr/>
        </p:nvSpPr>
        <p:spPr>
          <a:xfrm>
            <a:off x="225856" y="589326"/>
            <a:ext cx="635614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>
                <a:solidFill>
                  <a:srgbClr val="F9A159"/>
                </a:solidFill>
                <a:latin typeface="Clear Sans Bold"/>
              </a:rPr>
              <a:t>автоматизированная информационная система мониторинга и учета обеспеченности учебниками образовательных организаций региона</a:t>
            </a:r>
            <a:endParaRPr lang="en-US" b="1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790FDA-C0DC-4A8B-B0F1-1EBB8D912597}"/>
              </a:ext>
            </a:extLst>
          </p:cNvPr>
          <p:cNvGrpSpPr/>
          <p:nvPr/>
        </p:nvGrpSpPr>
        <p:grpSpPr>
          <a:xfrm>
            <a:off x="9478775" y="349705"/>
            <a:ext cx="2530696" cy="545460"/>
            <a:chOff x="13443000" y="8738438"/>
            <a:chExt cx="4478519" cy="98955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A774AEE-D33D-49A7-AA04-8C5B26E0871D}"/>
                </a:ext>
              </a:extLst>
            </p:cNvPr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85CA9EB3-18E7-4B95-BBAF-C33E94229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65BB62EF-2643-4ABD-A296-2BD784B6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38A597D-3455-42CE-9347-CF50885DC386}"/>
                  </a:ext>
                </a:extLst>
              </p:cNvPr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92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72365-BBB8-4727-AFAD-37F1EBA9CCDE}"/>
                </a:ext>
              </a:extLst>
            </p:cNvPr>
            <p:cNvSpPr txBox="1"/>
            <p:nvPr/>
          </p:nvSpPr>
          <p:spPr>
            <a:xfrm>
              <a:off x="13443000" y="8847025"/>
              <a:ext cx="3482924" cy="66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64" dirty="0">
                  <a:latin typeface="Bahnschrift Condensed" panose="020B0502040204020203" pitchFamily="34" charset="0"/>
                </a:rPr>
                <a:t>АИС «Учебник»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60B62E-8E35-430B-9155-7A569BEF6D44}"/>
              </a:ext>
            </a:extLst>
          </p:cNvPr>
          <p:cNvSpPr/>
          <p:nvPr/>
        </p:nvSpPr>
        <p:spPr>
          <a:xfrm>
            <a:off x="102282" y="1537955"/>
            <a:ext cx="1195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Распоряжение Департамента общего образования от 06.04.2017 № 228-р «О внедрении на территории Томской области автоматизированной информационной системы АИС «Учебник»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A9AFC-297C-4107-956C-7CB7C4A32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590" y="2393454"/>
            <a:ext cx="9601200" cy="2466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B1B34-3329-442A-8217-ED2C28DF0B5F}"/>
              </a:ext>
            </a:extLst>
          </p:cNvPr>
          <p:cNvSpPr txBox="1"/>
          <p:nvPr/>
        </p:nvSpPr>
        <p:spPr>
          <a:xfrm>
            <a:off x="9046162" y="3327172"/>
            <a:ext cx="2376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Предельный срок использования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65D63-D7B7-4653-B464-A72D9BAD43CD}"/>
              </a:ext>
            </a:extLst>
          </p:cNvPr>
          <p:cNvSpPr txBox="1"/>
          <p:nvPr/>
        </p:nvSpPr>
        <p:spPr>
          <a:xfrm>
            <a:off x="4041420" y="440756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Нет в ФПУ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735B4-3D28-4F44-A23E-A0E3FA81B577}"/>
              </a:ext>
            </a:extLst>
          </p:cNvPr>
          <p:cNvSpPr txBox="1"/>
          <p:nvPr/>
        </p:nvSpPr>
        <p:spPr>
          <a:xfrm>
            <a:off x="9253034" y="440756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Нет в ФПУ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422B9-3000-4FA6-9E73-48FD9FD19004}"/>
              </a:ext>
            </a:extLst>
          </p:cNvPr>
          <p:cNvSpPr txBox="1"/>
          <p:nvPr/>
        </p:nvSpPr>
        <p:spPr>
          <a:xfrm>
            <a:off x="10742" y="3626941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Нет в ФПУ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92D50-C53B-4DA2-A530-FA846C1D97F1}"/>
              </a:ext>
            </a:extLst>
          </p:cNvPr>
          <p:cNvSpPr txBox="1"/>
          <p:nvPr/>
        </p:nvSpPr>
        <p:spPr>
          <a:xfrm>
            <a:off x="268452" y="2439619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№ п/п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в ФПУ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2C205-D0BE-43C2-A453-2805C0479C73}"/>
              </a:ext>
            </a:extLst>
          </p:cNvPr>
          <p:cNvSpPr txBox="1"/>
          <p:nvPr/>
        </p:nvSpPr>
        <p:spPr>
          <a:xfrm>
            <a:off x="2365523" y="2162621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№ приложения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в ФПУ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1F86BB-6E0C-48A6-894F-8E15D4377868}"/>
              </a:ext>
            </a:extLst>
          </p:cNvPr>
          <p:cNvSpPr txBox="1"/>
          <p:nvPr/>
        </p:nvSpPr>
        <p:spPr>
          <a:xfrm>
            <a:off x="5065323" y="2524775"/>
            <a:ext cx="88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Есть в ФПУ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839D4-D170-4362-B566-5E0C6CCFB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84" y="4755630"/>
            <a:ext cx="9601200" cy="21156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26F5B1-8AAE-426B-A9CF-94EA6B3DAE11}"/>
              </a:ext>
            </a:extLst>
          </p:cNvPr>
          <p:cNvSpPr txBox="1"/>
          <p:nvPr/>
        </p:nvSpPr>
        <p:spPr>
          <a:xfrm>
            <a:off x="102282" y="4629595"/>
            <a:ext cx="1635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№ приложения в ФПУ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3AC68-704B-4864-8DC6-CF125F7E16F1}"/>
              </a:ext>
            </a:extLst>
          </p:cNvPr>
          <p:cNvSpPr txBox="1"/>
          <p:nvPr/>
        </p:nvSpPr>
        <p:spPr>
          <a:xfrm>
            <a:off x="2860331" y="5679167"/>
            <a:ext cx="177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Учебник не переиздан под обновленный ФГОС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DCF4D-8EE0-4D61-B374-3547583817B4}"/>
              </a:ext>
            </a:extLst>
          </p:cNvPr>
          <p:cNvSpPr txBox="1"/>
          <p:nvPr/>
        </p:nvSpPr>
        <p:spPr>
          <a:xfrm>
            <a:off x="8745759" y="5820298"/>
            <a:ext cx="2376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Предельный срок использования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2D23010-4F8B-451D-A7A4-6106B3CB55C2}"/>
              </a:ext>
            </a:extLst>
          </p:cNvPr>
          <p:cNvSpPr/>
          <p:nvPr/>
        </p:nvSpPr>
        <p:spPr>
          <a:xfrm>
            <a:off x="1951663" y="2524775"/>
            <a:ext cx="168022" cy="229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00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12092</TotalTime>
  <Words>2222</Words>
  <Application>Microsoft Office PowerPoint</Application>
  <PresentationFormat>Произвольный</PresentationFormat>
  <Paragraphs>341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Aharoni</vt:lpstr>
      <vt:lpstr>Arial</vt:lpstr>
      <vt:lpstr>Arial Black</vt:lpstr>
      <vt:lpstr>Arimo</vt:lpstr>
      <vt:lpstr>Bahnschrift Condensed</vt:lpstr>
      <vt:lpstr>Calibri</vt:lpstr>
      <vt:lpstr>Century Gothic</vt:lpstr>
      <vt:lpstr>Clear Sans Bold</vt:lpstr>
      <vt:lpstr>Montserrat</vt:lpstr>
      <vt:lpstr>PT Astra Serif</vt:lpstr>
      <vt:lpstr>Rubik Medium Bold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Оксана Михайловна Замятина</cp:lastModifiedBy>
  <cp:revision>659</cp:revision>
  <dcterms:created xsi:type="dcterms:W3CDTF">2015-08-07T17:34:38Z</dcterms:created>
  <dcterms:modified xsi:type="dcterms:W3CDTF">2024-01-17T02:34:01Z</dcterms:modified>
</cp:coreProperties>
</file>