
<file path=[Content_Types].xml><?xml version="1.0" encoding="utf-8"?>
<Types xmlns="http://schemas.openxmlformats.org/package/2006/content-types">
  <Default Extension="png" ContentType="image/pn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8" r:id="rId1"/>
  </p:sldMasterIdLst>
  <p:notesMasterIdLst>
    <p:notesMasterId r:id="rId58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1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99E"/>
    <a:srgbClr val="34379D"/>
    <a:srgbClr val="3333FF"/>
    <a:srgbClr val="236EDB"/>
    <a:srgbClr val="DA3181"/>
    <a:srgbClr val="FAFAFA"/>
    <a:srgbClr val="77C9D1"/>
    <a:srgbClr val="F3F3F3"/>
    <a:srgbClr val="7CC0F8"/>
    <a:srgbClr val="1F4D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49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100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394187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4958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7480" indent="-227480">
              <a:buAutoNum type="arabicPeriod"/>
            </a:pPr>
            <a:r>
              <a:rPr lang="ru-RU" dirty="0" smtClean="0"/>
              <a:t>Отправляете электронный формат</a:t>
            </a:r>
            <a:r>
              <a:rPr lang="ru-RU" baseline="0" dirty="0" smtClean="0"/>
              <a:t> документов</a:t>
            </a:r>
          </a:p>
          <a:p>
            <a:pPr marL="227480" indent="-227480">
              <a:buAutoNum type="arabicPeriod"/>
            </a:pPr>
            <a:r>
              <a:rPr lang="ru-RU" dirty="0" smtClean="0"/>
              <a:t>Привозите или отправляете</a:t>
            </a:r>
            <a:r>
              <a:rPr lang="ru-RU" baseline="0" dirty="0" smtClean="0"/>
              <a:t> почтой бумажные варианты документов</a:t>
            </a:r>
          </a:p>
          <a:p>
            <a:pPr marL="227480" indent="-227480">
              <a:buAutoNum type="arabicPeriod"/>
            </a:pPr>
            <a:r>
              <a:rPr lang="ru-RU" baseline="0" dirty="0" smtClean="0"/>
              <a:t>Если привозите документы лично, на всякий случай имейте электронный вариант на флэшке</a:t>
            </a:r>
          </a:p>
          <a:p>
            <a:pPr marL="227480" indent="-227480">
              <a:buAutoNum type="arabicPeriod"/>
            </a:pPr>
            <a:r>
              <a:rPr lang="ru-RU" baseline="0" dirty="0" smtClean="0"/>
              <a:t>Почтой России отправляйте заказным письмом с формированием трек-номера</a:t>
            </a: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9662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7480" indent="-227480">
              <a:buAutoNum type="arabicPeriod"/>
            </a:pPr>
            <a:r>
              <a:rPr lang="ru-RU" dirty="0" smtClean="0"/>
              <a:t>Отправляете электронный формат</a:t>
            </a:r>
            <a:r>
              <a:rPr lang="ru-RU" baseline="0" dirty="0" smtClean="0"/>
              <a:t> документов</a:t>
            </a:r>
          </a:p>
          <a:p>
            <a:pPr marL="227480" indent="-227480">
              <a:buAutoNum type="arabicPeriod"/>
            </a:pPr>
            <a:r>
              <a:rPr lang="ru-RU" dirty="0" smtClean="0"/>
              <a:t>Привозите или отправляете</a:t>
            </a:r>
            <a:r>
              <a:rPr lang="ru-RU" baseline="0" dirty="0" smtClean="0"/>
              <a:t> почтой бумажные варианты документов</a:t>
            </a:r>
          </a:p>
          <a:p>
            <a:pPr marL="227480" indent="-227480">
              <a:buAutoNum type="arabicPeriod"/>
            </a:pPr>
            <a:r>
              <a:rPr lang="ru-RU" baseline="0" dirty="0" smtClean="0"/>
              <a:t>Если привозите документы лично, на всякий случай имейте электронный вариант на флэшке</a:t>
            </a:r>
          </a:p>
          <a:p>
            <a:pPr marL="227480" indent="-227480">
              <a:buAutoNum type="arabicPeriod"/>
            </a:pPr>
            <a:r>
              <a:rPr lang="ru-RU" baseline="0" dirty="0" smtClean="0"/>
              <a:t>Почтой России отправляйте заказным письмом с формированием трек-номера</a:t>
            </a:r>
            <a:endParaRPr lang="ru-RU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2340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70446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2883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32311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90182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17523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27852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51459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9279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09863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71655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747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74586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46837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79754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73626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81347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47204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19383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3057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39154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14653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03193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2081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68981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05910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62644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71577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57160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72967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3793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82702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70698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595459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0714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43559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33596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423699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473077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359139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613288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3136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934718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773166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175547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017258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273498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937921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326740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1664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8892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7618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8474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726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3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14" name="Google Shape;14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972600" y="1763267"/>
            <a:ext cx="10251300" cy="202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ростой текст_2">
  <p:cSld name="Простой текст_2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body" idx="1"/>
          </p:nvPr>
        </p:nvSpPr>
        <p:spPr>
          <a:xfrm>
            <a:off x="1038746" y="2299801"/>
            <a:ext cx="10114500" cy="3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>
                <a:latin typeface="Tahoma"/>
                <a:ea typeface="Tahoma"/>
                <a:cs typeface="Tahoma"/>
                <a:sym typeface="Tahoma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>
                <a:latin typeface="Tahoma"/>
                <a:ea typeface="Tahoma"/>
                <a:cs typeface="Tahoma"/>
                <a:sym typeface="Tahoma"/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/>
            </a:lvl3pPr>
            <a:lvl4pPr marL="1828800" lvl="3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/>
            </a:lvl4pPr>
            <a:lvl5pPr marL="2286000" lvl="4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/>
            </a:lvl5pPr>
            <a:lvl6pPr marL="274320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title"/>
          </p:nvPr>
        </p:nvSpPr>
        <p:spPr>
          <a:xfrm>
            <a:off x="1037271" y="1627088"/>
            <a:ext cx="10116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379D"/>
              </a:buClr>
              <a:buSzPts val="2500"/>
              <a:buFont typeface="Tahoma"/>
              <a:buNone/>
              <a:defRPr sz="2500" b="1" i="0">
                <a:solidFill>
                  <a:srgbClr val="34379D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0;p4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21" name="Google Shape;21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" name="Google Shape;28;p5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29" name="Google Shape;29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300" cy="713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972434" y="2771833"/>
            <a:ext cx="5032500" cy="301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6191471" y="2771833"/>
            <a:ext cx="5032500" cy="301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37;p6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38" name="Google Shape;38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300" cy="713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" name="Google Shape;44;p7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45" name="Google Shape;45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973333" y="1758200"/>
            <a:ext cx="4401300" cy="184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961633" y="3708967"/>
            <a:ext cx="4401300" cy="213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1107036" y="5558926"/>
            <a:ext cx="994316" cy="61102"/>
            <a:chOff x="4580561" y="2589004"/>
            <a:chExt cx="1064464" cy="25200"/>
          </a:xfrm>
        </p:grpSpPr>
        <p:sp>
          <p:nvSpPr>
            <p:cNvPr id="52" name="Google Shape;52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972600" y="1152400"/>
            <a:ext cx="9361500" cy="3980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" name="Google Shape;58;p9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59" name="Google Shape;59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973333" y="1758200"/>
            <a:ext cx="4401300" cy="2249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966600" y="4215367"/>
            <a:ext cx="4401300" cy="1011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2"/>
          </p:nvPr>
        </p:nvSpPr>
        <p:spPr>
          <a:xfrm>
            <a:off x="6898967" y="1803500"/>
            <a:ext cx="4499100" cy="403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1"/>
          <p:cNvGrpSpPr/>
          <p:nvPr/>
        </p:nvGrpSpPr>
        <p:grpSpPr>
          <a:xfrm>
            <a:off x="1107036" y="5558926"/>
            <a:ext cx="994316" cy="61102"/>
            <a:chOff x="4580561" y="2589004"/>
            <a:chExt cx="1064464" cy="25200"/>
          </a:xfrm>
        </p:grpSpPr>
        <p:sp>
          <p:nvSpPr>
            <p:cNvPr id="70" name="Google Shape;70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Google Shape;72;p11"/>
          <p:cNvSpPr txBox="1">
            <a:spLocks noGrp="1"/>
          </p:cNvSpPr>
          <p:nvPr>
            <p:ph type="title" hasCustomPrompt="1"/>
          </p:nvPr>
        </p:nvSpPr>
        <p:spPr>
          <a:xfrm>
            <a:off x="972600" y="978600"/>
            <a:ext cx="10251300" cy="165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972600" y="3030517"/>
            <a:ext cx="10251300" cy="210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ложка раздела">
  <p:cSld name="Обложка раздела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>
            <a:spLocks noGrp="1"/>
          </p:cNvSpPr>
          <p:nvPr>
            <p:ph type="ctrTitle"/>
          </p:nvPr>
        </p:nvSpPr>
        <p:spPr>
          <a:xfrm>
            <a:off x="1642820" y="1890793"/>
            <a:ext cx="8630100" cy="20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ahoma"/>
              <a:buNone/>
              <a:defRPr sz="45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1"/>
          </p:nvPr>
        </p:nvSpPr>
        <p:spPr>
          <a:xfrm>
            <a:off x="1658318" y="4091548"/>
            <a:ext cx="8630100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Char char="●"/>
              <a:defRPr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●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●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9" r:id="rId9"/>
    <p:sldLayoutId id="2147483666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jfif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forms.yandex.ru/u/67ef48b4505690367cf92e6c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hyperlink" Target="https://forms.yandex.ru/u/67ef48b4505690367cf92e6c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854080" y="2114481"/>
            <a:ext cx="10050875" cy="2546300"/>
          </a:xfrm>
          <a:noFill/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КОНКУРС </a:t>
            </a:r>
            <a:b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 ПРИСУЖДЕНИЕ ПРЕМИЙ </a:t>
            </a:r>
            <a:b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ЛУЧШИМ УЧИТЕЛЯМ </a:t>
            </a:r>
            <a:b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 ДОСТИЖЕНИЯ В ПЕДАГОГИЧЕСКОЙ ДЕЯТЕЛЬНОСТИ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8299" y="149394"/>
            <a:ext cx="957845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Министерство </a:t>
            </a:r>
            <a:r>
              <a:rPr lang="ru-RU" sz="2000" b="1" dirty="0">
                <a:solidFill>
                  <a:schemeClr val="bg1"/>
                </a:solidFill>
              </a:rPr>
              <a:t>просвещения Российской </a:t>
            </a:r>
            <a:r>
              <a:rPr lang="ru-RU" sz="2000" b="1" dirty="0" smtClean="0">
                <a:solidFill>
                  <a:schemeClr val="bg1"/>
                </a:solidFill>
              </a:rPr>
              <a:t>Федерации</a:t>
            </a:r>
          </a:p>
          <a:p>
            <a:pPr algn="ctr"/>
            <a:endParaRPr lang="ru-RU" sz="8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1800" b="1" dirty="0" smtClean="0">
                <a:solidFill>
                  <a:schemeClr val="bg1"/>
                </a:solidFill>
              </a:rPr>
              <a:t>Департамент образования Томской области</a:t>
            </a:r>
          </a:p>
          <a:p>
            <a:pPr algn="ctr"/>
            <a:endParaRPr lang="ru-RU" sz="8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dirty="0">
                <a:solidFill>
                  <a:schemeClr val="bg1"/>
                </a:solidFill>
              </a:rPr>
              <a:t>Томский областной институт повышения </a:t>
            </a:r>
            <a:r>
              <a:rPr lang="ru-RU" sz="1600" b="1" dirty="0" smtClean="0">
                <a:solidFill>
                  <a:schemeClr val="bg1"/>
                </a:solidFill>
              </a:rPr>
              <a:t>квалификации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и </a:t>
            </a:r>
            <a:r>
              <a:rPr lang="ru-RU" sz="1600" b="1" dirty="0">
                <a:solidFill>
                  <a:schemeClr val="bg1"/>
                </a:solidFill>
              </a:rPr>
              <a:t>переподготовки работников образования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394AC3D-ADE6-4881-B0A3-DAB3F0E8D8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31"/>
          <a:stretch/>
        </p:blipFill>
        <p:spPr>
          <a:xfrm>
            <a:off x="492373" y="5059627"/>
            <a:ext cx="1519659" cy="112977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2016" y="6219761"/>
            <a:ext cx="2104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</a:rPr>
              <a:t>ЦОПМиКП</a:t>
            </a:r>
            <a:endParaRPr lang="ru-RU" sz="2000" b="1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2619375" y="0"/>
            <a:ext cx="16864" cy="1990189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2602513" y="4811697"/>
            <a:ext cx="16862" cy="2046303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72016" y="51197"/>
            <a:ext cx="21077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. . . . . . . 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. . . . . . .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. . . . . . 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92656" y="6004317"/>
            <a:ext cx="3304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. </a:t>
            </a:r>
            <a:r>
              <a:rPr lang="ru-RU" sz="4800" dirty="0">
                <a:solidFill>
                  <a:schemeClr val="bg1"/>
                </a:solidFill>
              </a:rPr>
              <a:t>. . . . . . . </a:t>
            </a:r>
            <a:r>
              <a:rPr lang="ru-RU" sz="4800" dirty="0" smtClean="0">
                <a:solidFill>
                  <a:schemeClr val="bg1"/>
                </a:solidFill>
              </a:rPr>
              <a:t>.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337" y="256877"/>
            <a:ext cx="1035695" cy="12008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027" y="318936"/>
            <a:ext cx="865928" cy="8659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060442" y="6004317"/>
            <a:ext cx="1411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2025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Конкурса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28473" y="950259"/>
            <a:ext cx="11700770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Прием документов осуществляется Оператором Конкурса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24 апреля 2025 г.– 12 мая 2025 г. (до 17:00)</a:t>
            </a:r>
          </a:p>
          <a:p>
            <a:pPr algn="just">
              <a:lnSpc>
                <a:spcPct val="150000"/>
              </a:lnSpc>
            </a:pPr>
            <a:endParaRPr lang="ru-RU" sz="900" dirty="0" smtClean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473" y="2213304"/>
            <a:ext cx="117007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Оригиналы документов в бумажном виде</a:t>
            </a:r>
            <a:r>
              <a:rPr lang="ru-RU" sz="2000" dirty="0">
                <a:solidFill>
                  <a:srgbClr val="0D399E"/>
                </a:solidFill>
              </a:rPr>
              <a:t>, в хорошем качестве, с оригинальными печатями и подписями – помещаются в папку и представляются очно в ТОИПКРО, либо почтовым отправлением (заказным письмом с трек номером), по штемпелю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не позднее 17.00 12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мая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2025 г., </a:t>
            </a:r>
            <a:r>
              <a:rPr lang="ru-RU" sz="2000" dirty="0">
                <a:solidFill>
                  <a:srgbClr val="0D399E"/>
                </a:solidFill>
              </a:rPr>
              <a:t>по адресу: 634034 г. Томск, ул. Пирогова, 10, </a:t>
            </a:r>
            <a:r>
              <a:rPr lang="ru-RU" sz="2000" dirty="0" err="1">
                <a:solidFill>
                  <a:srgbClr val="0D399E"/>
                </a:solidFill>
              </a:rPr>
              <a:t>каб</a:t>
            </a:r>
            <a:r>
              <a:rPr lang="ru-RU" sz="2000" dirty="0">
                <a:solidFill>
                  <a:srgbClr val="0D399E"/>
                </a:solidFill>
              </a:rPr>
              <a:t>. 202 (Центр педагогики, психологии и инклюзивного образования), </a:t>
            </a:r>
            <a:r>
              <a:rPr lang="ru-RU" sz="2000" dirty="0" smtClean="0">
                <a:solidFill>
                  <a:srgbClr val="0D399E"/>
                </a:solidFill>
              </a:rPr>
              <a:t>Григорович </a:t>
            </a:r>
            <a:r>
              <a:rPr lang="ru-RU" sz="2000" dirty="0">
                <a:solidFill>
                  <a:srgbClr val="0D399E"/>
                </a:solidFill>
              </a:rPr>
              <a:t>Елене Валерьевне</a:t>
            </a:r>
            <a:r>
              <a:rPr lang="ru-RU" sz="2000" dirty="0">
                <a:solidFill>
                  <a:srgbClr val="0D399E"/>
                </a:solidFill>
              </a:rPr>
              <a:t>, с пометкой </a:t>
            </a:r>
            <a:r>
              <a:rPr lang="ru-RU" sz="2000" dirty="0">
                <a:solidFill>
                  <a:srgbClr val="0D399E"/>
                </a:solidFill>
              </a:rPr>
              <a:t>«</a:t>
            </a:r>
            <a:r>
              <a:rPr lang="ru-RU" sz="2000" dirty="0" smtClean="0">
                <a:solidFill>
                  <a:srgbClr val="0D399E"/>
                </a:solidFill>
              </a:rPr>
              <a:t>Премии </a:t>
            </a:r>
            <a:r>
              <a:rPr lang="ru-RU" sz="2000" dirty="0">
                <a:solidFill>
                  <a:srgbClr val="0D399E"/>
                </a:solidFill>
              </a:rPr>
              <a:t>лучшим учителям». </a:t>
            </a:r>
            <a:endParaRPr lang="ru-RU" sz="2000" dirty="0" smtClean="0">
              <a:solidFill>
                <a:srgbClr val="0D399E"/>
              </a:solidFill>
            </a:endParaRPr>
          </a:p>
          <a:p>
            <a:pPr algn="ctr">
              <a:lnSpc>
                <a:spcPct val="150000"/>
              </a:lnSpc>
            </a:pPr>
            <a:endParaRPr lang="ru-RU" sz="2000" dirty="0">
              <a:solidFill>
                <a:srgbClr val="0D399E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Официальные документы </a:t>
            </a:r>
            <a:r>
              <a:rPr lang="ru-RU" sz="2000" dirty="0">
                <a:solidFill>
                  <a:srgbClr val="34379D"/>
                </a:solidFill>
              </a:rPr>
              <a:t>и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 документы на оплату </a:t>
            </a:r>
            <a:r>
              <a:rPr lang="ru-RU" sz="2000" dirty="0">
                <a:solidFill>
                  <a:srgbClr val="34379D"/>
                </a:solidFill>
              </a:rPr>
              <a:t>распечатывать с одной стороны!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Анкету участника и фотографию в бумажном варианте предоставлять не нужно.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7" t="10732" r="12012" b="9696"/>
          <a:stretch/>
        </p:blipFill>
        <p:spPr>
          <a:xfrm>
            <a:off x="409681" y="1073866"/>
            <a:ext cx="833192" cy="94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54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Конкурса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28473" y="950259"/>
            <a:ext cx="11700770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Прием документов осуществляется Оператором Конкурса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24 апреля 2025 г.– 12 мая 2025 г. (до 17:00)</a:t>
            </a:r>
          </a:p>
          <a:p>
            <a:pPr algn="just">
              <a:lnSpc>
                <a:spcPct val="150000"/>
              </a:lnSpc>
            </a:pPr>
            <a:endParaRPr lang="ru-RU" sz="900" dirty="0" smtClean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473" y="2213304"/>
            <a:ext cx="117007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Оригиналы документов в бумажном виде</a:t>
            </a:r>
            <a:r>
              <a:rPr lang="ru-RU" sz="2000" dirty="0">
                <a:solidFill>
                  <a:srgbClr val="0D399E"/>
                </a:solidFill>
              </a:rPr>
              <a:t>, в хорошем качестве, с оригинальными печатями и подписями – помещаются в папку и представляются очно в ТОИПКРО, либо почтовым отправлением (заказным письмом с трек номером), по штемпелю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не позднее 17.00 12 апреля 2025 г., </a:t>
            </a:r>
            <a:r>
              <a:rPr lang="ru-RU" sz="2000" dirty="0">
                <a:solidFill>
                  <a:srgbClr val="0D399E"/>
                </a:solidFill>
              </a:rPr>
              <a:t>по адресу: 634034 г. Томск, ул. Пирогова, 10, </a:t>
            </a:r>
            <a:r>
              <a:rPr lang="ru-RU" sz="2000" dirty="0" err="1">
                <a:solidFill>
                  <a:srgbClr val="0D399E"/>
                </a:solidFill>
              </a:rPr>
              <a:t>каб</a:t>
            </a:r>
            <a:r>
              <a:rPr lang="ru-RU" sz="2000" dirty="0">
                <a:solidFill>
                  <a:srgbClr val="0D399E"/>
                </a:solidFill>
              </a:rPr>
              <a:t>. 202 (Центр педагогики, психологии и инклюзивного образования), с пометкой Григорович Елене Валерьевне, «Премия лучшим учителям». </a:t>
            </a:r>
            <a:endParaRPr lang="ru-RU" sz="2000" dirty="0" smtClean="0">
              <a:solidFill>
                <a:srgbClr val="0D399E"/>
              </a:solidFill>
            </a:endParaRPr>
          </a:p>
          <a:p>
            <a:pPr algn="ctr">
              <a:lnSpc>
                <a:spcPct val="150000"/>
              </a:lnSpc>
            </a:pPr>
            <a:endParaRPr lang="ru-RU" sz="2000" dirty="0">
              <a:solidFill>
                <a:srgbClr val="0D399E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Официальные документы </a:t>
            </a:r>
            <a:r>
              <a:rPr lang="ru-RU" sz="2000" dirty="0">
                <a:solidFill>
                  <a:srgbClr val="34379D"/>
                </a:solidFill>
              </a:rPr>
              <a:t>и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 документы на оплату </a:t>
            </a:r>
            <a:r>
              <a:rPr lang="ru-RU" sz="2000" dirty="0">
                <a:solidFill>
                  <a:srgbClr val="34379D"/>
                </a:solidFill>
              </a:rPr>
              <a:t>распечатывать с одной стороны!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Анкету участника и фотографию в бумажном варианте предоставлять не нужно.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7" t="10732" r="12012" b="9696"/>
          <a:stretch/>
        </p:blipFill>
        <p:spPr>
          <a:xfrm>
            <a:off x="409681" y="1073866"/>
            <a:ext cx="833192" cy="946315"/>
          </a:xfrm>
          <a:prstGeom prst="rect">
            <a:avLst/>
          </a:prstGeom>
        </p:spPr>
      </p:pic>
      <p:sp>
        <p:nvSpPr>
          <p:cNvPr id="2" name="Прямоугольная выноска 1"/>
          <p:cNvSpPr/>
          <p:nvPr/>
        </p:nvSpPr>
        <p:spPr>
          <a:xfrm rot="10800000">
            <a:off x="537330" y="3797317"/>
            <a:ext cx="11323235" cy="2372663"/>
          </a:xfrm>
          <a:prstGeom prst="wedgeRectCallout">
            <a:avLst>
              <a:gd name="adj1" fmla="val 681"/>
              <a:gd name="adj2" fmla="val 79018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70" y="3919311"/>
            <a:ext cx="2168541" cy="216854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93617" y="4217334"/>
            <a:ext cx="8265110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entury Gothic" panose="020B0502020202020204" pitchFamily="34" charset="0"/>
              </a:rPr>
              <a:t>Документы поместить в одну папку, с разделителями по разделам, с возможностью извлекать отдельные листы. Не брошюровать, без </a:t>
            </a:r>
            <a:r>
              <a:rPr lang="ru-RU" sz="2000" dirty="0" err="1" smtClean="0">
                <a:latin typeface="Century Gothic" panose="020B0502020202020204" pitchFamily="34" charset="0"/>
              </a:rPr>
              <a:t>мультифор</a:t>
            </a:r>
            <a:r>
              <a:rPr lang="ru-RU" sz="2000" dirty="0" smtClean="0">
                <a:latin typeface="Century Gothic" panose="020B0502020202020204" pitchFamily="34" charset="0"/>
              </a:rPr>
              <a:t>. Снаружи на корешке папки должна присутствовать наклейка с ФИО и местом работы учителя.</a:t>
            </a:r>
            <a:endParaRPr lang="ru-RU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52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Конкурса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5" y="1023682"/>
            <a:ext cx="118678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Файл №1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sz="2000" dirty="0">
                <a:solidFill>
                  <a:srgbClr val="0D399E"/>
                </a:solidFill>
              </a:rPr>
              <a:t>Официальные документы, необходимые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для участия в Конкурсе</a:t>
            </a:r>
            <a:r>
              <a:rPr lang="ru-RU" sz="2000" dirty="0">
                <a:solidFill>
                  <a:srgbClr val="0D399E"/>
                </a:solidFill>
              </a:rPr>
              <a:t/>
            </a:r>
            <a:br>
              <a:rPr lang="ru-RU" sz="2000" dirty="0">
                <a:solidFill>
                  <a:srgbClr val="0D399E"/>
                </a:solidFill>
              </a:rPr>
            </a:br>
            <a:r>
              <a:rPr lang="ru-RU" sz="2000" dirty="0">
                <a:solidFill>
                  <a:srgbClr val="0D399E"/>
                </a:solidFill>
              </a:rPr>
              <a:t>(строго в заданной последовательности, сканировать в один документ в формате </a:t>
            </a:r>
            <a:r>
              <a:rPr lang="ru-RU" sz="2000" dirty="0" err="1">
                <a:solidFill>
                  <a:srgbClr val="0D399E"/>
                </a:solidFill>
              </a:rPr>
              <a:t>pdf</a:t>
            </a:r>
            <a:r>
              <a:rPr lang="ru-RU" sz="2000" dirty="0">
                <a:solidFill>
                  <a:srgbClr val="0D399E"/>
                </a:solidFill>
              </a:rPr>
              <a:t>.)</a:t>
            </a:r>
            <a:endParaRPr lang="ru-RU" sz="900" dirty="0" smtClean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473" y="2039345"/>
            <a:ext cx="11700770" cy="4609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1.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Представление</a:t>
            </a:r>
            <a:r>
              <a:rPr lang="ru-RU" sz="1800" dirty="0">
                <a:solidFill>
                  <a:srgbClr val="0D399E"/>
                </a:solidFill>
              </a:rPr>
              <a:t> коллегиального органа управления образовательной организации</a:t>
            </a:r>
          </a:p>
          <a:p>
            <a:pPr algn="just">
              <a:lnSpc>
                <a:spcPct val="150000"/>
              </a:lnSpc>
            </a:pPr>
            <a:r>
              <a:rPr lang="ru-RU" sz="1800" dirty="0" smtClean="0">
                <a:solidFill>
                  <a:srgbClr val="0D399E"/>
                </a:solidFill>
              </a:rPr>
              <a:t>2</a:t>
            </a:r>
            <a:r>
              <a:rPr lang="ru-RU" sz="1800" dirty="0">
                <a:solidFill>
                  <a:srgbClr val="0D399E"/>
                </a:solidFill>
              </a:rPr>
              <a:t>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Копия решения </a:t>
            </a:r>
            <a:r>
              <a:rPr lang="ru-RU" sz="1800" dirty="0">
                <a:solidFill>
                  <a:srgbClr val="0D399E"/>
                </a:solidFill>
              </a:rPr>
              <a:t>(выписка из решения) коллегиального органа управления образовательной организации</a:t>
            </a:r>
          </a:p>
          <a:p>
            <a:pPr algn="just">
              <a:lnSpc>
                <a:spcPct val="150000"/>
              </a:lnSpc>
            </a:pPr>
            <a:r>
              <a:rPr lang="ru-RU" sz="1800" dirty="0" smtClean="0">
                <a:solidFill>
                  <a:srgbClr val="0D399E"/>
                </a:solidFill>
              </a:rPr>
              <a:t>3</a:t>
            </a:r>
            <a:r>
              <a:rPr lang="ru-RU" sz="1800" dirty="0">
                <a:solidFill>
                  <a:srgbClr val="0D399E"/>
                </a:solidFill>
              </a:rPr>
              <a:t>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Справка с места работы </a:t>
            </a:r>
            <a:r>
              <a:rPr lang="ru-RU" sz="1800" dirty="0">
                <a:solidFill>
                  <a:srgbClr val="0D399E"/>
                </a:solidFill>
              </a:rPr>
              <a:t>об установленном объёме учебной </a:t>
            </a:r>
            <a:r>
              <a:rPr lang="ru-RU" sz="1800" dirty="0" smtClean="0">
                <a:solidFill>
                  <a:srgbClr val="0D399E"/>
                </a:solidFill>
              </a:rPr>
              <a:t>нагрузки</a:t>
            </a:r>
            <a:endParaRPr lang="ru-RU" sz="1800" dirty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1800" dirty="0" smtClean="0">
                <a:solidFill>
                  <a:srgbClr val="0D399E"/>
                </a:solidFill>
              </a:rPr>
              <a:t>4</a:t>
            </a:r>
            <a:r>
              <a:rPr lang="ru-RU" sz="1800" dirty="0">
                <a:solidFill>
                  <a:srgbClr val="0D399E"/>
                </a:solidFill>
              </a:rPr>
              <a:t>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Согласие на участие </a:t>
            </a:r>
            <a:r>
              <a:rPr lang="ru-RU" sz="1800" dirty="0">
                <a:solidFill>
                  <a:srgbClr val="0D399E"/>
                </a:solidFill>
              </a:rPr>
              <a:t>в конкурсе</a:t>
            </a:r>
          </a:p>
          <a:p>
            <a:pPr algn="just">
              <a:lnSpc>
                <a:spcPct val="150000"/>
              </a:lnSpc>
            </a:pPr>
            <a:r>
              <a:rPr lang="ru-RU" sz="1800" dirty="0" smtClean="0">
                <a:solidFill>
                  <a:srgbClr val="0D399E"/>
                </a:solidFill>
              </a:rPr>
              <a:t>5</a:t>
            </a:r>
            <a:r>
              <a:rPr lang="ru-RU" sz="1800" dirty="0">
                <a:solidFill>
                  <a:srgbClr val="0D399E"/>
                </a:solidFill>
              </a:rPr>
              <a:t>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Согласие на обработку </a:t>
            </a:r>
            <a:r>
              <a:rPr lang="ru-RU" sz="1800" dirty="0">
                <a:solidFill>
                  <a:srgbClr val="0D399E"/>
                </a:solidFill>
              </a:rPr>
              <a:t>персональных данных </a:t>
            </a:r>
            <a:r>
              <a:rPr lang="ru-RU" sz="1800" dirty="0" smtClean="0">
                <a:solidFill>
                  <a:srgbClr val="0D399E"/>
                </a:solidFill>
              </a:rPr>
              <a:t>ТОИПКРО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6.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Копия документа </a:t>
            </a:r>
            <a:r>
              <a:rPr lang="ru-RU" sz="1800" dirty="0">
                <a:solidFill>
                  <a:srgbClr val="0D399E"/>
                </a:solidFill>
              </a:rPr>
              <a:t>(документов)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об образовании </a:t>
            </a:r>
            <a:r>
              <a:rPr lang="ru-RU" sz="1800" dirty="0">
                <a:solidFill>
                  <a:srgbClr val="0D399E"/>
                </a:solidFill>
              </a:rPr>
              <a:t>учителя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7.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Копия трудовой книжки </a:t>
            </a:r>
            <a:r>
              <a:rPr lang="ru-RU" sz="1800" dirty="0">
                <a:solidFill>
                  <a:srgbClr val="0D399E"/>
                </a:solidFill>
              </a:rPr>
              <a:t>учителя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9.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Копия Лицензии </a:t>
            </a:r>
            <a:r>
              <a:rPr lang="ru-RU" sz="1800" dirty="0">
                <a:solidFill>
                  <a:srgbClr val="0D399E"/>
                </a:solidFill>
              </a:rPr>
              <a:t>образовательной организации на осуществление образовательной деятельности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10. Копия 1, 2 страниц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Устава</a:t>
            </a:r>
            <a:r>
              <a:rPr lang="ru-RU" sz="1800" dirty="0">
                <a:solidFill>
                  <a:srgbClr val="0D399E"/>
                </a:solidFill>
              </a:rPr>
              <a:t> образовательной </a:t>
            </a:r>
            <a:r>
              <a:rPr lang="ru-RU" sz="1800" dirty="0" smtClean="0">
                <a:solidFill>
                  <a:srgbClr val="0D399E"/>
                </a:solidFill>
              </a:rPr>
              <a:t>организации</a:t>
            </a:r>
            <a:endParaRPr lang="ru-RU" sz="1800" dirty="0">
              <a:solidFill>
                <a:srgbClr val="0D39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72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Конкурса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5" y="1602720"/>
            <a:ext cx="11867878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Дополнительно необходимо представить: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9091" y="2390494"/>
            <a:ext cx="10511161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endParaRPr lang="ru-RU" sz="1000" dirty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2000" dirty="0" smtClean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Заполненная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анкета участника </a:t>
            </a:r>
            <a:r>
              <a:rPr lang="ru-RU" sz="2000" dirty="0">
                <a:solidFill>
                  <a:srgbClr val="0D399E"/>
                </a:solidFill>
              </a:rPr>
              <a:t>конкурса (по ссылке) </a:t>
            </a:r>
            <a:r>
              <a:rPr lang="ru-RU" sz="2000" dirty="0">
                <a:solidFill>
                  <a:srgbClr val="0D399E"/>
                </a:solidFill>
                <a:hlinkClick r:id="rId4"/>
              </a:rPr>
              <a:t>https://</a:t>
            </a:r>
            <a:r>
              <a:rPr lang="ru-RU" sz="2000" dirty="0" smtClean="0">
                <a:solidFill>
                  <a:srgbClr val="0D399E"/>
                </a:solidFill>
                <a:hlinkClick r:id="rId4"/>
              </a:rPr>
              <a:t>forms.yandex.ru/u/67ef48b4505690367cf92e6c</a:t>
            </a:r>
            <a:endParaRPr lang="ru-RU" sz="2000" dirty="0" smtClean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2000" dirty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Фотография в деловом стиле </a:t>
            </a:r>
            <a:r>
              <a:rPr lang="ru-RU" sz="2000" dirty="0">
                <a:solidFill>
                  <a:srgbClr val="0D399E"/>
                </a:solidFill>
              </a:rPr>
              <a:t>в формате </a:t>
            </a:r>
            <a:r>
              <a:rPr lang="ru-RU" sz="2000" dirty="0" err="1">
                <a:solidFill>
                  <a:srgbClr val="0D399E"/>
                </a:solidFill>
              </a:rPr>
              <a:t>jpeg</a:t>
            </a:r>
            <a:r>
              <a:rPr lang="ru-RU" sz="2000" dirty="0">
                <a:solidFill>
                  <a:srgbClr val="0D399E"/>
                </a:solidFill>
              </a:rPr>
              <a:t>. Портрет, бюст, вертикальная.</a:t>
            </a:r>
          </a:p>
        </p:txBody>
      </p:sp>
    </p:spTree>
    <p:extLst>
      <p:ext uri="{BB962C8B-B14F-4D97-AF65-F5344CB8AC3E}">
        <p14:creationId xmlns:p14="http://schemas.microsoft.com/office/powerpoint/2010/main" val="25001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Конкурса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0" y="102021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Файл №2. </a:t>
            </a:r>
            <a:r>
              <a:rPr lang="ru-RU" sz="2000" dirty="0">
                <a:solidFill>
                  <a:srgbClr val="0D399E"/>
                </a:solidFill>
              </a:rPr>
              <a:t>Документы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для перечисления премии </a:t>
            </a:r>
            <a:r>
              <a:rPr lang="ru-RU" sz="2000" dirty="0">
                <a:solidFill>
                  <a:srgbClr val="0D399E"/>
                </a:solidFill>
              </a:rPr>
              <a:t>победителям, заранее представляют все участники (</a:t>
            </a:r>
            <a:r>
              <a:rPr lang="ru-RU" sz="1900" dirty="0">
                <a:solidFill>
                  <a:srgbClr val="0D399E"/>
                </a:solidFill>
              </a:rPr>
              <a:t>строго в заданной последовательности сканируются в 1 документ в формате </a:t>
            </a:r>
            <a:r>
              <a:rPr lang="ru-RU" sz="1900" dirty="0" err="1">
                <a:solidFill>
                  <a:srgbClr val="0D399E"/>
                </a:solidFill>
              </a:rPr>
              <a:t>pdf</a:t>
            </a:r>
            <a:r>
              <a:rPr lang="ru-RU" sz="1900" dirty="0">
                <a:solidFill>
                  <a:srgbClr val="0D399E"/>
                </a:solidFill>
              </a:rPr>
              <a:t>.)</a:t>
            </a:r>
            <a:endParaRPr lang="ru-RU" sz="1900" dirty="0" smtClean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106" y="2046337"/>
            <a:ext cx="11700770" cy="4695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1.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Заявление</a:t>
            </a:r>
            <a:r>
              <a:rPr lang="ru-RU" sz="2000" dirty="0">
                <a:solidFill>
                  <a:srgbClr val="0D399E"/>
                </a:solidFill>
              </a:rPr>
              <a:t>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в Министерство </a:t>
            </a:r>
            <a:r>
              <a:rPr lang="ru-RU" sz="2000" dirty="0">
                <a:solidFill>
                  <a:srgbClr val="0D399E"/>
                </a:solidFill>
              </a:rPr>
              <a:t>просвещения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2</a:t>
            </a:r>
            <a:r>
              <a:rPr lang="ru-RU" sz="2000" dirty="0">
                <a:solidFill>
                  <a:srgbClr val="0D399E"/>
                </a:solidFill>
              </a:rPr>
              <a:t>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Заявление в Департамент </a:t>
            </a:r>
            <a:r>
              <a:rPr lang="ru-RU" sz="2000" dirty="0">
                <a:solidFill>
                  <a:srgbClr val="0D399E"/>
                </a:solidFill>
              </a:rPr>
              <a:t>образования Томской </a:t>
            </a:r>
            <a:r>
              <a:rPr lang="ru-RU" sz="2000" dirty="0" smtClean="0">
                <a:solidFill>
                  <a:srgbClr val="0D399E"/>
                </a:solidFill>
              </a:rPr>
              <a:t>области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3.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Справка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с места работы </a:t>
            </a:r>
            <a:r>
              <a:rPr lang="ru-RU" sz="2000" dirty="0">
                <a:solidFill>
                  <a:srgbClr val="0D399E"/>
                </a:solidFill>
              </a:rPr>
              <a:t>об установленном объёме учебной нагрузки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4.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Копия паспорта </a:t>
            </a:r>
            <a:r>
              <a:rPr lang="ru-RU" sz="2000" dirty="0">
                <a:solidFill>
                  <a:srgbClr val="0D399E"/>
                </a:solidFill>
              </a:rPr>
              <a:t>(страницы 1-4: ФИО и прописка)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5.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Копия ИНН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6.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Копия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СНИЛС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7.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Реквизиты</a:t>
            </a:r>
            <a:r>
              <a:rPr lang="ru-RU" sz="2000" dirty="0">
                <a:solidFill>
                  <a:srgbClr val="0D399E"/>
                </a:solidFill>
              </a:rPr>
              <a:t> для перечисления премии (выписка из банка)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8.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Согласие на обработку ПД </a:t>
            </a:r>
            <a:r>
              <a:rPr lang="ru-RU" sz="2000" dirty="0">
                <a:solidFill>
                  <a:srgbClr val="0D399E"/>
                </a:solidFill>
              </a:rPr>
              <a:t>Министерства просвещения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9.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Выписка из ЕГРЮЛ </a:t>
            </a:r>
            <a:r>
              <a:rPr lang="ru-RU" sz="2000" dirty="0">
                <a:solidFill>
                  <a:srgbClr val="0D399E"/>
                </a:solidFill>
              </a:rPr>
              <a:t>организации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10.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Копия 1, 2 страниц Устава </a:t>
            </a:r>
            <a:r>
              <a:rPr lang="ru-RU" sz="2000" dirty="0">
                <a:solidFill>
                  <a:srgbClr val="0D399E"/>
                </a:solidFill>
              </a:rPr>
              <a:t>образовательной </a:t>
            </a:r>
            <a:r>
              <a:rPr lang="ru-RU" sz="2000" dirty="0" smtClean="0">
                <a:solidFill>
                  <a:srgbClr val="0D399E"/>
                </a:solidFill>
              </a:rPr>
              <a:t>организации</a:t>
            </a:r>
            <a:endParaRPr lang="ru-RU" sz="2000" dirty="0">
              <a:solidFill>
                <a:srgbClr val="0D39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43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Конкурса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0" y="1020219"/>
            <a:ext cx="12192000" cy="912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1900" dirty="0" smtClean="0">
                <a:solidFill>
                  <a:srgbClr val="0D399E"/>
                </a:solidFill>
              </a:rPr>
              <a:t>Файл №3. </a:t>
            </a:r>
            <a:r>
              <a:rPr lang="ru-RU" sz="1900" dirty="0">
                <a:solidFill>
                  <a:srgbClr val="0D399E"/>
                </a:solidFill>
              </a:rPr>
              <a:t>Структура предоставления информации о профессиональных достижениях учителя</a:t>
            </a:r>
            <a:br>
              <a:rPr lang="ru-RU" sz="1900" dirty="0">
                <a:solidFill>
                  <a:srgbClr val="0D399E"/>
                </a:solidFill>
              </a:rPr>
            </a:br>
            <a:r>
              <a:rPr lang="ru-RU" sz="1900" dirty="0">
                <a:solidFill>
                  <a:srgbClr val="0D399E"/>
                </a:solidFill>
              </a:rPr>
              <a:t>(строго в заданной последовательности, сканировать в один документ в формате </a:t>
            </a:r>
            <a:r>
              <a:rPr lang="ru-RU" sz="1900" dirty="0" err="1">
                <a:solidFill>
                  <a:srgbClr val="0D399E"/>
                </a:solidFill>
              </a:rPr>
              <a:t>pdf</a:t>
            </a:r>
            <a:r>
              <a:rPr lang="ru-RU" sz="1900" dirty="0">
                <a:solidFill>
                  <a:srgbClr val="0D399E"/>
                </a:solidFill>
              </a:rPr>
              <a:t>.)</a:t>
            </a:r>
            <a:endParaRPr lang="ru-RU" sz="1900" dirty="0" smtClean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106" y="2046337"/>
            <a:ext cx="117007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Титульный лист, содержащий название конкурса, год участия, общие сведения (ФИО, должность, место работы)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1. Наличие у учителя собственной методической разработки по преподаваемому предмету, имеющей положительное заключение по итогам апробации в профессиональном сообществе + приложения при наличии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2. Высокие результаты учебных достижений обучающихся, при их позитивной динамике за последние три года  + приложения при наличии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3. Высокие результаты внеурочной деятельности обучающихся по учебному предмету, который преподаёт учитель  + приложения при наличии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4. Создание учителем условий для приобретения обучающимися позитивного социального опыта, формирования гражданской позиции  + приложения при наличии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5. Создание учителем условий для адресной работы с различными категориями обучающихся  + приложения при наличии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6. Обеспечение высокого качества организации образовательного процесса на основе эффективного использования учителем различных образовательных технологий, в том числе дистанционных образовательных технологий или электронного обучения  + приложения при наличии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7. Непрерывность профессионального развития учителя  + приложения при наличии</a:t>
            </a:r>
          </a:p>
          <a:p>
            <a:pPr algn="just">
              <a:lnSpc>
                <a:spcPct val="150000"/>
              </a:lnSpc>
            </a:pPr>
            <a:endParaRPr lang="ru-RU" sz="1200" dirty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Шаблон заполнения можно скачать на конкурсной странице на сайте ТОИПКРО</a:t>
            </a:r>
          </a:p>
        </p:txBody>
      </p:sp>
    </p:spTree>
    <p:extLst>
      <p:ext uri="{BB962C8B-B14F-4D97-AF65-F5344CB8AC3E}">
        <p14:creationId xmlns:p14="http://schemas.microsoft.com/office/powerpoint/2010/main" val="238847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13 мая 2025 г.– 16 мая 2025 г. </a:t>
            </a:r>
            <a:r>
              <a:rPr lang="ru-RU" sz="2200" dirty="0">
                <a:solidFill>
                  <a:srgbClr val="0D399E"/>
                </a:solidFill>
              </a:rPr>
              <a:t>– техническая экспертиза конкурсных материалов </a:t>
            </a:r>
            <a:endParaRPr lang="ru-RU" sz="2200" dirty="0" smtClean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364" y="2046337"/>
            <a:ext cx="118945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D399E"/>
                </a:solidFill>
              </a:rPr>
              <a:t>Оператор осуществляет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техническую экспертизу </a:t>
            </a:r>
            <a:r>
              <a:rPr lang="ru-RU" sz="2400" dirty="0">
                <a:solidFill>
                  <a:srgbClr val="0D399E"/>
                </a:solidFill>
              </a:rPr>
              <a:t>полученных документов на соответствие </a:t>
            </a:r>
            <a:r>
              <a:rPr lang="ru-RU" sz="2400" dirty="0" err="1">
                <a:solidFill>
                  <a:srgbClr val="0D399E"/>
                </a:solidFill>
              </a:rPr>
              <a:t>п.п</a:t>
            </a:r>
            <a:r>
              <a:rPr lang="ru-RU" sz="2400" dirty="0">
                <a:solidFill>
                  <a:srgbClr val="0D399E"/>
                </a:solidFill>
              </a:rPr>
              <a:t>. 1.7. и 1.8. Порядка проведения Конкурса. </a:t>
            </a:r>
            <a:endParaRPr lang="ru-RU" sz="2400" dirty="0" smtClean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2400" dirty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D399E"/>
                </a:solidFill>
              </a:rPr>
              <a:t>Документам, успешно прошедшим техническую экспертизу, присваивается индивидуальный номер, отражающий предметную область дисциплины, которую преподает учитель. </a:t>
            </a:r>
          </a:p>
          <a:p>
            <a:pPr algn="just">
              <a:lnSpc>
                <a:spcPct val="150000"/>
              </a:lnSpc>
            </a:pPr>
            <a:endParaRPr lang="ru-RU" sz="2400" dirty="0">
              <a:solidFill>
                <a:srgbClr val="0D39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1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316459"/>
            <a:ext cx="1189451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Представление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коллегиального органа управления образовательной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организации</a:t>
            </a:r>
          </a:p>
          <a:p>
            <a:pPr marL="457200" indent="-457200" algn="just">
              <a:buAutoNum type="arabicPeriod"/>
            </a:pPr>
            <a:endParaRPr lang="ru-RU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оригинал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наименование коллегиального органа управления ОО, включая организационно-правовую форму (с обязательной ссылкой на параграф Устава)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правильность написания ФИО участника (полностью)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всех контактных данных в соответствии с бланком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ссылки на Интернет-ресурс, на котором опубликована информация о профессиональных достижениях учителя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синей печати, подписи руководителя ОО и расшифровки подписи</a:t>
            </a:r>
          </a:p>
        </p:txBody>
      </p:sp>
    </p:spTree>
    <p:extLst>
      <p:ext uri="{BB962C8B-B14F-4D97-AF65-F5344CB8AC3E}">
        <p14:creationId xmlns:p14="http://schemas.microsoft.com/office/powerpoint/2010/main" val="401083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316459"/>
            <a:ext cx="1189451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1. Представление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коллегиального органа управления образовательной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организации</a:t>
            </a:r>
          </a:p>
          <a:p>
            <a:pPr marL="457200" indent="-457200" algn="just">
              <a:buAutoNum type="arabicPeriod"/>
            </a:pPr>
            <a:endParaRPr lang="ru-RU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оригинал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наименование коллегиального органа управления ОО, включая организационно-правовую форму (с обязательной ссылкой на параграф Устава)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правильность написания ФИО участника (полностью)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всех контактных данных в соответствии с бланком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ссылки на Интернет-ресурс, на котором опубликована информация о профессиональных достижениях учителя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синей печати, подписи руководителя ОО и расшифровки подписи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542925" y="4673557"/>
            <a:ext cx="11405212" cy="1927267"/>
          </a:xfrm>
          <a:prstGeom prst="wedgeRectCallout">
            <a:avLst>
              <a:gd name="adj1" fmla="val -41382"/>
              <a:gd name="adj2" fmla="val -726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804" y="4847208"/>
            <a:ext cx="10392233" cy="15131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6763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316459"/>
            <a:ext cx="1189451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1. Представление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коллегиального органа управления образовательной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организации</a:t>
            </a:r>
          </a:p>
          <a:p>
            <a:pPr marL="457200" indent="-457200" algn="just">
              <a:buAutoNum type="arabicPeriod"/>
            </a:pPr>
            <a:endParaRPr lang="ru-RU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оригинал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наименование коллегиального органа управления ОО, включая организационно-правовую форму (с обязательной ссылкой на параграф Устава)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правильность написания ФИО участника (полностью)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всех контактных данных в соответствии с бланком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ссылки на Интернет-ресурс, на котором опубликована информация о профессиональных достижениях учителя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синей печати, подписи руководителя ОО и расшифровки подписи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62077" y="4707848"/>
            <a:ext cx="11498491" cy="1892976"/>
          </a:xfrm>
          <a:prstGeom prst="wedgeRectCallout">
            <a:avLst>
              <a:gd name="adj1" fmla="val -41382"/>
              <a:gd name="adj2" fmla="val -726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948" y="4980372"/>
            <a:ext cx="10926092" cy="11537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4413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1" y="299749"/>
            <a:ext cx="11012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Оператор и координатор Конкурса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786949" y="1245496"/>
            <a:ext cx="10963747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2060"/>
                </a:solidFill>
              </a:rPr>
              <a:t>Региональный оператор Конкурса: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rgbClr val="0D399E"/>
                </a:solidFill>
              </a:rPr>
              <a:t>Областное </a:t>
            </a:r>
            <a:r>
              <a:rPr lang="ru-RU" sz="1800" dirty="0">
                <a:solidFill>
                  <a:srgbClr val="0D399E"/>
                </a:solidFill>
              </a:rPr>
              <a:t>государственное бюджетное учреждение дополнительного профессионального образования «Томский областной институт повышения квалификации и переподготовки работников образования»</a:t>
            </a:r>
          </a:p>
          <a:p>
            <a:pPr>
              <a:lnSpc>
                <a:spcPct val="150000"/>
              </a:lnSpc>
            </a:pPr>
            <a:endParaRPr lang="ru-RU" sz="2400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2060"/>
                </a:solidFill>
              </a:rPr>
              <a:t>Координатор Конкурса:</a:t>
            </a:r>
            <a:endParaRPr lang="ru-RU" sz="24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Пичугина Олеся Владимировна,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заведующий центром оценки профессионального мастерства и квалификации педагогов </a:t>
            </a:r>
            <a:r>
              <a:rPr lang="ru-RU" sz="2000" dirty="0" smtClean="0">
                <a:solidFill>
                  <a:srgbClr val="0D399E"/>
                </a:solidFill>
              </a:rPr>
              <a:t>ТОИПКРО</a:t>
            </a:r>
            <a:endParaRPr lang="ru-RU" sz="2000" dirty="0">
              <a:solidFill>
                <a:srgbClr val="0D399E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тел. раб. 8(3822) 90 20 </a:t>
            </a:r>
            <a:r>
              <a:rPr lang="ru-RU" sz="2000" dirty="0" smtClean="0">
                <a:solidFill>
                  <a:srgbClr val="0D399E"/>
                </a:solidFill>
              </a:rPr>
              <a:t>57</a:t>
            </a:r>
            <a:endParaRPr lang="ru-RU" sz="2000" dirty="0">
              <a:solidFill>
                <a:srgbClr val="0D399E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ТОИПКРО, г. Томск, ул. Пирогова, 10, </a:t>
            </a:r>
            <a:r>
              <a:rPr lang="ru-RU" sz="2000" dirty="0" err="1">
                <a:solidFill>
                  <a:srgbClr val="0D399E"/>
                </a:solidFill>
              </a:rPr>
              <a:t>каб</a:t>
            </a:r>
            <a:r>
              <a:rPr lang="ru-RU" sz="2000" dirty="0">
                <a:solidFill>
                  <a:srgbClr val="0D399E"/>
                </a:solidFill>
              </a:rPr>
              <a:t>. 345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316459"/>
            <a:ext cx="1189451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457200" indent="-457200" algn="just">
              <a:buAutoNum type="arabicPeriod"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Представление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коллегиального органа управления образовательной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организации</a:t>
            </a:r>
          </a:p>
          <a:p>
            <a:pPr marL="457200" indent="-457200" algn="just">
              <a:buAutoNum type="arabicPeriod"/>
            </a:pPr>
            <a:endParaRPr lang="ru-RU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оригинал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наименование коллегиального органа управления ОО, включая организационно-правовую форму (с обязательной ссылкой на параграф Устава)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правильность написания ФИО участника (полностью)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всех контактных данных в соответствии с бланком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ссылки на Интернет-ресурс, на котором опубликована информация о профессиональных достижениях учителя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синей печати, подписи руководителя ОО и расшифровки подписи</a:t>
            </a: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371475" y="2341417"/>
            <a:ext cx="10372725" cy="3038475"/>
          </a:xfrm>
          <a:prstGeom prst="wedgeRectCallout">
            <a:avLst>
              <a:gd name="adj1" fmla="val 40573"/>
              <a:gd name="adj2" fmla="val 813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10" y="2530474"/>
            <a:ext cx="9620054" cy="25766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7371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216680"/>
            <a:ext cx="11894512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2. Копия решения (выписка из решения) коллегиального органа управления образовательной организации</a:t>
            </a:r>
          </a:p>
          <a:p>
            <a:pPr marL="457200" indent="-457200" algn="just">
              <a:buAutoNum type="arabicPeriod"/>
            </a:pPr>
            <a:endParaRPr lang="ru-RU" sz="1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D399E"/>
                </a:solidFill>
              </a:rPr>
              <a:t>соответствие </a:t>
            </a:r>
            <a:r>
              <a:rPr lang="ru-RU" sz="2200" dirty="0">
                <a:solidFill>
                  <a:srgbClr val="0D399E"/>
                </a:solidFill>
              </a:rPr>
              <a:t>бланка образцу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полной информации об участнике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читаемость информации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синей печати, подписи руководителя ОО и расшифровки подписи (если председатель коллегиального органа не является директором организации, то должно быть 2 подписи: директора и председателя коллегиального органа)</a:t>
            </a:r>
          </a:p>
        </p:txBody>
      </p:sp>
    </p:spTree>
    <p:extLst>
      <p:ext uri="{BB962C8B-B14F-4D97-AF65-F5344CB8AC3E}">
        <p14:creationId xmlns:p14="http://schemas.microsoft.com/office/powerpoint/2010/main" val="113531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216680"/>
            <a:ext cx="11894512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3.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Справка с места работы об установленном объёме учебной нагрузки (2 штуки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>
              <a:buAutoNum type="arabicPeriod"/>
            </a:pPr>
            <a:endParaRPr lang="ru-RU" sz="1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бланка образцу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должности требованиям конкурса (учитель с указанием преподаваемого предмета, нагрузка - не менее 18 часов)</a:t>
            </a:r>
          </a:p>
        </p:txBody>
      </p:sp>
    </p:spTree>
    <p:extLst>
      <p:ext uri="{BB962C8B-B14F-4D97-AF65-F5344CB8AC3E}">
        <p14:creationId xmlns:p14="http://schemas.microsoft.com/office/powerpoint/2010/main" val="231940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216680"/>
            <a:ext cx="11894512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3.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Справка с места работы об установленном объёме учебной нагрузки (2 штуки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>
              <a:buAutoNum type="arabicPeriod"/>
            </a:pPr>
            <a:endParaRPr lang="ru-RU" sz="1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бланка образцу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должности требованиям конкурса (учитель с указанием преподаваемого предмета, нагрузка - не менее 18 часов)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727968" y="5248323"/>
            <a:ext cx="8114191" cy="1322723"/>
          </a:xfrm>
          <a:prstGeom prst="wedgeRectCallout">
            <a:avLst>
              <a:gd name="adj1" fmla="val 42933"/>
              <a:gd name="adj2" fmla="val -7188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700" y="5326605"/>
            <a:ext cx="7452726" cy="11661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6969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625053"/>
            <a:ext cx="11894512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4. Согласие на участие в конкурсе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>
              <a:buAutoNum type="arabicPeriod"/>
            </a:pPr>
            <a:endParaRPr lang="ru-RU" sz="1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информации об участнике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указание не менее трех форм представления опыта работы в случае победы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подписи и даты</a:t>
            </a:r>
          </a:p>
        </p:txBody>
      </p:sp>
    </p:spTree>
    <p:extLst>
      <p:ext uri="{BB962C8B-B14F-4D97-AF65-F5344CB8AC3E}">
        <p14:creationId xmlns:p14="http://schemas.microsoft.com/office/powerpoint/2010/main" val="385714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625053"/>
            <a:ext cx="1189451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5. Согласие на обработку персональных данных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>
              <a:buAutoNum type="arabicPeriod"/>
            </a:pPr>
            <a:endParaRPr lang="ru-RU" sz="1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информации об участнике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полной информации о документе, удостоверяющем личность участника, включая код подразделения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подписи </a:t>
            </a:r>
            <a:r>
              <a:rPr lang="ru-RU" sz="2200" dirty="0" smtClean="0">
                <a:solidFill>
                  <a:srgbClr val="0D399E"/>
                </a:solidFill>
              </a:rPr>
              <a:t>и даты </a:t>
            </a:r>
            <a:r>
              <a:rPr lang="ru-RU" sz="2200" dirty="0" smtClean="0">
                <a:solidFill>
                  <a:schemeClr val="accent6">
                    <a:lumMod val="75000"/>
                  </a:schemeClr>
                </a:solidFill>
              </a:rPr>
              <a:t>(дату ставить только в согласии для ТОИПКРО)</a:t>
            </a:r>
            <a:endParaRPr lang="ru-RU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44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625053"/>
            <a:ext cx="118945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6. Копия документа (документов) об образовании учителя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D399E"/>
                </a:solidFill>
              </a:rPr>
              <a:t>соответствие </a:t>
            </a:r>
            <a:r>
              <a:rPr lang="ru-RU" sz="2200" dirty="0">
                <a:solidFill>
                  <a:srgbClr val="0D399E"/>
                </a:solidFill>
              </a:rPr>
              <a:t>информации об участнике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заверенная копия документа о смене фамилии ( в случае смены фамилии)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штампа/надписи «копия верна», синей печати, должности, подписи руководителя ОО и расшифровки </a:t>
            </a:r>
            <a:r>
              <a:rPr lang="ru-RU" sz="2200" dirty="0" smtClean="0">
                <a:solidFill>
                  <a:srgbClr val="0D399E"/>
                </a:solidFill>
              </a:rPr>
              <a:t>подписи</a:t>
            </a:r>
            <a:endParaRPr lang="ru-RU" sz="2200" dirty="0">
              <a:solidFill>
                <a:srgbClr val="0D39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82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625053"/>
            <a:ext cx="118945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6. Копия документа (документов) об образовании учителя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D399E"/>
                </a:solidFill>
              </a:rPr>
              <a:t>соответствие </a:t>
            </a:r>
            <a:r>
              <a:rPr lang="ru-RU" sz="2200" dirty="0">
                <a:solidFill>
                  <a:srgbClr val="0D399E"/>
                </a:solidFill>
              </a:rPr>
              <a:t>информации об участнике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заверенная копия документа о смене фамилии ( в случае смены фамилии)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штампа/надписи «копия верна», синей печати, должности, подписи руководителя ОО и расшифровки </a:t>
            </a:r>
            <a:r>
              <a:rPr lang="ru-RU" sz="2200" dirty="0" smtClean="0">
                <a:solidFill>
                  <a:srgbClr val="0D399E"/>
                </a:solidFill>
              </a:rPr>
              <a:t>подписи</a:t>
            </a:r>
            <a:endParaRPr lang="ru-RU" sz="2200" dirty="0">
              <a:solidFill>
                <a:srgbClr val="0D399E"/>
              </a:solidFill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304799" y="1225011"/>
            <a:ext cx="10153651" cy="2402590"/>
          </a:xfrm>
          <a:prstGeom prst="wedgeRectCallout">
            <a:avLst>
              <a:gd name="adj1" fmla="val 1016"/>
              <a:gd name="adj2" fmla="val 8985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285" y="1359506"/>
            <a:ext cx="9284677" cy="2133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8837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7. Копия трудовой книжки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учителя</a:t>
            </a: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rgbClr val="0D399E"/>
                </a:solidFill>
              </a:rPr>
              <a:t>соответствие </a:t>
            </a:r>
            <a:r>
              <a:rPr lang="ru-RU" sz="1900" dirty="0">
                <a:solidFill>
                  <a:srgbClr val="0D399E"/>
                </a:solidFill>
              </a:rPr>
              <a:t>информации об участнике (соответствие должности, фамилии, в случае смены предоставляется  заверенная копия документа о смене фамилии, если не предоставлялась выше)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D399E"/>
                </a:solidFill>
              </a:rPr>
              <a:t>наличие последней записи «Работает по настоящее время»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D399E"/>
                </a:solidFill>
              </a:rPr>
              <a:t>наличие штампа/надписи «Копия верна», синей печати, подписи руководителя ОО и расшифровки подписи</a:t>
            </a:r>
          </a:p>
          <a:p>
            <a:pPr algn="just">
              <a:lnSpc>
                <a:spcPct val="150000"/>
              </a:lnSpc>
            </a:pPr>
            <a:endParaRPr lang="ru-RU" sz="1600" b="0" dirty="0" smtClean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1400" b="0" dirty="0" smtClean="0">
                <a:solidFill>
                  <a:srgbClr val="0D399E"/>
                </a:solidFill>
              </a:rPr>
              <a:t>Если </a:t>
            </a:r>
            <a:r>
              <a:rPr lang="ru-RU" sz="1400" b="0" dirty="0">
                <a:solidFill>
                  <a:srgbClr val="0D399E"/>
                </a:solidFill>
              </a:rPr>
              <a:t>трудовая книжка ведется в электронном виде, то в соответствии со статьей 66.1 Трудового кодекса РФ, работник в праве получить сведения о своей трудовой деятельности у работодателя на бумажном носителе.</a:t>
            </a:r>
          </a:p>
        </p:txBody>
      </p:sp>
    </p:spTree>
    <p:extLst>
      <p:ext uri="{BB962C8B-B14F-4D97-AF65-F5344CB8AC3E}">
        <p14:creationId xmlns:p14="http://schemas.microsoft.com/office/powerpoint/2010/main" val="409951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7. Копия трудовой книжки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учителя</a:t>
            </a: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rgbClr val="0D399E"/>
                </a:solidFill>
              </a:rPr>
              <a:t>соответствие </a:t>
            </a:r>
            <a:r>
              <a:rPr lang="ru-RU" sz="1900" dirty="0">
                <a:solidFill>
                  <a:srgbClr val="0D399E"/>
                </a:solidFill>
              </a:rPr>
              <a:t>информации об участнике (соответствие должности, фамилии, в случае смены предоставляется  заверенная копия документа о смене фамилии, если не предоставлялась выше)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D399E"/>
                </a:solidFill>
              </a:rPr>
              <a:t>наличие последней записи «Работает по настоящее время»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D399E"/>
                </a:solidFill>
              </a:rPr>
              <a:t>наличие штампа/надписи «Копия верна», синей печати, подписи руководителя ОО и расшифровки подписи</a:t>
            </a:r>
          </a:p>
          <a:p>
            <a:pPr algn="just">
              <a:lnSpc>
                <a:spcPct val="150000"/>
              </a:lnSpc>
            </a:pPr>
            <a:endParaRPr lang="ru-RU" sz="1400" b="0" dirty="0" smtClean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1400" b="0" dirty="0" smtClean="0">
                <a:solidFill>
                  <a:srgbClr val="0D399E"/>
                </a:solidFill>
              </a:rPr>
              <a:t>Если </a:t>
            </a:r>
            <a:r>
              <a:rPr lang="ru-RU" sz="1400" b="0" dirty="0">
                <a:solidFill>
                  <a:srgbClr val="0D399E"/>
                </a:solidFill>
              </a:rPr>
              <a:t>трудовая книжка ведется в электронном виде, то в соответствии со статьей 66.1 Трудового кодекса РФ, работник в праве получить сведения о своей трудовой деятельности у работодателя на бумажном носителе.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990600" y="1218920"/>
            <a:ext cx="9744075" cy="2514880"/>
          </a:xfrm>
          <a:prstGeom prst="wedgeRectCallout">
            <a:avLst>
              <a:gd name="adj1" fmla="val -228"/>
              <a:gd name="adj2" fmla="val 71412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0243" y="1334966"/>
            <a:ext cx="8172450" cy="22057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62604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1" y="4016"/>
            <a:ext cx="110123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Федеральные документы по организации </a:t>
            </a:r>
          </a:p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и проведению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786949" y="1245496"/>
            <a:ext cx="1096374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Указ Президента Российской Федерации от 28.11.2018 № 679 </a:t>
            </a:r>
            <a:r>
              <a:rPr lang="ru-RU" sz="1800" dirty="0" smtClean="0">
                <a:solidFill>
                  <a:srgbClr val="0D399E"/>
                </a:solidFill>
              </a:rPr>
              <a:t>«</a:t>
            </a:r>
            <a:r>
              <a:rPr lang="ru-RU" sz="1800" dirty="0">
                <a:solidFill>
                  <a:srgbClr val="0D399E"/>
                </a:solidFill>
              </a:rPr>
              <a:t>О премиях лучшим учителям за достижения в педагогической деятельности</a:t>
            </a:r>
            <a:r>
              <a:rPr lang="ru-RU" sz="1800" dirty="0" smtClean="0">
                <a:solidFill>
                  <a:srgbClr val="0D399E"/>
                </a:solidFill>
              </a:rPr>
              <a:t>»</a:t>
            </a:r>
          </a:p>
          <a:p>
            <a:pPr>
              <a:lnSpc>
                <a:spcPct val="150000"/>
              </a:lnSpc>
            </a:pPr>
            <a:endParaRPr lang="ru-RU" sz="1800" dirty="0">
              <a:solidFill>
                <a:srgbClr val="0D399E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Правила проведения конкурса на присуждение премий лучшим учителям за достижения в педагогической деятельности, утвержденные постановлением Правительства Российской Федерации (далее Правилами проведения Конкурса) от 29.12.2018 № 1739 «О мерах по реализации Указа Президента Российской Федерации от 28 ноября 2018 г. № 679 «О премиях лучшим учителям за достижения в педагогической деятельности» и признания утратившим силу постановления Правительства Российской Федерации от 20 мая 2017 г. № 606» </a:t>
            </a:r>
            <a:r>
              <a:rPr lang="ru-RU" sz="1800" dirty="0" smtClean="0">
                <a:solidFill>
                  <a:srgbClr val="0D399E"/>
                </a:solidFill>
              </a:rPr>
              <a:t> </a:t>
            </a:r>
            <a:r>
              <a:rPr lang="ru-RU" sz="1800" b="0" dirty="0" smtClean="0">
                <a:solidFill>
                  <a:srgbClr val="0D399E"/>
                </a:solidFill>
              </a:rPr>
              <a:t>(</a:t>
            </a:r>
            <a:r>
              <a:rPr lang="ru-RU" sz="1800" b="0" dirty="0">
                <a:solidFill>
                  <a:srgbClr val="0D399E"/>
                </a:solidFill>
              </a:rPr>
              <a:t>в ред. Постановлений Правительства РФ от 15.11.2019 N 1458, от 14.02.2020 N 143,  от 10.07.2020 N 1017)</a:t>
            </a:r>
          </a:p>
          <a:p>
            <a:pPr>
              <a:lnSpc>
                <a:spcPct val="150000"/>
              </a:lnSpc>
            </a:pPr>
            <a:endParaRPr lang="ru-RU" sz="1800" dirty="0">
              <a:solidFill>
                <a:srgbClr val="0D39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58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8. Выписка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из ЕГРЮЛ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организации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D399E"/>
                </a:solidFill>
              </a:rPr>
              <a:t>актуальная на текущую дату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D399E"/>
                </a:solidFill>
              </a:rPr>
              <a:t>не истекший срок действия цифровой подписи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10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. Копия 1, 2 страниц Устава образовательной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организации (2 шт.)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наличие на данных страницах указания полного и сокращенного наименования образовательной организации, в которой работает учитель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наличие штампа/надписи «Копия верна» синей печати, должности, подписи руководителя ОО и расшифровки подписи</a:t>
            </a:r>
          </a:p>
          <a:p>
            <a:pPr algn="just"/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34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8. Выписка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из ЕГРЮЛ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организации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D399E"/>
                </a:solidFill>
              </a:rPr>
              <a:t>актуальная на текущую дату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err="1" smtClean="0">
                <a:solidFill>
                  <a:srgbClr val="0D399E"/>
                </a:solidFill>
              </a:rPr>
              <a:t>неистекший</a:t>
            </a:r>
            <a:r>
              <a:rPr lang="ru-RU" sz="2400" dirty="0" smtClean="0">
                <a:solidFill>
                  <a:srgbClr val="0D399E"/>
                </a:solidFill>
              </a:rPr>
              <a:t> срок действия цифровой подписи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10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. Копия 1, 2 страниц Устава образовательной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организации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наличие на данных страницах указания полного и сокращенного наименования образовательной организации, в которой работает учитель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наличие штампа/надписи «Копия верна» синей печати, должности, подписи руководителя ОО и расшифровки подписи</a:t>
            </a:r>
          </a:p>
          <a:p>
            <a:pPr algn="just"/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313677" y="1324338"/>
            <a:ext cx="11410949" cy="2114550"/>
          </a:xfrm>
          <a:prstGeom prst="wedgeRectCallout">
            <a:avLst>
              <a:gd name="adj1" fmla="val -86"/>
              <a:gd name="adj2" fmla="val 7621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91820" y="1473672"/>
            <a:ext cx="1068705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Сверить во всех представляемых документах!!!</a:t>
            </a:r>
          </a:p>
          <a:p>
            <a:pPr algn="ctr"/>
            <a:r>
              <a:rPr lang="ru-RU" sz="2400" b="1" dirty="0" smtClean="0">
                <a:solidFill>
                  <a:srgbClr val="0D399E"/>
                </a:solidFill>
              </a:rPr>
              <a:t>Полное и сокращенное наименование ОО должно быть написано строго в соответствии с уставом,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 большой или с маленькой буквы имеет значение.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83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8. Выписка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из ЕГРЮЛ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организации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D399E"/>
                </a:solidFill>
              </a:rPr>
              <a:t>актуальная на текущую дату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D399E"/>
                </a:solidFill>
              </a:rPr>
              <a:t>не истёкший срок действия цифровой подписи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10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. Копия 1, 2 страниц Устава образовательной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организации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наличие на данных страницах указания полного и сокращенного наименования образовательной организации, в которой работает учитель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наличие штампа/надписи «Копия верна» синей печати, должности, подписи руководителя ОО и расшифровки подписи</a:t>
            </a:r>
          </a:p>
          <a:p>
            <a:pPr algn="just"/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670498" y="1047459"/>
            <a:ext cx="10375640" cy="2114550"/>
          </a:xfrm>
          <a:prstGeom prst="wedgeRectCallout">
            <a:avLst>
              <a:gd name="adj1" fmla="val -1020"/>
              <a:gd name="adj2" fmla="val 8041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953" y="1170512"/>
            <a:ext cx="9694729" cy="17976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cxnSp>
        <p:nvCxnSpPr>
          <p:cNvPr id="14" name="Прямая соединительная линия 13"/>
          <p:cNvCxnSpPr/>
          <p:nvPr/>
        </p:nvCxnSpPr>
        <p:spPr>
          <a:xfrm>
            <a:off x="7315381" y="2358652"/>
            <a:ext cx="1847461" cy="279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Прямоугольная выноска 15"/>
          <p:cNvSpPr/>
          <p:nvPr/>
        </p:nvSpPr>
        <p:spPr>
          <a:xfrm>
            <a:off x="670497" y="5177854"/>
            <a:ext cx="10375640" cy="1384235"/>
          </a:xfrm>
          <a:prstGeom prst="wedgeRectCallout">
            <a:avLst>
              <a:gd name="adj1" fmla="val 1321"/>
              <a:gd name="adj2" fmla="val -13467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397" y="5441367"/>
            <a:ext cx="10117839" cy="8988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cxnSp>
        <p:nvCxnSpPr>
          <p:cNvPr id="18" name="Прямая соединительная линия 17"/>
          <p:cNvCxnSpPr/>
          <p:nvPr/>
        </p:nvCxnSpPr>
        <p:spPr>
          <a:xfrm flipV="1">
            <a:off x="7163827" y="5771754"/>
            <a:ext cx="1828800" cy="93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413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518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11.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Заявление в Министерство </a:t>
            </a:r>
            <a:r>
              <a:rPr lang="ru-RU" sz="2400" dirty="0">
                <a:solidFill>
                  <a:srgbClr val="34379D"/>
                </a:solidFill>
              </a:rPr>
              <a:t>просвещения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(ДАТУ НЕ СТАВИТЬ)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34379D"/>
                </a:solidFill>
              </a:rPr>
              <a:t>соответствие </a:t>
            </a:r>
            <a:r>
              <a:rPr lang="ru-RU" sz="2400" dirty="0">
                <a:solidFill>
                  <a:srgbClr val="34379D"/>
                </a:solidFill>
              </a:rPr>
              <a:t>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соответствие информации об участнике (личные данные, паспорт, банковские реквизиты)</a:t>
            </a: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algn="just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12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. Заявление в Департамент </a:t>
            </a:r>
            <a:r>
              <a:rPr lang="ru-RU" sz="2400" dirty="0">
                <a:solidFill>
                  <a:srgbClr val="34379D"/>
                </a:solidFill>
              </a:rPr>
              <a:t>образования Томской области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(ДАТУ НЕ СТАВИТЬ)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34379D"/>
                </a:solidFill>
              </a:rPr>
              <a:t>соответствие </a:t>
            </a:r>
            <a:r>
              <a:rPr lang="ru-RU" sz="2400" dirty="0">
                <a:solidFill>
                  <a:srgbClr val="34379D"/>
                </a:solidFill>
              </a:rPr>
              <a:t>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соответствие информации об участнике (личные данные, паспорт)</a:t>
            </a:r>
          </a:p>
          <a:p>
            <a:pPr algn="just"/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65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 smtClean="0">
                <a:solidFill>
                  <a:srgbClr val="34379D"/>
                </a:solidFill>
              </a:rPr>
              <a:t>13-15.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Копия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паспорта </a:t>
            </a:r>
            <a:r>
              <a:rPr lang="ru-RU" sz="2400" dirty="0">
                <a:solidFill>
                  <a:srgbClr val="34379D"/>
                </a:solidFill>
              </a:rPr>
              <a:t>(страницы 1-4), копия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ИНН</a:t>
            </a:r>
            <a:r>
              <a:rPr lang="ru-RU" sz="2400" dirty="0">
                <a:solidFill>
                  <a:srgbClr val="34379D"/>
                </a:solidFill>
              </a:rPr>
              <a:t>, копия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СНИЛС</a:t>
            </a: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наличие штампа/надписи «Копия верна» синей печати, должности, подписи руководителя ОО и расшифровки подписи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09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955" y="2475194"/>
            <a:ext cx="118945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 smtClean="0">
                <a:solidFill>
                  <a:srgbClr val="34379D"/>
                </a:solidFill>
              </a:rPr>
              <a:t>16. Реквизиты </a:t>
            </a:r>
            <a:r>
              <a:rPr lang="ru-RU" sz="2400" dirty="0">
                <a:solidFill>
                  <a:srgbClr val="34379D"/>
                </a:solidFill>
              </a:rPr>
              <a:t>для перечисления денег</a:t>
            </a: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официальная выписка из банка, заверенная оператором </a:t>
            </a:r>
            <a:r>
              <a:rPr lang="ru-RU" sz="2400" dirty="0" smtClean="0">
                <a:solidFill>
                  <a:srgbClr val="34379D"/>
                </a:solidFill>
              </a:rPr>
              <a:t>банка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34379D"/>
                </a:solidFill>
              </a:rPr>
              <a:t>карта «МИР»</a:t>
            </a:r>
            <a:endParaRPr lang="ru-RU" sz="2400" dirty="0">
              <a:solidFill>
                <a:srgbClr val="34379D"/>
              </a:solidFill>
            </a:endParaRPr>
          </a:p>
          <a:p>
            <a:pPr algn="just"/>
            <a:endParaRPr lang="ru-RU" sz="2400" dirty="0" smtClean="0">
              <a:solidFill>
                <a:srgbClr val="34379D"/>
              </a:solidFill>
            </a:endParaRP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algn="ctr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Обязательно сверьте данные в справке, которую вам представили в банке, с данными в вашем личном кабинете СБ онлайн. В 2024 году в банковской выписке была ошибка.</a:t>
            </a:r>
          </a:p>
        </p:txBody>
      </p:sp>
    </p:spTree>
    <p:extLst>
      <p:ext uri="{BB962C8B-B14F-4D97-AF65-F5344CB8AC3E}">
        <p14:creationId xmlns:p14="http://schemas.microsoft.com/office/powerpoint/2010/main" val="355746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955" y="2475194"/>
            <a:ext cx="118945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 smtClean="0">
                <a:solidFill>
                  <a:srgbClr val="34379D"/>
                </a:solidFill>
              </a:rPr>
              <a:t>17.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Согласие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на обработку ПД </a:t>
            </a:r>
            <a:r>
              <a:rPr lang="ru-RU" sz="2400" dirty="0">
                <a:solidFill>
                  <a:srgbClr val="34379D"/>
                </a:solidFill>
              </a:rPr>
              <a:t>Министерства просвещения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(ДАТУ НЕ СТАВИТЬ)</a:t>
            </a: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соответствие 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соответствие личных данных</a:t>
            </a: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Поля под дату в правом верхнем и левом нижнем углах 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оставлять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незаполненными!</a:t>
            </a:r>
          </a:p>
        </p:txBody>
      </p:sp>
    </p:spTree>
    <p:extLst>
      <p:ext uri="{BB962C8B-B14F-4D97-AF65-F5344CB8AC3E}">
        <p14:creationId xmlns:p14="http://schemas.microsoft.com/office/powerpoint/2010/main" val="304020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 smtClean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82571" y="2555093"/>
            <a:ext cx="93215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3600" dirty="0" smtClean="0">
                <a:solidFill>
                  <a:srgbClr val="34379D"/>
                </a:solidFill>
              </a:rPr>
              <a:t>Документы для участия в конкурсе и документы для перечисления премии в бумажном виде распечатывать </a:t>
            </a:r>
          </a:p>
          <a:p>
            <a:pPr algn="ctr">
              <a:lnSpc>
                <a:spcPct val="150000"/>
              </a:lnSpc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ru-RU" sz="3600" dirty="0" smtClean="0">
                <a:solidFill>
                  <a:srgbClr val="34379D"/>
                </a:solidFill>
              </a:rPr>
              <a:t>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ОДНОЙ СТОРОНЫ!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79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160671"/>
            <a:ext cx="11761695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0D399E"/>
                </a:solidFill>
              </a:rPr>
              <a:t>Дополнительно (до отправки документов на конкурс</a:t>
            </a:r>
            <a:r>
              <a:rPr lang="ru-RU" sz="2400" dirty="0" smtClean="0">
                <a:solidFill>
                  <a:srgbClr val="0D399E"/>
                </a:solidFill>
              </a:rPr>
              <a:t>)</a:t>
            </a:r>
            <a:endParaRPr lang="ru-RU" sz="2400" dirty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364" y="1986922"/>
            <a:ext cx="118945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 smtClean="0">
                <a:solidFill>
                  <a:srgbClr val="34379D"/>
                </a:solidFill>
              </a:rPr>
              <a:t>1. Заполнить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анкету участника </a:t>
            </a:r>
            <a:r>
              <a:rPr lang="ru-RU" sz="2400" dirty="0">
                <a:solidFill>
                  <a:srgbClr val="34379D"/>
                </a:solidFill>
              </a:rPr>
              <a:t>конкурса в </a:t>
            </a:r>
            <a:r>
              <a:rPr lang="ru-RU" sz="2400" dirty="0" err="1">
                <a:solidFill>
                  <a:srgbClr val="34379D"/>
                </a:solidFill>
              </a:rPr>
              <a:t>яндекс</a:t>
            </a:r>
            <a:r>
              <a:rPr lang="ru-RU" sz="2400" dirty="0">
                <a:solidFill>
                  <a:srgbClr val="34379D"/>
                </a:solidFill>
              </a:rPr>
              <a:t> формах </a:t>
            </a:r>
          </a:p>
          <a:p>
            <a:pPr algn="just"/>
            <a:r>
              <a:rPr lang="ru-RU" sz="2400" dirty="0">
                <a:solidFill>
                  <a:srgbClr val="34379D"/>
                </a:solidFill>
                <a:hlinkClick r:id="rId4"/>
              </a:rPr>
              <a:t>https://</a:t>
            </a:r>
            <a:r>
              <a:rPr lang="ru-RU" sz="2400" dirty="0" smtClean="0">
                <a:solidFill>
                  <a:srgbClr val="34379D"/>
                </a:solidFill>
                <a:hlinkClick r:id="rId4"/>
              </a:rPr>
              <a:t>forms.yandex.ru/u/67ef48b4505690367cf92e6c</a:t>
            </a:r>
            <a:endParaRPr lang="ru-RU" sz="2400" dirty="0" smtClean="0">
              <a:solidFill>
                <a:srgbClr val="34379D"/>
              </a:solidFill>
            </a:endParaRP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34379D"/>
                </a:solidFill>
              </a:rPr>
              <a:t>Наименование </a:t>
            </a:r>
            <a:r>
              <a:rPr lang="ru-RU" sz="2400" dirty="0">
                <a:solidFill>
                  <a:srgbClr val="34379D"/>
                </a:solidFill>
              </a:rPr>
              <a:t>ОО в соответствии с </a:t>
            </a:r>
            <a:r>
              <a:rPr lang="ru-RU" sz="2400" dirty="0" smtClean="0">
                <a:solidFill>
                  <a:srgbClr val="34379D"/>
                </a:solidFill>
              </a:rPr>
              <a:t>Уставом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34379D"/>
                </a:solidFill>
              </a:rPr>
              <a:t>Номер </a:t>
            </a:r>
            <a:r>
              <a:rPr lang="ru-RU" sz="2400" dirty="0">
                <a:solidFill>
                  <a:srgbClr val="34379D"/>
                </a:solidFill>
              </a:rPr>
              <a:t>телефона, по которому можно оперативно связаться</a:t>
            </a:r>
          </a:p>
          <a:p>
            <a:pPr algn="just"/>
            <a:endParaRPr lang="ru-RU" sz="2400" dirty="0" smtClean="0">
              <a:solidFill>
                <a:srgbClr val="34379D"/>
              </a:solidFill>
            </a:endParaRPr>
          </a:p>
          <a:p>
            <a:pPr algn="just"/>
            <a:r>
              <a:rPr lang="ru-RU" sz="2400" dirty="0" smtClean="0">
                <a:solidFill>
                  <a:srgbClr val="34379D"/>
                </a:solidFill>
              </a:rPr>
              <a:t>2.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Фотография в деловом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стиле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портрет, бюст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формат </a:t>
            </a:r>
            <a:r>
              <a:rPr lang="ru-RU" sz="2400" dirty="0" err="1">
                <a:solidFill>
                  <a:srgbClr val="34379D"/>
                </a:solidFill>
              </a:rPr>
              <a:t>jpeg</a:t>
            </a:r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вертикальное расположение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соотношение сторон 3:4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8494" r="4866"/>
          <a:stretch/>
        </p:blipFill>
        <p:spPr>
          <a:xfrm>
            <a:off x="6439842" y="4019560"/>
            <a:ext cx="2038333" cy="23526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Овальная выноска 9"/>
          <p:cNvSpPr/>
          <p:nvPr/>
        </p:nvSpPr>
        <p:spPr>
          <a:xfrm>
            <a:off x="7209451" y="2667101"/>
            <a:ext cx="4563122" cy="2598441"/>
          </a:xfrm>
          <a:prstGeom prst="wedgeEllipseCallout">
            <a:avLst>
              <a:gd name="adj1" fmla="val -104228"/>
              <a:gd name="adj2" fmla="val 7613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D399E"/>
                </a:solidFill>
              </a:rPr>
              <a:t>Не 3х4 см., а соотношение сторон три к четырём, т.е. классический прямоугольник (например, 18*24 см.)</a:t>
            </a:r>
            <a:endParaRPr lang="ru-RU" sz="1600" dirty="0">
              <a:solidFill>
                <a:srgbClr val="0D39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62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97167"/>
            <a:ext cx="11761695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13 мая 2025 г.– 16 мая 2025 г.</a:t>
            </a:r>
            <a:endParaRPr lang="ru-RU" sz="2400" dirty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869" y="1672068"/>
            <a:ext cx="114166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400" dirty="0" smtClean="0">
                <a:solidFill>
                  <a:srgbClr val="34379D"/>
                </a:solidFill>
              </a:rPr>
              <a:t>Если </a:t>
            </a:r>
            <a:r>
              <a:rPr lang="ru-RU" sz="2400" dirty="0">
                <a:solidFill>
                  <a:srgbClr val="34379D"/>
                </a:solidFill>
              </a:rPr>
              <a:t>в процессе технической экспертизы принятых документов Оператором Конкурса выявлены несоответствия </a:t>
            </a:r>
            <a:r>
              <a:rPr lang="ru-RU" sz="2400" dirty="0" err="1">
                <a:solidFill>
                  <a:srgbClr val="34379D"/>
                </a:solidFill>
              </a:rPr>
              <a:t>п.п</a:t>
            </a:r>
            <a:r>
              <a:rPr lang="ru-RU" sz="2400" dirty="0">
                <a:solidFill>
                  <a:srgbClr val="34379D"/>
                </a:solidFill>
              </a:rPr>
              <a:t>. 1.7. и 1.8. Порядка проведения Конкурса, Оператор уведомляет участника об отклонении документов с указанием причины путём отправки официального письма на электронный адрес, указанный в анкете, в течение 3-х рабочих дней со дня окончания установленных сроков технической экспертизы, т.е. не позднее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21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 мая 2025 г. </a:t>
            </a:r>
            <a:r>
              <a:rPr lang="ru-RU" sz="2400" dirty="0">
                <a:solidFill>
                  <a:srgbClr val="34379D"/>
                </a:solidFill>
              </a:rPr>
              <a:t>Запишите номер телефона организатора в телефонную книжку.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54277" y="6196383"/>
            <a:ext cx="3237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+7 (3822) 90-20-56</a:t>
            </a:r>
          </a:p>
        </p:txBody>
      </p:sp>
    </p:spTree>
    <p:extLst>
      <p:ext uri="{BB962C8B-B14F-4D97-AF65-F5344CB8AC3E}">
        <p14:creationId xmlns:p14="http://schemas.microsoft.com/office/powerpoint/2010/main" val="113266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1" y="4016"/>
            <a:ext cx="110123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Региональные документы </a:t>
            </a:r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 организации </a:t>
            </a:r>
          </a:p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и проведению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804704" y="1644991"/>
            <a:ext cx="1096374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Постановление Администрации Томской области от 6.05.2019 N 171а «О денежном поощрении лучших учителей образовательных организаций в Томской области, реализующих образовательные программы начального общего, основного общего и среднего общего образования» </a:t>
            </a:r>
            <a:endParaRPr lang="ru-RU" sz="2200" dirty="0" smtClean="0">
              <a:solidFill>
                <a:srgbClr val="0D399E"/>
              </a:solidFill>
            </a:endParaRPr>
          </a:p>
          <a:p>
            <a:pPr>
              <a:lnSpc>
                <a:spcPct val="150000"/>
              </a:lnSpc>
            </a:pPr>
            <a:endParaRPr lang="ru-RU" sz="2200" dirty="0">
              <a:solidFill>
                <a:srgbClr val="0D399E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Распоряжение Департамента образования Томской области от 14.04.2025 № 608 "Об организации и проведении конкурса на присуждение премий лучшим учителям за достижения в педагогической деятельности" </a:t>
            </a:r>
            <a:endParaRPr lang="ru-RU" sz="1800" dirty="0">
              <a:solidFill>
                <a:srgbClr val="0D39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4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Содержательная экспертиза конкурсных материалов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97167"/>
            <a:ext cx="11761695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19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мая 2025 г.–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13 июня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2025 г.</a:t>
            </a:r>
            <a:endParaRPr lang="ru-RU" sz="2400" dirty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869" y="2258055"/>
            <a:ext cx="114166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Для проведения </a:t>
            </a:r>
            <a:r>
              <a:rPr lang="ru-RU" sz="2400" dirty="0" smtClean="0">
                <a:solidFill>
                  <a:srgbClr val="34379D"/>
                </a:solidFill>
              </a:rPr>
              <a:t>содержательной </a:t>
            </a:r>
            <a:r>
              <a:rPr lang="ru-RU" sz="2400" dirty="0">
                <a:solidFill>
                  <a:srgbClr val="34379D"/>
                </a:solidFill>
              </a:rPr>
              <a:t>экспертизы 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конкурсных материалов 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>
                <a:solidFill>
                  <a:srgbClr val="34379D"/>
                </a:solidFill>
              </a:rPr>
              <a:t>конкурсная</a:t>
            </a:r>
            <a:endParaRPr lang="ru-RU" sz="2400" dirty="0">
              <a:solidFill>
                <a:srgbClr val="34379D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комиссия делится на 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рабочие группы по три эксперта 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в каждой.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4" t="3084" r="2302" b="5746"/>
          <a:stretch/>
        </p:blipFill>
        <p:spPr>
          <a:xfrm>
            <a:off x="7164329" y="3014428"/>
            <a:ext cx="4347557" cy="265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8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1" y="642"/>
            <a:ext cx="10680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Экспертная оценка достижений в педагогической деятельности участников Конкурса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476820"/>
            <a:ext cx="11416684" cy="3344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Экспертная оценка достижений в педагогической деятельности участников Конкурса проводится на основании информации о профессиональных достижениях, сформированной участником Конкурса в соответствии с критериями, указанными 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в п. 2.1. Порядка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проведения Конкурса.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4" t="3084" r="2302" b="5746"/>
          <a:stretch/>
        </p:blipFill>
        <p:spPr>
          <a:xfrm>
            <a:off x="6667180" y="3862946"/>
            <a:ext cx="4347557" cy="265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5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отбора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rgbClr val="34379D"/>
                </a:solidFill>
              </a:rPr>
              <a:t>1. Наличие у учителя собственной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методической разработки </a:t>
            </a:r>
            <a:r>
              <a:rPr lang="ru-RU" sz="2400" dirty="0">
                <a:solidFill>
                  <a:srgbClr val="34379D"/>
                </a:solidFill>
              </a:rPr>
              <a:t>по преподаваемому предмету, имеющей положительное заключение по итогам апробации в профессиональном сообществе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639" y="2512381"/>
            <a:ext cx="113634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1.1. технологичность, качество проработанности методической разработки (соответствие содержания целям, материал систематизирован, изложен ясно и четко, содержит конкретные материалы, которые можно использовать в работе и т.п.). – 1 балл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1.2. место методической разработки в методической системе работы учителя (отражение взаимосвязи между методической системой и методической разработкой по преподаваемому предмету) – 1 балл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1.3. наличие подтверждения положительной оценки, актуальности, новизны, результативности методической разработки педагогическим и экспертным сообществом (рецензия, экспертное заключение заверенные подписями и печатью). 1-2 балла</a:t>
            </a:r>
          </a:p>
          <a:p>
            <a:pPr algn="just"/>
            <a:r>
              <a:rPr lang="ru-RU" sz="1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14. представление собственной методической разработки на мероприятиях по обмену педагогическим опытом (открытые уроки, мастер-классы, проведение занятий на курсах повышения квалификации, семинары, доклады, конференции и т.п.). Наличие подтверждающих документов - 1-3 балла</a:t>
            </a:r>
          </a:p>
          <a:p>
            <a:pPr algn="just"/>
            <a:r>
              <a:rPr lang="ru-RU" sz="1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1.5. востребованность методической разработки педагогическим сообществом. Наличие подтверждающих документов (справка, отзыв, благодарственное письмо и др.) – 2-3 </a:t>
            </a:r>
            <a:r>
              <a:rPr lang="ru-RU" sz="18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балла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5920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отбора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rgbClr val="34379D"/>
                </a:solidFill>
              </a:rPr>
              <a:t>2. Высокие (с позитивной динамикой за последние 3 года)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результаты учебных достижений обучающихся</a:t>
            </a:r>
            <a:r>
              <a:rPr lang="ru-RU" sz="2400" dirty="0">
                <a:solidFill>
                  <a:srgbClr val="34379D"/>
                </a:solidFill>
              </a:rPr>
              <a:t>, которые обучаются у </a:t>
            </a:r>
            <a:r>
              <a:rPr lang="ru-RU" sz="2400" dirty="0" smtClean="0">
                <a:solidFill>
                  <a:srgbClr val="34379D"/>
                </a:solidFill>
              </a:rPr>
              <a:t>учителя</a:t>
            </a:r>
            <a:endParaRPr lang="ru-RU" sz="2400" dirty="0">
              <a:solidFill>
                <a:srgbClr val="34379D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1639" y="2512381"/>
            <a:ext cx="113634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2.1. результаты независимой (внешней) оценки качества обучения (ГИА в форме ОГЭ, ЕГЭ, ГВЭ; ВПР с учетом системности (стабильности)) – 1-3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2.2. наличие победителей (1 место), призёров (2-3 место) ВСОШ, олимпиад Перечня МИНОБРНАУКИ РФ*; официальных конкурсов, соревнований (учредители - организации общего и проф. образования) – 1-3 баллов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2.3. участие во ВСОШ, олимпиадах  Перечня МИНОБРНАУКИ РФ*; официальных конкурсах, соревнованиях (учредители - организации общего и профессионального образования на федеральном уровне) – 1 балл</a:t>
            </a:r>
          </a:p>
        </p:txBody>
      </p:sp>
    </p:spTree>
    <p:extLst>
      <p:ext uri="{BB962C8B-B14F-4D97-AF65-F5344CB8AC3E}">
        <p14:creationId xmlns:p14="http://schemas.microsoft.com/office/powerpoint/2010/main" val="290539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отбора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rgbClr val="34379D"/>
                </a:solidFill>
              </a:rPr>
              <a:t>3. Высокие (с позитивной динамикой за последние 3 года)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результаты внеурочной деятельности обучающихся</a:t>
            </a:r>
            <a:r>
              <a:rPr lang="ru-RU" sz="2400" dirty="0">
                <a:solidFill>
                  <a:srgbClr val="34379D"/>
                </a:solidFill>
              </a:rPr>
              <a:t> по учебному предмету, который преподает </a:t>
            </a:r>
            <a:r>
              <a:rPr lang="ru-RU" sz="2400" dirty="0" smtClean="0">
                <a:solidFill>
                  <a:srgbClr val="34379D"/>
                </a:solidFill>
              </a:rPr>
              <a:t>учитель</a:t>
            </a:r>
            <a:endParaRPr lang="ru-RU" sz="2400" dirty="0">
              <a:solidFill>
                <a:srgbClr val="34379D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1639" y="2512381"/>
            <a:ext cx="113634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3.1. динамика охвата обучающихся внеурочной деятельностью – 1-2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3.2. положительная динамика вовлеченности обучающихся в олимпиадное, конкурсное (соревновательное) движение – 2-3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3.3. организация открытых образовательных событий (предметных) для обучающихся – 1-2 балла</a:t>
            </a:r>
          </a:p>
        </p:txBody>
      </p:sp>
    </p:spTree>
    <p:extLst>
      <p:ext uri="{BB962C8B-B14F-4D97-AF65-F5344CB8AC3E}">
        <p14:creationId xmlns:p14="http://schemas.microsoft.com/office/powerpoint/2010/main" val="149363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отбора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rgbClr val="34379D"/>
                </a:solidFill>
              </a:rPr>
              <a:t>4. Создание учителем условий для приобретения обучающимися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позитивного социального опыта, формирования гражданской позиции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639" y="2512381"/>
            <a:ext cx="113634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4.1. организация системы общественно-полезной и социально-значимой деятельности: проекты, акции, самоуправление, гражданские инициативы обучающихся и т.д. (наличие писем, статей, фото, благодарностей и пр.) – 1-3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4.2. общественное признание социально-значимой, общественно-полезной совместной деятельности обучающихся и учителя – 2 балла</a:t>
            </a:r>
          </a:p>
        </p:txBody>
      </p:sp>
    </p:spTree>
    <p:extLst>
      <p:ext uri="{BB962C8B-B14F-4D97-AF65-F5344CB8AC3E}">
        <p14:creationId xmlns:p14="http://schemas.microsoft.com/office/powerpoint/2010/main" val="196141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отбора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000" dirty="0">
                <a:solidFill>
                  <a:srgbClr val="34379D"/>
                </a:solidFill>
              </a:rPr>
              <a:t>5. Создание учителем условий для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адресной работы с различными категориями обучающихся</a:t>
            </a:r>
            <a:r>
              <a:rPr lang="ru-RU" sz="2000" dirty="0">
                <a:solidFill>
                  <a:srgbClr val="34379D"/>
                </a:solidFill>
              </a:rPr>
              <a:t> (одаренные дети, дети из социально неблагополучных семей, дети, попавшие в трудные жизненные ситуации, дети из семей мигрантов, дети-сироты и дети, оставшиеся без попечения родителей, дети-инвалиды и дети с ограниченными возможностями здоровья, дети с </a:t>
            </a:r>
            <a:r>
              <a:rPr lang="ru-RU" sz="2000" dirty="0" err="1">
                <a:solidFill>
                  <a:srgbClr val="34379D"/>
                </a:solidFill>
              </a:rPr>
              <a:t>девиантным</a:t>
            </a:r>
            <a:r>
              <a:rPr lang="ru-RU" sz="2000" dirty="0">
                <a:solidFill>
                  <a:srgbClr val="34379D"/>
                </a:solidFill>
              </a:rPr>
              <a:t> (общественно опасным) поведением</a:t>
            </a:r>
            <a:r>
              <a:rPr lang="ru-RU" sz="2000" dirty="0" smtClean="0">
                <a:solidFill>
                  <a:srgbClr val="34379D"/>
                </a:solidFill>
              </a:rPr>
              <a:t>)</a:t>
            </a:r>
            <a:endParaRPr lang="ru-RU" sz="2000" dirty="0">
              <a:solidFill>
                <a:srgbClr val="34379D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0503" y="2940089"/>
            <a:ext cx="1136341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5.1. формирование системы выявления, поддержки и развития: наличие эффективной системы психолого-педагогической поддержки/ППС (взаимодействие со специалистами); наличие диагностического инструментария по изучению особенностей детей; наличие разработанных и успешно реализуемых индивидуальных образовательных программ/планов/маршрутов/траекторий по работе с детьми, нуждающимися в особых мерах социальной поддержки – 1-4 балла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5.2. наличие системы работы по оказанию помощи родителям (законным представителям)– 1 балл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5.3. общественное признание работы учителя с различными категориями обучающихся (наличие  благодарственных писем, отзывов, освещение в СМИ) – 1-2 балла</a:t>
            </a:r>
          </a:p>
        </p:txBody>
      </p:sp>
    </p:spTree>
    <p:extLst>
      <p:ext uri="{BB962C8B-B14F-4D97-AF65-F5344CB8AC3E}">
        <p14:creationId xmlns:p14="http://schemas.microsoft.com/office/powerpoint/2010/main" val="365681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отбора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000" dirty="0">
                <a:solidFill>
                  <a:srgbClr val="34379D"/>
                </a:solidFill>
              </a:rPr>
              <a:t>6. Обеспечение высокого качества организации образовательного процесса на основе эффективного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использования</a:t>
            </a:r>
            <a:r>
              <a:rPr lang="ru-RU" sz="2000" dirty="0">
                <a:solidFill>
                  <a:srgbClr val="34379D"/>
                </a:solidFill>
              </a:rPr>
              <a:t> учителем различных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образовательных технологий, в том числе дистанционных</a:t>
            </a:r>
            <a:r>
              <a:rPr lang="ru-RU" sz="2000" dirty="0">
                <a:solidFill>
                  <a:srgbClr val="34379D"/>
                </a:solidFill>
              </a:rPr>
              <a:t> образовательных технологий или электронного обучения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0503" y="2940089"/>
            <a:ext cx="1136341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6.1. использование в образовательном процессе современных образовательных технологий – 1-2 балла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6.2. использование в образовательном процессе цифровых образовательных ресурсов, электронных образовательных ресурсов, дистанционных образовательных технологий (подтверждение применения) – 1-2 балла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6.3. разработка и системное использование учителем собственного цифрового контента для реализации образовательных целей с указанием ссылок на Интернет-ресурс учителя/образовательной организации – 2 балла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6.4. публичное освещение/представление педагогической общественности опыта применения ЦОР, ЭОР, ДОТ (отзывы, ссылки, сертификаты, СМИ и др.) – 1-2 балла</a:t>
            </a:r>
          </a:p>
        </p:txBody>
      </p:sp>
    </p:spTree>
    <p:extLst>
      <p:ext uri="{BB962C8B-B14F-4D97-AF65-F5344CB8AC3E}">
        <p14:creationId xmlns:p14="http://schemas.microsoft.com/office/powerpoint/2010/main" val="59497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отбора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800" dirty="0">
                <a:solidFill>
                  <a:srgbClr val="34379D"/>
                </a:solidFill>
              </a:rPr>
              <a:t>7. Непрерывность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профессионального развития </a:t>
            </a:r>
            <a:r>
              <a:rPr lang="ru-RU" sz="2800" dirty="0" smtClean="0">
                <a:solidFill>
                  <a:srgbClr val="34379D"/>
                </a:solidFill>
              </a:rPr>
              <a:t>учителя</a:t>
            </a:r>
            <a:endParaRPr lang="ru-RU" sz="2800" dirty="0">
              <a:solidFill>
                <a:srgbClr val="34379D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7137" y="2007934"/>
            <a:ext cx="1136341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7.1. наличие и реализация ИОП/ИОМ педагога – 1-2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7.2. наличие курсов повышения квалификации, второго высшего образования, магистратуры, аспирантуры и т.п. – 1 балл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7.3. наличие опыта экспертной деятельности – 1-2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7.4. выступления на открытых образовательных событиях регионального и/или федерального уровня – 1-2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7.5. победы и призовые места на очных профессиональных педагогических конкурсах, учредителями которых являются Министерство образования и науки, Министерство Просвещения РФ, АНО «Россия-страна возможностей», организации общего, профессионального образования, органы исполнительной власти Томской области 1- 2 балла</a:t>
            </a:r>
          </a:p>
        </p:txBody>
      </p:sp>
    </p:spTree>
    <p:extLst>
      <p:ext uri="{BB962C8B-B14F-4D97-AF65-F5344CB8AC3E}">
        <p14:creationId xmlns:p14="http://schemas.microsoft.com/office/powerpoint/2010/main" val="187764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подсчета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баллов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Подсчёт количества баллов</a:t>
            </a:r>
            <a:r>
              <a:rPr lang="ru-RU" sz="2800" dirty="0">
                <a:solidFill>
                  <a:srgbClr val="34379D"/>
                </a:solidFill>
              </a:rPr>
              <a:t>, выставленных каждому участнику Конкурса, включает в себя следующее</a:t>
            </a:r>
            <a:r>
              <a:rPr lang="ru-RU" sz="2800" dirty="0" smtClean="0">
                <a:solidFill>
                  <a:srgbClr val="34379D"/>
                </a:solidFill>
              </a:rPr>
              <a:t>:</a:t>
            </a:r>
          </a:p>
          <a:p>
            <a:pPr algn="just"/>
            <a:endParaRPr lang="ru-RU" sz="2800" dirty="0">
              <a:solidFill>
                <a:srgbClr val="34379D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2648" y="2178155"/>
            <a:ext cx="114166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По итогам содержательной экспертизы конкурсанту выставляется оценка, представляющая собой среднее арифметическое баллов, начисленных ему каждым экспертом (сумма баллов, выставленных экспертами, делится на количество экспертов</a:t>
            </a:r>
            <a:r>
              <a:rPr lang="ru-RU" sz="2400" dirty="0" smtClean="0">
                <a:solidFill>
                  <a:srgbClr val="34379D"/>
                </a:solidFill>
              </a:rPr>
              <a:t>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34379D"/>
                </a:solidFill>
              </a:rPr>
              <a:t>На </a:t>
            </a:r>
            <a:r>
              <a:rPr lang="ru-RU" sz="2400" dirty="0">
                <a:solidFill>
                  <a:srgbClr val="34379D"/>
                </a:solidFill>
              </a:rPr>
              <a:t>основе полученных оценок формируется итоговый рейтинг участников </a:t>
            </a:r>
            <a:r>
              <a:rPr lang="ru-RU" sz="2400" dirty="0" smtClean="0">
                <a:solidFill>
                  <a:srgbClr val="34379D"/>
                </a:solidFill>
              </a:rPr>
              <a:t>Конкурса</a:t>
            </a:r>
            <a:endParaRPr lang="ru-RU" sz="2400" dirty="0">
              <a:solidFill>
                <a:srgbClr val="3437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743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Требования к участникам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Конкурса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670498" y="1034232"/>
            <a:ext cx="11209158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200" dirty="0" smtClean="0">
                <a:solidFill>
                  <a:srgbClr val="0D399E"/>
                </a:solidFill>
              </a:rPr>
              <a:t>Должность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«учитель» </a:t>
            </a:r>
            <a:r>
              <a:rPr lang="ru-RU" sz="2200" dirty="0">
                <a:solidFill>
                  <a:srgbClr val="0D399E"/>
                </a:solidFill>
              </a:rPr>
              <a:t>и стаж педагогической деятельности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не менее 3-х </a:t>
            </a:r>
            <a:r>
              <a:rPr lang="ru-RU" sz="2200" dirty="0">
                <a:solidFill>
                  <a:srgbClr val="0D399E"/>
                </a:solidFill>
              </a:rPr>
              <a:t>лет</a:t>
            </a:r>
            <a:r>
              <a:rPr lang="ru-RU" sz="2200" dirty="0" smtClean="0">
                <a:solidFill>
                  <a:srgbClr val="0D399E"/>
                </a:solidFill>
              </a:rPr>
              <a:t>;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200" dirty="0" smtClean="0">
                <a:solidFill>
                  <a:schemeClr val="accent6">
                    <a:lumMod val="75000"/>
                  </a:schemeClr>
                </a:solidFill>
              </a:rPr>
              <a:t>основное</a:t>
            </a:r>
            <a:r>
              <a:rPr lang="ru-RU" sz="2200" dirty="0" smtClean="0">
                <a:solidFill>
                  <a:srgbClr val="0D399E"/>
                </a:solidFill>
              </a:rPr>
              <a:t> </a:t>
            </a:r>
            <a:r>
              <a:rPr lang="ru-RU" sz="2200" dirty="0">
                <a:solidFill>
                  <a:srgbClr val="0D399E"/>
                </a:solidFill>
              </a:rPr>
              <a:t>место работы -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образовательная организация</a:t>
            </a:r>
            <a:r>
              <a:rPr lang="ru-RU" sz="2200" dirty="0">
                <a:solidFill>
                  <a:srgbClr val="0D399E"/>
                </a:solidFill>
              </a:rPr>
              <a:t>, реализующая образовательные программы начального общего, основного общего и среднего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общего образования</a:t>
            </a:r>
            <a:r>
              <a:rPr lang="ru-RU" sz="2200" dirty="0">
                <a:solidFill>
                  <a:srgbClr val="0D399E"/>
                </a:solidFill>
              </a:rPr>
              <a:t>, расположенная на территории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Томской области</a:t>
            </a:r>
            <a:r>
              <a:rPr lang="ru-RU" sz="2200" dirty="0">
                <a:solidFill>
                  <a:srgbClr val="0D399E"/>
                </a:solidFill>
              </a:rPr>
              <a:t>; </a:t>
            </a:r>
            <a:endParaRPr lang="ru-RU" sz="2200" dirty="0" smtClean="0">
              <a:solidFill>
                <a:srgbClr val="0D399E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200" dirty="0">
                <a:solidFill>
                  <a:srgbClr val="0D399E"/>
                </a:solidFill>
              </a:rPr>
              <a:t>установленный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объём учебной нагрузки </a:t>
            </a:r>
            <a:r>
              <a:rPr lang="ru-RU" sz="2200" dirty="0">
                <a:solidFill>
                  <a:srgbClr val="0D399E"/>
                </a:solidFill>
              </a:rPr>
              <a:t>не менее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18 часов в неделю </a:t>
            </a:r>
            <a:r>
              <a:rPr lang="ru-RU" sz="2200" dirty="0">
                <a:solidFill>
                  <a:srgbClr val="0D399E"/>
                </a:solidFill>
              </a:rPr>
              <a:t>за 1 ставку заработной платы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без учета часов, отведенных на внеурочную деятельность</a:t>
            </a:r>
            <a:r>
              <a:rPr lang="ru-RU" sz="2200" dirty="0">
                <a:solidFill>
                  <a:srgbClr val="0D399E"/>
                </a:solidFill>
              </a:rPr>
              <a:t>;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наличие</a:t>
            </a:r>
            <a:r>
              <a:rPr lang="ru-RU" sz="2200" dirty="0">
                <a:solidFill>
                  <a:srgbClr val="0D399E"/>
                </a:solidFill>
              </a:rPr>
              <a:t> у учителя собственной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методической разработки </a:t>
            </a:r>
            <a:r>
              <a:rPr lang="ru-RU" sz="2200" dirty="0">
                <a:solidFill>
                  <a:srgbClr val="0D399E"/>
                </a:solidFill>
              </a:rPr>
              <a:t>по преподаваемому предмету</a:t>
            </a:r>
            <a:r>
              <a:rPr lang="ru-RU" sz="2200" dirty="0" smtClean="0">
                <a:solidFill>
                  <a:srgbClr val="0D399E"/>
                </a:solidFill>
              </a:rPr>
              <a:t>.</a:t>
            </a:r>
            <a:endParaRPr lang="ru-RU" sz="2200" dirty="0">
              <a:solidFill>
                <a:srgbClr val="0D39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Баллы, набранные участниками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конкурса в </a:t>
            </a:r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2024 году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3634" y="1034232"/>
            <a:ext cx="8157155" cy="529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9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Подведение итогов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6375" y="1171553"/>
            <a:ext cx="114166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34379D"/>
                </a:solidFill>
              </a:rPr>
              <a:t>Участники Конкурса, занявшие в итоговом рейтинге места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с первого по десятое</a:t>
            </a:r>
            <a:r>
              <a:rPr lang="ru-RU" sz="2000" dirty="0">
                <a:solidFill>
                  <a:srgbClr val="34379D"/>
                </a:solidFill>
              </a:rPr>
              <a:t>, и вошедшие в приказ Министерства просвещения Российской Федерации об утверждении списка победителей Конкурса, которым присуждается премия из средств федерального бюджета, получают премию в размере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200 тысяч рублей </a:t>
            </a:r>
            <a:r>
              <a:rPr lang="ru-RU" sz="2000" dirty="0">
                <a:solidFill>
                  <a:srgbClr val="34379D"/>
                </a:solidFill>
              </a:rPr>
              <a:t>каждая.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34379D"/>
                </a:solidFill>
              </a:rPr>
              <a:t>Участники Конкурса, занявшие в итоговом рейтинге места с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одиннадцатого по двадцать пятое</a:t>
            </a:r>
            <a:r>
              <a:rPr lang="ru-RU" sz="2000" dirty="0">
                <a:solidFill>
                  <a:srgbClr val="34379D"/>
                </a:solidFill>
              </a:rPr>
              <a:t> получают премии из областного бюджета: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34379D"/>
                </a:solidFill>
              </a:rPr>
              <a:t>5 премий в размере 100 тысяч рублей каждая (11-15 место); 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34379D"/>
                </a:solidFill>
              </a:rPr>
              <a:t>5 премий в размере 60 тысяч рублей каждая (16-20 место);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34379D"/>
                </a:solidFill>
              </a:rPr>
              <a:t>5 премий в размере 40 тысяч рублей каждая (21-25 место).</a:t>
            </a:r>
          </a:p>
          <a:p>
            <a:pPr algn="just">
              <a:lnSpc>
                <a:spcPct val="150000"/>
              </a:lnSpc>
            </a:pPr>
            <a:endParaRPr lang="ru-RU" sz="800" dirty="0">
              <a:solidFill>
                <a:srgbClr val="34379D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34379D"/>
                </a:solidFill>
              </a:rPr>
              <a:t>Денежные поощрения выплачиваются ко Дню учителя.</a:t>
            </a:r>
          </a:p>
        </p:txBody>
      </p:sp>
    </p:spTree>
    <p:extLst>
      <p:ext uri="{BB962C8B-B14F-4D97-AF65-F5344CB8AC3E}">
        <p14:creationId xmlns:p14="http://schemas.microsoft.com/office/powerpoint/2010/main" val="250252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Резюме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6375" y="1402372"/>
            <a:ext cx="114166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rgbClr val="34379D"/>
                </a:solidFill>
              </a:rPr>
              <a:t>Название образовательной организации во всех документах должно быть написано</a:t>
            </a:r>
            <a:r>
              <a:rPr lang="ru-RU" sz="2600" dirty="0">
                <a:solidFill>
                  <a:schemeClr val="accent6">
                    <a:lumMod val="75000"/>
                  </a:schemeClr>
                </a:solidFill>
              </a:rPr>
              <a:t> по УСТАВУ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accent6">
                    <a:lumMod val="75000"/>
                  </a:schemeClr>
                </a:solidFill>
              </a:rPr>
              <a:t>Сверить</a:t>
            </a:r>
            <a:r>
              <a:rPr lang="ru-RU" sz="2600" dirty="0">
                <a:solidFill>
                  <a:srgbClr val="34379D"/>
                </a:solidFill>
              </a:rPr>
              <a:t> свои личные данные (ФИО, контакты, должность в соответствии с трудовой книжкой)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rgbClr val="34379D"/>
                </a:solidFill>
              </a:rPr>
              <a:t>Отправлять документы только на указанный электронный адрес и строго в указанные сроки! </a:t>
            </a:r>
            <a:r>
              <a:rPr lang="ru-RU" sz="2600" dirty="0">
                <a:solidFill>
                  <a:schemeClr val="accent6">
                    <a:lumMod val="75000"/>
                  </a:schemeClr>
                </a:solidFill>
              </a:rPr>
              <a:t>dokument_2025@bk.ru</a:t>
            </a:r>
          </a:p>
          <a:p>
            <a:pPr algn="ctr">
              <a:lnSpc>
                <a:spcPct val="150000"/>
              </a:lnSpc>
            </a:pPr>
            <a:endParaRPr lang="ru-RU" sz="2600" dirty="0" smtClean="0">
              <a:solidFill>
                <a:srgbClr val="34379D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</a:rPr>
              <a:t>24 </a:t>
            </a:r>
            <a:r>
              <a:rPr lang="ru-RU" sz="2600" dirty="0">
                <a:solidFill>
                  <a:schemeClr val="accent6">
                    <a:lumMod val="75000"/>
                  </a:schemeClr>
                </a:solidFill>
              </a:rPr>
              <a:t>апреля 2025 г.– </a:t>
            </a: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</a:rPr>
              <a:t>12 мая 2025 </a:t>
            </a:r>
            <a:r>
              <a:rPr lang="ru-RU" sz="2600" dirty="0">
                <a:solidFill>
                  <a:schemeClr val="accent6">
                    <a:lumMod val="75000"/>
                  </a:schemeClr>
                </a:solidFill>
              </a:rPr>
              <a:t>г. (до 17:00) </a:t>
            </a:r>
          </a:p>
        </p:txBody>
      </p:sp>
    </p:spTree>
    <p:extLst>
      <p:ext uri="{BB962C8B-B14F-4D97-AF65-F5344CB8AC3E}">
        <p14:creationId xmlns:p14="http://schemas.microsoft.com/office/powerpoint/2010/main" val="406145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Резюме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6375" y="1118205"/>
            <a:ext cx="114166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Объем документов, подтверждающих результаты педагогической деятельности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не более 100 страниц</a:t>
            </a:r>
            <a:r>
              <a:rPr lang="ru-RU" sz="2400" dirty="0">
                <a:solidFill>
                  <a:srgbClr val="34379D"/>
                </a:solidFill>
              </a:rPr>
              <a:t>, включая приложения, без учета программы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На каждой странице портфолио должна быть должность, ФИО, подпись и расшифровка подписи руководителя ОО, заверенные синей печатью. Удобно сделать через колонтитулы.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На дипломах, сертификатах, грамотах, трудовой книжке, документах об образовании должна быть надпись «копия верна», должность, ФИО, подпись и расшифровка подписи руководителя ОО, заверенные синей печатью</a:t>
            </a:r>
          </a:p>
        </p:txBody>
      </p:sp>
    </p:spTree>
    <p:extLst>
      <p:ext uri="{BB962C8B-B14F-4D97-AF65-F5344CB8AC3E}">
        <p14:creationId xmlns:p14="http://schemas.microsoft.com/office/powerpoint/2010/main" val="354285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Резюме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6375" y="1420046"/>
            <a:ext cx="1141668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34379D"/>
                </a:solidFill>
              </a:rPr>
              <a:t>Бумажный и электронный вариант документов должны быть идентичны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34379D"/>
                </a:solidFill>
              </a:rPr>
              <a:t>Сканы документов должны быть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хорошего качества</a:t>
            </a:r>
            <a:r>
              <a:rPr lang="ru-RU" sz="2200" dirty="0">
                <a:solidFill>
                  <a:srgbClr val="34379D"/>
                </a:solidFill>
              </a:rPr>
              <a:t>, читаемые, ровные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34379D"/>
                </a:solidFill>
              </a:rPr>
              <a:t>Дипломы, сертификаты, грамоты в приложениях должны быть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достаточного размера</a:t>
            </a:r>
            <a:r>
              <a:rPr lang="ru-RU" sz="2200" dirty="0">
                <a:solidFill>
                  <a:srgbClr val="34379D"/>
                </a:solidFill>
              </a:rPr>
              <a:t>, чтобы можно было разобрать надписи и печать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34379D"/>
                </a:solidFill>
              </a:rPr>
              <a:t>Ссылки, размещаемые в документах, должны быть </a:t>
            </a:r>
            <a:r>
              <a:rPr lang="ru-RU" sz="2200" dirty="0" err="1">
                <a:solidFill>
                  <a:schemeClr val="accent6">
                    <a:lumMod val="75000"/>
                  </a:schemeClr>
                </a:solidFill>
              </a:rPr>
              <a:t>кликабельные</a:t>
            </a:r>
            <a:r>
              <a:rPr lang="ru-RU" sz="2200" dirty="0">
                <a:solidFill>
                  <a:srgbClr val="34379D"/>
                </a:solidFill>
              </a:rPr>
              <a:t>. Если портфолио сканирован, можно ссылки вынести на отдельный лист в формате </a:t>
            </a:r>
            <a:r>
              <a:rPr lang="ru-RU" sz="2200" dirty="0" err="1">
                <a:solidFill>
                  <a:srgbClr val="34379D"/>
                </a:solidFill>
              </a:rPr>
              <a:t>Word</a:t>
            </a:r>
            <a:r>
              <a:rPr lang="ru-RU" sz="2200" dirty="0">
                <a:solidFill>
                  <a:srgbClr val="34379D"/>
                </a:solidFill>
              </a:rPr>
              <a:t> и подписать наименование каждой ссылки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34379D"/>
                </a:solidFill>
              </a:rPr>
              <a:t>По окончанию сбора документов обязательно проверьте себя, используя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«лист самопроверки», </a:t>
            </a:r>
            <a:r>
              <a:rPr lang="ru-RU" sz="2200" dirty="0">
                <a:solidFill>
                  <a:srgbClr val="34379D"/>
                </a:solidFill>
              </a:rPr>
              <a:t>размещенный на конкурсной странице</a:t>
            </a:r>
          </a:p>
        </p:txBody>
      </p:sp>
    </p:spTree>
    <p:extLst>
      <p:ext uri="{BB962C8B-B14F-4D97-AF65-F5344CB8AC3E}">
        <p14:creationId xmlns:p14="http://schemas.microsoft.com/office/powerpoint/2010/main" val="108614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Резюме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6375" y="1171553"/>
            <a:ext cx="11416684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34379D"/>
                </a:solidFill>
              </a:rPr>
              <a:t>Помните: эксперты - Ваши коллеги! 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34379D"/>
                </a:solidFill>
              </a:rPr>
              <a:t>Они тоже волнуются  за Вас!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1000" dirty="0">
              <a:solidFill>
                <a:srgbClr val="34379D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Любой конкурс – это всегда точка роста. </a:t>
            </a:r>
          </a:p>
        </p:txBody>
      </p:sp>
      <p:pic>
        <p:nvPicPr>
          <p:cNvPr id="9" name="Объект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98" y="3571031"/>
            <a:ext cx="4527611" cy="311426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4900882" y="3721117"/>
            <a:ext cx="6959685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ru-RU" sz="3600" dirty="0" smtClean="0">
                <a:solidFill>
                  <a:srgbClr val="34379D"/>
                </a:solidFill>
              </a:rPr>
              <a:t>Мы вас не оцениваем, </a:t>
            </a:r>
          </a:p>
          <a:p>
            <a:pPr algn="r">
              <a:lnSpc>
                <a:spcPct val="150000"/>
              </a:lnSpc>
            </a:pPr>
            <a:r>
              <a:rPr lang="ru-RU" sz="3600" dirty="0" smtClean="0">
                <a:solidFill>
                  <a:srgbClr val="34379D"/>
                </a:solidFill>
              </a:rPr>
              <a:t>мы вас ценим!</a:t>
            </a:r>
            <a:endParaRPr lang="ru-RU" sz="3600" dirty="0">
              <a:solidFill>
                <a:srgbClr val="34379D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1000" dirty="0">
              <a:solidFill>
                <a:srgbClr val="34379D"/>
              </a:solidFill>
            </a:endParaRPr>
          </a:p>
          <a:p>
            <a:pPr algn="r">
              <a:lnSpc>
                <a:spcPct val="150000"/>
              </a:lnSpc>
            </a:pP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Желаем удачи!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37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Контакты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pic>
        <p:nvPicPr>
          <p:cNvPr id="11" name="Объект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571" l="0" r="994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1087580"/>
            <a:ext cx="5750459" cy="5491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Объект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571" l="0" r="994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312" y="1118285"/>
            <a:ext cx="5658747" cy="5404202"/>
          </a:xfrm>
          <a:prstGeom prst="rect">
            <a:avLst/>
          </a:prstGeom>
        </p:spPr>
      </p:pic>
      <p:sp>
        <p:nvSpPr>
          <p:cNvPr id="16" name="Текст 10"/>
          <p:cNvSpPr txBox="1">
            <a:spLocks/>
          </p:cNvSpPr>
          <p:nvPr/>
        </p:nvSpPr>
        <p:spPr>
          <a:xfrm>
            <a:off x="6870660" y="3560019"/>
            <a:ext cx="4646646" cy="2771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Григорович Елена Валерьевна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тел. 90-20-56,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ТОИПКРО,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г. Томск, ул. Пирогова, 10, 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каб</a:t>
            </a:r>
            <a:r>
              <a:rPr lang="ru-RU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 202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E-mail</a:t>
            </a:r>
            <a:r>
              <a:rPr lang="ru-RU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: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dokument_2025@bk.ru</a:t>
            </a:r>
          </a:p>
          <a:p>
            <a:pPr algn="ctr"/>
            <a:endParaRPr lang="ru-RU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7" name="Текст 10"/>
          <p:cNvSpPr txBox="1">
            <a:spLocks/>
          </p:cNvSpPr>
          <p:nvPr/>
        </p:nvSpPr>
        <p:spPr>
          <a:xfrm>
            <a:off x="782058" y="3366192"/>
            <a:ext cx="4646646" cy="27711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Пичугина Олеся Владимировна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тел. 90-20-57,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ТОИПКРО,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г. Томск, ул. Пирогова, 10, 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каб</a:t>
            </a:r>
            <a:r>
              <a:rPr lang="ru-RU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 345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E-mail</a:t>
            </a:r>
            <a:r>
              <a:rPr lang="ru-RU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: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rabota@toipkro.ru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4809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1" y="219460"/>
            <a:ext cx="11012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Требования к участникам Конкурса: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089429" y="2419149"/>
            <a:ext cx="86570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800" dirty="0">
                <a:solidFill>
                  <a:srgbClr val="0D399E"/>
                </a:solidFill>
              </a:rPr>
              <a:t>Лица, осуществляющие в образовательной организации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административные или организационные функции</a:t>
            </a:r>
            <a:r>
              <a:rPr lang="ru-RU" sz="2800" dirty="0">
                <a:solidFill>
                  <a:srgbClr val="0D399E"/>
                </a:solidFill>
              </a:rPr>
              <a:t>, права на участие в Конкурсе не </a:t>
            </a:r>
            <a:r>
              <a:rPr lang="ru-RU" sz="2800" dirty="0" smtClean="0">
                <a:solidFill>
                  <a:srgbClr val="0D399E"/>
                </a:solidFill>
              </a:rPr>
              <a:t>имеют</a:t>
            </a:r>
            <a:endParaRPr lang="ru-RU" sz="2800" dirty="0">
              <a:solidFill>
                <a:srgbClr val="0D399E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8" t="9939" r="11927" b="8150"/>
          <a:stretch/>
        </p:blipFill>
        <p:spPr>
          <a:xfrm>
            <a:off x="284328" y="2202429"/>
            <a:ext cx="2689691" cy="302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42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743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Требования к участникам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Конкурса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506028" y="1073866"/>
            <a:ext cx="112848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0D399E"/>
                </a:solidFill>
              </a:rPr>
              <a:t>Учитель, получивший премию, денежное поощрение, предусмотренное ранее действующим Указом Президента Российской Федерации  </a:t>
            </a:r>
            <a:r>
              <a:rPr lang="ru-RU" sz="2400" dirty="0" smtClean="0">
                <a:solidFill>
                  <a:srgbClr val="0D399E"/>
                </a:solidFill>
              </a:rPr>
              <a:t>от </a:t>
            </a:r>
            <a:r>
              <a:rPr lang="ru-RU" sz="2400" dirty="0">
                <a:solidFill>
                  <a:srgbClr val="0D399E"/>
                </a:solidFill>
              </a:rPr>
              <a:t>28.01.2010 № 117 «О денежном поощрении лучших учителей» и «Указом Президента Российской Федерации от 28.11.2018 № 679 </a:t>
            </a:r>
            <a:r>
              <a:rPr lang="ru-RU" sz="2400" dirty="0" smtClean="0">
                <a:solidFill>
                  <a:srgbClr val="0D399E"/>
                </a:solidFill>
              </a:rPr>
              <a:t>«</a:t>
            </a:r>
            <a:r>
              <a:rPr lang="ru-RU" sz="2400" dirty="0">
                <a:solidFill>
                  <a:srgbClr val="0D399E"/>
                </a:solidFill>
              </a:rPr>
              <a:t>О премиях лучшим учителям за достижения в педагогической деятельности», имеет право повторно участвовать в Конкурсе не ранее, чем через пять лет. 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0D399E"/>
                </a:solidFill>
              </a:rPr>
              <a:t>	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Исчисление пятилетнего срока начинается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с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 января года, следующего за годом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участия в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конкурсе. </a:t>
            </a:r>
          </a:p>
        </p:txBody>
      </p:sp>
    </p:spTree>
    <p:extLst>
      <p:ext uri="{BB962C8B-B14F-4D97-AF65-F5344CB8AC3E}">
        <p14:creationId xmlns:p14="http://schemas.microsoft.com/office/powerpoint/2010/main" val="54267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Схема проведения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конкурса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575716" y="1304685"/>
            <a:ext cx="11284852" cy="4916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16 июня 2025 г. – 19 июня 2025 г. </a:t>
            </a:r>
            <a:r>
              <a:rPr lang="ru-RU" sz="2000" dirty="0">
                <a:solidFill>
                  <a:srgbClr val="0D399E"/>
                </a:solidFill>
              </a:rPr>
              <a:t>– формирование общего рейтинга участников Конкурса по итогам работы экспертной </a:t>
            </a:r>
            <a:r>
              <a:rPr lang="ru-RU" sz="2000" dirty="0" smtClean="0">
                <a:solidFill>
                  <a:srgbClr val="0D399E"/>
                </a:solidFill>
              </a:rPr>
              <a:t>комиссии</a:t>
            </a:r>
          </a:p>
          <a:p>
            <a:pPr algn="r">
              <a:lnSpc>
                <a:spcPct val="150000"/>
              </a:lnSpc>
            </a:pPr>
            <a:endParaRPr lang="ru-RU" sz="900" dirty="0" smtClean="0">
              <a:solidFill>
                <a:srgbClr val="0D399E"/>
              </a:solidFill>
            </a:endParaRP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19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мая 2025 г. – 13 июня 2025 г. </a:t>
            </a:r>
            <a:r>
              <a:rPr lang="ru-RU" sz="2000" dirty="0">
                <a:solidFill>
                  <a:srgbClr val="0D399E"/>
                </a:solidFill>
              </a:rPr>
              <a:t>– содержательная </a:t>
            </a:r>
            <a:r>
              <a:rPr lang="ru-RU" sz="2000" dirty="0" smtClean="0">
                <a:solidFill>
                  <a:srgbClr val="0D399E"/>
                </a:solidFill>
              </a:rPr>
              <a:t>экспертиза</a:t>
            </a: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конкурсных </a:t>
            </a:r>
            <a:r>
              <a:rPr lang="ru-RU" sz="2000" dirty="0">
                <a:solidFill>
                  <a:srgbClr val="0D399E"/>
                </a:solidFill>
              </a:rPr>
              <a:t>материалов</a:t>
            </a:r>
          </a:p>
          <a:p>
            <a:pPr algn="r">
              <a:lnSpc>
                <a:spcPct val="150000"/>
              </a:lnSpc>
            </a:pPr>
            <a:endParaRPr lang="ru-RU" sz="1000" dirty="0" smtClean="0">
              <a:solidFill>
                <a:srgbClr val="0D399E"/>
              </a:solidFill>
            </a:endParaRP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13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мая 2025 г.– 16 мая 2025 г. </a:t>
            </a:r>
            <a:r>
              <a:rPr lang="ru-RU" sz="2000" dirty="0">
                <a:solidFill>
                  <a:srgbClr val="0D399E"/>
                </a:solidFill>
              </a:rPr>
              <a:t>– техническая экспертиза </a:t>
            </a:r>
            <a:r>
              <a:rPr lang="ru-RU" sz="2000" dirty="0" smtClean="0">
                <a:solidFill>
                  <a:srgbClr val="0D399E"/>
                </a:solidFill>
              </a:rPr>
              <a:t>конкурсных</a:t>
            </a: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материалов </a:t>
            </a:r>
            <a:r>
              <a:rPr lang="ru-RU" sz="2000" dirty="0">
                <a:solidFill>
                  <a:srgbClr val="0D399E"/>
                </a:solidFill>
              </a:rPr>
              <a:t>на соответствие требованиям </a:t>
            </a:r>
            <a:r>
              <a:rPr lang="ru-RU" sz="2000" dirty="0" smtClean="0">
                <a:solidFill>
                  <a:srgbClr val="0D399E"/>
                </a:solidFill>
              </a:rPr>
              <a:t>Конкурса,</a:t>
            </a: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определение </a:t>
            </a:r>
            <a:r>
              <a:rPr lang="ru-RU" sz="2000" dirty="0">
                <a:solidFill>
                  <a:srgbClr val="0D399E"/>
                </a:solidFill>
              </a:rPr>
              <a:t>списка участников Конкурса</a:t>
            </a:r>
          </a:p>
          <a:p>
            <a:pPr algn="r">
              <a:lnSpc>
                <a:spcPct val="150000"/>
              </a:lnSpc>
            </a:pPr>
            <a:endParaRPr lang="ru-RU" sz="1000" dirty="0" smtClean="0">
              <a:solidFill>
                <a:srgbClr val="0D399E"/>
              </a:solidFill>
            </a:endParaRP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24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апреля 2025 г.– 12 мая 2025 г. (до 17:00) </a:t>
            </a:r>
            <a:r>
              <a:rPr lang="ru-RU" sz="2000" dirty="0">
                <a:solidFill>
                  <a:srgbClr val="0D399E"/>
                </a:solidFill>
              </a:rPr>
              <a:t>– </a:t>
            </a:r>
            <a:endParaRPr lang="ru-RU" sz="2000" dirty="0" smtClean="0">
              <a:solidFill>
                <a:srgbClr val="0D399E"/>
              </a:solidFill>
            </a:endParaRPr>
          </a:p>
          <a:p>
            <a:pPr algn="r">
              <a:lnSpc>
                <a:spcPct val="150000"/>
              </a:lnSpc>
            </a:pPr>
            <a:r>
              <a:rPr lang="ru-RU" sz="2000" dirty="0" smtClean="0">
                <a:solidFill>
                  <a:srgbClr val="0D399E"/>
                </a:solidFill>
              </a:rPr>
              <a:t>приём </a:t>
            </a:r>
            <a:r>
              <a:rPr lang="ru-RU" sz="2000" dirty="0">
                <a:solidFill>
                  <a:srgbClr val="0D399E"/>
                </a:solidFill>
              </a:rPr>
              <a:t>конкурсных </a:t>
            </a:r>
            <a:r>
              <a:rPr lang="ru-RU" sz="2000" dirty="0" smtClean="0">
                <a:solidFill>
                  <a:srgbClr val="0D399E"/>
                </a:solidFill>
              </a:rPr>
              <a:t>материалов</a:t>
            </a:r>
            <a:endParaRPr lang="ru-RU" sz="2000" dirty="0">
              <a:solidFill>
                <a:srgbClr val="0D399E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40" y="3981131"/>
            <a:ext cx="3533313" cy="243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51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</a:t>
            </a:r>
            <a:r>
              <a:rPr lang="ru-RU" sz="2800" dirty="0" smtClean="0">
                <a:solidFill>
                  <a:srgbClr val="34379D"/>
                </a:solidFill>
                <a:latin typeface="Arial"/>
                <a:sym typeface="Tahoma"/>
              </a:rPr>
              <a:t>Конкурса</a:t>
            </a:r>
            <a:endParaRPr lang="ru-RU" sz="2800" dirty="0">
              <a:solidFill>
                <a:srgbClr val="34379D"/>
              </a:solidFill>
              <a:latin typeface="Arial"/>
              <a:sym typeface="Tahoma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28473" y="950259"/>
            <a:ext cx="11700770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Прием документов осуществляется Оператором Конкурса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24 апреля 2025 г.– 12 мая 2025 г. (до 17:00)</a:t>
            </a:r>
          </a:p>
          <a:p>
            <a:pPr algn="just">
              <a:lnSpc>
                <a:spcPct val="150000"/>
              </a:lnSpc>
            </a:pPr>
            <a:endParaRPr lang="ru-RU" sz="900" dirty="0" smtClean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473" y="1927553"/>
            <a:ext cx="1170077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Все документы представляются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в двух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вариантах – электронный и бумажный</a:t>
            </a:r>
            <a:r>
              <a:rPr lang="ru-RU" sz="2000" dirty="0">
                <a:solidFill>
                  <a:srgbClr val="0D399E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Электронный</a:t>
            </a:r>
            <a:r>
              <a:rPr lang="ru-RU" sz="2000" dirty="0">
                <a:solidFill>
                  <a:srgbClr val="0D399E"/>
                </a:solidFill>
              </a:rPr>
              <a:t> – один файл «Документы учителя ФИО», второй файл «Документы на оплату ФИО», третий файл «Достижения учителя ФИО», в хорошем </a:t>
            </a:r>
            <a:r>
              <a:rPr lang="ru-RU" sz="2000" dirty="0" smtClean="0">
                <a:solidFill>
                  <a:srgbClr val="0D399E"/>
                </a:solidFill>
              </a:rPr>
              <a:t>разрешении, в формате </a:t>
            </a:r>
            <a:r>
              <a:rPr lang="en-US" sz="2000" dirty="0" smtClean="0">
                <a:solidFill>
                  <a:srgbClr val="0D399E"/>
                </a:solidFill>
              </a:rPr>
              <a:t>pdf</a:t>
            </a:r>
            <a:r>
              <a:rPr lang="ru-RU" sz="2000" dirty="0" smtClean="0">
                <a:solidFill>
                  <a:srgbClr val="0D399E"/>
                </a:solidFill>
              </a:rPr>
              <a:t> </a:t>
            </a:r>
            <a:r>
              <a:rPr lang="ru-RU" sz="2000" dirty="0">
                <a:solidFill>
                  <a:srgbClr val="0D399E"/>
                </a:solidFill>
              </a:rPr>
              <a:t>направляются по электронной почте на адрес: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dokument_2025@bk.ru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Документы не архивируются. В течение рабочего дня ваши документы просмотрят, и направят ответ о принятии документов или об отказе в приеме. Если ответ не пришел, на следующий день позвоните по телефону: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+7 (3822) 90-20-56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Не звоните раньше! И не отправляйте повтор без предварительного звонка!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После того, как вы получили письмо о том, что ваши документы приняты, можно привозить или отправлять бумажный вариант. </a:t>
            </a:r>
            <a:endParaRPr lang="ru-RU" sz="900" dirty="0" smtClean="0">
              <a:solidFill>
                <a:srgbClr val="0D399E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7" t="10732" r="12012" b="9696"/>
          <a:stretch/>
        </p:blipFill>
        <p:spPr>
          <a:xfrm>
            <a:off x="409681" y="1073866"/>
            <a:ext cx="833192" cy="946315"/>
          </a:xfrm>
          <a:prstGeom prst="rect">
            <a:avLst/>
          </a:prstGeom>
        </p:spPr>
      </p:pic>
      <p:sp>
        <p:nvSpPr>
          <p:cNvPr id="2" name="Овальная выноска 1"/>
          <p:cNvSpPr/>
          <p:nvPr/>
        </p:nvSpPr>
        <p:spPr>
          <a:xfrm>
            <a:off x="3701989" y="2257643"/>
            <a:ext cx="4563122" cy="2598441"/>
          </a:xfrm>
          <a:prstGeom prst="wedgeEllipseCallout">
            <a:avLst>
              <a:gd name="adj1" fmla="val 65616"/>
              <a:gd name="adj2" fmla="val 10175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D399E"/>
                </a:solidFill>
              </a:rPr>
              <a:t>Не откладывайте отправку электронного варианта документов на последний день!</a:t>
            </a:r>
            <a:endParaRPr lang="ru-RU" sz="1600" dirty="0">
              <a:solidFill>
                <a:srgbClr val="0D39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20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4832</Words>
  <Application>Microsoft Office PowerPoint</Application>
  <PresentationFormat>Широкоэкранный</PresentationFormat>
  <Paragraphs>445</Paragraphs>
  <Slides>56</Slides>
  <Notes>56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4" baseType="lpstr">
      <vt:lpstr>Arial</vt:lpstr>
      <vt:lpstr>Century Gothic</vt:lpstr>
      <vt:lpstr>Lato</vt:lpstr>
      <vt:lpstr>PT Astra Serif</vt:lpstr>
      <vt:lpstr>Raleway</vt:lpstr>
      <vt:lpstr>Tahoma</vt:lpstr>
      <vt:lpstr>Times New Roman</vt:lpstr>
      <vt:lpstr>Streamline</vt:lpstr>
      <vt:lpstr>КОНКУРС  НА ПРИСУЖДЕНИЕ ПРЕМИЙ  ЛУЧШИМ УЧИТЕЛЯМ  ЗА ДОСТИЖЕНИЯ В ПЕДАГОГИЧЕСКОЙ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ВУЗОВ И ШКОЛ ПО РЕАЛИЗАЦИИ ПРОГРАММ ДОПОЛНИТЕЛЬНОГО ОБРАЗОВАНИЯ ДЕТЕЙ</dc:title>
  <dc:creator>Коновалова Мария Аркадьевна</dc:creator>
  <cp:lastModifiedBy>Пичугина Олеся</cp:lastModifiedBy>
  <cp:revision>63</cp:revision>
  <dcterms:modified xsi:type="dcterms:W3CDTF">2025-04-22T06:00:10Z</dcterms:modified>
</cp:coreProperties>
</file>