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7" r:id="rId3"/>
    <p:sldId id="261" r:id="rId4"/>
    <p:sldId id="257" r:id="rId5"/>
    <p:sldId id="281" r:id="rId6"/>
    <p:sldId id="283" r:id="rId7"/>
    <p:sldId id="284" r:id="rId8"/>
    <p:sldId id="285" r:id="rId9"/>
    <p:sldId id="276" r:id="rId10"/>
    <p:sldId id="264" r:id="rId11"/>
    <p:sldId id="265" r:id="rId12"/>
    <p:sldId id="270" r:id="rId13"/>
    <p:sldId id="266" r:id="rId14"/>
    <p:sldId id="267" r:id="rId15"/>
    <p:sldId id="277" r:id="rId16"/>
    <p:sldId id="269" r:id="rId17"/>
    <p:sldId id="278" r:id="rId18"/>
    <p:sldId id="271" r:id="rId19"/>
    <p:sldId id="272" r:id="rId20"/>
    <p:sldId id="288" r:id="rId21"/>
    <p:sldId id="273" r:id="rId22"/>
    <p:sldId id="274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E87298-27B2-4DE0-A26F-6C43B3467F1C}">
          <p14:sldIdLst>
            <p14:sldId id="256"/>
            <p14:sldId id="287"/>
            <p14:sldId id="261"/>
            <p14:sldId id="257"/>
            <p14:sldId id="281"/>
            <p14:sldId id="283"/>
            <p14:sldId id="284"/>
            <p14:sldId id="285"/>
            <p14:sldId id="276"/>
            <p14:sldId id="264"/>
            <p14:sldId id="265"/>
            <p14:sldId id="270"/>
            <p14:sldId id="266"/>
            <p14:sldId id="267"/>
            <p14:sldId id="277"/>
            <p14:sldId id="269"/>
            <p14:sldId id="278"/>
            <p14:sldId id="271"/>
          </p14:sldIdLst>
        </p14:section>
        <p14:section name="Раздел без заголовка" id="{573A5C98-3EE4-4134-8121-64BED9F9BCB9}">
          <p14:sldIdLst>
            <p14:sldId id="272"/>
            <p14:sldId id="288"/>
            <p14:sldId id="273"/>
            <p14:sldId id="274"/>
            <p14:sldId id="275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22363-9DBC-498C-8E1A-F5D36D6A5941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ABE1-832B-4025-B16A-F179DFC28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ABE1-832B-4025-B16A-F179DFC286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9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A008A9-74A5-435B-99E7-1E6AC8EB63F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AB614E-F005-4A84-A8F0-6FF206716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232" y="1268760"/>
            <a:ext cx="7772400" cy="4267200"/>
          </a:xfrm>
        </p:spPr>
        <p:txBody>
          <a:bodyPr>
            <a:noAutofit/>
          </a:bodyPr>
          <a:lstStyle/>
          <a:p>
            <a:r>
              <a:rPr lang="ru-RU" sz="7200" dirty="0"/>
              <a:t>специалиста по аттестации</a:t>
            </a:r>
          </a:p>
        </p:txBody>
      </p:sp>
      <p:pic>
        <p:nvPicPr>
          <p:cNvPr id="6146" name="Picture 2" descr="http://itd3.mycdn.me/image?id=837467253447&amp;t=20&amp;plc=WEB&amp;tkn=*EmMLNHjNb8tHejS6_PbpVaL4z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2" y="764704"/>
            <a:ext cx="762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5892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Центр оценки профессионального мастерства и квалификации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7254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/>
              <a:t>Главная страница личного кабинета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6562" b="31302"/>
          <a:stretch/>
        </p:blipFill>
        <p:spPr bwMode="auto">
          <a:xfrm>
            <a:off x="138067" y="1266944"/>
            <a:ext cx="8872980" cy="38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12905737">
            <a:off x="1979712" y="409649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2820" y="4941168"/>
            <a:ext cx="3767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На этой странице Вы можете посмотреть количество аттестуемых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1988840"/>
            <a:ext cx="537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Переименован в центр оценки профессионального мастерства и квалификации педагогов</a:t>
            </a:r>
          </a:p>
        </p:txBody>
      </p:sp>
      <p:sp>
        <p:nvSpPr>
          <p:cNvPr id="8" name="Стрелка вниз 7"/>
          <p:cNvSpPr/>
          <p:nvPr/>
        </p:nvSpPr>
        <p:spPr>
          <a:xfrm rot="4697576">
            <a:off x="3131840" y="2204865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0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9729" r="66310" b="48980"/>
          <a:stretch/>
        </p:blipFill>
        <p:spPr bwMode="auto">
          <a:xfrm>
            <a:off x="395536" y="232866"/>
            <a:ext cx="8010890" cy="63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8064388" y="5517232"/>
            <a:ext cx="540060" cy="82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908720"/>
            <a:ext cx="786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Переименован в центр оценки профессионального мастерства и квалификации педагогов</a:t>
            </a:r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174181" y="1618024"/>
            <a:ext cx="264579" cy="33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5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792088"/>
          </a:xfrm>
        </p:spPr>
        <p:txBody>
          <a:bodyPr/>
          <a:lstStyle/>
          <a:p>
            <a:r>
              <a:rPr lang="ru-RU" sz="3600" dirty="0"/>
              <a:t>Главная страница личного кабинета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6562" b="31302"/>
          <a:stretch/>
        </p:blipFill>
        <p:spPr bwMode="auto">
          <a:xfrm>
            <a:off x="110183" y="1124744"/>
            <a:ext cx="8872980" cy="38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4002076" y="4476809"/>
            <a:ext cx="275751" cy="610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501711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По кнопке «Перейти» переходим в раздел «Аттестация педагогических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112982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9" t="32649" r="35222" b="32695"/>
          <a:stretch/>
        </p:blipFill>
        <p:spPr bwMode="auto">
          <a:xfrm>
            <a:off x="477591" y="686310"/>
            <a:ext cx="8054849" cy="50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2735796" y="4617132"/>
            <a:ext cx="72008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9809" r="52556" b="67529"/>
          <a:stretch/>
        </p:blipFill>
        <p:spPr bwMode="auto">
          <a:xfrm>
            <a:off x="94860" y="596800"/>
            <a:ext cx="9017092" cy="26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3059832" y="2852936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1965841">
            <a:off x="7811745" y="2898143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64088" y="4005064"/>
            <a:ext cx="3653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Вверху скачиваем шаблон для заполнения итогового заключения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386277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41453" r="61182" b="28623"/>
          <a:stretch/>
        </p:blipFill>
        <p:spPr bwMode="auto">
          <a:xfrm>
            <a:off x="70159" y="302940"/>
            <a:ext cx="8915496" cy="43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2934" y="2204864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Иванов Иван Иванович</a:t>
            </a:r>
          </a:p>
        </p:txBody>
      </p:sp>
      <p:sp>
        <p:nvSpPr>
          <p:cNvPr id="8" name="Стрелка вниз 7"/>
          <p:cNvSpPr/>
          <p:nvPr/>
        </p:nvSpPr>
        <p:spPr>
          <a:xfrm rot="9444900">
            <a:off x="611560" y="327774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4581128"/>
            <a:ext cx="5082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В таблице обращаем внимание на период аттестации педагогов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220486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09" y="283375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09326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41453" r="25382" b="29121"/>
          <a:stretch/>
        </p:blipFill>
        <p:spPr bwMode="auto">
          <a:xfrm>
            <a:off x="62888" y="173724"/>
            <a:ext cx="8973608" cy="41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67544" y="25649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7084" y="3884964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Обращаем внимание на заявленную категорию и выбранную педагогом форму аттестации</a:t>
            </a: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2339752" y="25649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41453" r="25382" b="29121"/>
          <a:stretch/>
        </p:blipFill>
        <p:spPr bwMode="auto">
          <a:xfrm>
            <a:off x="62888" y="173724"/>
            <a:ext cx="8973608" cy="41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189652" y="267578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3330966"/>
            <a:ext cx="46085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В итоговое заключение копируем информацию о дате назначения на должность, сверяем ее с информацией из копии трудовой книжки!</a:t>
            </a:r>
          </a:p>
        </p:txBody>
      </p:sp>
    </p:spTree>
    <p:extLst>
      <p:ext uri="{BB962C8B-B14F-4D97-AF65-F5344CB8AC3E}">
        <p14:creationId xmlns:p14="http://schemas.microsoft.com/office/powerpoint/2010/main" val="177362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8" t="42137" r="1001" b="28978"/>
          <a:stretch/>
        </p:blipFill>
        <p:spPr bwMode="auto">
          <a:xfrm>
            <a:off x="179511" y="116632"/>
            <a:ext cx="879146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2195736" y="3172114"/>
            <a:ext cx="360040" cy="68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1006" y="4077072"/>
            <a:ext cx="3589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У вас есть возможность посмотреть заявление аттестуемого</a:t>
            </a:r>
          </a:p>
        </p:txBody>
      </p:sp>
    </p:spTree>
    <p:extLst>
      <p:ext uri="{BB962C8B-B14F-4D97-AF65-F5344CB8AC3E}">
        <p14:creationId xmlns:p14="http://schemas.microsoft.com/office/powerpoint/2010/main" val="429057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35" y="0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onitoring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8" t="42137" r="1001" b="28839"/>
          <a:stretch/>
        </p:blipFill>
        <p:spPr bwMode="auto">
          <a:xfrm>
            <a:off x="36587" y="116632"/>
            <a:ext cx="862917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181872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При дистанционной форме аттестации, а также при очной форме аттестации (для экспертов из отдаленных муниципалитетов) загружаем готовое итоговое заключение </a:t>
            </a:r>
            <a:r>
              <a:rPr lang="ru-RU" sz="2200" b="1" u="sng" dirty="0">
                <a:solidFill>
                  <a:srgbClr val="FF0000"/>
                </a:solidFill>
              </a:rPr>
              <a:t>(вместе с подписями) </a:t>
            </a:r>
            <a:r>
              <a:rPr lang="ru-RU" sz="2200" b="1" dirty="0">
                <a:solidFill>
                  <a:srgbClr val="FF0000"/>
                </a:solidFill>
              </a:rPr>
              <a:t>в систему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023828" y="3933056"/>
            <a:ext cx="936104" cy="45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732240" y="4725144"/>
            <a:ext cx="936104" cy="456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4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934" y="0"/>
            <a:ext cx="6109562" cy="2348880"/>
          </a:xfrm>
        </p:spPr>
        <p:txBody>
          <a:bodyPr>
            <a:noAutofit/>
          </a:bodyPr>
          <a:lstStyle/>
          <a:p>
            <a:r>
              <a:rPr lang="ru-RU" dirty="0"/>
              <a:t>Начинающим специалистам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Для работы в электронной системе Вам необходимо создать личный кабинет. Для этого нужно пройти регистрацию по ссылке, направленной на вашу электронную почту муниципальным координатором.</a:t>
            </a:r>
          </a:p>
        </p:txBody>
      </p:sp>
      <p:pic>
        <p:nvPicPr>
          <p:cNvPr id="7170" name="Picture 2" descr="http://v-chelny.ru/images/uploads/2015-11-25/k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" y="0"/>
            <a:ext cx="287655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9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35" y="0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116632"/>
            <a:ext cx="5040559" cy="659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0663" y="431123"/>
            <a:ext cx="3744416" cy="5760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2" y="1032610"/>
            <a:ext cx="2088232" cy="5760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2348880"/>
            <a:ext cx="2935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Итоговое заключение в таком виде принимать нельзя!!!</a:t>
            </a:r>
          </a:p>
        </p:txBody>
      </p:sp>
    </p:spTree>
    <p:extLst>
      <p:ext uri="{BB962C8B-B14F-4D97-AF65-F5344CB8AC3E}">
        <p14:creationId xmlns:p14="http://schemas.microsoft.com/office/powerpoint/2010/main" val="320524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/>
              <a:t>Главная страница личного кабинета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6562" b="31302"/>
          <a:stretch/>
        </p:blipFill>
        <p:spPr bwMode="auto">
          <a:xfrm>
            <a:off x="138067" y="1266944"/>
            <a:ext cx="8872980" cy="38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10800000">
            <a:off x="6372200" y="420021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4941168"/>
            <a:ext cx="4775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Перейдя по этой кнопке Вы можете посмотреть сведения, внесенные в систему при регистрации, и редактировать личные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60456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/>
          <a:lstStyle/>
          <a:p>
            <a:r>
              <a:rPr lang="ru-RU" sz="3600" dirty="0"/>
              <a:t>Главная страница личного кабинета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6" t="34461" r="5229" b="34512"/>
          <a:stretch/>
        </p:blipFill>
        <p:spPr bwMode="auto">
          <a:xfrm>
            <a:off x="395536" y="260648"/>
            <a:ext cx="8424936" cy="49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0800000">
            <a:off x="1075656" y="3284984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1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monitoring\Pictures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r="61771" b="35104"/>
          <a:stretch/>
        </p:blipFill>
        <p:spPr bwMode="auto">
          <a:xfrm>
            <a:off x="-9619" y="118795"/>
            <a:ext cx="9153619" cy="66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0800000">
            <a:off x="4680012" y="6375672"/>
            <a:ext cx="1080120" cy="22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AD5BD-F77B-49EE-8C08-2A39A012B1C0}"/>
              </a:ext>
            </a:extLst>
          </p:cNvPr>
          <p:cNvSpPr txBox="1"/>
          <p:nvPr/>
        </p:nvSpPr>
        <p:spPr>
          <a:xfrm>
            <a:off x="5251642" y="3896967"/>
            <a:ext cx="385686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>
                <a:solidFill>
                  <a:srgbClr val="C00000"/>
                </a:solidFill>
              </a:rPr>
              <a:t>Если должность не подразумевает наличие преподаваемого предмета, эту строку не заполняем. Если уже ошибочно заполнили, например «заместитель директора математики», необходимо редактировать, выбрав </a:t>
            </a:r>
          </a:p>
          <a:p>
            <a:r>
              <a:rPr lang="ru-RU" sz="1650" dirty="0">
                <a:solidFill>
                  <a:srgbClr val="C00000"/>
                </a:solidFill>
              </a:rPr>
              <a:t>из списка преподаваемых предметов пустую строку.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B3B564F-5FDF-44AC-A1CD-F1CB9775104B}"/>
              </a:ext>
            </a:extLst>
          </p:cNvPr>
          <p:cNvCxnSpPr/>
          <p:nvPr/>
        </p:nvCxnSpPr>
        <p:spPr>
          <a:xfrm flipH="1">
            <a:off x="2843808" y="5162173"/>
            <a:ext cx="2376264" cy="643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6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2048998"/>
            <a:ext cx="396044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latin typeface="Arial Narrow" panose="020B0606020202030204" pitchFamily="34" charset="0"/>
              </a:rPr>
              <a:t>Центр оценки профессионального мастерства и квалификации педагогов</a:t>
            </a:r>
          </a:p>
        </p:txBody>
      </p:sp>
      <p:pic>
        <p:nvPicPr>
          <p:cNvPr id="6146" name="Picture 2" descr="C:\Users\monitoring\Desktop\конкурс\Времена года. Лето\картинки\uploads1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5" y="1802894"/>
            <a:ext cx="30343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4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177"/>
            <a:ext cx="6877156" cy="492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 со стрелкой влево 4"/>
          <p:cNvSpPr/>
          <p:nvPr/>
        </p:nvSpPr>
        <p:spPr>
          <a:xfrm>
            <a:off x="5007878" y="1052736"/>
            <a:ext cx="4105240" cy="3816424"/>
          </a:xfrm>
          <a:prstGeom prst="leftArrowCallout">
            <a:avLst>
              <a:gd name="adj1" fmla="val 17013"/>
              <a:gd name="adj2" fmla="val 25399"/>
              <a:gd name="adj3" fmla="val 15587"/>
              <a:gd name="adj4" fmla="val 800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Имя должно состоять из латинских  букв и цифр. </a:t>
            </a:r>
            <a:r>
              <a:rPr lang="ru-RU" sz="2800" dirty="0">
                <a:solidFill>
                  <a:schemeClr val="tx1"/>
                </a:solidFill>
              </a:rPr>
              <a:t>Необходимо записать свое уникальное имя и пароль.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3851920" y="5013176"/>
            <a:ext cx="396043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83768" y="580526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Нажмите на кнопку «Зарегистрироваться»</a:t>
            </a:r>
          </a:p>
        </p:txBody>
      </p:sp>
    </p:spTree>
    <p:extLst>
      <p:ext uri="{BB962C8B-B14F-4D97-AF65-F5344CB8AC3E}">
        <p14:creationId xmlns:p14="http://schemas.microsoft.com/office/powerpoint/2010/main" val="954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7416824" cy="65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621321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После регистрации для входа в систему необходимо использовать свою учетную запись</a:t>
            </a:r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3935978" y="5153833"/>
            <a:ext cx="4079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6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monitoring\Pictures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068" r="51820" b="46568"/>
          <a:stretch/>
        </p:blipFill>
        <p:spPr bwMode="auto">
          <a:xfrm>
            <a:off x="107504" y="49103"/>
            <a:ext cx="8921923" cy="64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0800000">
            <a:off x="5076056" y="2060847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2483768" y="609329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3928" y="5924599"/>
            <a:ext cx="44644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Если вы забыли свой пароль, его необходимо сменить</a:t>
            </a:r>
          </a:p>
        </p:txBody>
      </p:sp>
    </p:spTree>
    <p:extLst>
      <p:ext uri="{BB962C8B-B14F-4D97-AF65-F5344CB8AC3E}">
        <p14:creationId xmlns:p14="http://schemas.microsoft.com/office/powerpoint/2010/main" val="317275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onitoring\Picture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38541" b="48334"/>
          <a:stretch/>
        </p:blipFill>
        <p:spPr bwMode="auto">
          <a:xfrm>
            <a:off x="62511" y="260648"/>
            <a:ext cx="90628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5400000">
            <a:off x="5354841" y="3491763"/>
            <a:ext cx="504056" cy="109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4437112"/>
            <a:ext cx="5328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Чтобы получить новый пароль, необходимо ввести логин и нажать на кнопку «сбросить пароль».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Если вы забыли логин, обратитесь к муниципальному координатору.</a:t>
            </a:r>
          </a:p>
        </p:txBody>
      </p:sp>
    </p:spTree>
    <p:extLst>
      <p:ext uri="{BB962C8B-B14F-4D97-AF65-F5344CB8AC3E}">
        <p14:creationId xmlns:p14="http://schemas.microsoft.com/office/powerpoint/2010/main" val="156791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onitoring\Pictures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5458" r="41875" b="53333"/>
          <a:stretch/>
        </p:blipFill>
        <p:spPr bwMode="auto">
          <a:xfrm>
            <a:off x="32395" y="188640"/>
            <a:ext cx="9025003" cy="53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2344168">
            <a:off x="3973164" y="1771089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27784" y="4437112"/>
            <a:ext cx="59766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Если вам не приходит по </a:t>
            </a:r>
            <a:r>
              <a:rPr lang="en-US" sz="2200" b="1" dirty="0">
                <a:solidFill>
                  <a:srgbClr val="FF0000"/>
                </a:solidFill>
              </a:rPr>
              <a:t>e-mail </a:t>
            </a:r>
            <a:r>
              <a:rPr lang="ru-RU" sz="2200" b="1" dirty="0">
                <a:solidFill>
                  <a:srgbClr val="FF0000"/>
                </a:solidFill>
              </a:rPr>
              <a:t>новый пароль, обратитесь к муниципальному координатору для сверки правильности написания электронной почты, указанной вами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37707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9052"/>
            <a:ext cx="7560840" cy="66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3935978" y="5153833"/>
            <a:ext cx="4079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0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onitoring\Pictures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20100" r="49329" b="30194"/>
          <a:stretch/>
        </p:blipFill>
        <p:spPr bwMode="auto">
          <a:xfrm>
            <a:off x="42248" y="332656"/>
            <a:ext cx="9059504" cy="60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вая фигурная скобка 4"/>
          <p:cNvSpPr/>
          <p:nvPr/>
        </p:nvSpPr>
        <p:spPr>
          <a:xfrm>
            <a:off x="2699792" y="487463"/>
            <a:ext cx="864096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Сведения печатаем самостоятельно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995364" y="3068960"/>
            <a:ext cx="792088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11455" y="3421849"/>
            <a:ext cx="2195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Сведения выбираем из выпадающего списка</a:t>
            </a:r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5652120" y="567340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4868399"/>
            <a:ext cx="26799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</a:rPr>
              <a:t>Если произошли изменения, в личном кабинете нужно редактировать данные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634536" y="4199710"/>
            <a:ext cx="3161600" cy="131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33977" y="4674138"/>
            <a:ext cx="3362159" cy="115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634536" y="5250280"/>
            <a:ext cx="3017584" cy="668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33977" y="2420888"/>
            <a:ext cx="3362159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610715" y="2864175"/>
            <a:ext cx="3257429" cy="229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72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514</TotalTime>
  <Words>369</Words>
  <Application>Microsoft Office PowerPoint</Application>
  <PresentationFormat>Экран (4:3)</PresentationFormat>
  <Paragraphs>42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специалиста по аттестации</vt:lpstr>
      <vt:lpstr>Начинающим специалистам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 личного кабинета</vt:lpstr>
      <vt:lpstr>Презентация PowerPoint</vt:lpstr>
      <vt:lpstr>Главная страница личного кабинета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 личного кабинета</vt:lpstr>
      <vt:lpstr>Главная страница личного кабинета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М. Никульшин</dc:creator>
  <cp:lastModifiedBy>Ольга Сергеевна Минич</cp:lastModifiedBy>
  <cp:revision>53</cp:revision>
  <dcterms:created xsi:type="dcterms:W3CDTF">2017-09-05T07:52:38Z</dcterms:created>
  <dcterms:modified xsi:type="dcterms:W3CDTF">2023-09-01T06:23:27Z</dcterms:modified>
</cp:coreProperties>
</file>