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59" r:id="rId4"/>
    <p:sldId id="340" r:id="rId5"/>
    <p:sldId id="272" r:id="rId6"/>
    <p:sldId id="298" r:id="rId7"/>
    <p:sldId id="341" r:id="rId8"/>
    <p:sldId id="275" r:id="rId9"/>
    <p:sldId id="301" r:id="rId10"/>
    <p:sldId id="337" r:id="rId11"/>
    <p:sldId id="276" r:id="rId12"/>
    <p:sldId id="338" r:id="rId13"/>
    <p:sldId id="339" r:id="rId14"/>
    <p:sldId id="342" r:id="rId15"/>
    <p:sldId id="278" r:id="rId16"/>
    <p:sldId id="300" r:id="rId17"/>
    <p:sldId id="279" r:id="rId18"/>
    <p:sldId id="302" r:id="rId19"/>
    <p:sldId id="280" r:id="rId20"/>
    <p:sldId id="281" r:id="rId21"/>
    <p:sldId id="304" r:id="rId22"/>
    <p:sldId id="282" r:id="rId23"/>
    <p:sldId id="305" r:id="rId24"/>
    <p:sldId id="283" r:id="rId25"/>
    <p:sldId id="284" r:id="rId26"/>
    <p:sldId id="316" r:id="rId27"/>
    <p:sldId id="306" r:id="rId28"/>
    <p:sldId id="343" r:id="rId29"/>
    <p:sldId id="307" r:id="rId30"/>
    <p:sldId id="308" r:id="rId31"/>
    <p:sldId id="344" r:id="rId32"/>
    <p:sldId id="345" r:id="rId33"/>
    <p:sldId id="309" r:id="rId34"/>
    <p:sldId id="310" r:id="rId35"/>
    <p:sldId id="311" r:id="rId36"/>
    <p:sldId id="312" r:id="rId37"/>
    <p:sldId id="313" r:id="rId38"/>
    <p:sldId id="346" r:id="rId39"/>
    <p:sldId id="314" r:id="rId40"/>
    <p:sldId id="315" r:id="rId41"/>
    <p:sldId id="285" r:id="rId42"/>
    <p:sldId id="34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84" d="100"/>
          <a:sy n="84" d="100"/>
        </p:scale>
        <p:origin x="132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98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8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83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26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37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6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69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20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3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05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27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55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810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3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95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11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57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50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443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760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251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0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1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4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05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5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79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0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7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4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03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98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4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44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59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6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9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toipkro.ru/departments/centr-attestacii-ocenki-32/attestaciya-pedagogicheskih-rabotnikov-242/attestuemomu-223/" TargetMode="Externa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toipkro.ru/departments/centr-attestacii-ocenki-32/attestaciya-pedagogicheskih-rabotnikov-242/attestuemomu-223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irin607@yandex.ru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hyperlink" Target="https://toipkro.ru/departments/centr-attestacii-ocenki-32/attestaciya-pedagogicheskih-rabotnikov-242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221088"/>
            <a:ext cx="5760640" cy="1728192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Constantia" pitchFamily="18" charset="0"/>
              </a:rPr>
              <a:t>Порядок аттестация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A6481456-68CB-4C78-936A-C90833FB7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7488" b="7500"/>
          <a:stretch/>
        </p:blipFill>
        <p:spPr>
          <a:xfrm>
            <a:off x="526728" y="3823803"/>
            <a:ext cx="8229600" cy="255454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305821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91256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27. Аттестация педагогических работников проводится на основании их заявлений, подаваемых непосредственно в аттестационную комиссию, либо направленных в адрес аттестационной комиссии по почте письмом с уведомлением о вручении или с уведомлением в форме электронного документа с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использованием информационно-телекоммуникационных сетей общего пользования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в том числе сети «Интернет», либо посредством ЕПГУ. </a:t>
            </a:r>
            <a:r>
              <a:rPr lang="ru-RU" b="1" dirty="0"/>
              <a:t>(В Томской области посредством электронной системы «Аттестация»).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228184" y="4365104"/>
            <a:ext cx="1656184" cy="576064"/>
          </a:xfrm>
          <a:prstGeom prst="straightConnector1">
            <a:avLst/>
          </a:prstGeom>
          <a:ln w="139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27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11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24221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52013"/>
            <a:ext cx="8568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28.	В заявлении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аттестационную комиссию</a:t>
            </a:r>
          </a:p>
          <a:p>
            <a:r>
              <a:rPr lang="ru-RU" sz="2400" dirty="0"/>
              <a:t>педагогические работники сообщают сведения 	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 уровне образования (квалификации), </a:t>
            </a:r>
          </a:p>
          <a:p>
            <a:pPr marL="342900" indent="-342900">
              <a:buFontTx/>
              <a:buChar char="-"/>
            </a:pP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результатах профессиональной деятельности в организациях,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 имеющихся </a:t>
            </a:r>
            <a:r>
              <a:rPr lang="ru-RU" sz="2400" dirty="0"/>
              <a:t>квалификационных категориях,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 также указывают </a:t>
            </a:r>
            <a:r>
              <a:rPr lang="ru-RU" sz="2400" dirty="0"/>
              <a:t>должность, по которой они желают пройти аттестацию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29. Заявления о проведении аттестации подаются педагогическими работниками независимо от продолжительности их работы в образовательной организации, в том числе в период нахождения в отпуске по уходу за ребенком.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217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12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911822-A5C3-462A-A09F-A1ABC0094327}"/>
              </a:ext>
            </a:extLst>
          </p:cNvPr>
          <p:cNvSpPr/>
          <p:nvPr/>
        </p:nvSpPr>
        <p:spPr>
          <a:xfrm>
            <a:off x="395536" y="1302821"/>
            <a:ext cx="842493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indent="450215" algn="just">
              <a:tabLst>
                <a:tab pos="49358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Прошу аттестовать меня в 20__ году на _____ квалификационную категорию по должности ____________.</a:t>
            </a:r>
          </a:p>
          <a:p>
            <a:pPr indent="450215" algn="just">
              <a:tabLst>
                <a:tab pos="49358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имею ________ квалификационную категорию, по должности _________________________ ___________________ (указать реквизиты распорядительного акта об установлении квалификационной категории - дата, № и орган, издавший документ)/либо: квалификационной категории не имею.</a:t>
            </a:r>
          </a:p>
          <a:p>
            <a:pPr indent="450215" algn="just">
              <a:tabLst>
                <a:tab pos="49358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Прошу провести аттестацию в____________________ (очной, дистанционной) форме.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образования: </a:t>
            </a:r>
          </a:p>
          <a:p>
            <a:pPr indent="450215"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образовательное учреждение окончил(а), год окончания ______________</a:t>
            </a:r>
          </a:p>
          <a:p>
            <a:pPr indent="450215"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полученная квалификация ____________________________________</a:t>
            </a:r>
          </a:p>
          <a:p>
            <a:pPr indent="450215" algn="just">
              <a:tabLst>
                <a:tab pos="49358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Аттестацию на заседании аттестационной комиссии прошу провести в моем присутствии/ либо: без моего присутствия.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Приложение:</a:t>
            </a:r>
          </a:p>
          <a:p>
            <a:pPr lvl="0" indent="-342900" algn="just">
              <a:buFont typeface="PT Astra Serif" panose="020A0603040505020204" pitchFamily="18" charset="-52"/>
              <a:buChar char="–"/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профессиональной деятельности согласно п. 35 или 36 Порядка.</a:t>
            </a:r>
          </a:p>
          <a:p>
            <a:pPr algn="just">
              <a:tabLst>
                <a:tab pos="269430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tabLst>
                <a:tab pos="269430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«___» ___________ 20__ г.					_________________</a:t>
            </a: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41183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5596" y="169178"/>
            <a:ext cx="722487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30. Заявления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аттестационную комиссию</a:t>
            </a:r>
          </a:p>
          <a:p>
            <a:r>
              <a:rPr lang="ru-RU" sz="2400" dirty="0"/>
              <a:t>о проведении аттестации в целях установления высшей</a:t>
            </a:r>
            <a:r>
              <a:rPr lang="en-US" sz="2400" dirty="0"/>
              <a:t> </a:t>
            </a:r>
            <a:r>
              <a:rPr lang="ru-RU" sz="2400" dirty="0"/>
              <a:t>квалификационной категории подаются педагогическими работниками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имеющими (имевшими) по одной из должностей первую или высшую квалификационную категорию.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77428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trike="sngStrike" dirty="0">
                <a:solidFill>
                  <a:srgbClr val="FF0000"/>
                </a:solidFill>
              </a:rPr>
              <a:t>31. Истечение срока действия высшей квалификационной категории не ограничивает право педагогического работника впоследствии обращаться в аттестационную комиссию с заявлением о проведении его аттестации в целях установления высшей квалификационной категории по той же должности.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38993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31. Заявления в аттестационную комиссию рассматриваются в срок </a:t>
            </a:r>
            <a:r>
              <a:rPr lang="ru-RU" sz="2000" b="1" dirty="0">
                <a:solidFill>
                  <a:srgbClr val="0070C0"/>
                </a:solidFill>
              </a:rPr>
              <a:t>не более 30 календарных дней </a:t>
            </a:r>
            <a:r>
              <a:rPr lang="ru-RU" sz="2000" dirty="0"/>
              <a:t>со дня их получения, в течение которого определяется конкретный срок проведения аттестации для каждого педагогического работника индивидуально, а также осуществляется письменное уведомление педагогических работников о сроке, формах и способах проведения аттестации.</a:t>
            </a:r>
          </a:p>
        </p:txBody>
      </p:sp>
    </p:spTree>
    <p:extLst>
      <p:ext uri="{BB962C8B-B14F-4D97-AF65-F5344CB8AC3E}">
        <p14:creationId xmlns:p14="http://schemas.microsoft.com/office/powerpoint/2010/main" val="4020317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14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24221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1525" y="1410350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Педагогические работники имеют право не позднее чем за 5 рабочих дней до проведения заседания аттестационной комиссии направить в аттестационную комиссию дополнительные сведения, характеризующие их профессиональную деятельность.</a:t>
            </a:r>
          </a:p>
          <a:p>
            <a:pPr indent="342900" algn="just">
              <a:spcAft>
                <a:spcPts val="0"/>
              </a:spcAft>
            </a:pP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аттестации педагогических работников в целях установления первой или высшей квалификационной категории по соответствующей должности осуществляется с учетом всестороннего анализа их профессиональной деятельности, проведенного специалистами (за исключением случаев, указанных в абзацах четвертом и пятом настоящего пункта).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338" y="4437112"/>
            <a:ext cx="1160150" cy="11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32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15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24221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207409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Проведение аттестации педагогических работников, имеющих государственные награды, почетные звания, ведомственные знаки отличия и иные награды, полученные за достижения в педагогической деятельности, либо являющихся призерами конкурсов профессионального мастерства, в целях установления первой или высшей квалификационной категории осуществляется на основе сведений, подтверждающих наличие у педагогических работников наград, званий, знаков отличия, сведений о награждениях за участие в профессиональных </a:t>
            </a:r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конкурсах</a:t>
            </a:r>
            <a:endParaRPr lang="ru-RU" sz="2200" b="1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indent="342900" algn="just">
              <a:spcAft>
                <a:spcPts val="0"/>
              </a:spcAft>
            </a:pP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32. Продолжительность аттестации для каждого педагогического работника от начала ее проведения и до принятия решения аттестационной комиссией составляет не более 60 календарных дней.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8C6AEC-0A42-430E-A0A8-589CBA1DD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997" y="331622"/>
            <a:ext cx="841323" cy="77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4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16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485940" y="-473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62880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33. Заседание аттестационной комиссии считается правомочным, если на нем присутствуют не менее двух третей от общего числа ее членов. 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34. Педагогический работник имеет право лично присутствовать при его аттестации на заседании аттестационной комиссии. При неявке педагогического работника на заседание аттестация проводится в его отсутствие.  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A24EF1-2794-4B2E-AB34-FF8D0EB5A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780011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6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17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257599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 35.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</a:t>
            </a:r>
            <a:r>
              <a:rPr lang="ru-RU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</a:t>
            </a: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педагогическим</a:t>
            </a:r>
            <a:r>
              <a:rPr lang="ru-RU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работникам</a:t>
            </a:r>
            <a:r>
              <a:rPr lang="ru-RU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устанавливается</a:t>
            </a:r>
            <a:r>
              <a:rPr lang="ru-RU" spc="-8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pc="-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следующих</a:t>
            </a:r>
            <a:r>
              <a:rPr lang="ru-RU" spc="-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</a:t>
            </a:r>
            <a:r>
              <a:rPr lang="ru-RU" b="1" spc="-8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r>
              <a:rPr lang="ru-RU" b="1" spc="-55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профессиональной деятельности: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2E86B0-21FE-4BC3-8EEB-332CEC809B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92" r="15089"/>
          <a:stretch/>
        </p:blipFill>
        <p:spPr>
          <a:xfrm>
            <a:off x="119621" y="2852936"/>
            <a:ext cx="912724" cy="12961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3325" y="1598235"/>
            <a:ext cx="77991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стабильных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положительных</a:t>
            </a:r>
            <a:r>
              <a:rPr lang="ru-RU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</a:t>
            </a:r>
            <a:r>
              <a:rPr lang="ru-RU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обучающимися</a:t>
            </a:r>
            <a:r>
              <a:rPr lang="ru-RU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</a:t>
            </a:r>
            <a:r>
              <a:rPr lang="ru-RU" spc="-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программ,</a:t>
            </a:r>
            <a:r>
              <a:rPr lang="ru-RU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spc="-35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</a:t>
            </a:r>
            <a:r>
              <a:rPr lang="ru-RU" b="1" spc="-45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spc="-65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r>
              <a:rPr lang="ru-RU" b="1" spc="-65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искусств,</a:t>
            </a:r>
            <a:r>
              <a:rPr lang="ru-RU" b="1" spc="-55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</a:t>
            </a:r>
            <a:r>
              <a:rPr lang="ru-RU" b="1" spc="-5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</a:t>
            </a:r>
            <a:r>
              <a:rPr lang="ru-RU" b="1" spc="-5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b="1" spc="-5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спорта,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ru-RU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</a:t>
            </a:r>
            <a:r>
              <a:rPr lang="ru-RU" spc="-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мониторингов</a:t>
            </a:r>
            <a:r>
              <a:rPr lang="ru-RU" spc="-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иных</a:t>
            </a:r>
            <a:r>
              <a:rPr lang="ru-RU" spc="-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</a:t>
            </a:r>
            <a:r>
              <a:rPr lang="ru-RU" spc="-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контроля, проводимых организацией;</a:t>
            </a:r>
          </a:p>
          <a:p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стабильных</a:t>
            </a:r>
            <a:r>
              <a:rPr lang="ru-RU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положительных</a:t>
            </a:r>
            <a:r>
              <a:rPr lang="ru-RU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</a:t>
            </a:r>
            <a:r>
              <a:rPr lang="ru-RU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обучающимися</a:t>
            </a:r>
            <a:r>
              <a:rPr lang="ru-RU" spc="-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</a:t>
            </a:r>
            <a:r>
              <a:rPr lang="ru-RU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</a:t>
            </a:r>
            <a:r>
              <a:rPr lang="ru-RU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ru-RU" spc="-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мониторинга системы образования, проводимого в</a:t>
            </a:r>
            <a:r>
              <a:rPr lang="ru-RU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порядке,</a:t>
            </a:r>
            <a:r>
              <a:rPr lang="ru-RU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установленном</a:t>
            </a:r>
            <a:r>
              <a:rPr lang="ru-RU" spc="-8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Правительством</a:t>
            </a:r>
            <a:r>
              <a:rPr lang="ru-RU" spc="-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r>
              <a:rPr lang="ru-RU" spc="-2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ru-RU" sz="900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 - выявления развития у обучающихся способностей к научной (интеллектуальной), творческой, физкультурно-спортивной деятельности;</a:t>
            </a:r>
          </a:p>
          <a:p>
            <a:endParaRPr lang="ru-RU" sz="900" dirty="0"/>
          </a:p>
          <a:p>
            <a:r>
              <a:rPr lang="ru-RU" dirty="0"/>
              <a:t> - личного вклада в повышение качества образования, совершенствования методов обучения и воспитания, транслирования в педагогических коллективах опыта практических результатов своей профессиональной деятельности, активного участия в работе методических объединений педагогических работников организации.</a:t>
            </a:r>
          </a:p>
          <a:p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i="1" spc="8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i="1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</a:t>
            </a:r>
            <a:r>
              <a:rPr lang="ru-RU" sz="1400" i="1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r>
              <a:rPr lang="ru-RU" sz="1400" i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ru-RU" sz="1400" i="1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i="1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августа</a:t>
            </a:r>
            <a:r>
              <a:rPr lang="ru-RU" sz="1400" i="1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</a:t>
            </a:r>
            <a:r>
              <a:rPr lang="ru-RU" sz="1400" i="1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r>
              <a:rPr lang="ru-RU" sz="1400" i="1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400" i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662 "Об осуществлении мониторинга системы образования".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6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18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211432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 36. </a:t>
            </a:r>
            <a:r>
              <a:rPr lang="ru-RU" sz="2000" dirty="0"/>
              <a:t>Высшая квалификационная категория педагогическим работникам устанавливается на основе </a:t>
            </a:r>
            <a:r>
              <a:rPr lang="ru-RU" sz="2000" b="1" dirty="0">
                <a:solidFill>
                  <a:srgbClr val="0070C0"/>
                </a:solidFill>
              </a:rPr>
              <a:t>следующих показателей их профессиональной деятельности: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477228"/>
            <a:ext cx="72007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/>
              <a:t>достижения обучающимися положительной динамики результатов освоения образовательных программ, в том числе в области искусств, физической культуры и спорта, по итогам мониторингов, проводимых организацией;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 достижения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Правительством РФ</a:t>
            </a:r>
            <a:r>
              <a:rPr lang="ru-RU" sz="2000" baseline="30000" dirty="0"/>
              <a:t>6</a:t>
            </a:r>
            <a:r>
              <a:rPr lang="ru-RU" sz="2000" dirty="0"/>
              <a:t>;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выявления и развития способностей обучающихся в научной (интеллектуальной), творческой, физкультурно-спортивной деятельности, а также их участия в олимпиадах, конкурсах, фестивалях, соревнованиях;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i="1" baseline="30000" dirty="0"/>
              <a:t>6</a:t>
            </a:r>
            <a:r>
              <a:rPr lang="ru-RU" sz="2000" i="1" dirty="0"/>
              <a:t> Постановление Правительства РФ от 5 августа 2013 г.N662</a:t>
            </a:r>
            <a:endParaRPr lang="ru-RU" sz="2000" dirty="0"/>
          </a:p>
          <a:p>
            <a:r>
              <a:rPr lang="ru-RU" sz="2000" i="1" dirty="0"/>
              <a:t>"Об осуществлении мониторинга системы образования".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1E5244-2D16-4BB8-8680-EFEFCC721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81" r="16401" b="-400"/>
          <a:stretch/>
        </p:blipFill>
        <p:spPr>
          <a:xfrm>
            <a:off x="179512" y="3356992"/>
            <a:ext cx="106031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86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19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BA73C-465A-4464-BA3E-89CEF81F5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756" y="3327772"/>
            <a:ext cx="1060796" cy="14387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8386" y="1622876"/>
            <a:ext cx="7602006" cy="4468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marR="194310">
              <a:lnSpc>
                <a:spcPct val="97000"/>
              </a:lnSpc>
              <a:spcBef>
                <a:spcPts val="625"/>
              </a:spcBef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- личного вклада в повышение качества образования, совершенствования</a:t>
            </a:r>
            <a:r>
              <a:rPr lang="ru-RU" sz="2400" spc="-5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методов</a:t>
            </a:r>
            <a:r>
              <a:rPr lang="ru-RU" sz="2400" spc="-7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обучения</a:t>
            </a:r>
            <a:r>
              <a:rPr lang="ru-RU" sz="2400" spc="-5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и</a:t>
            </a:r>
            <a:r>
              <a:rPr lang="ru-RU" sz="2400" spc="-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воспитания, и продуктивного использования новых образовательных технологий, транслирования</a:t>
            </a:r>
          </a:p>
          <a:p>
            <a:pPr marL="92075" marR="314960">
              <a:lnSpc>
                <a:spcPct val="97000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в педагогических коллективах опыта практических результатов</a:t>
            </a:r>
            <a:r>
              <a:rPr lang="ru-RU" sz="2400" spc="-8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своей</a:t>
            </a:r>
            <a:r>
              <a:rPr lang="ru-RU" sz="2400" spc="-8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профессиональной</a:t>
            </a:r>
            <a:r>
              <a:rPr lang="ru-RU" sz="2400" spc="-8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деятельности, в том числе экспериментальной и инновационной;</a:t>
            </a:r>
          </a:p>
          <a:p>
            <a:pPr marL="92075" marR="119380">
              <a:lnSpc>
                <a:spcPct val="97000"/>
              </a:lnSpc>
              <a:spcBef>
                <a:spcPts val="615"/>
              </a:spcBef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- активного участия в работе методических </a:t>
            </a:r>
            <a:r>
              <a:rPr lang="ru-RU" sz="2400" spc="-10" dirty="0">
                <a:latin typeface="Calibri" panose="020F0502020204030204" pitchFamily="34" charset="0"/>
                <a:ea typeface="Calibri" panose="020F0502020204030204" pitchFamily="34" charset="0"/>
              </a:rPr>
              <a:t>объединений</a:t>
            </a:r>
            <a:r>
              <a:rPr lang="ru-RU" sz="2400" spc="-7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spc="-10" dirty="0">
                <a:latin typeface="Calibri" panose="020F0502020204030204" pitchFamily="34" charset="0"/>
                <a:ea typeface="Calibri" panose="020F0502020204030204" pitchFamily="34" charset="0"/>
              </a:rPr>
              <a:t>педагогических</a:t>
            </a:r>
            <a:r>
              <a:rPr lang="ru-RU" sz="2400" spc="-7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spc="-10" dirty="0">
                <a:latin typeface="Calibri" panose="020F0502020204030204" pitchFamily="34" charset="0"/>
                <a:ea typeface="Calibri" panose="020F0502020204030204" pitchFamily="34" charset="0"/>
              </a:rPr>
              <a:t>работников</a:t>
            </a:r>
            <a:r>
              <a:rPr lang="ru-RU" sz="2400" spc="-7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spc="-10" dirty="0">
                <a:latin typeface="Calibri" panose="020F0502020204030204" pitchFamily="34" charset="0"/>
                <a:ea typeface="Calibri" panose="020F0502020204030204" pitchFamily="34" charset="0"/>
              </a:rPr>
              <a:t>организаций,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в разработке программно-методического сопровождения</a:t>
            </a:r>
            <a:r>
              <a:rPr lang="ru-RU" sz="2400" spc="-8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образовательного</a:t>
            </a:r>
            <a:r>
              <a:rPr lang="ru-RU" sz="2400" spc="-8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процесса, профессиональных конкурсах.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1716736" y="80109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 36. </a:t>
            </a:r>
            <a:r>
              <a:rPr lang="ru-RU" sz="2000" dirty="0"/>
              <a:t>Высшая квалификационная категория педагогическим работникам устанавливается на основе </a:t>
            </a:r>
            <a:r>
              <a:rPr lang="ru-RU" sz="2000" b="1" dirty="0">
                <a:solidFill>
                  <a:srgbClr val="0070C0"/>
                </a:solidFill>
              </a:rPr>
              <a:t>следующих показателей их профессиональной деятельности:</a:t>
            </a:r>
          </a:p>
        </p:txBody>
      </p:sp>
    </p:spTree>
    <p:extLst>
      <p:ext uri="{BB962C8B-B14F-4D97-AF65-F5344CB8AC3E}">
        <p14:creationId xmlns:p14="http://schemas.microsoft.com/office/powerpoint/2010/main" val="121631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1835696" y="332656"/>
            <a:ext cx="7056784" cy="6192688"/>
          </a:xfrm>
          <a:prstGeom prst="foldedCorner">
            <a:avLst>
              <a:gd name="adj" fmla="val 1897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800" i="1" dirty="0">
                <a:solidFill>
                  <a:srgbClr val="0070C0"/>
                </a:solidFill>
              </a:rPr>
              <a:t>Приказ </a:t>
            </a:r>
            <a:r>
              <a:rPr lang="ru-RU" sz="2800" i="1" dirty="0" err="1">
                <a:solidFill>
                  <a:srgbClr val="0070C0"/>
                </a:solidFill>
              </a:rPr>
              <a:t>Минпросвещения</a:t>
            </a:r>
            <a:r>
              <a:rPr lang="ru-RU" sz="2800" i="1" dirty="0">
                <a:solidFill>
                  <a:srgbClr val="0070C0"/>
                </a:solidFill>
              </a:rPr>
              <a:t> России от 24.03.2023 № 196</a:t>
            </a:r>
            <a:endParaRPr lang="ru-RU" sz="2800" dirty="0">
              <a:solidFill>
                <a:srgbClr val="0070C0"/>
              </a:solidFill>
            </a:endParaRPr>
          </a:p>
          <a:p>
            <a:pPr algn="ctr"/>
            <a:r>
              <a:rPr lang="ru-RU" sz="2800" i="1" dirty="0">
                <a:solidFill>
                  <a:srgbClr val="0070C0"/>
                </a:solidFill>
              </a:rPr>
              <a:t>"Об утверждении Порядка проведения аттестации педагогических работников организаций, осуществляющих образовательную деятельность"</a:t>
            </a:r>
            <a:endParaRPr lang="ru-RU" sz="2800" dirty="0">
              <a:solidFill>
                <a:srgbClr val="0070C0"/>
              </a:solidFill>
            </a:endParaRPr>
          </a:p>
          <a:p>
            <a:pPr algn="ctr"/>
            <a:r>
              <a:rPr lang="ru-RU" sz="2800" i="1" dirty="0">
                <a:solidFill>
                  <a:srgbClr val="0070C0"/>
                </a:solidFill>
              </a:rPr>
              <a:t>(вступил в силу с 01.09.2023 </a:t>
            </a:r>
          </a:p>
          <a:p>
            <a:pPr algn="ctr"/>
            <a:r>
              <a:rPr lang="ru-RU" sz="2800" i="1" dirty="0">
                <a:solidFill>
                  <a:srgbClr val="0070C0"/>
                </a:solidFill>
              </a:rPr>
              <a:t>и </a:t>
            </a:r>
            <a:r>
              <a:rPr lang="ru-RU" sz="2800" b="1" i="1" u="sng" dirty="0">
                <a:solidFill>
                  <a:srgbClr val="0070C0"/>
                </a:solidFill>
              </a:rPr>
              <a:t>действует по 31.08.2029</a:t>
            </a:r>
            <a:r>
              <a:rPr lang="ru-RU" sz="2800" i="1" dirty="0">
                <a:solidFill>
                  <a:srgbClr val="0070C0"/>
                </a:solidFill>
              </a:rPr>
              <a:t>)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7" name="Picture 4" descr="https://ds4reut.edumsko.ru/uploads/28000/27952/section/368165/vert-menu_001.jpg?15240812005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1" y="1628800"/>
            <a:ext cx="1561730" cy="13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7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041" y="3861048"/>
            <a:ext cx="1561730" cy="158417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6459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20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36532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7D97B3-9C85-4CE9-A431-9951C4AF6EFE}"/>
              </a:ext>
            </a:extLst>
          </p:cNvPr>
          <p:cNvSpPr/>
          <p:nvPr/>
        </p:nvSpPr>
        <p:spPr>
          <a:xfrm>
            <a:off x="683568" y="1916832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37. Оценка профессиональной деятельности педагогических работников в целях установления квалификационной категории осуществляется аттестационной комиссией на основе результатов их работы,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показателям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предусмотренным пунктами 35, 36 настоящего Порядка, при условии, что их деятельность связана с соответствующими направлениями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3317594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21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36532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22681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38. По результатам аттестации аттестационная комиссия принимает одно из следующих решений:</a:t>
            </a:r>
          </a:p>
          <a:p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/>
              <a:t>установить первую квалификационную категорию, высшую </a:t>
            </a:r>
            <a:r>
              <a:rPr lang="ru-RU" sz="2400" b="1" dirty="0">
                <a:solidFill>
                  <a:srgbClr val="0070C0"/>
                </a:solidFill>
              </a:rPr>
              <a:t>квалификационную категорию </a:t>
            </a:r>
            <a:r>
              <a:rPr lang="ru-RU" sz="2400" dirty="0"/>
              <a:t>(указывается должность педагогического работника, по которой устанавливается квалификационная категория);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/>
              <a:t>отказать в установлении первой квалификационной категории, высшей </a:t>
            </a:r>
            <a:r>
              <a:rPr lang="ru-RU" sz="2400" b="1" dirty="0">
                <a:solidFill>
                  <a:srgbClr val="0070C0"/>
                </a:solidFill>
              </a:rPr>
              <a:t>квалификационной категории </a:t>
            </a:r>
            <a:r>
              <a:rPr lang="ru-RU" sz="2400" dirty="0"/>
              <a:t>(указывается должность, по которой педагогическому работнику отказывается в установлении квалификационной категории).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t="2269" r="11165" b="4713"/>
          <a:stretch/>
        </p:blipFill>
        <p:spPr bwMode="auto">
          <a:xfrm>
            <a:off x="6588224" y="5725701"/>
            <a:ext cx="1485528" cy="100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330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22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36532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94857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39. Решение аттестационной комиссией принимается в отсутствие аттестуемого педагогического работника открытым голосованием большинством голосов присутствующих на заседании членов аттестационной комиссии. При равенстве голосов аттестационная комиссия принимает решение об установлении педагогическому работнику первой квалификационной категории, высшей </a:t>
            </a:r>
            <a:r>
              <a:rPr lang="ru-RU" sz="2000" b="1" dirty="0">
                <a:solidFill>
                  <a:srgbClr val="0070C0"/>
                </a:solidFill>
              </a:rPr>
              <a:t>квалификационной категории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При прохождении аттестации педагогический работник, являющийся членом аттестационной комиссии, не участвует в голосовании по своей кандидатуре.</a:t>
            </a:r>
          </a:p>
          <a:p>
            <a:endParaRPr lang="ru-RU" sz="2000" dirty="0"/>
          </a:p>
          <a:p>
            <a:r>
              <a:rPr lang="ru-RU" sz="2000" dirty="0"/>
              <a:t>Результаты аттестации педагогического работника, непосредственно присутствующего на заседании аттестационной комиссии, сообщаются ему после подведения итогов голосования.</a:t>
            </a:r>
          </a:p>
          <a:p>
            <a:r>
              <a:rPr lang="ru-RU" sz="2000" dirty="0"/>
              <a:t>Решение аттестационной комиссии вступает в силу со дня его вынесения и </a:t>
            </a:r>
            <a:r>
              <a:rPr lang="ru-RU" sz="2000" b="1" dirty="0">
                <a:solidFill>
                  <a:srgbClr val="0070C0"/>
                </a:solidFill>
              </a:rPr>
              <a:t>является основанием для дифференциации оплаты труда педагогических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47129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11909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478" y="148478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40. При принятии в отношении педагогического работника, имеющего первую квалификационную категорию, решения аттестационной комиссии об отказе в установлении высшей квалификационной категории, за ним сохраняется первая квалификационная категория.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41. Педагогические работники, которым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отказано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в установлении квалификационной категории,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обращаются по их желанию в аттестационную комиссию с заявлением о проведении аттестации на ту же квалификационную категорию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не ранее чем через год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со дня принятия аттестационной комиссией соответствующего решения.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9092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24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554" y="1240363"/>
            <a:ext cx="8424936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42. На основании решений аттестационных комиссий о результатах аттестации педагогических работников органы, </a:t>
            </a:r>
            <a:r>
              <a:rPr lang="ru-RU" sz="2400" b="1" dirty="0">
                <a:solidFill>
                  <a:srgbClr val="0070C0"/>
                </a:solidFill>
              </a:rPr>
              <a:t>указанные в пункте 25 настоящего Порядка</a:t>
            </a:r>
            <a:r>
              <a:rPr lang="ru-RU" sz="2400" dirty="0"/>
              <a:t>, издают соответствующие распорядительные акты об установлении педагогическим работникам первой квалификационной категории, высшей квалификационной категории со дня вынесения решения аттестационной комиссией, которые размещаются на официальных сайтах указанных органов в сети "Интернет".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0070C0"/>
                </a:solidFill>
              </a:rPr>
              <a:t>На основании указанных распорядительных актов работодатели вносят соответствующие записи в трудовые книжки педагогических работников и (или) в сведения об их трудовой деятельности.</a:t>
            </a:r>
            <a:endParaRPr lang="ru-RU" sz="2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4698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25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48843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 Дублируем на сайте ТОИПКРО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47624"/>
            <a:ext cx="7288616" cy="479251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23528" y="5445224"/>
            <a:ext cx="936104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13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26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4D9847-E29E-473A-AC2E-486E879A7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604" y="5540319"/>
            <a:ext cx="1512168" cy="113412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04116"/>
              </p:ext>
            </p:extLst>
          </p:nvPr>
        </p:nvGraphicFramePr>
        <p:xfrm>
          <a:off x="611560" y="1556793"/>
          <a:ext cx="7920880" cy="4023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20880">
                  <a:extLst>
                    <a:ext uri="{9D8B030D-6E8A-4147-A177-3AD203B41FA5}">
                      <a16:colId xmlns:a16="http://schemas.microsoft.com/office/drawing/2014/main" val="2783418260"/>
                    </a:ext>
                  </a:extLst>
                </a:gridCol>
              </a:tblGrid>
              <a:tr h="1563811">
                <a:tc>
                  <a:txBody>
                    <a:bodyPr/>
                    <a:lstStyle/>
                    <a:p>
                      <a:pPr marL="0" marR="64325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</a:t>
                      </a:r>
                      <a:r>
                        <a:rPr lang="ru-RU" sz="2400" spc="-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2400" spc="-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аттестации</a:t>
                      </a:r>
                      <a:r>
                        <a:rPr lang="ru-RU" sz="2400" spc="-4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400" spc="-5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целях</a:t>
                      </a:r>
                      <a:r>
                        <a:rPr lang="ru-RU" sz="2400" spc="-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установления квалификационной</a:t>
                      </a:r>
                      <a:r>
                        <a:rPr lang="ru-RU" sz="2400" spc="-7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категории</a:t>
                      </a:r>
                      <a:r>
                        <a:rPr lang="ru-RU" sz="2400" spc="-6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(первой,</a:t>
                      </a:r>
                      <a:r>
                        <a:rPr lang="ru-RU" sz="2400" spc="-7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высшей) педагогический работник вправе обжаловать в</a:t>
                      </a:r>
                      <a:r>
                        <a:rPr lang="ru-RU" sz="2400" spc="-7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2400" spc="-7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400" spc="-7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законодательством</a:t>
                      </a:r>
                      <a:r>
                        <a:rPr lang="ru-RU" sz="2400" spc="-7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pc="-2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186359"/>
                  </a:ext>
                </a:extLst>
              </a:tr>
              <a:tr h="2073221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</a:t>
                      </a:r>
                      <a:r>
                        <a:rPr lang="ru-RU" sz="2400" spc="-6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Квалификационные</a:t>
                      </a:r>
                      <a:r>
                        <a:rPr lang="ru-RU" sz="2400" spc="-6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категории</a:t>
                      </a:r>
                      <a:r>
                        <a:rPr lang="ru-RU" sz="2400" spc="-3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(первая,</a:t>
                      </a:r>
                      <a:r>
                        <a:rPr lang="ru-RU" sz="2400" spc="-4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высшая), установленные педагогическим работникам, сохраняются при переходе в другую организацию, в том числе расположенную в другом субъекте РФ, 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400" b="1" spc="-5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также</a:t>
                      </a:r>
                      <a:r>
                        <a:rPr lang="ru-RU" sz="2400" b="1" spc="-5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являются</a:t>
                      </a:r>
                      <a:r>
                        <a:rPr lang="ru-RU" sz="2400" b="1" spc="-55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основанием</a:t>
                      </a:r>
                      <a:r>
                        <a:rPr lang="ru-RU" sz="2400" b="1" spc="-5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2400" b="1" spc="-55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дифференциации оплаты труда педагогических работников.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3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200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27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211432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85462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45. Аттестация в целях установления квалификационной категории «педагог-методист» или «педагог-наставник» проводится по желанию педагогических работников. К указанной аттестации допускаются педагогические работники, имеющие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высшую квалификационную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категорию. 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46. Аттестация педагогических работников в целях установления квалификационной категории «педагог-методист» или «педагог-наставник» проводится АК, сформированными в порядке, предусмотренными пунктами 25 и 26 настоящего Порядка.</a:t>
            </a:r>
          </a:p>
          <a:p>
            <a:pPr indent="3429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(!п.26. Порядка аттестации предусматривает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специалистов для осуществления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всестороннего анализа профессиональной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педагогических работников)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4D9847-E29E-473A-AC2E-486E879A7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604" y="5355444"/>
            <a:ext cx="1512168" cy="11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49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28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11909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12776"/>
            <a:ext cx="813690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47. Аттестация педагогических работников в целях установления квалификационной категории «педагог-методист» или «педагог-наставник» проводится на основании заявлений в АК, подаваемых способами, указанными в пункте 27 настоящего Порядка. </a:t>
            </a:r>
            <a:endParaRPr lang="ru-RU" sz="2300" dirty="0">
              <a:highlight>
                <a:srgbClr val="FFFF00"/>
              </a:highlight>
              <a:latin typeface="Times New Roman"/>
              <a:ea typeface="Calibri"/>
              <a:cs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48. В заявлении педагогические работники сообщают сведения об уровне образования (квалификации), </a:t>
            </a:r>
            <a:r>
              <a:rPr lang="ru-RU" sz="2300" b="1" dirty="0">
                <a:latin typeface="Times New Roman"/>
                <a:ea typeface="Calibri"/>
                <a:cs typeface="Times New Roman"/>
              </a:rPr>
              <a:t>результатах деятельности, связанной с методической работой или наставничеством, 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об имеющейся высшей квалификационной категории, а также о квалификационной категории, по которой они желают пройти аттестацию. </a:t>
            </a:r>
            <a:endParaRPr lang="ru-RU" sz="2300" dirty="0"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70BF43-E6C2-49ED-AB50-5CBD1D7B85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85" t="5231" r="6325" b="6326"/>
          <a:stretch/>
        </p:blipFill>
        <p:spPr>
          <a:xfrm>
            <a:off x="5796136" y="5180734"/>
            <a:ext cx="1388045" cy="14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7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29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11909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1385" y="1412776"/>
            <a:ext cx="84690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К заявлению прилагается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ходатайство работодателя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в АК, характеризующее деятельность педагогического работника, направленную на совершенствование методической работы или наставничества непосредственно в ОО. </a:t>
            </a:r>
          </a:p>
          <a:p>
            <a:pPr indent="342900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Ходатайство формируется на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основе решения педагогического совета ОО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(иного коллегиального органа управления ОО), на котором рассматривалась деятельность педагогического работника, осуществляющего методическую работу или наставничество,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согласованного с выборным органом соответствующей первичной профсоюзной организации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, а в отсутствие такового – с иным представительным органом (представителем) работников организации. </a:t>
            </a:r>
            <a:endParaRPr lang="ru-RU" sz="2200" dirty="0">
              <a:ea typeface="Calibri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4148D-EFB8-4ADF-ADA5-12F5C5FA98B3}"/>
              </a:ext>
            </a:extLst>
          </p:cNvPr>
          <p:cNvSpPr txBox="1"/>
          <p:nvPr/>
        </p:nvSpPr>
        <p:spPr>
          <a:xfrm>
            <a:off x="761010" y="5670919"/>
            <a:ext cx="172401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Решение педсовета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A0101-105D-4B12-BEA4-E0F626CEA106}"/>
              </a:ext>
            </a:extLst>
          </p:cNvPr>
          <p:cNvSpPr txBox="1"/>
          <p:nvPr/>
        </p:nvSpPr>
        <p:spPr>
          <a:xfrm>
            <a:off x="3532151" y="5635444"/>
            <a:ext cx="202622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Согласование с профсоюзом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D576C-CF46-4089-8FA1-B8B358189B68}"/>
              </a:ext>
            </a:extLst>
          </p:cNvPr>
          <p:cNvSpPr txBox="1"/>
          <p:nvPr/>
        </p:nvSpPr>
        <p:spPr>
          <a:xfrm>
            <a:off x="6605497" y="5628478"/>
            <a:ext cx="190821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Ходатайство работодателя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0718C5E-FBE3-4D2C-8D30-A9732ACBF204}"/>
              </a:ext>
            </a:extLst>
          </p:cNvPr>
          <p:cNvSpPr/>
          <p:nvPr/>
        </p:nvSpPr>
        <p:spPr>
          <a:xfrm>
            <a:off x="2657870" y="588084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E7E8E476-3A2E-4926-9862-35ECBEF6009E}"/>
              </a:ext>
            </a:extLst>
          </p:cNvPr>
          <p:cNvSpPr/>
          <p:nvPr/>
        </p:nvSpPr>
        <p:spPr>
          <a:xfrm>
            <a:off x="5942951" y="588084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2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400" dirty="0"/>
              <a:t>Порядок проведения аттестации применяется к педагогическим работникам, замещающим должности, поименованные в подразделе 2 раздела 1 номенклатуры должностей педагогических работников организаций,  осуществляющих образовательную деятельность.</a:t>
            </a:r>
          </a:p>
          <a:p>
            <a:pPr marL="514350" indent="-514350" algn="just">
              <a:buAutoNum type="arabicPeriod"/>
            </a:pPr>
            <a:r>
              <a:rPr lang="ru-RU" sz="2400" dirty="0"/>
              <a:t>Аттестация педагогических работников проводится в целях: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400" dirty="0"/>
              <a:t>подтверждения соответствия педагогических работников занимаемым ими должностям;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400" dirty="0"/>
              <a:t>по желанию педагогических работников в целях установления квалификационной категории.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40466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ОБЩИЕ ПОЛОЖЕНИЯ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5283389"/>
            <a:ext cx="2664296" cy="137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498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30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877253"/>
            <a:ext cx="8136904" cy="53302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Прямоугольник 1"/>
          <p:cNvSpPr/>
          <p:nvPr/>
        </p:nvSpPr>
        <p:spPr>
          <a:xfrm>
            <a:off x="461534" y="6301899"/>
            <a:ext cx="850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5"/>
              </a:rPr>
              <a:t>https://toipkro.ru/departments/centr-attestacii-ocenki-32/attestaciya-pedagogicheskih-rabotnikov-242/attestuemomu-223/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32180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31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202010"/>
            <a:ext cx="7601704" cy="50178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395536" y="6388715"/>
            <a:ext cx="850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4"/>
              </a:rPr>
              <a:t>https://toipkro.ru/departments/centr-attestacii-ocenki-32/attestaciya-pedagogicheskih-rabotnikov-242/attestuemomu-223/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25276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32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475656" y="6842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52688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49. Сроки рассмотрения АК заявлений определяются в соответствии с абзацем первым пункта 31 настоящего Порядка  (не более 30 календарных дней). 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Педагогические работники имеют право не позднее чем за 5 рабочих дней до проведения заседания АК направить в АК дополнительные сведения, характеризующие их методическую или наставническую деятельность. 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Продолжительность аттестации для каждого педагогического работника определяется в соответствии с пунктом 32 настоящего Порядка (не более 60 календарных дней.).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6078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439144" y="26064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50. Квалификационная категория «педагог-методист» устанавливается на основе следующих показателей деятельности, </a:t>
            </a:r>
            <a:r>
              <a:rPr lang="ru-RU" b="1" u="sng" dirty="0">
                <a:solidFill>
                  <a:srgbClr val="0070C0"/>
                </a:solidFill>
              </a:rPr>
              <a:t>не входящей в должностные обязанности</a:t>
            </a:r>
            <a:r>
              <a:rPr lang="ru-RU" b="1" dirty="0"/>
              <a:t> по занимаемой в организации должности: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97826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руководства методическим объединением педагогических работников ОО и активного участия в методической работе ОО;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руководства разработкой программно-методического сопровождения образовательного процесса, в том числе методического сопровождения реализации инновационных образовательных программ и проектов в ОО;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методической поддержки педагогических работников ОО при подготовке к участию в профессиональных конкурсах;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участия в методической поддержке (сопровождении) педагогических работников ОО, направленной на их профессиональное развитие, преодоление профессиональных дефицитов;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передачи опыта по применению в ОО авторских учебных и (или) учебно-методических разработок.</a:t>
            </a:r>
          </a:p>
        </p:txBody>
      </p:sp>
    </p:spTree>
    <p:extLst>
      <p:ext uri="{BB962C8B-B14F-4D97-AF65-F5344CB8AC3E}">
        <p14:creationId xmlns:p14="http://schemas.microsoft.com/office/powerpoint/2010/main" val="1244483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34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331640" y="18864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51. Квалификационная категория «педагог-наставник» устанавливается на основе следующих показателей деятельности, </a:t>
            </a:r>
            <a:r>
              <a:rPr lang="ru-RU" b="1" dirty="0">
                <a:solidFill>
                  <a:srgbClr val="0070C0"/>
                </a:solidFill>
              </a:rPr>
              <a:t>не входящей в должностные обязанности </a:t>
            </a:r>
            <a:r>
              <a:rPr lang="ru-RU" b="1" dirty="0">
                <a:solidFill>
                  <a:prstClr val="black"/>
                </a:solidFill>
              </a:rPr>
              <a:t>по занимаемой в организации должности: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86293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руководства практической подготовкой студентов, обучающихся по образовательным программам среднего профессионального и (или) образовательным программам высшего образования;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наставничества в отношении педагогических работников образовательной организации, активного сопровождения их профессионального развития в ОО;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содействия 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распространения авторских подходов и методических разработок в области наставнической деятельности в ОО.</a:t>
            </a:r>
          </a:p>
        </p:txBody>
      </p:sp>
    </p:spTree>
    <p:extLst>
      <p:ext uri="{BB962C8B-B14F-4D97-AF65-F5344CB8AC3E}">
        <p14:creationId xmlns:p14="http://schemas.microsoft.com/office/powerpoint/2010/main" val="3924171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35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556792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52. Оценка деятельности педагогических работников в целях установления квалификационных категорий «педагог-методист» и «педагог-наставник» осуществляется АК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на основе ходатайства работодателя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, предусмотренного пунктом 48 настоящего Порядка, а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также показателей, предусмотренных пунктами 50, 51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настоящего Порядка, характеризующих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дополнительную деятельность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педагогических работников, направленную на совершенствование методической работы или наставничества непосредственно в ОО,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не входящую в должностные обязанности по занимаемой в организации должности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D0BD24-6CC6-4D3D-BCBE-7DC507843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5040822"/>
            <a:ext cx="1937792" cy="152116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9CDA9D-82D4-49A9-85BF-70CBD942763B}"/>
              </a:ext>
            </a:extLst>
          </p:cNvPr>
          <p:cNvSpPr/>
          <p:nvPr/>
        </p:nvSpPr>
        <p:spPr>
          <a:xfrm>
            <a:off x="1763688" y="188640"/>
            <a:ext cx="64087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</p:spTree>
    <p:extLst>
      <p:ext uri="{BB962C8B-B14F-4D97-AF65-F5344CB8AC3E}">
        <p14:creationId xmlns:p14="http://schemas.microsoft.com/office/powerpoint/2010/main" val="3250758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36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556792"/>
            <a:ext cx="82089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53. По результатам аттестации АК принимает одно из следующих решений: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установить квалификационную категорию «педагог-методист»/ «педагог-наставник» (указывается должность педагогического работника, по которой устанавливается квалификационная категория);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отказать в установлении квалификационной категории «педагог-методист»/ «педагог-наставник» (указывается должность, по которой педагогическому работнику отказывается в установлении квалификационной категории).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ED45E-7297-4356-B667-1247DCD9AEE8}"/>
              </a:ext>
            </a:extLst>
          </p:cNvPr>
          <p:cNvSpPr txBox="1"/>
          <p:nvPr/>
        </p:nvSpPr>
        <p:spPr>
          <a:xfrm>
            <a:off x="1043608" y="526891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Например: установить квалификационную категорию «педагог-методист» по должности «учитель».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1FA6D1-027C-4787-A36C-BBB04B7B4F5D}"/>
              </a:ext>
            </a:extLst>
          </p:cNvPr>
          <p:cNvSpPr/>
          <p:nvPr/>
        </p:nvSpPr>
        <p:spPr>
          <a:xfrm>
            <a:off x="1835696" y="192119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</p:spTree>
    <p:extLst>
      <p:ext uri="{BB962C8B-B14F-4D97-AF65-F5344CB8AC3E}">
        <p14:creationId xmlns:p14="http://schemas.microsoft.com/office/powerpoint/2010/main" val="839210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37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58008" y="721314"/>
            <a:ext cx="7128792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Аттестация педагогического работника в целях установления квалификационной категории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«педагог-методист» или «педагог-наставник»,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проводится на основании заявлений.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заявлению в целях установления квалификационной категории «педагог-методист» или «педагог-наставник» в аттестационную комиссию прилагается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ходатайство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работодателя, характеризующее деятельность педагогического работника, направленную на совершенствование методической работы или наставничества непосредственно в образовательной организации согласно приложению 2 к настоящему письму.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сентябре и октябре 2023 года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заявление и ходатайство педагогического работника в целях установления квалификационной категории «педагог-методист» или «педагог-наставник» в сентябре и октябре 2023 года направляется по почте </a:t>
            </a:r>
            <a:r>
              <a:rPr lang="en-US" sz="16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irin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607@</a:t>
            </a:r>
            <a:r>
              <a:rPr lang="en-US" sz="16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yandex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ru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Казакова Ирина Ильинична, заведующий центром оценки профессионального мастерства и квалификаций педагогов.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Формы заявления и ходатайства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установления квалификационной категории «педагог-методист» или «педагог-наставник» </a:t>
            </a: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размещены на сайте ТОИПКРО 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https://toipkro.ru/departments/centr-attestacii-ocenki-32/attestaciya-pedagogicheskih-rabotnikov-242/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В случае отсутствия ходатайства по установленной форме заявление педагогического работника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установления квалификационной категории «педагог-методист» или «педагог-наставник» </a:t>
            </a: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не регистрируется.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http://irzakupki.ru/wp-content/uploads/2018/01/prava_d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0" y="3140968"/>
            <a:ext cx="1157213" cy="11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4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38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41149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54. Решение АК принимается в порядке и на условиях, предусмотренных пунктом 39 настоящего Порядка. 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55. Решение АК вступает в силу со дня вынесения и является основанием для дифференциации оплаты труда педагогических работников за начисление квалификационных категорий «педагог-методист», «педагог-наставник»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при условии выполнения дополнительных обязанностей, связанных с методической или наставнической деятельностью.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56. На основании решений АК органы власти издают распорядительные акты об установлении квалификационных категорий «педагог-методист», «педагог-наставник», которые размещаются на официальных сайтах в сети интернет. 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На основании указанных распорядительных актов работодатели вносят соответствующие записи в трудовые книжки педагогических работников  и (или) в сведения об их трудовой деятельности.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3BD5A5-66FA-45DB-8B9F-7FB3BEE65775}"/>
              </a:ext>
            </a:extLst>
          </p:cNvPr>
          <p:cNvSpPr/>
          <p:nvPr/>
        </p:nvSpPr>
        <p:spPr>
          <a:xfrm>
            <a:off x="1818918" y="14082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</p:spTree>
    <p:extLst>
      <p:ext uri="{BB962C8B-B14F-4D97-AF65-F5344CB8AC3E}">
        <p14:creationId xmlns:p14="http://schemas.microsoft.com/office/powerpoint/2010/main" val="3757602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39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BF64D1-9E71-44D8-8458-79443E000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577" y="1377518"/>
            <a:ext cx="6956142" cy="4571762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377F4A86-53AA-4AFA-ACE2-225B803B7848}"/>
              </a:ext>
            </a:extLst>
          </p:cNvPr>
          <p:cNvSpPr/>
          <p:nvPr/>
        </p:nvSpPr>
        <p:spPr>
          <a:xfrm>
            <a:off x="467544" y="4869160"/>
            <a:ext cx="720080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0C506-818F-43FE-999F-13EF8D2FA7A1}"/>
              </a:ext>
            </a:extLst>
          </p:cNvPr>
          <p:cNvSpPr txBox="1"/>
          <p:nvPr/>
        </p:nvSpPr>
        <p:spPr>
          <a:xfrm>
            <a:off x="2915816" y="476672"/>
            <a:ext cx="391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Дублируем на сайте ТОИПКРО</a:t>
            </a:r>
          </a:p>
        </p:txBody>
      </p:sp>
    </p:spTree>
    <p:extLst>
      <p:ext uri="{BB962C8B-B14F-4D97-AF65-F5344CB8AC3E}">
        <p14:creationId xmlns:p14="http://schemas.microsoft.com/office/powerpoint/2010/main" val="292902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68308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Основными задачами проведения аттестации являются: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408820" y="1340768"/>
            <a:ext cx="7632848" cy="539994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стимулирование целенаправленного, непрерывного повышения уровня квалификации педагогических работников, их методологической культуры, профессионального, личностного </a:t>
            </a:r>
            <a:r>
              <a:rPr lang="ru-RU" dirty="0">
                <a:solidFill>
                  <a:srgbClr val="0070C0"/>
                </a:solidFill>
              </a:rPr>
              <a:t>карьерного</a:t>
            </a:r>
            <a:r>
              <a:rPr lang="ru-RU" dirty="0"/>
              <a:t> роста;</a:t>
            </a:r>
          </a:p>
          <a:p>
            <a:r>
              <a:rPr lang="ru-RU" dirty="0"/>
              <a:t>определение необходимости </a:t>
            </a:r>
            <a:r>
              <a:rPr lang="ru-RU" dirty="0">
                <a:solidFill>
                  <a:srgbClr val="0070C0"/>
                </a:solidFill>
              </a:rPr>
              <a:t>дополнительного профессионального образования </a:t>
            </a:r>
            <a:r>
              <a:rPr lang="ru-RU" dirty="0"/>
              <a:t>педагогических работников;</a:t>
            </a:r>
          </a:p>
          <a:p>
            <a:r>
              <a:rPr lang="ru-RU" dirty="0"/>
              <a:t>повышение эффективности и качества педагогической деятельности;</a:t>
            </a:r>
          </a:p>
          <a:p>
            <a:r>
              <a:rPr lang="ru-RU" dirty="0"/>
              <a:t>выявление перспектив использования потенциальных возможностей педагогических работников, </a:t>
            </a:r>
            <a:r>
              <a:rPr lang="ru-RU" dirty="0">
                <a:solidFill>
                  <a:srgbClr val="0070C0"/>
                </a:solidFill>
              </a:rPr>
              <a:t>в том числе в целях организации (осуществления) методической помощи (поддержки) и наставнической деятельности в образовательной организации</a:t>
            </a:r>
            <a:r>
              <a:rPr lang="ru-RU" dirty="0"/>
              <a:t>;</a:t>
            </a:r>
          </a:p>
          <a:p>
            <a:r>
              <a:rPr lang="ru-RU" dirty="0"/>
              <a:t>учет требований ФГОС к кадровым условиям реализации образовательных программ при формировании кадрового состава организаций;</a:t>
            </a:r>
          </a:p>
          <a:p>
            <a:r>
              <a:rPr lang="ru-RU" dirty="0"/>
              <a:t>обеспечение дифференциации размеров оплаты труда педагогических работников с учетом установленной квалификационных категорий и объема их преподавательской (педагогической) работы </a:t>
            </a:r>
            <a:r>
              <a:rPr lang="ru-RU" dirty="0">
                <a:solidFill>
                  <a:srgbClr val="0070C0"/>
                </a:solidFill>
              </a:rPr>
              <a:t>либо дополнительной работы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9" name="Picture 2" descr="https://3.bp.blogspot.com/-GEBqRExgoDE/V9d3qpab32I/AAAAAAAAKDM/w-g9EEPyaqQC6ruZ-MJRKrkbPDURYTengCEw/s1600/Ocenka-bizne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472345"/>
            <a:ext cx="2255826" cy="225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02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40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11909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2776"/>
            <a:ext cx="77768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58. Результаты аттестации в целях установления квалификационной категории (первой или высшей, «педагог-методист» или «педагог-наставник») педагогический работник вправе обжаловать в соответствии с законодательством Российской Федерации.</a:t>
            </a:r>
            <a:endParaRPr lang="ru-RU" sz="2300" dirty="0">
              <a:ea typeface="Calibri"/>
              <a:cs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en-US" sz="2300" dirty="0">
                <a:latin typeface="Times New Roman"/>
                <a:ea typeface="Calibri"/>
                <a:cs typeface="Times New Roman"/>
              </a:rPr>
              <a:t>59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. Квалификационные категории (первая или высшая, «педагог-методист» или «педагог-наставник»), установленные педагогическим работникам, сохраняются при переходе в другую организацию, в том числе расположенную в другом субъекте Российской Федерации.</a:t>
            </a:r>
            <a:endParaRPr lang="ru-RU" sz="2300" dirty="0"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E760EF-16E4-4743-A39A-DD8E58AE7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312" y="499582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9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221088"/>
            <a:ext cx="5760640" cy="1728192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Constantia" pitchFamily="18" charset="0"/>
              </a:rPr>
              <a:t>Порядок аттестация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247633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9" y="1992368"/>
            <a:ext cx="7516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Коллегиальность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Гласность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Объективное отношение к педагогическим работникам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Недопустимость дискриминации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619672" y="306234"/>
            <a:ext cx="733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Основные принципы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9D1313-7EE5-4911-B94A-3F8AADC2E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331" y="41696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3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268760"/>
            <a:ext cx="79312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24. Аттестация педагогических работников в целях установления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первой или высшей </a:t>
            </a:r>
            <a:r>
              <a:rPr lang="ru-RU" sz="2400" dirty="0"/>
              <a:t>квалификационной категории проводится по их желанию.</a:t>
            </a:r>
          </a:p>
          <a:p>
            <a:endParaRPr lang="ru-RU" sz="2400" dirty="0"/>
          </a:p>
          <a:p>
            <a:r>
              <a:rPr lang="ru-RU" sz="2400" strike="sngStrike" dirty="0">
                <a:solidFill>
                  <a:srgbClr val="FF0000"/>
                </a:solidFill>
              </a:rPr>
              <a:t>По результатам аттестации педагогическим работникам устанавливается первая или высшая квалификационная категория.</a:t>
            </a:r>
          </a:p>
          <a:p>
            <a:endParaRPr lang="ru-RU" sz="2400" strike="sngStrike" dirty="0">
              <a:solidFill>
                <a:srgbClr val="FF0000"/>
              </a:solidFill>
            </a:endParaRPr>
          </a:p>
          <a:p>
            <a:r>
              <a:rPr lang="ru-RU" sz="2400" strike="sngStrike" dirty="0">
                <a:solidFill>
                  <a:srgbClr val="FF0000"/>
                </a:solidFill>
              </a:rPr>
              <a:t>Квалификационная категория устанавливается сроком на 5 лет. Срок действия квалификационной категории продлению не подлежит.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5085184"/>
            <a:ext cx="2351162" cy="15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0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2300" smtClean="0">
                <a:solidFill>
                  <a:srgbClr val="4BACC6">
                    <a:lumMod val="75000"/>
                  </a:srgbClr>
                </a:solidFill>
              </a:rPr>
              <a:pPr/>
              <a:t>7</a:t>
            </a:fld>
            <a:endParaRPr lang="ru-RU" sz="23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619672" y="65236"/>
            <a:ext cx="734481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prstClr val="black"/>
                </a:solidFill>
              </a:rPr>
              <a:t> 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14037"/>
            <a:ext cx="7632848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25. Аттестация педагогических работников организаций, находящихся в ведении субъекта РФ, муниципальных и частных организаций  осуществляется аттестационными комиссиями, формируемыми уполномоченными органами государственной власти субъектов РФ (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Томская область - ДОО ТО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864" y="4606686"/>
            <a:ext cx="1880592" cy="18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0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8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5754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Аттестация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3" y="1484784"/>
            <a:ext cx="8280919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342900"/>
            <a:r>
              <a:rPr lang="ru-RU" sz="2400" dirty="0"/>
              <a:t>26. В состав аттестационных комиссий,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указанных в пункте 25 настоящего Порядка (далее - аттестационные комиссии), входит не менее 7 человек</a:t>
            </a:r>
            <a:r>
              <a:rPr lang="ru-RU" sz="2400" dirty="0"/>
              <a:t>, включая представителя соответствующего профессионального союза и специалистов для осуществления всестороннего анализа профессиональной деятельности педагогических работников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(далее - специалисты)</a:t>
            </a:r>
          </a:p>
          <a:p>
            <a:pPr indent="342900">
              <a:spcAft>
                <a:spcPts val="0"/>
              </a:spcAft>
            </a:pP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indent="342900">
              <a:spcAft>
                <a:spcPts val="0"/>
              </a:spcAft>
            </a:pPr>
            <a:r>
              <a:rPr lang="ru-RU" sz="2400" i="1" dirty="0"/>
              <a:t>С 1 сентября 2023 г. </a:t>
            </a:r>
            <a:r>
              <a:rPr lang="ru-RU" sz="2400" b="1" i="1" dirty="0">
                <a:solidFill>
                  <a:srgbClr val="0070C0"/>
                </a:solidFill>
              </a:rPr>
              <a:t>все специалисты</a:t>
            </a:r>
            <a:r>
              <a:rPr lang="ru-RU" sz="2400" i="1" dirty="0"/>
              <a:t>, осуществляющие всесторонний анализ профессиональной деятельности аттестуемых педагогических работников, являются членами аттестационной комиссии и участвуют в голосовании.</a:t>
            </a:r>
          </a:p>
        </p:txBody>
      </p:sp>
    </p:spTree>
    <p:extLst>
      <p:ext uri="{BB962C8B-B14F-4D97-AF65-F5344CB8AC3E}">
        <p14:creationId xmlns:p14="http://schemas.microsoft.com/office/powerpoint/2010/main" val="403694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9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42687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Инструкция по участию в голосовании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487FB-5778-4E85-BBB1-9B163C684524}"/>
              </a:ext>
            </a:extLst>
          </p:cNvPr>
          <p:cNvSpPr txBox="1"/>
          <p:nvPr/>
        </p:nvSpPr>
        <p:spPr>
          <a:xfrm>
            <a:off x="323528" y="1268760"/>
            <a:ext cx="8424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 вам на почту за 3-5 дней до заседания АК придет информация об аттестуемых. Не позднее чем за 1 день до заседания АК вы должны сообщить муниципальному координатору, как вы голосуете: «за», «против» (конкретно против кого), «воздержались» (конкретно по кому). Процедуру передачи информации согласовываем с муниципальным координатором.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758006"/>
              </p:ext>
            </p:extLst>
          </p:nvPr>
        </p:nvGraphicFramePr>
        <p:xfrm>
          <a:off x="251523" y="2708904"/>
          <a:ext cx="8640957" cy="4547303"/>
        </p:xfrm>
        <a:graphic>
          <a:graphicData uri="http://schemas.openxmlformats.org/drawingml/2006/table">
            <a:tbl>
              <a:tblPr/>
              <a:tblGrid>
                <a:gridCol w="187955">
                  <a:extLst>
                    <a:ext uri="{9D8B030D-6E8A-4147-A177-3AD203B41FA5}">
                      <a16:colId xmlns:a16="http://schemas.microsoft.com/office/drawing/2014/main" val="3903255199"/>
                    </a:ext>
                  </a:extLst>
                </a:gridCol>
                <a:gridCol w="916281">
                  <a:extLst>
                    <a:ext uri="{9D8B030D-6E8A-4147-A177-3AD203B41FA5}">
                      <a16:colId xmlns:a16="http://schemas.microsoft.com/office/drawing/2014/main" val="2119336807"/>
                    </a:ext>
                  </a:extLst>
                </a:gridCol>
                <a:gridCol w="216147">
                  <a:extLst>
                    <a:ext uri="{9D8B030D-6E8A-4147-A177-3AD203B41FA5}">
                      <a16:colId xmlns:a16="http://schemas.microsoft.com/office/drawing/2014/main" val="1142941995"/>
                    </a:ext>
                  </a:extLst>
                </a:gridCol>
                <a:gridCol w="300728">
                  <a:extLst>
                    <a:ext uri="{9D8B030D-6E8A-4147-A177-3AD203B41FA5}">
                      <a16:colId xmlns:a16="http://schemas.microsoft.com/office/drawing/2014/main" val="3389596514"/>
                    </a:ext>
                  </a:extLst>
                </a:gridCol>
                <a:gridCol w="441694">
                  <a:extLst>
                    <a:ext uri="{9D8B030D-6E8A-4147-A177-3AD203B41FA5}">
                      <a16:colId xmlns:a16="http://schemas.microsoft.com/office/drawing/2014/main" val="3469573352"/>
                    </a:ext>
                  </a:extLst>
                </a:gridCol>
                <a:gridCol w="488685">
                  <a:extLst>
                    <a:ext uri="{9D8B030D-6E8A-4147-A177-3AD203B41FA5}">
                      <a16:colId xmlns:a16="http://schemas.microsoft.com/office/drawing/2014/main" val="3005955691"/>
                    </a:ext>
                  </a:extLst>
                </a:gridCol>
                <a:gridCol w="164459">
                  <a:extLst>
                    <a:ext uri="{9D8B030D-6E8A-4147-A177-3AD203B41FA5}">
                      <a16:colId xmlns:a16="http://schemas.microsoft.com/office/drawing/2014/main" val="4163156858"/>
                    </a:ext>
                  </a:extLst>
                </a:gridCol>
                <a:gridCol w="267835">
                  <a:extLst>
                    <a:ext uri="{9D8B030D-6E8A-4147-A177-3AD203B41FA5}">
                      <a16:colId xmlns:a16="http://schemas.microsoft.com/office/drawing/2014/main" val="1949674697"/>
                    </a:ext>
                  </a:extLst>
                </a:gridCol>
                <a:gridCol w="422898">
                  <a:extLst>
                    <a:ext uri="{9D8B030D-6E8A-4147-A177-3AD203B41FA5}">
                      <a16:colId xmlns:a16="http://schemas.microsoft.com/office/drawing/2014/main" val="2113114259"/>
                    </a:ext>
                  </a:extLst>
                </a:gridCol>
                <a:gridCol w="404103">
                  <a:extLst>
                    <a:ext uri="{9D8B030D-6E8A-4147-A177-3AD203B41FA5}">
                      <a16:colId xmlns:a16="http://schemas.microsoft.com/office/drawing/2014/main" val="728331245"/>
                    </a:ext>
                  </a:extLst>
                </a:gridCol>
                <a:gridCol w="126871">
                  <a:extLst>
                    <a:ext uri="{9D8B030D-6E8A-4147-A177-3AD203B41FA5}">
                      <a16:colId xmlns:a16="http://schemas.microsoft.com/office/drawing/2014/main" val="805183025"/>
                    </a:ext>
                  </a:extLst>
                </a:gridCol>
                <a:gridCol w="244341">
                  <a:extLst>
                    <a:ext uri="{9D8B030D-6E8A-4147-A177-3AD203B41FA5}">
                      <a16:colId xmlns:a16="http://schemas.microsoft.com/office/drawing/2014/main" val="1239887858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1150588654"/>
                    </a:ext>
                  </a:extLst>
                </a:gridCol>
                <a:gridCol w="407237">
                  <a:extLst>
                    <a:ext uri="{9D8B030D-6E8A-4147-A177-3AD203B41FA5}">
                      <a16:colId xmlns:a16="http://schemas.microsoft.com/office/drawing/2014/main" val="2548532596"/>
                    </a:ext>
                  </a:extLst>
                </a:gridCol>
                <a:gridCol w="104388">
                  <a:extLst>
                    <a:ext uri="{9D8B030D-6E8A-4147-A177-3AD203B41FA5}">
                      <a16:colId xmlns:a16="http://schemas.microsoft.com/office/drawing/2014/main" val="999336711"/>
                    </a:ext>
                  </a:extLst>
                </a:gridCol>
                <a:gridCol w="31607">
                  <a:extLst>
                    <a:ext uri="{9D8B030D-6E8A-4147-A177-3AD203B41FA5}">
                      <a16:colId xmlns:a16="http://schemas.microsoft.com/office/drawing/2014/main" val="3221101315"/>
                    </a:ext>
                  </a:extLst>
                </a:gridCol>
                <a:gridCol w="244341">
                  <a:extLst>
                    <a:ext uri="{9D8B030D-6E8A-4147-A177-3AD203B41FA5}">
                      <a16:colId xmlns:a16="http://schemas.microsoft.com/office/drawing/2014/main" val="1696903987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819608095"/>
                    </a:ext>
                  </a:extLst>
                </a:gridCol>
                <a:gridCol w="407237">
                  <a:extLst>
                    <a:ext uri="{9D8B030D-6E8A-4147-A177-3AD203B41FA5}">
                      <a16:colId xmlns:a16="http://schemas.microsoft.com/office/drawing/2014/main" val="2860989456"/>
                    </a:ext>
                  </a:extLst>
                </a:gridCol>
                <a:gridCol w="125304">
                  <a:extLst>
                    <a:ext uri="{9D8B030D-6E8A-4147-A177-3AD203B41FA5}">
                      <a16:colId xmlns:a16="http://schemas.microsoft.com/office/drawing/2014/main" val="2174371461"/>
                    </a:ext>
                  </a:extLst>
                </a:gridCol>
                <a:gridCol w="244341">
                  <a:extLst>
                    <a:ext uri="{9D8B030D-6E8A-4147-A177-3AD203B41FA5}">
                      <a16:colId xmlns:a16="http://schemas.microsoft.com/office/drawing/2014/main" val="98672842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3743967138"/>
                    </a:ext>
                  </a:extLst>
                </a:gridCol>
                <a:gridCol w="407237">
                  <a:extLst>
                    <a:ext uri="{9D8B030D-6E8A-4147-A177-3AD203B41FA5}">
                      <a16:colId xmlns:a16="http://schemas.microsoft.com/office/drawing/2014/main" val="1708059078"/>
                    </a:ext>
                  </a:extLst>
                </a:gridCol>
                <a:gridCol w="131570">
                  <a:extLst>
                    <a:ext uri="{9D8B030D-6E8A-4147-A177-3AD203B41FA5}">
                      <a16:colId xmlns:a16="http://schemas.microsoft.com/office/drawing/2014/main" val="3053283354"/>
                    </a:ext>
                  </a:extLst>
                </a:gridCol>
                <a:gridCol w="244341">
                  <a:extLst>
                    <a:ext uri="{9D8B030D-6E8A-4147-A177-3AD203B41FA5}">
                      <a16:colId xmlns:a16="http://schemas.microsoft.com/office/drawing/2014/main" val="2848242736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582996738"/>
                    </a:ext>
                  </a:extLst>
                </a:gridCol>
                <a:gridCol w="407237">
                  <a:extLst>
                    <a:ext uri="{9D8B030D-6E8A-4147-A177-3AD203B41FA5}">
                      <a16:colId xmlns:a16="http://schemas.microsoft.com/office/drawing/2014/main" val="1254525572"/>
                    </a:ext>
                  </a:extLst>
                </a:gridCol>
              </a:tblGrid>
              <a:tr h="359861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Муниципалитет ______________________________________________</a:t>
                      </a: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Дата заседания комиссии____________________________</a:t>
                      </a: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203144"/>
                  </a:ext>
                </a:extLst>
              </a:tr>
              <a:tr h="12291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587008"/>
                  </a:ext>
                </a:extLst>
              </a:tr>
              <a:tr h="35986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список членов аттестационной комиссии участвовавших в голосовании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установить первую категорию (по упрощенной форме)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установить высшую категорию (по упрощенной форме)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установить первую категорию </a:t>
                      </a:r>
                    </a:p>
                  </a:txBody>
                  <a:tcPr marL="5719" marR="5719" marT="5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установить высшую категорию </a:t>
                      </a:r>
                    </a:p>
                  </a:txBody>
                  <a:tcPr marL="5719" marR="5719" marT="57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установить категорию "педагог-методист"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установить категорию "педагог-наставник"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043539"/>
                  </a:ext>
                </a:extLst>
              </a:tr>
              <a:tr h="241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против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воздержался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примечания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против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воздержался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примечания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против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воздержался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примечания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против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воздержался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примечания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против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воздержался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примечания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против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воздержался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примечания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36401"/>
                  </a:ext>
                </a:extLst>
              </a:tr>
              <a:tr h="12291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407345"/>
                  </a:ext>
                </a:extLst>
              </a:tr>
              <a:tr h="12291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196863"/>
                  </a:ext>
                </a:extLst>
              </a:tr>
              <a:tr h="12291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585428"/>
                  </a:ext>
                </a:extLst>
              </a:tr>
              <a:tr h="12291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271114"/>
                  </a:ext>
                </a:extLst>
              </a:tr>
              <a:tr h="12291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29161"/>
                  </a:ext>
                </a:extLst>
              </a:tr>
              <a:tr h="12291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738569"/>
                  </a:ext>
                </a:extLst>
              </a:tr>
              <a:tr h="12291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237209"/>
                  </a:ext>
                </a:extLst>
              </a:tr>
              <a:tr h="12291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468314"/>
                  </a:ext>
                </a:extLst>
              </a:tr>
              <a:tr h="12291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066869"/>
                  </a:ext>
                </a:extLst>
              </a:tr>
              <a:tr h="12291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список членов аттестационной комиссии не участвовавших в голосовании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413485"/>
                  </a:ext>
                </a:extLst>
              </a:tr>
              <a:tr h="473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923905"/>
                  </a:ext>
                </a:extLst>
              </a:tr>
              <a:tr h="12291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870295"/>
                  </a:ext>
                </a:extLst>
              </a:tr>
              <a:tr h="12291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185565"/>
                  </a:ext>
                </a:extLst>
              </a:tr>
              <a:tr h="24138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50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676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3398</Words>
  <Application>Microsoft Office PowerPoint</Application>
  <PresentationFormat>Экран (4:3)</PresentationFormat>
  <Paragraphs>500</Paragraphs>
  <Slides>41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Constantia</vt:lpstr>
      <vt:lpstr>PT Astra Serif</vt:lpstr>
      <vt:lpstr>Times New Roman</vt:lpstr>
      <vt:lpstr>Тема Office</vt:lpstr>
      <vt:lpstr>1_Тема Office</vt:lpstr>
      <vt:lpstr>Порядок аттестация педагогических работников</vt:lpstr>
      <vt:lpstr>Презентация PowerPoint</vt:lpstr>
      <vt:lpstr>Презентация PowerPoint</vt:lpstr>
      <vt:lpstr>Основными задачами проведения аттестации являются: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аттестация педагогических работников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Казакова И.И.</cp:lastModifiedBy>
  <cp:revision>206</cp:revision>
  <dcterms:created xsi:type="dcterms:W3CDTF">2015-08-07T17:34:38Z</dcterms:created>
  <dcterms:modified xsi:type="dcterms:W3CDTF">2023-09-15T08:09:29Z</dcterms:modified>
</cp:coreProperties>
</file>