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6" r:id="rId4"/>
    <p:sldId id="257" r:id="rId5"/>
    <p:sldId id="262" r:id="rId6"/>
    <p:sldId id="270" r:id="rId7"/>
    <p:sldId id="263" r:id="rId8"/>
    <p:sldId id="277" r:id="rId9"/>
    <p:sldId id="279" r:id="rId10"/>
    <p:sldId id="274" r:id="rId11"/>
    <p:sldId id="278" r:id="rId12"/>
    <p:sldId id="275" r:id="rId13"/>
    <p:sldId id="273" r:id="rId14"/>
    <p:sldId id="272" r:id="rId15"/>
    <p:sldId id="264" r:id="rId16"/>
    <p:sldId id="281" r:id="rId17"/>
    <p:sldId id="28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2D"/>
    <a:srgbClr val="854746"/>
    <a:srgbClr val="BFA25E"/>
    <a:srgbClr val="0697AD"/>
    <a:srgbClr val="BD9B85"/>
    <a:srgbClr val="006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8364" autoAdjust="0"/>
  </p:normalViewPr>
  <p:slideViewPr>
    <p:cSldViewPr snapToGrid="0" showGuides="1">
      <p:cViewPr varScale="1">
        <p:scale>
          <a:sx n="102" d="100"/>
          <a:sy n="102" d="100"/>
        </p:scale>
        <p:origin x="816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70D45AFC-4F1A-4DED-9448-7FC0DF748F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77745"/>
            <a:ext cx="5437827" cy="3908064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A72A013B-037E-4DB9-A903-C3759AE26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013B-037E-4DB9-A903-C3759AE263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0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013B-037E-4DB9-A903-C3759AE263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аттестации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</a:t>
            </a:r>
          </a:p>
          <a:p>
            <a:r>
              <a:rPr lang="ru-RU" dirty="0" smtClean="0"/>
              <a:t>в профессиональных конкурсах.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013B-037E-4DB9-A903-C3759AE263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3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аттестации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</a:t>
            </a:r>
          </a:p>
          <a:p>
            <a:r>
              <a:rPr lang="ru-RU" dirty="0" smtClean="0"/>
              <a:t>в профессиональных конкурсах.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013B-037E-4DB9-A903-C3759AE263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8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toipkro.ru/departments/centr-attestacii-ocenki-32/attestaciya-pedagogicheskih-rabotnikov-242/" TargetMode="Externa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toipkro.ru/departments/centr-attestacii-ocenki-32/attestaciya-pedagogicheskih-rabotnikov-242/" TargetMode="Externa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042" y="1994158"/>
            <a:ext cx="598806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аттестации педагогических работников: </a:t>
            </a:r>
          </a:p>
          <a:p>
            <a:r>
              <a:rPr lang="ru-RU" sz="32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sz="32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6072" y="3782737"/>
            <a:ext cx="4535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Казакова И.И., зав. </a:t>
            </a:r>
            <a:r>
              <a:rPr lang="ru-RU" sz="2000" dirty="0" err="1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ЦОПМиКП</a:t>
            </a:r>
            <a:endParaRPr lang="ru-RU" sz="20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233542"/>
            <a:ext cx="3581400" cy="3624458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103238"/>
            <a:ext cx="2705100" cy="2754762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1022344" y="2646507"/>
            <a:ext cx="21515" cy="3367447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043859" y="2646507"/>
            <a:ext cx="1628775" cy="1588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46547" y="2183963"/>
            <a:ext cx="7087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854746"/>
                </a:solidFill>
              </a:rPr>
              <a:t>Письмо </a:t>
            </a:r>
            <a:r>
              <a:rPr lang="ru-RU" sz="2800" dirty="0" err="1">
                <a:solidFill>
                  <a:srgbClr val="854746"/>
                </a:solidFill>
              </a:rPr>
              <a:t>Минпросвещения</a:t>
            </a:r>
            <a:r>
              <a:rPr lang="ru-RU" sz="2800" dirty="0">
                <a:solidFill>
                  <a:srgbClr val="854746"/>
                </a:solidFill>
              </a:rPr>
              <a:t> России от 16.06.2023 № </a:t>
            </a:r>
            <a:r>
              <a:rPr lang="ru-RU" sz="2800" dirty="0" smtClean="0">
                <a:solidFill>
                  <a:srgbClr val="854746"/>
                </a:solidFill>
              </a:rPr>
              <a:t>08-1202 "</a:t>
            </a:r>
            <a:r>
              <a:rPr lang="ru-RU" sz="2800" dirty="0">
                <a:solidFill>
                  <a:srgbClr val="854746"/>
                </a:solidFill>
              </a:rPr>
              <a:t>О направлении разъяснений (о положениях Порядка проведения аттестации педагогических работников организаций, осуществляющих образовательную деятельность)"</a:t>
            </a:r>
          </a:p>
        </p:txBody>
      </p:sp>
      <p:pic>
        <p:nvPicPr>
          <p:cNvPr id="20" name="image3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2648577"/>
            <a:ext cx="1816509" cy="1793173"/>
          </a:xfrm>
          <a:prstGeom prst="rect">
            <a:avLst/>
          </a:prstGeom>
          <a:solidFill>
            <a:srgbClr val="6F252D"/>
          </a:solidFill>
          <a:ln>
            <a:solidFill>
              <a:srgbClr val="854746"/>
            </a:solidFill>
          </a:ln>
        </p:spPr>
      </p:pic>
    </p:spTree>
    <p:extLst>
      <p:ext uri="{BB962C8B-B14F-4D97-AF65-F5344CB8AC3E}">
        <p14:creationId xmlns:p14="http://schemas.microsoft.com/office/powerpoint/2010/main" val="23260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233542"/>
            <a:ext cx="3581400" cy="3624458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103238"/>
            <a:ext cx="2705100" cy="2754762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docshapegroup292"/>
          <p:cNvGrpSpPr>
            <a:grpSpLocks/>
          </p:cNvGrpSpPr>
          <p:nvPr/>
        </p:nvGrpSpPr>
        <p:grpSpPr bwMode="auto">
          <a:xfrm>
            <a:off x="501445" y="1297857"/>
            <a:ext cx="11341510" cy="5058493"/>
            <a:chOff x="0" y="0"/>
            <a:chExt cx="13676" cy="5340"/>
          </a:xfrm>
        </p:grpSpPr>
        <p:pic>
          <p:nvPicPr>
            <p:cNvPr id="8195" name="docshape2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4"/>
              <a:ext cx="13646" cy="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294"/>
            <p:cNvSpPr>
              <a:spLocks noChangeArrowheads="1"/>
            </p:cNvSpPr>
            <p:nvPr/>
          </p:nvSpPr>
          <p:spPr bwMode="auto">
            <a:xfrm>
              <a:off x="7" y="7"/>
              <a:ext cx="13661" cy="5325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2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233542"/>
            <a:ext cx="3581400" cy="3624458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103238"/>
            <a:ext cx="2705100" cy="2754762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-1204911" y="3690939"/>
            <a:ext cx="3895725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42950" y="1752600"/>
            <a:ext cx="1628775" cy="1588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651252" y="2497756"/>
            <a:ext cx="6101" cy="2423469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661950" y="2488392"/>
            <a:ext cx="720000" cy="1582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021950" y="3402955"/>
            <a:ext cx="360000" cy="1582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1662744" y="3762161"/>
            <a:ext cx="720000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49905" y="356553"/>
            <a:ext cx="623229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«педагог-методист» </a:t>
            </a:r>
          </a:p>
          <a:p>
            <a:pPr algn="ctr"/>
            <a:r>
              <a:rPr lang="ru-RU" sz="24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«педагог-наставник»</a:t>
            </a:r>
            <a:endParaRPr lang="ru-RU" sz="24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2714" y="2233434"/>
            <a:ext cx="87910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6F252D"/>
                </a:solidFill>
              </a:rPr>
              <a:t>Наличие высшей кв. категории</a:t>
            </a:r>
            <a:endParaRPr lang="ru-RU" sz="3200" b="1" dirty="0">
              <a:solidFill>
                <a:srgbClr val="6F252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3090" y="1497648"/>
            <a:ext cx="25784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Заявление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3090" y="2999998"/>
            <a:ext cx="85716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6F252D"/>
                </a:solidFill>
              </a:rPr>
              <a:t>Ходатайство работодателя, характеризующее деятельность педагога </a:t>
            </a:r>
            <a:endParaRPr lang="ru-RU" sz="3000" b="1" dirty="0">
              <a:solidFill>
                <a:srgbClr val="6F252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3557" y="4122955"/>
            <a:ext cx="7105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F252D"/>
                </a:solidFill>
              </a:rPr>
              <a:t>Ходатайство работодателя формируется </a:t>
            </a:r>
            <a:r>
              <a:rPr lang="ru-RU" b="1" dirty="0">
                <a:solidFill>
                  <a:srgbClr val="6F252D"/>
                </a:solidFill>
              </a:rPr>
              <a:t>на основе решения педагогического </a:t>
            </a:r>
            <a:r>
              <a:rPr lang="ru-RU" b="1" dirty="0" smtClean="0">
                <a:solidFill>
                  <a:srgbClr val="6F252D"/>
                </a:solidFill>
              </a:rPr>
              <a:t>совета ОО </a:t>
            </a:r>
            <a:r>
              <a:rPr lang="ru-RU" dirty="0" smtClean="0">
                <a:solidFill>
                  <a:srgbClr val="6F252D"/>
                </a:solidFill>
              </a:rPr>
              <a:t>(иного </a:t>
            </a:r>
            <a:r>
              <a:rPr lang="ru-RU" dirty="0">
                <a:solidFill>
                  <a:srgbClr val="6F252D"/>
                </a:solidFill>
              </a:rPr>
              <a:t>коллегиального органа управления </a:t>
            </a:r>
            <a:r>
              <a:rPr lang="ru-RU" dirty="0" smtClean="0">
                <a:solidFill>
                  <a:srgbClr val="6F252D"/>
                </a:solidFill>
              </a:rPr>
              <a:t>образовательной организации</a:t>
            </a:r>
            <a:r>
              <a:rPr lang="ru-RU" dirty="0">
                <a:solidFill>
                  <a:srgbClr val="6F252D"/>
                </a:solidFill>
              </a:rPr>
              <a:t>), на котором рассматривалась деятельность педагогического работника</a:t>
            </a:r>
            <a:r>
              <a:rPr lang="ru-RU" dirty="0" smtClean="0">
                <a:solidFill>
                  <a:srgbClr val="6F252D"/>
                </a:solidFill>
              </a:rPr>
              <a:t>, осуществляющего </a:t>
            </a:r>
            <a:r>
              <a:rPr lang="ru-RU" dirty="0">
                <a:solidFill>
                  <a:srgbClr val="6F252D"/>
                </a:solidFill>
              </a:rPr>
              <a:t>методическую работу или наставничество, </a:t>
            </a:r>
            <a:r>
              <a:rPr lang="ru-RU" b="1" dirty="0">
                <a:solidFill>
                  <a:srgbClr val="6F252D"/>
                </a:solidFill>
              </a:rPr>
              <a:t>согласованного с </a:t>
            </a:r>
            <a:r>
              <a:rPr lang="ru-RU" b="1" dirty="0" smtClean="0">
                <a:solidFill>
                  <a:srgbClr val="6F252D"/>
                </a:solidFill>
              </a:rPr>
              <a:t>выборным органом </a:t>
            </a:r>
            <a:r>
              <a:rPr lang="ru-RU" b="1" dirty="0">
                <a:solidFill>
                  <a:srgbClr val="6F252D"/>
                </a:solidFill>
              </a:rPr>
              <a:t>соответствующей первичной профсоюзной организации</a:t>
            </a:r>
            <a:r>
              <a:rPr lang="ru-RU" dirty="0">
                <a:solidFill>
                  <a:srgbClr val="6F252D"/>
                </a:solidFill>
              </a:rPr>
              <a:t>, а в отсутствие такового </a:t>
            </a:r>
            <a:r>
              <a:rPr lang="ru-RU" dirty="0" smtClean="0">
                <a:solidFill>
                  <a:srgbClr val="6F252D"/>
                </a:solidFill>
              </a:rPr>
              <a:t>– с иным </a:t>
            </a:r>
            <a:r>
              <a:rPr lang="ru-RU" dirty="0">
                <a:solidFill>
                  <a:srgbClr val="6F252D"/>
                </a:solidFill>
              </a:rPr>
              <a:t>представительным органом (представителем) работников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607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233542"/>
            <a:ext cx="3581400" cy="3624458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103238"/>
            <a:ext cx="2705100" cy="2754762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-1204911" y="3690939"/>
            <a:ext cx="3895725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42950" y="1752600"/>
            <a:ext cx="1628775" cy="1588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222666" y="2647077"/>
            <a:ext cx="737248" cy="2885038"/>
            <a:chOff x="1644702" y="2754558"/>
            <a:chExt cx="737248" cy="2885038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5496" y="4198802"/>
              <a:ext cx="288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1661950" y="2754558"/>
              <a:ext cx="72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2035596" y="3691733"/>
            <a:ext cx="360000" cy="1398883"/>
            <a:chOff x="2011725" y="3569229"/>
            <a:chExt cx="360000" cy="722644"/>
          </a:xfrm>
        </p:grpSpPr>
        <p:cxnSp>
          <p:nvCxnSpPr>
            <p:cNvPr id="73" name="Прямая со стрелкой 72"/>
            <p:cNvCxnSpPr/>
            <p:nvPr/>
          </p:nvCxnSpPr>
          <p:spPr>
            <a:xfrm>
              <a:off x="2011725" y="3569229"/>
              <a:ext cx="36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1662744" y="3931079"/>
              <a:ext cx="72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302493" y="514320"/>
            <a:ext cx="5804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«педагог-методист» </a:t>
            </a:r>
            <a:endParaRPr lang="ru-RU" sz="28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3391" y="1332450"/>
            <a:ext cx="93822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0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объединением педагогических работников </a:t>
            </a:r>
            <a:r>
              <a:rPr lang="ru-RU" sz="2000" b="1" dirty="0" smtClean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0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</a:t>
            </a:r>
            <a:r>
              <a:rPr lang="ru-RU" sz="20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 образовательной </a:t>
            </a:r>
            <a:r>
              <a:rPr lang="ru-RU" sz="2000" b="1" dirty="0" smtClean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000" b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7071" y="2384866"/>
            <a:ext cx="949199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 программно-методического сопровождения образовательного</a:t>
            </a:r>
          </a:p>
          <a:p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в том числе </a:t>
            </a:r>
            <a:r>
              <a:rPr lang="ru-RU" b="1" dirty="0" smtClean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инновационных</a:t>
            </a:r>
          </a:p>
          <a:p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и проектов в образовательной организации</a:t>
            </a:r>
            <a:endParaRPr lang="ru-RU" sz="3200" b="1" dirty="0">
              <a:solidFill>
                <a:srgbClr val="BFA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011034"/>
              </p:ext>
            </p:extLst>
          </p:nvPr>
        </p:nvGraphicFramePr>
        <p:xfrm>
          <a:off x="3581400" y="5955932"/>
          <a:ext cx="721093" cy="7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CorelDRAW" r:id="rId4" imgW="319502" imgH="319005" progId="CorelDraw.Graphic.19">
                  <p:embed/>
                </p:oleObj>
              </mc:Choice>
              <mc:Fallback>
                <p:oleObj name="CorelDRAW" r:id="rId4" imgW="319502" imgH="319005" progId="CorelDraw.Graphic.19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5955932"/>
                        <a:ext cx="721093" cy="7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71073" y="6162589"/>
            <a:ext cx="773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https://toipkro.ru/departments/centr-attestacii-ocenki-32/attestaciya-pedagogicheskih-rabotnikov-242</a:t>
            </a:r>
            <a:r>
              <a:rPr lang="en-US" sz="1400" dirty="0" smtClean="0">
                <a:hlinkClick r:id="rId6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7071" y="3418945"/>
            <a:ext cx="7857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</a:t>
            </a:r>
            <a:r>
              <a:rPr lang="ru-RU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образовательной организации </a:t>
            </a:r>
            <a:r>
              <a:rPr lang="ru-RU" b="1" dirty="0" smtClean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</a:t>
            </a:r>
            <a:r>
              <a:rPr lang="ru-RU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профессиональных конкурсах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5428" y="4164684"/>
            <a:ext cx="9063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поддержке (сопровождении) педагогических </a:t>
            </a:r>
            <a:r>
              <a:rPr lang="ru-RU" b="1" dirty="0" smtClean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образовательной </a:t>
            </a:r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направленной на их профессиональное развитие, </a:t>
            </a:r>
            <a:r>
              <a:rPr lang="ru-RU" b="1" dirty="0" smtClean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профессиональных </a:t>
            </a:r>
            <a:r>
              <a:rPr lang="ru-RU" b="1" dirty="0">
                <a:solidFill>
                  <a:srgbClr val="BFA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8941" y="5184894"/>
            <a:ext cx="826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 применению в образовательной организации авторских учебных и (или</a:t>
            </a:r>
            <a:r>
              <a:rPr lang="ru-RU" b="1" dirty="0" smtClean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учебно-методических разработок</a:t>
            </a:r>
            <a:endParaRPr lang="ru-RU" b="1" dirty="0">
              <a:solidFill>
                <a:srgbClr val="6F2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685880" y="4402447"/>
            <a:ext cx="360000" cy="1286647"/>
            <a:chOff x="2011725" y="3569229"/>
            <a:chExt cx="360000" cy="722644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11725" y="3569229"/>
              <a:ext cx="36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1662744" y="3931079"/>
              <a:ext cx="72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3195203" y="5413635"/>
            <a:ext cx="360000" cy="722644"/>
            <a:chOff x="2011725" y="3569229"/>
            <a:chExt cx="360000" cy="722644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2011725" y="3569229"/>
              <a:ext cx="36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662744" y="3931079"/>
              <a:ext cx="72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27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233542"/>
            <a:ext cx="3581400" cy="3624458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103238"/>
            <a:ext cx="2705100" cy="2754762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-1204911" y="3690939"/>
            <a:ext cx="3895725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42950" y="1752600"/>
            <a:ext cx="1628775" cy="1588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461426" y="2865867"/>
            <a:ext cx="737248" cy="2885038"/>
            <a:chOff x="1644702" y="2754558"/>
            <a:chExt cx="737248" cy="2885038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5496" y="4198802"/>
              <a:ext cx="288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1661950" y="2754558"/>
              <a:ext cx="72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2315329" y="3963738"/>
            <a:ext cx="360000" cy="1398883"/>
            <a:chOff x="2011725" y="3569229"/>
            <a:chExt cx="360000" cy="722644"/>
          </a:xfrm>
        </p:grpSpPr>
        <p:cxnSp>
          <p:nvCxnSpPr>
            <p:cNvPr id="73" name="Прямая со стрелкой 72"/>
            <p:cNvCxnSpPr/>
            <p:nvPr/>
          </p:nvCxnSpPr>
          <p:spPr>
            <a:xfrm>
              <a:off x="2011725" y="3569229"/>
              <a:ext cx="36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1662744" y="3931079"/>
              <a:ext cx="72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052236" y="589239"/>
            <a:ext cx="58040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«педагог-наставник» </a:t>
            </a:r>
            <a:endParaRPr lang="ru-RU" sz="28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011034"/>
              </p:ext>
            </p:extLst>
          </p:nvPr>
        </p:nvGraphicFramePr>
        <p:xfrm>
          <a:off x="3581400" y="5955932"/>
          <a:ext cx="721093" cy="7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orelDRAW" r:id="rId4" imgW="319502" imgH="319005" progId="CorelDraw.Graphic.19">
                  <p:embed/>
                </p:oleObj>
              </mc:Choice>
              <mc:Fallback>
                <p:oleObj name="CorelDRAW" r:id="rId4" imgW="319502" imgH="319005" progId="CorelDraw.Graphic.19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5955932"/>
                        <a:ext cx="721093" cy="7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71073" y="6162589"/>
            <a:ext cx="773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https://toipkro.ru/departments/centr-attestacii-ocenki-32/attestaciya-pedagogicheskih-rabotnikov-242</a:t>
            </a:r>
            <a:r>
              <a:rPr lang="en-US" sz="1400" dirty="0" smtClean="0">
                <a:hlinkClick r:id="rId6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195203" y="5413635"/>
            <a:ext cx="360000" cy="722644"/>
            <a:chOff x="2011725" y="3569229"/>
            <a:chExt cx="360000" cy="722644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2011725" y="3569229"/>
              <a:ext cx="360000" cy="1582"/>
            </a:xfrm>
            <a:prstGeom prst="straightConnector1">
              <a:avLst/>
            </a:prstGeom>
            <a:ln w="25400">
              <a:solidFill>
                <a:srgbClr val="6F25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662744" y="3931079"/>
              <a:ext cx="720000" cy="1588"/>
            </a:xfrm>
            <a:prstGeom prst="line">
              <a:avLst/>
            </a:prstGeom>
            <a:ln w="25400" cap="rnd">
              <a:solidFill>
                <a:srgbClr val="6F252D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2705099" y="1442925"/>
            <a:ext cx="890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F252D"/>
                </a:solidFill>
              </a:rPr>
              <a:t>руководство </a:t>
            </a:r>
            <a:r>
              <a:rPr lang="ru-RU" sz="2000" b="1" dirty="0">
                <a:solidFill>
                  <a:srgbClr val="6F252D"/>
                </a:solidFill>
              </a:rPr>
              <a:t>практической подготовкой студентов, обучающихся по </a:t>
            </a:r>
            <a:r>
              <a:rPr lang="ru-RU" sz="2000" b="1" dirty="0" smtClean="0">
                <a:solidFill>
                  <a:srgbClr val="6F252D"/>
                </a:solidFill>
              </a:rPr>
              <a:t>образовательным программам </a:t>
            </a:r>
            <a:r>
              <a:rPr lang="ru-RU" sz="2000" b="1" dirty="0">
                <a:solidFill>
                  <a:srgbClr val="6F252D"/>
                </a:solidFill>
              </a:rPr>
              <a:t>среднего профессионального образования и (или) образовательным </a:t>
            </a:r>
            <a:r>
              <a:rPr lang="ru-RU" sz="2000" b="1" dirty="0" smtClean="0">
                <a:solidFill>
                  <a:srgbClr val="6F252D"/>
                </a:solidFill>
              </a:rPr>
              <a:t>программам высшего </a:t>
            </a:r>
            <a:r>
              <a:rPr lang="ru-RU" sz="2000" b="1" dirty="0">
                <a:solidFill>
                  <a:srgbClr val="6F252D"/>
                </a:solidFill>
              </a:rPr>
              <a:t>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6549" y="2542664"/>
            <a:ext cx="8560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BFA25E"/>
                </a:solidFill>
              </a:rPr>
              <a:t>наставничество </a:t>
            </a:r>
            <a:r>
              <a:rPr lang="ru-RU" sz="2000" b="1" dirty="0">
                <a:solidFill>
                  <a:srgbClr val="BFA25E"/>
                </a:solidFill>
              </a:rPr>
              <a:t>в отношении педагогических работников образовательной организации</a:t>
            </a:r>
            <a:r>
              <a:rPr lang="ru-RU" sz="2000" b="1" dirty="0" smtClean="0">
                <a:solidFill>
                  <a:srgbClr val="BFA25E"/>
                </a:solidFill>
              </a:rPr>
              <a:t>, активное сопровождение </a:t>
            </a:r>
            <a:r>
              <a:rPr lang="ru-RU" sz="2000" b="1" dirty="0">
                <a:solidFill>
                  <a:srgbClr val="BFA25E"/>
                </a:solidFill>
              </a:rPr>
              <a:t>их </a:t>
            </a:r>
            <a:r>
              <a:rPr lang="ru-RU" sz="2000" b="1" dirty="0" smtClean="0">
                <a:solidFill>
                  <a:srgbClr val="BFA25E"/>
                </a:solidFill>
              </a:rPr>
              <a:t>профессиональным развитием </a:t>
            </a:r>
            <a:r>
              <a:rPr lang="ru-RU" sz="2000" b="1" dirty="0">
                <a:solidFill>
                  <a:srgbClr val="BFA25E"/>
                </a:solidFill>
              </a:rPr>
              <a:t>в образовательной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5066" y="3707326"/>
            <a:ext cx="8482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F252D"/>
                </a:solidFill>
              </a:rPr>
              <a:t>содействие </a:t>
            </a:r>
            <a:r>
              <a:rPr lang="ru-RU" sz="2000" b="1" dirty="0">
                <a:solidFill>
                  <a:srgbClr val="6F252D"/>
                </a:solidFill>
              </a:rPr>
              <a:t>в подготовке педагогических работников, в том числе из числа </a:t>
            </a:r>
            <a:r>
              <a:rPr lang="ru-RU" sz="2000" b="1" dirty="0" smtClean="0">
                <a:solidFill>
                  <a:srgbClr val="6F252D"/>
                </a:solidFill>
              </a:rPr>
              <a:t>молодых специалистов</a:t>
            </a:r>
            <a:r>
              <a:rPr lang="ru-RU" sz="2000" b="1" dirty="0">
                <a:solidFill>
                  <a:srgbClr val="6F252D"/>
                </a:solidFill>
              </a:rPr>
              <a:t>, к участию в конкурсах профессионального (педагогического) мастерства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9587" y="4953518"/>
            <a:ext cx="7895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BFA25E"/>
                </a:solidFill>
              </a:rPr>
              <a:t>распространение </a:t>
            </a:r>
            <a:r>
              <a:rPr lang="ru-RU" sz="2000" b="1" dirty="0">
                <a:solidFill>
                  <a:srgbClr val="BFA25E"/>
                </a:solidFill>
              </a:rPr>
              <a:t>авторских подходов и методических разработок в области </a:t>
            </a:r>
            <a:r>
              <a:rPr lang="ru-RU" sz="2000" b="1" dirty="0" smtClean="0">
                <a:solidFill>
                  <a:srgbClr val="BFA25E"/>
                </a:solidFill>
              </a:rPr>
              <a:t>наставнической деятельности </a:t>
            </a:r>
            <a:r>
              <a:rPr lang="ru-RU" sz="2000" b="1" dirty="0">
                <a:solidFill>
                  <a:srgbClr val="BFA25E"/>
                </a:solidFill>
              </a:rPr>
              <a:t>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79479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36" y="236665"/>
            <a:ext cx="5694158" cy="1012024"/>
          </a:xfrm>
          <a:prstGeom prst="rect">
            <a:avLst/>
          </a:prstGeom>
        </p:spPr>
      </p:pic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299883" y="1420760"/>
            <a:ext cx="1611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docshapegroup331"/>
          <p:cNvGrpSpPr>
            <a:grpSpLocks/>
          </p:cNvGrpSpPr>
          <p:nvPr/>
        </p:nvGrpSpPr>
        <p:grpSpPr bwMode="auto">
          <a:xfrm>
            <a:off x="299884" y="1420760"/>
            <a:ext cx="11277600" cy="4832555"/>
            <a:chOff x="0" y="0"/>
            <a:chExt cx="13435" cy="4072"/>
          </a:xfrm>
        </p:grpSpPr>
        <p:pic>
          <p:nvPicPr>
            <p:cNvPr id="6178" name="docshape3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5"/>
              <a:ext cx="13405" cy="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ocshape333"/>
            <p:cNvSpPr>
              <a:spLocks noChangeArrowheads="1"/>
            </p:cNvSpPr>
            <p:nvPr/>
          </p:nvSpPr>
          <p:spPr bwMode="auto">
            <a:xfrm>
              <a:off x="7" y="7"/>
              <a:ext cx="13420" cy="405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4787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36" y="236665"/>
            <a:ext cx="5694158" cy="1012024"/>
          </a:xfrm>
          <a:prstGeom prst="rect">
            <a:avLst/>
          </a:prstGeom>
        </p:spPr>
      </p:pic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299883" y="1420760"/>
            <a:ext cx="1611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8623" y="1638549"/>
            <a:ext cx="162428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docshapegroup334"/>
          <p:cNvGrpSpPr>
            <a:grpSpLocks/>
          </p:cNvGrpSpPr>
          <p:nvPr/>
        </p:nvGrpSpPr>
        <p:grpSpPr bwMode="auto">
          <a:xfrm>
            <a:off x="299883" y="2133600"/>
            <a:ext cx="11678757" cy="3982070"/>
            <a:chOff x="0" y="0"/>
            <a:chExt cx="13804" cy="2996"/>
          </a:xfrm>
        </p:grpSpPr>
        <p:pic>
          <p:nvPicPr>
            <p:cNvPr id="10243" name="docshape3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5"/>
              <a:ext cx="13774" cy="2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cshape336"/>
            <p:cNvSpPr>
              <a:spLocks noChangeArrowheads="1"/>
            </p:cNvSpPr>
            <p:nvPr/>
          </p:nvSpPr>
          <p:spPr bwMode="auto">
            <a:xfrm>
              <a:off x="7" y="7"/>
              <a:ext cx="13789" cy="2981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860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042" y="2121281"/>
            <a:ext cx="580518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аттестации педагогических работников: </a:t>
            </a:r>
          </a:p>
          <a:p>
            <a:r>
              <a:rPr lang="ru-RU" sz="32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sz="32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633" y="3953425"/>
            <a:ext cx="4535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Казакова И.И., зав. </a:t>
            </a:r>
            <a:r>
              <a:rPr lang="ru-RU" sz="2000" dirty="0" err="1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ЦОПМиКП</a:t>
            </a:r>
            <a:endParaRPr lang="ru-RU" sz="20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4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46732" y="1413855"/>
            <a:ext cx="9487472" cy="2215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Приказ </a:t>
            </a:r>
            <a:r>
              <a:rPr lang="ru-RU" sz="2400" dirty="0" err="1">
                <a:solidFill>
                  <a:schemeClr val="bg1"/>
                </a:solidFill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</a:rPr>
              <a:t> России от </a:t>
            </a:r>
            <a:r>
              <a:rPr lang="ru-RU" sz="2400" dirty="0" smtClean="0">
                <a:solidFill>
                  <a:schemeClr val="bg1"/>
                </a:solidFill>
              </a:rPr>
              <a:t>24.03.2023 N </a:t>
            </a:r>
            <a:r>
              <a:rPr lang="ru-RU" sz="24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"Об утверждении Порядка </a:t>
            </a:r>
            <a:r>
              <a:rPr lang="ru-RU" sz="2400" dirty="0" smtClean="0">
                <a:solidFill>
                  <a:schemeClr val="bg1"/>
                </a:solidFill>
              </a:rPr>
              <a:t>проведения аттестации </a:t>
            </a:r>
            <a:r>
              <a:rPr lang="ru-RU" sz="2400" dirty="0">
                <a:solidFill>
                  <a:schemeClr val="bg1"/>
                </a:solidFill>
              </a:rPr>
              <a:t>педагогических </a:t>
            </a:r>
            <a:r>
              <a:rPr lang="ru-RU" sz="2400" dirty="0" smtClean="0">
                <a:solidFill>
                  <a:schemeClr val="bg1"/>
                </a:solidFill>
              </a:rPr>
              <a:t>работников организаций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осуществляющих </a:t>
            </a:r>
            <a:r>
              <a:rPr lang="ru-RU" sz="2400" smtClean="0">
                <a:solidFill>
                  <a:schemeClr val="bg1"/>
                </a:solidFill>
              </a:rPr>
              <a:t>образовательную деятельность»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Зарегистрировано в Минюсте </a:t>
            </a:r>
            <a:r>
              <a:rPr lang="ru-RU" sz="2400" dirty="0" smtClean="0">
                <a:solidFill>
                  <a:schemeClr val="bg1"/>
                </a:solidFill>
              </a:rPr>
              <a:t>России  02.06.2023 </a:t>
            </a:r>
            <a:r>
              <a:rPr lang="ru-RU" sz="2400" dirty="0">
                <a:solidFill>
                  <a:schemeClr val="bg1"/>
                </a:solidFill>
              </a:rPr>
              <a:t>N 73696</a:t>
            </a:r>
            <a:r>
              <a:rPr lang="ru-RU" sz="2400" dirty="0" smtClean="0">
                <a:solidFill>
                  <a:schemeClr val="bg1"/>
                </a:solidFill>
              </a:rPr>
              <a:t>) Настоящий </a:t>
            </a:r>
            <a:r>
              <a:rPr lang="ru-RU" sz="2400" dirty="0">
                <a:solidFill>
                  <a:schemeClr val="bg1"/>
                </a:solidFill>
              </a:rPr>
              <a:t>приказ вступает в силу </a:t>
            </a:r>
            <a:r>
              <a:rPr lang="ru-RU" sz="2400" u="sng" dirty="0">
                <a:solidFill>
                  <a:schemeClr val="bg1"/>
                </a:solidFill>
              </a:rPr>
              <a:t>с 1 сентября 2023 г. 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400" u="sng" dirty="0" smtClean="0">
                <a:solidFill>
                  <a:schemeClr val="bg1"/>
                </a:solidFill>
              </a:rPr>
              <a:t>и </a:t>
            </a:r>
            <a:r>
              <a:rPr lang="ru-RU" sz="2400" u="sng" dirty="0">
                <a:solidFill>
                  <a:schemeClr val="bg1"/>
                </a:solidFill>
              </a:rPr>
              <a:t>действует до 31 августа 2029 года.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123113" y="195120"/>
            <a:ext cx="5611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F252D"/>
                </a:solidFill>
              </a:rPr>
              <a:t>Изменения в аттестации педагогических работников: вопросы и ответы?</a:t>
            </a:r>
            <a:endParaRPr lang="ru-RU" sz="2400" dirty="0">
              <a:solidFill>
                <a:srgbClr val="6F252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297" y="1936228"/>
            <a:ext cx="1270268" cy="1270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297" y="4301774"/>
            <a:ext cx="1270268" cy="12702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6732" y="4301774"/>
            <a:ext cx="9487472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Приказ </a:t>
            </a:r>
            <a:r>
              <a:rPr lang="ru-RU" sz="2400" dirty="0" err="1">
                <a:solidFill>
                  <a:schemeClr val="bg1"/>
                </a:solidFill>
              </a:rPr>
              <a:t>Минобрнауки</a:t>
            </a:r>
            <a:r>
              <a:rPr lang="ru-RU" sz="2400" dirty="0">
                <a:solidFill>
                  <a:schemeClr val="bg1"/>
                </a:solidFill>
              </a:rPr>
              <a:t> России от 07.04.2014 № 276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"Об утверждении Порядка проведения аттестации педагогических работников организаций, осуществляющих образовательную </a:t>
            </a:r>
            <a:r>
              <a:rPr lang="ru-RU" sz="2400" dirty="0" smtClean="0">
                <a:solidFill>
                  <a:schemeClr val="bg1"/>
                </a:solidFill>
              </a:rPr>
              <a:t>деятельность« (</a:t>
            </a:r>
            <a:r>
              <a:rPr lang="ru-RU" sz="2400" dirty="0">
                <a:solidFill>
                  <a:schemeClr val="bg1"/>
                </a:solidFill>
              </a:rPr>
              <a:t>ред. от 23.12.2020)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Срок действия </a:t>
            </a:r>
            <a:r>
              <a:rPr lang="ru-RU" sz="2400" dirty="0">
                <a:solidFill>
                  <a:schemeClr val="bg1"/>
                </a:solidFill>
              </a:rPr>
              <a:t>до 31.08.2023 </a:t>
            </a:r>
          </a:p>
        </p:txBody>
      </p:sp>
    </p:spTree>
    <p:extLst>
      <p:ext uri="{BB962C8B-B14F-4D97-AF65-F5344CB8AC3E}">
        <p14:creationId xmlns:p14="http://schemas.microsoft.com/office/powerpoint/2010/main" val="34688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4123113" y="195120"/>
            <a:ext cx="5611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F252D"/>
                </a:solidFill>
              </a:rPr>
              <a:t>Изменения в аттестации педагогических работников: вопросы и ответы?</a:t>
            </a:r>
            <a:endParaRPr lang="ru-RU" sz="2400" dirty="0">
              <a:solidFill>
                <a:srgbClr val="6F25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8878" y="128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026"/>
            <a:ext cx="6220191" cy="4300679"/>
          </a:xfrm>
          <a:prstGeom prst="rect">
            <a:avLst/>
          </a:prstGeom>
        </p:spPr>
      </p:pic>
      <p:pic>
        <p:nvPicPr>
          <p:cNvPr id="7174" name="Picture 6" descr="https://fs.znanio.ru/d5af0e/77/38/228e571183a9b28c12417a0b6920a805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02" y="2777613"/>
            <a:ext cx="6374306" cy="35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1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18"/>
          <p:cNvSpPr>
            <a:spLocks/>
          </p:cNvSpPr>
          <p:nvPr/>
        </p:nvSpPr>
        <p:spPr bwMode="auto">
          <a:xfrm>
            <a:off x="404023" y="3133501"/>
            <a:ext cx="8643408" cy="641408"/>
          </a:xfrm>
          <a:custGeom>
            <a:avLst/>
            <a:gdLst/>
            <a:ahLst/>
            <a:cxnLst>
              <a:cxn ang="0">
                <a:pos x="5239" y="170"/>
              </a:cxn>
              <a:cxn ang="0">
                <a:pos x="4940" y="0"/>
              </a:cxn>
              <a:cxn ang="0">
                <a:pos x="4940" y="63"/>
              </a:cxn>
              <a:cxn ang="0">
                <a:pos x="0" y="63"/>
              </a:cxn>
              <a:cxn ang="0">
                <a:pos x="0" y="277"/>
              </a:cxn>
              <a:cxn ang="0">
                <a:pos x="4940" y="277"/>
              </a:cxn>
              <a:cxn ang="0">
                <a:pos x="4940" y="340"/>
              </a:cxn>
              <a:cxn ang="0">
                <a:pos x="5239" y="170"/>
              </a:cxn>
            </a:cxnLst>
            <a:rect l="0" t="0" r="r" b="b"/>
            <a:pathLst>
              <a:path w="5239" h="340">
                <a:moveTo>
                  <a:pt x="5239" y="170"/>
                </a:moveTo>
                <a:lnTo>
                  <a:pt x="4940" y="0"/>
                </a:lnTo>
                <a:lnTo>
                  <a:pt x="4940" y="63"/>
                </a:lnTo>
                <a:lnTo>
                  <a:pt x="0" y="63"/>
                </a:lnTo>
                <a:lnTo>
                  <a:pt x="0" y="277"/>
                </a:lnTo>
                <a:lnTo>
                  <a:pt x="4940" y="277"/>
                </a:lnTo>
                <a:lnTo>
                  <a:pt x="4940" y="340"/>
                </a:lnTo>
                <a:lnTo>
                  <a:pt x="5239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15926" y="2271378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28364" y="1176345"/>
            <a:ext cx="11129652" cy="1340475"/>
          </a:xfrm>
          <a:custGeom>
            <a:avLst/>
            <a:gdLst/>
            <a:ahLst/>
            <a:cxnLst>
              <a:cxn ang="0">
                <a:pos x="5239" y="170"/>
              </a:cxn>
              <a:cxn ang="0">
                <a:pos x="4940" y="0"/>
              </a:cxn>
              <a:cxn ang="0">
                <a:pos x="4940" y="63"/>
              </a:cxn>
              <a:cxn ang="0">
                <a:pos x="0" y="63"/>
              </a:cxn>
              <a:cxn ang="0">
                <a:pos x="0" y="277"/>
              </a:cxn>
              <a:cxn ang="0">
                <a:pos x="4940" y="277"/>
              </a:cxn>
              <a:cxn ang="0">
                <a:pos x="4940" y="340"/>
              </a:cxn>
              <a:cxn ang="0">
                <a:pos x="5239" y="170"/>
              </a:cxn>
            </a:cxnLst>
            <a:rect l="0" t="0" r="r" b="b"/>
            <a:pathLst>
              <a:path w="5239" h="340">
                <a:moveTo>
                  <a:pt x="5239" y="170"/>
                </a:moveTo>
                <a:lnTo>
                  <a:pt x="4940" y="0"/>
                </a:lnTo>
                <a:lnTo>
                  <a:pt x="4940" y="63"/>
                </a:lnTo>
                <a:lnTo>
                  <a:pt x="0" y="63"/>
                </a:lnTo>
                <a:lnTo>
                  <a:pt x="0" y="277"/>
                </a:lnTo>
                <a:lnTo>
                  <a:pt x="4940" y="277"/>
                </a:lnTo>
                <a:lnTo>
                  <a:pt x="4940" y="340"/>
                </a:lnTo>
                <a:lnTo>
                  <a:pt x="5239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>
            <a:off x="415926" y="2255065"/>
            <a:ext cx="9584673" cy="1001431"/>
          </a:xfrm>
          <a:custGeom>
            <a:avLst/>
            <a:gdLst/>
            <a:ahLst/>
            <a:cxnLst>
              <a:cxn ang="0">
                <a:pos x="5554" y="170"/>
              </a:cxn>
              <a:cxn ang="0">
                <a:pos x="5255" y="0"/>
              </a:cxn>
              <a:cxn ang="0">
                <a:pos x="5255" y="63"/>
              </a:cxn>
              <a:cxn ang="0">
                <a:pos x="0" y="63"/>
              </a:cxn>
              <a:cxn ang="0">
                <a:pos x="0" y="277"/>
              </a:cxn>
              <a:cxn ang="0">
                <a:pos x="5255" y="277"/>
              </a:cxn>
              <a:cxn ang="0">
                <a:pos x="5255" y="340"/>
              </a:cxn>
              <a:cxn ang="0">
                <a:pos x="5554" y="170"/>
              </a:cxn>
            </a:cxnLst>
            <a:rect l="0" t="0" r="r" b="b"/>
            <a:pathLst>
              <a:path w="5554" h="340">
                <a:moveTo>
                  <a:pt x="5554" y="170"/>
                </a:moveTo>
                <a:lnTo>
                  <a:pt x="5255" y="0"/>
                </a:lnTo>
                <a:lnTo>
                  <a:pt x="5255" y="63"/>
                </a:lnTo>
                <a:lnTo>
                  <a:pt x="0" y="63"/>
                </a:lnTo>
                <a:lnTo>
                  <a:pt x="0" y="277"/>
                </a:lnTo>
                <a:lnTo>
                  <a:pt x="5255" y="277"/>
                </a:lnTo>
                <a:lnTo>
                  <a:pt x="5255" y="340"/>
                </a:lnTo>
                <a:lnTo>
                  <a:pt x="5554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750094" y="2661577"/>
            <a:ext cx="2441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54746"/>
                </a:solidFill>
              </a:rPr>
              <a:t>о</a:t>
            </a:r>
            <a:r>
              <a:rPr lang="ru-RU" sz="3200" b="1" dirty="0" smtClean="0">
                <a:solidFill>
                  <a:srgbClr val="854746"/>
                </a:solidFill>
              </a:rPr>
              <a:t>сновные задачи </a:t>
            </a:r>
            <a:r>
              <a:rPr lang="ru-RU" sz="3200" b="1" dirty="0">
                <a:solidFill>
                  <a:srgbClr val="854746"/>
                </a:solidFill>
              </a:rPr>
              <a:t>проведения </a:t>
            </a:r>
            <a:r>
              <a:rPr lang="ru-RU" sz="3200" b="1" dirty="0" smtClean="0">
                <a:solidFill>
                  <a:srgbClr val="854746"/>
                </a:solidFill>
              </a:rPr>
              <a:t>аттестации</a:t>
            </a:r>
            <a:endParaRPr lang="ru-RU" sz="3200" b="1" dirty="0">
              <a:solidFill>
                <a:srgbClr val="854746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97429A5-F675-4EC9-99B9-16C53E23CB69}"/>
              </a:ext>
            </a:extLst>
          </p:cNvPr>
          <p:cNvSpPr txBox="1"/>
          <p:nvPr/>
        </p:nvSpPr>
        <p:spPr>
          <a:xfrm>
            <a:off x="805292" y="3263236"/>
            <a:ext cx="717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повышение эффективности и качества педагогической деятельности;</a:t>
            </a:r>
          </a:p>
        </p:txBody>
      </p:sp>
      <p:sp>
        <p:nvSpPr>
          <p:cNvPr id="208" name="Freeform 18"/>
          <p:cNvSpPr>
            <a:spLocks/>
          </p:cNvSpPr>
          <p:nvPr/>
        </p:nvSpPr>
        <p:spPr bwMode="auto">
          <a:xfrm>
            <a:off x="379078" y="3586896"/>
            <a:ext cx="9616867" cy="1297860"/>
          </a:xfrm>
          <a:custGeom>
            <a:avLst/>
            <a:gdLst/>
            <a:ahLst/>
            <a:cxnLst>
              <a:cxn ang="0">
                <a:pos x="5239" y="170"/>
              </a:cxn>
              <a:cxn ang="0">
                <a:pos x="4940" y="0"/>
              </a:cxn>
              <a:cxn ang="0">
                <a:pos x="4940" y="63"/>
              </a:cxn>
              <a:cxn ang="0">
                <a:pos x="0" y="63"/>
              </a:cxn>
              <a:cxn ang="0">
                <a:pos x="0" y="277"/>
              </a:cxn>
              <a:cxn ang="0">
                <a:pos x="4940" y="277"/>
              </a:cxn>
              <a:cxn ang="0">
                <a:pos x="4940" y="340"/>
              </a:cxn>
              <a:cxn ang="0">
                <a:pos x="5239" y="170"/>
              </a:cxn>
            </a:cxnLst>
            <a:rect l="0" t="0" r="r" b="b"/>
            <a:pathLst>
              <a:path w="5239" h="340">
                <a:moveTo>
                  <a:pt x="5239" y="170"/>
                </a:moveTo>
                <a:lnTo>
                  <a:pt x="4940" y="0"/>
                </a:lnTo>
                <a:lnTo>
                  <a:pt x="4940" y="63"/>
                </a:lnTo>
                <a:lnTo>
                  <a:pt x="0" y="63"/>
                </a:lnTo>
                <a:lnTo>
                  <a:pt x="0" y="277"/>
                </a:lnTo>
                <a:lnTo>
                  <a:pt x="4940" y="277"/>
                </a:lnTo>
                <a:lnTo>
                  <a:pt x="4940" y="340"/>
                </a:lnTo>
                <a:lnTo>
                  <a:pt x="5239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" name="Freeform 18"/>
          <p:cNvSpPr>
            <a:spLocks/>
          </p:cNvSpPr>
          <p:nvPr/>
        </p:nvSpPr>
        <p:spPr bwMode="auto">
          <a:xfrm>
            <a:off x="369345" y="4633054"/>
            <a:ext cx="11070393" cy="1079706"/>
          </a:xfrm>
          <a:custGeom>
            <a:avLst/>
            <a:gdLst/>
            <a:ahLst/>
            <a:cxnLst>
              <a:cxn ang="0">
                <a:pos x="5239" y="170"/>
              </a:cxn>
              <a:cxn ang="0">
                <a:pos x="4940" y="0"/>
              </a:cxn>
              <a:cxn ang="0">
                <a:pos x="4940" y="63"/>
              </a:cxn>
              <a:cxn ang="0">
                <a:pos x="0" y="63"/>
              </a:cxn>
              <a:cxn ang="0">
                <a:pos x="0" y="277"/>
              </a:cxn>
              <a:cxn ang="0">
                <a:pos x="4940" y="277"/>
              </a:cxn>
              <a:cxn ang="0">
                <a:pos x="4940" y="340"/>
              </a:cxn>
              <a:cxn ang="0">
                <a:pos x="5239" y="170"/>
              </a:cxn>
            </a:cxnLst>
            <a:rect l="0" t="0" r="r" b="b"/>
            <a:pathLst>
              <a:path w="5239" h="340">
                <a:moveTo>
                  <a:pt x="5239" y="170"/>
                </a:moveTo>
                <a:lnTo>
                  <a:pt x="4940" y="0"/>
                </a:lnTo>
                <a:lnTo>
                  <a:pt x="4940" y="63"/>
                </a:lnTo>
                <a:lnTo>
                  <a:pt x="0" y="63"/>
                </a:lnTo>
                <a:lnTo>
                  <a:pt x="0" y="277"/>
                </a:lnTo>
                <a:lnTo>
                  <a:pt x="4940" y="277"/>
                </a:lnTo>
                <a:lnTo>
                  <a:pt x="4940" y="340"/>
                </a:lnTo>
                <a:lnTo>
                  <a:pt x="5239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97429A5-F675-4EC9-99B9-16C53E23CB69}"/>
              </a:ext>
            </a:extLst>
          </p:cNvPr>
          <p:cNvSpPr txBox="1"/>
          <p:nvPr/>
        </p:nvSpPr>
        <p:spPr>
          <a:xfrm>
            <a:off x="761143" y="3771947"/>
            <a:ext cx="896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выявление перспектив использования потенциальных возможностей </a:t>
            </a:r>
            <a:r>
              <a:rPr lang="ru-RU" b="1" dirty="0" smtClean="0">
                <a:solidFill>
                  <a:schemeClr val="bg1"/>
                </a:solidFill>
              </a:rPr>
              <a:t>педагогических работников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u="sng" dirty="0">
                <a:solidFill>
                  <a:srgbClr val="6F252D"/>
                </a:solidFill>
              </a:rPr>
              <a:t>в том числе в целях организации (осуществления) методической помощи</a:t>
            </a:r>
          </a:p>
          <a:p>
            <a:r>
              <a:rPr lang="ru-RU" b="1" u="sng" dirty="0">
                <a:solidFill>
                  <a:srgbClr val="6F252D"/>
                </a:solidFill>
              </a:rPr>
              <a:t>(поддержки) и наставнической деятельности в образовательной организации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97429A5-F675-4EC9-99B9-16C53E23CB69}"/>
              </a:ext>
            </a:extLst>
          </p:cNvPr>
          <p:cNvSpPr txBox="1"/>
          <p:nvPr/>
        </p:nvSpPr>
        <p:spPr>
          <a:xfrm>
            <a:off x="805292" y="1476401"/>
            <a:ext cx="1060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стимулирование целенаправленного, непрерывного повышения уровня </a:t>
            </a:r>
            <a:r>
              <a:rPr lang="ru-RU" b="1" dirty="0" smtClean="0">
                <a:solidFill>
                  <a:schemeClr val="bg1"/>
                </a:solidFill>
              </a:rPr>
              <a:t>квалификации педагогических </a:t>
            </a:r>
            <a:r>
              <a:rPr lang="ru-RU" b="1" dirty="0">
                <a:solidFill>
                  <a:schemeClr val="bg1"/>
                </a:solidFill>
              </a:rPr>
              <a:t>работников, их методологической культуры, профессионального, личностного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u="sng" dirty="0" smtClean="0">
                <a:solidFill>
                  <a:srgbClr val="6F252D"/>
                </a:solidFill>
              </a:rPr>
              <a:t>карьерного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роста;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97429A5-F675-4EC9-99B9-16C53E23CB69}"/>
              </a:ext>
            </a:extLst>
          </p:cNvPr>
          <p:cNvSpPr txBox="1"/>
          <p:nvPr/>
        </p:nvSpPr>
        <p:spPr>
          <a:xfrm>
            <a:off x="805292" y="4814018"/>
            <a:ext cx="1046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учет требований федеральных государственных образовательных стандартов к </a:t>
            </a:r>
            <a:r>
              <a:rPr lang="ru-RU" b="1" dirty="0" smtClean="0">
                <a:solidFill>
                  <a:schemeClr val="bg1"/>
                </a:solidFill>
              </a:rPr>
              <a:t>кадровым условиям </a:t>
            </a:r>
            <a:r>
              <a:rPr lang="ru-RU" b="1" dirty="0">
                <a:solidFill>
                  <a:schemeClr val="bg1"/>
                </a:solidFill>
              </a:rPr>
              <a:t>реализации образовательных программ при формировании кадрового </a:t>
            </a:r>
            <a:r>
              <a:rPr lang="ru-RU" b="1" dirty="0" smtClean="0">
                <a:solidFill>
                  <a:schemeClr val="bg1"/>
                </a:solidFill>
              </a:rPr>
              <a:t>состава организаций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258" y="246290"/>
            <a:ext cx="5694158" cy="1012024"/>
          </a:xfrm>
          <a:prstGeom prst="rect">
            <a:avLst/>
          </a:prstGeom>
        </p:spPr>
      </p:pic>
      <p:sp>
        <p:nvSpPr>
          <p:cNvPr id="158" name="Freeform 18"/>
          <p:cNvSpPr>
            <a:spLocks/>
          </p:cNvSpPr>
          <p:nvPr/>
        </p:nvSpPr>
        <p:spPr bwMode="auto">
          <a:xfrm>
            <a:off x="358560" y="5491798"/>
            <a:ext cx="11644819" cy="1229677"/>
          </a:xfrm>
          <a:custGeom>
            <a:avLst/>
            <a:gdLst/>
            <a:ahLst/>
            <a:cxnLst>
              <a:cxn ang="0">
                <a:pos x="5239" y="170"/>
              </a:cxn>
              <a:cxn ang="0">
                <a:pos x="4940" y="0"/>
              </a:cxn>
              <a:cxn ang="0">
                <a:pos x="4940" y="63"/>
              </a:cxn>
              <a:cxn ang="0">
                <a:pos x="0" y="63"/>
              </a:cxn>
              <a:cxn ang="0">
                <a:pos x="0" y="277"/>
              </a:cxn>
              <a:cxn ang="0">
                <a:pos x="4940" y="277"/>
              </a:cxn>
              <a:cxn ang="0">
                <a:pos x="4940" y="340"/>
              </a:cxn>
              <a:cxn ang="0">
                <a:pos x="5239" y="170"/>
              </a:cxn>
            </a:cxnLst>
            <a:rect l="0" t="0" r="r" b="b"/>
            <a:pathLst>
              <a:path w="5239" h="340">
                <a:moveTo>
                  <a:pt x="5239" y="170"/>
                </a:moveTo>
                <a:lnTo>
                  <a:pt x="4940" y="0"/>
                </a:lnTo>
                <a:lnTo>
                  <a:pt x="4940" y="63"/>
                </a:lnTo>
                <a:lnTo>
                  <a:pt x="0" y="63"/>
                </a:lnTo>
                <a:lnTo>
                  <a:pt x="0" y="277"/>
                </a:lnTo>
                <a:lnTo>
                  <a:pt x="4940" y="277"/>
                </a:lnTo>
                <a:lnTo>
                  <a:pt x="4940" y="340"/>
                </a:lnTo>
                <a:lnTo>
                  <a:pt x="5239" y="17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97429A5-F675-4EC9-99B9-16C53E23CB69}"/>
              </a:ext>
            </a:extLst>
          </p:cNvPr>
          <p:cNvSpPr txBox="1"/>
          <p:nvPr/>
        </p:nvSpPr>
        <p:spPr>
          <a:xfrm>
            <a:off x="750915" y="5656107"/>
            <a:ext cx="112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обеспечение дифференциации оплаты труда педагогических работников с </a:t>
            </a:r>
            <a:r>
              <a:rPr lang="ru-RU" b="1" dirty="0" smtClean="0">
                <a:solidFill>
                  <a:schemeClr val="bg1"/>
                </a:solidFill>
              </a:rPr>
              <a:t>учетом установленных </a:t>
            </a:r>
            <a:r>
              <a:rPr lang="ru-RU" b="1" dirty="0">
                <a:solidFill>
                  <a:schemeClr val="bg1"/>
                </a:solidFill>
              </a:rPr>
              <a:t>квалификационных категорий, объема их преподавательской (педагогической</a:t>
            </a:r>
            <a:r>
              <a:rPr lang="ru-RU" b="1" dirty="0" smtClean="0">
                <a:solidFill>
                  <a:schemeClr val="bg1"/>
                </a:solidFill>
              </a:rPr>
              <a:t>) работы </a:t>
            </a:r>
            <a:r>
              <a:rPr lang="ru-RU" b="1" u="sng" dirty="0">
                <a:solidFill>
                  <a:srgbClr val="6F252D"/>
                </a:solidFill>
              </a:rPr>
              <a:t>либо дополнительной работы.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5292" y="2487993"/>
            <a:ext cx="837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определение необходимости </a:t>
            </a:r>
            <a:r>
              <a:rPr lang="ru-RU" b="1" u="sng" dirty="0">
                <a:solidFill>
                  <a:srgbClr val="6F252D"/>
                </a:solidFill>
              </a:rPr>
              <a:t>дополнительного профессионального образования </a:t>
            </a:r>
            <a:r>
              <a:rPr lang="ru-RU" b="1" u="sng" dirty="0" smtClean="0">
                <a:solidFill>
                  <a:srgbClr val="6F252D"/>
                </a:solidFill>
              </a:rPr>
              <a:t>педагогических работников</a:t>
            </a:r>
            <a:r>
              <a:rPr lang="ru-RU" b="1" u="sng" dirty="0">
                <a:solidFill>
                  <a:srgbClr val="6F252D"/>
                </a:solidFill>
              </a:rPr>
              <a:t>;</a:t>
            </a:r>
          </a:p>
        </p:txBody>
      </p:sp>
      <p:sp>
        <p:nvSpPr>
          <p:cNvPr id="161" name="Freeform 17"/>
          <p:cNvSpPr>
            <a:spLocks/>
          </p:cNvSpPr>
          <p:nvPr/>
        </p:nvSpPr>
        <p:spPr bwMode="auto">
          <a:xfrm>
            <a:off x="428364" y="3669405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7"/>
          <p:cNvSpPr>
            <a:spLocks/>
          </p:cNvSpPr>
          <p:nvPr/>
        </p:nvSpPr>
        <p:spPr bwMode="auto">
          <a:xfrm>
            <a:off x="415926" y="3049181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" name="Freeform 17"/>
          <p:cNvSpPr>
            <a:spLocks/>
          </p:cNvSpPr>
          <p:nvPr/>
        </p:nvSpPr>
        <p:spPr bwMode="auto">
          <a:xfrm>
            <a:off x="404023" y="4655349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5" name="Freeform 17"/>
          <p:cNvSpPr>
            <a:spLocks/>
          </p:cNvSpPr>
          <p:nvPr/>
        </p:nvSpPr>
        <p:spPr bwMode="auto">
          <a:xfrm>
            <a:off x="313200" y="5528188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6" name="Freeform 17"/>
          <p:cNvSpPr>
            <a:spLocks/>
          </p:cNvSpPr>
          <p:nvPr/>
        </p:nvSpPr>
        <p:spPr bwMode="auto">
          <a:xfrm>
            <a:off x="345704" y="6484639"/>
            <a:ext cx="492092" cy="142014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128" y="69"/>
              </a:cxn>
              <a:cxn ang="0">
                <a:pos x="128" y="0"/>
              </a:cxn>
            </a:cxnLst>
            <a:rect l="0" t="0" r="r" b="b"/>
            <a:pathLst>
              <a:path w="128" h="69">
                <a:moveTo>
                  <a:pt x="128" y="0"/>
                </a:moveTo>
                <a:lnTo>
                  <a:pt x="0" y="0"/>
                </a:lnTo>
                <a:lnTo>
                  <a:pt x="128" y="69"/>
                </a:lnTo>
                <a:lnTo>
                  <a:pt x="128" y="0"/>
                </a:lnTo>
                <a:close/>
              </a:path>
            </a:pathLst>
          </a:custGeom>
          <a:solidFill>
            <a:srgbClr val="BFA2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0" y="3572256"/>
            <a:ext cx="3153416" cy="3285744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188" y="6"/>
              </a:cxn>
              <a:cxn ang="0">
                <a:pos x="0" y="28"/>
              </a:cxn>
              <a:cxn ang="0">
                <a:pos x="2792" y="2862"/>
              </a:cxn>
              <a:cxn ang="0">
                <a:pos x="2808" y="2760"/>
              </a:cxn>
              <a:cxn ang="0">
                <a:pos x="2826" y="2552"/>
              </a:cxn>
              <a:cxn ang="0">
                <a:pos x="2828" y="2448"/>
              </a:cxn>
              <a:cxn ang="0">
                <a:pos x="2824" y="2322"/>
              </a:cxn>
              <a:cxn ang="0">
                <a:pos x="2814" y="2196"/>
              </a:cxn>
              <a:cxn ang="0">
                <a:pos x="2800" y="2074"/>
              </a:cxn>
              <a:cxn ang="0">
                <a:pos x="2778" y="1954"/>
              </a:cxn>
              <a:cxn ang="0">
                <a:pos x="2750" y="1836"/>
              </a:cxn>
              <a:cxn ang="0">
                <a:pos x="2718" y="1720"/>
              </a:cxn>
              <a:cxn ang="0">
                <a:pos x="2678" y="1606"/>
              </a:cxn>
              <a:cxn ang="0">
                <a:pos x="2636" y="1494"/>
              </a:cxn>
              <a:cxn ang="0">
                <a:pos x="2586" y="1386"/>
              </a:cxn>
              <a:cxn ang="0">
                <a:pos x="2532" y="1280"/>
              </a:cxn>
              <a:cxn ang="0">
                <a:pos x="2474" y="1178"/>
              </a:cxn>
              <a:cxn ang="0">
                <a:pos x="2410" y="1078"/>
              </a:cxn>
              <a:cxn ang="0">
                <a:pos x="2342" y="982"/>
              </a:cxn>
              <a:cxn ang="0">
                <a:pos x="2268" y="890"/>
              </a:cxn>
              <a:cxn ang="0">
                <a:pos x="2192" y="802"/>
              </a:cxn>
              <a:cxn ang="0">
                <a:pos x="2110" y="716"/>
              </a:cxn>
              <a:cxn ang="0">
                <a:pos x="2026" y="636"/>
              </a:cxn>
              <a:cxn ang="0">
                <a:pos x="1936" y="558"/>
              </a:cxn>
              <a:cxn ang="0">
                <a:pos x="1844" y="486"/>
              </a:cxn>
              <a:cxn ang="0">
                <a:pos x="1748" y="418"/>
              </a:cxn>
              <a:cxn ang="0">
                <a:pos x="1650" y="354"/>
              </a:cxn>
              <a:cxn ang="0">
                <a:pos x="1546" y="294"/>
              </a:cxn>
              <a:cxn ang="0">
                <a:pos x="1442" y="240"/>
              </a:cxn>
              <a:cxn ang="0">
                <a:pos x="1332" y="192"/>
              </a:cxn>
              <a:cxn ang="0">
                <a:pos x="1222" y="148"/>
              </a:cxn>
              <a:cxn ang="0">
                <a:pos x="1108" y="110"/>
              </a:cxn>
              <a:cxn ang="0">
                <a:pos x="992" y="76"/>
              </a:cxn>
              <a:cxn ang="0">
                <a:pos x="874" y="50"/>
              </a:cxn>
              <a:cxn ang="0">
                <a:pos x="754" y="28"/>
              </a:cxn>
              <a:cxn ang="0">
                <a:pos x="630" y="12"/>
              </a:cxn>
              <a:cxn ang="0">
                <a:pos x="506" y="2"/>
              </a:cxn>
              <a:cxn ang="0">
                <a:pos x="380" y="0"/>
              </a:cxn>
            </a:cxnLst>
            <a:rect l="0" t="0" r="r" b="b"/>
            <a:pathLst>
              <a:path w="2828" h="2862">
                <a:moveTo>
                  <a:pt x="380" y="0"/>
                </a:moveTo>
                <a:lnTo>
                  <a:pt x="380" y="0"/>
                </a:lnTo>
                <a:lnTo>
                  <a:pt x="284" y="2"/>
                </a:lnTo>
                <a:lnTo>
                  <a:pt x="188" y="6"/>
                </a:lnTo>
                <a:lnTo>
                  <a:pt x="94" y="16"/>
                </a:lnTo>
                <a:lnTo>
                  <a:pt x="0" y="28"/>
                </a:lnTo>
                <a:lnTo>
                  <a:pt x="0" y="2862"/>
                </a:lnTo>
                <a:lnTo>
                  <a:pt x="2792" y="2862"/>
                </a:lnTo>
                <a:lnTo>
                  <a:pt x="2792" y="2862"/>
                </a:lnTo>
                <a:lnTo>
                  <a:pt x="2808" y="2760"/>
                </a:lnTo>
                <a:lnTo>
                  <a:pt x="2818" y="2656"/>
                </a:lnTo>
                <a:lnTo>
                  <a:pt x="2826" y="2552"/>
                </a:lnTo>
                <a:lnTo>
                  <a:pt x="2828" y="2448"/>
                </a:lnTo>
                <a:lnTo>
                  <a:pt x="2828" y="2448"/>
                </a:lnTo>
                <a:lnTo>
                  <a:pt x="2826" y="2384"/>
                </a:lnTo>
                <a:lnTo>
                  <a:pt x="2824" y="2322"/>
                </a:lnTo>
                <a:lnTo>
                  <a:pt x="2820" y="2258"/>
                </a:lnTo>
                <a:lnTo>
                  <a:pt x="2814" y="2196"/>
                </a:lnTo>
                <a:lnTo>
                  <a:pt x="2808" y="2136"/>
                </a:lnTo>
                <a:lnTo>
                  <a:pt x="2800" y="2074"/>
                </a:lnTo>
                <a:lnTo>
                  <a:pt x="2790" y="2014"/>
                </a:lnTo>
                <a:lnTo>
                  <a:pt x="2778" y="1954"/>
                </a:lnTo>
                <a:lnTo>
                  <a:pt x="2764" y="1894"/>
                </a:lnTo>
                <a:lnTo>
                  <a:pt x="2750" y="1836"/>
                </a:lnTo>
                <a:lnTo>
                  <a:pt x="2734" y="1778"/>
                </a:lnTo>
                <a:lnTo>
                  <a:pt x="2718" y="1720"/>
                </a:lnTo>
                <a:lnTo>
                  <a:pt x="2698" y="1662"/>
                </a:lnTo>
                <a:lnTo>
                  <a:pt x="2678" y="1606"/>
                </a:lnTo>
                <a:lnTo>
                  <a:pt x="2658" y="1550"/>
                </a:lnTo>
                <a:lnTo>
                  <a:pt x="2636" y="1494"/>
                </a:lnTo>
                <a:lnTo>
                  <a:pt x="2612" y="1440"/>
                </a:lnTo>
                <a:lnTo>
                  <a:pt x="2586" y="1386"/>
                </a:lnTo>
                <a:lnTo>
                  <a:pt x="2560" y="1332"/>
                </a:lnTo>
                <a:lnTo>
                  <a:pt x="2532" y="1280"/>
                </a:lnTo>
                <a:lnTo>
                  <a:pt x="2504" y="1228"/>
                </a:lnTo>
                <a:lnTo>
                  <a:pt x="2474" y="1178"/>
                </a:lnTo>
                <a:lnTo>
                  <a:pt x="2442" y="1128"/>
                </a:lnTo>
                <a:lnTo>
                  <a:pt x="2410" y="1078"/>
                </a:lnTo>
                <a:lnTo>
                  <a:pt x="2376" y="1030"/>
                </a:lnTo>
                <a:lnTo>
                  <a:pt x="2342" y="982"/>
                </a:lnTo>
                <a:lnTo>
                  <a:pt x="2306" y="936"/>
                </a:lnTo>
                <a:lnTo>
                  <a:pt x="2268" y="890"/>
                </a:lnTo>
                <a:lnTo>
                  <a:pt x="2230" y="846"/>
                </a:lnTo>
                <a:lnTo>
                  <a:pt x="2192" y="802"/>
                </a:lnTo>
                <a:lnTo>
                  <a:pt x="2152" y="758"/>
                </a:lnTo>
                <a:lnTo>
                  <a:pt x="2110" y="716"/>
                </a:lnTo>
                <a:lnTo>
                  <a:pt x="2068" y="676"/>
                </a:lnTo>
                <a:lnTo>
                  <a:pt x="2026" y="636"/>
                </a:lnTo>
                <a:lnTo>
                  <a:pt x="1982" y="596"/>
                </a:lnTo>
                <a:lnTo>
                  <a:pt x="1936" y="558"/>
                </a:lnTo>
                <a:lnTo>
                  <a:pt x="1892" y="522"/>
                </a:lnTo>
                <a:lnTo>
                  <a:pt x="1844" y="486"/>
                </a:lnTo>
                <a:lnTo>
                  <a:pt x="1796" y="450"/>
                </a:lnTo>
                <a:lnTo>
                  <a:pt x="1748" y="418"/>
                </a:lnTo>
                <a:lnTo>
                  <a:pt x="1700" y="384"/>
                </a:lnTo>
                <a:lnTo>
                  <a:pt x="1650" y="354"/>
                </a:lnTo>
                <a:lnTo>
                  <a:pt x="1598" y="324"/>
                </a:lnTo>
                <a:lnTo>
                  <a:pt x="1546" y="294"/>
                </a:lnTo>
                <a:lnTo>
                  <a:pt x="1494" y="268"/>
                </a:lnTo>
                <a:lnTo>
                  <a:pt x="1442" y="240"/>
                </a:lnTo>
                <a:lnTo>
                  <a:pt x="1388" y="216"/>
                </a:lnTo>
                <a:lnTo>
                  <a:pt x="1332" y="192"/>
                </a:lnTo>
                <a:lnTo>
                  <a:pt x="1278" y="170"/>
                </a:lnTo>
                <a:lnTo>
                  <a:pt x="1222" y="148"/>
                </a:lnTo>
                <a:lnTo>
                  <a:pt x="1166" y="128"/>
                </a:lnTo>
                <a:lnTo>
                  <a:pt x="1108" y="110"/>
                </a:lnTo>
                <a:lnTo>
                  <a:pt x="1050" y="92"/>
                </a:lnTo>
                <a:lnTo>
                  <a:pt x="992" y="76"/>
                </a:lnTo>
                <a:lnTo>
                  <a:pt x="934" y="62"/>
                </a:lnTo>
                <a:lnTo>
                  <a:pt x="874" y="50"/>
                </a:lnTo>
                <a:lnTo>
                  <a:pt x="814" y="38"/>
                </a:lnTo>
                <a:lnTo>
                  <a:pt x="754" y="28"/>
                </a:lnTo>
                <a:lnTo>
                  <a:pt x="692" y="18"/>
                </a:lnTo>
                <a:lnTo>
                  <a:pt x="630" y="12"/>
                </a:lnTo>
                <a:lnTo>
                  <a:pt x="568" y="6"/>
                </a:lnTo>
                <a:lnTo>
                  <a:pt x="506" y="2"/>
                </a:lnTo>
                <a:lnTo>
                  <a:pt x="444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0" y="4423902"/>
            <a:ext cx="2452214" cy="2434097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80" y="0"/>
              </a:cxn>
              <a:cxn ang="0">
                <a:pos x="332" y="0"/>
              </a:cxn>
              <a:cxn ang="0">
                <a:pos x="282" y="2"/>
              </a:cxn>
              <a:cxn ang="0">
                <a:pos x="234" y="6"/>
              </a:cxn>
              <a:cxn ang="0">
                <a:pos x="186" y="12"/>
              </a:cxn>
              <a:cxn ang="0">
                <a:pos x="138" y="20"/>
              </a:cxn>
              <a:cxn ang="0">
                <a:pos x="92" y="28"/>
              </a:cxn>
              <a:cxn ang="0">
                <a:pos x="46" y="38"/>
              </a:cxn>
              <a:cxn ang="0">
                <a:pos x="0" y="50"/>
              </a:cxn>
              <a:cxn ang="0">
                <a:pos x="0" y="1886"/>
              </a:cxn>
              <a:cxn ang="0">
                <a:pos x="1792" y="1886"/>
              </a:cxn>
              <a:cxn ang="0">
                <a:pos x="1792" y="1886"/>
              </a:cxn>
              <a:cxn ang="0">
                <a:pos x="1806" y="1836"/>
              </a:cxn>
              <a:cxn ang="0">
                <a:pos x="1818" y="1786"/>
              </a:cxn>
              <a:cxn ang="0">
                <a:pos x="1828" y="1734"/>
              </a:cxn>
              <a:cxn ang="0">
                <a:pos x="1836" y="1682"/>
              </a:cxn>
              <a:cxn ang="0">
                <a:pos x="1844" y="1630"/>
              </a:cxn>
              <a:cxn ang="0">
                <a:pos x="1848" y="1578"/>
              </a:cxn>
              <a:cxn ang="0">
                <a:pos x="1850" y="1524"/>
              </a:cxn>
              <a:cxn ang="0">
                <a:pos x="1852" y="1472"/>
              </a:cxn>
              <a:cxn ang="0">
                <a:pos x="1852" y="1472"/>
              </a:cxn>
              <a:cxn ang="0">
                <a:pos x="1850" y="1396"/>
              </a:cxn>
              <a:cxn ang="0">
                <a:pos x="1844" y="1320"/>
              </a:cxn>
              <a:cxn ang="0">
                <a:pos x="1834" y="1248"/>
              </a:cxn>
              <a:cxn ang="0">
                <a:pos x="1822" y="1174"/>
              </a:cxn>
              <a:cxn ang="0">
                <a:pos x="1806" y="1104"/>
              </a:cxn>
              <a:cxn ang="0">
                <a:pos x="1786" y="1034"/>
              </a:cxn>
              <a:cxn ang="0">
                <a:pos x="1762" y="966"/>
              </a:cxn>
              <a:cxn ang="0">
                <a:pos x="1736" y="898"/>
              </a:cxn>
              <a:cxn ang="0">
                <a:pos x="1706" y="834"/>
              </a:cxn>
              <a:cxn ang="0">
                <a:pos x="1674" y="770"/>
              </a:cxn>
              <a:cxn ang="0">
                <a:pos x="1638" y="708"/>
              </a:cxn>
              <a:cxn ang="0">
                <a:pos x="1600" y="648"/>
              </a:cxn>
              <a:cxn ang="0">
                <a:pos x="1560" y="590"/>
              </a:cxn>
              <a:cxn ang="0">
                <a:pos x="1516" y="536"/>
              </a:cxn>
              <a:cxn ang="0">
                <a:pos x="1470" y="482"/>
              </a:cxn>
              <a:cxn ang="0">
                <a:pos x="1420" y="430"/>
              </a:cxn>
              <a:cxn ang="0">
                <a:pos x="1370" y="382"/>
              </a:cxn>
              <a:cxn ang="0">
                <a:pos x="1316" y="336"/>
              </a:cxn>
              <a:cxn ang="0">
                <a:pos x="1260" y="292"/>
              </a:cxn>
              <a:cxn ang="0">
                <a:pos x="1204" y="250"/>
              </a:cxn>
              <a:cxn ang="0">
                <a:pos x="1144" y="212"/>
              </a:cxn>
              <a:cxn ang="0">
                <a:pos x="1082" y="178"/>
              </a:cxn>
              <a:cxn ang="0">
                <a:pos x="1018" y="144"/>
              </a:cxn>
              <a:cxn ang="0">
                <a:pos x="954" y="116"/>
              </a:cxn>
              <a:cxn ang="0">
                <a:pos x="886" y="88"/>
              </a:cxn>
              <a:cxn ang="0">
                <a:pos x="818" y="66"/>
              </a:cxn>
              <a:cxn ang="0">
                <a:pos x="748" y="46"/>
              </a:cxn>
              <a:cxn ang="0">
                <a:pos x="678" y="30"/>
              </a:cxn>
              <a:cxn ang="0">
                <a:pos x="604" y="16"/>
              </a:cxn>
              <a:cxn ang="0">
                <a:pos x="530" y="6"/>
              </a:cxn>
              <a:cxn ang="0">
                <a:pos x="456" y="2"/>
              </a:cxn>
              <a:cxn ang="0">
                <a:pos x="380" y="0"/>
              </a:cxn>
              <a:cxn ang="0">
                <a:pos x="380" y="0"/>
              </a:cxn>
            </a:cxnLst>
            <a:rect l="0" t="0" r="r" b="b"/>
            <a:pathLst>
              <a:path w="1852" h="1886">
                <a:moveTo>
                  <a:pt x="380" y="0"/>
                </a:moveTo>
                <a:lnTo>
                  <a:pt x="380" y="0"/>
                </a:lnTo>
                <a:lnTo>
                  <a:pt x="332" y="0"/>
                </a:lnTo>
                <a:lnTo>
                  <a:pt x="282" y="2"/>
                </a:lnTo>
                <a:lnTo>
                  <a:pt x="234" y="6"/>
                </a:lnTo>
                <a:lnTo>
                  <a:pt x="186" y="12"/>
                </a:lnTo>
                <a:lnTo>
                  <a:pt x="138" y="20"/>
                </a:lnTo>
                <a:lnTo>
                  <a:pt x="92" y="28"/>
                </a:lnTo>
                <a:lnTo>
                  <a:pt x="46" y="38"/>
                </a:lnTo>
                <a:lnTo>
                  <a:pt x="0" y="50"/>
                </a:lnTo>
                <a:lnTo>
                  <a:pt x="0" y="1886"/>
                </a:lnTo>
                <a:lnTo>
                  <a:pt x="1792" y="1886"/>
                </a:lnTo>
                <a:lnTo>
                  <a:pt x="1792" y="1886"/>
                </a:lnTo>
                <a:lnTo>
                  <a:pt x="1806" y="1836"/>
                </a:lnTo>
                <a:lnTo>
                  <a:pt x="1818" y="1786"/>
                </a:lnTo>
                <a:lnTo>
                  <a:pt x="1828" y="1734"/>
                </a:lnTo>
                <a:lnTo>
                  <a:pt x="1836" y="1682"/>
                </a:lnTo>
                <a:lnTo>
                  <a:pt x="1844" y="1630"/>
                </a:lnTo>
                <a:lnTo>
                  <a:pt x="1848" y="1578"/>
                </a:lnTo>
                <a:lnTo>
                  <a:pt x="1850" y="1524"/>
                </a:lnTo>
                <a:lnTo>
                  <a:pt x="1852" y="1472"/>
                </a:lnTo>
                <a:lnTo>
                  <a:pt x="1852" y="1472"/>
                </a:lnTo>
                <a:lnTo>
                  <a:pt x="1850" y="1396"/>
                </a:lnTo>
                <a:lnTo>
                  <a:pt x="1844" y="1320"/>
                </a:lnTo>
                <a:lnTo>
                  <a:pt x="1834" y="1248"/>
                </a:lnTo>
                <a:lnTo>
                  <a:pt x="1822" y="1174"/>
                </a:lnTo>
                <a:lnTo>
                  <a:pt x="1806" y="1104"/>
                </a:lnTo>
                <a:lnTo>
                  <a:pt x="1786" y="1034"/>
                </a:lnTo>
                <a:lnTo>
                  <a:pt x="1762" y="966"/>
                </a:lnTo>
                <a:lnTo>
                  <a:pt x="1736" y="898"/>
                </a:lnTo>
                <a:lnTo>
                  <a:pt x="1706" y="834"/>
                </a:lnTo>
                <a:lnTo>
                  <a:pt x="1674" y="770"/>
                </a:lnTo>
                <a:lnTo>
                  <a:pt x="1638" y="708"/>
                </a:lnTo>
                <a:lnTo>
                  <a:pt x="1600" y="648"/>
                </a:lnTo>
                <a:lnTo>
                  <a:pt x="1560" y="590"/>
                </a:lnTo>
                <a:lnTo>
                  <a:pt x="1516" y="536"/>
                </a:lnTo>
                <a:lnTo>
                  <a:pt x="1470" y="482"/>
                </a:lnTo>
                <a:lnTo>
                  <a:pt x="1420" y="430"/>
                </a:lnTo>
                <a:lnTo>
                  <a:pt x="1370" y="382"/>
                </a:lnTo>
                <a:lnTo>
                  <a:pt x="1316" y="336"/>
                </a:lnTo>
                <a:lnTo>
                  <a:pt x="1260" y="292"/>
                </a:lnTo>
                <a:lnTo>
                  <a:pt x="1204" y="250"/>
                </a:lnTo>
                <a:lnTo>
                  <a:pt x="1144" y="212"/>
                </a:lnTo>
                <a:lnTo>
                  <a:pt x="1082" y="178"/>
                </a:lnTo>
                <a:lnTo>
                  <a:pt x="1018" y="144"/>
                </a:lnTo>
                <a:lnTo>
                  <a:pt x="954" y="116"/>
                </a:lnTo>
                <a:lnTo>
                  <a:pt x="886" y="88"/>
                </a:lnTo>
                <a:lnTo>
                  <a:pt x="818" y="66"/>
                </a:lnTo>
                <a:lnTo>
                  <a:pt x="748" y="46"/>
                </a:lnTo>
                <a:lnTo>
                  <a:pt x="678" y="30"/>
                </a:lnTo>
                <a:lnTo>
                  <a:pt x="604" y="16"/>
                </a:lnTo>
                <a:lnTo>
                  <a:pt x="530" y="6"/>
                </a:lnTo>
                <a:lnTo>
                  <a:pt x="456" y="2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>
              <a:alpha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0" y="5214917"/>
            <a:ext cx="1581150" cy="1643083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324" y="2"/>
              </a:cxn>
              <a:cxn ang="0">
                <a:pos x="268" y="12"/>
              </a:cxn>
              <a:cxn ang="0">
                <a:pos x="216" y="28"/>
              </a:cxn>
              <a:cxn ang="0">
                <a:pos x="166" y="50"/>
              </a:cxn>
              <a:cxn ang="0">
                <a:pos x="118" y="76"/>
              </a:cxn>
              <a:cxn ang="0">
                <a:pos x="76" y="106"/>
              </a:cxn>
              <a:cxn ang="0">
                <a:pos x="36" y="142"/>
              </a:cxn>
              <a:cxn ang="0">
                <a:pos x="0" y="182"/>
              </a:cxn>
              <a:cxn ang="0">
                <a:pos x="0" y="792"/>
              </a:cxn>
              <a:cxn ang="0">
                <a:pos x="56" y="852"/>
              </a:cxn>
              <a:cxn ang="0">
                <a:pos x="122" y="902"/>
              </a:cxn>
              <a:cxn ang="0">
                <a:pos x="640" y="902"/>
              </a:cxn>
              <a:cxn ang="0">
                <a:pos x="688" y="866"/>
              </a:cxn>
              <a:cxn ang="0">
                <a:pos x="734" y="824"/>
              </a:cxn>
              <a:cxn ang="0">
                <a:pos x="772" y="778"/>
              </a:cxn>
              <a:cxn ang="0">
                <a:pos x="806" y="728"/>
              </a:cxn>
              <a:cxn ang="0">
                <a:pos x="832" y="672"/>
              </a:cxn>
              <a:cxn ang="0">
                <a:pos x="852" y="614"/>
              </a:cxn>
              <a:cxn ang="0">
                <a:pos x="864" y="552"/>
              </a:cxn>
              <a:cxn ang="0">
                <a:pos x="868" y="488"/>
              </a:cxn>
              <a:cxn ang="0">
                <a:pos x="868" y="462"/>
              </a:cxn>
              <a:cxn ang="0">
                <a:pos x="862" y="412"/>
              </a:cxn>
              <a:cxn ang="0">
                <a:pos x="852" y="366"/>
              </a:cxn>
              <a:cxn ang="0">
                <a:pos x="830" y="298"/>
              </a:cxn>
              <a:cxn ang="0">
                <a:pos x="786" y="214"/>
              </a:cxn>
              <a:cxn ang="0">
                <a:pos x="726" y="142"/>
              </a:cxn>
              <a:cxn ang="0">
                <a:pos x="654" y="82"/>
              </a:cxn>
              <a:cxn ang="0">
                <a:pos x="570" y="38"/>
              </a:cxn>
              <a:cxn ang="0">
                <a:pos x="502" y="14"/>
              </a:cxn>
              <a:cxn ang="0">
                <a:pos x="454" y="4"/>
              </a:cxn>
              <a:cxn ang="0">
                <a:pos x="406" y="0"/>
              </a:cxn>
              <a:cxn ang="0">
                <a:pos x="380" y="0"/>
              </a:cxn>
            </a:cxnLst>
            <a:rect l="0" t="0" r="r" b="b"/>
            <a:pathLst>
              <a:path w="868" h="902">
                <a:moveTo>
                  <a:pt x="380" y="0"/>
                </a:moveTo>
                <a:lnTo>
                  <a:pt x="380" y="0"/>
                </a:lnTo>
                <a:lnTo>
                  <a:pt x="352" y="0"/>
                </a:lnTo>
                <a:lnTo>
                  <a:pt x="324" y="2"/>
                </a:lnTo>
                <a:lnTo>
                  <a:pt x="296" y="6"/>
                </a:lnTo>
                <a:lnTo>
                  <a:pt x="268" y="12"/>
                </a:lnTo>
                <a:lnTo>
                  <a:pt x="242" y="20"/>
                </a:lnTo>
                <a:lnTo>
                  <a:pt x="216" y="28"/>
                </a:lnTo>
                <a:lnTo>
                  <a:pt x="190" y="38"/>
                </a:lnTo>
                <a:lnTo>
                  <a:pt x="166" y="50"/>
                </a:lnTo>
                <a:lnTo>
                  <a:pt x="142" y="62"/>
                </a:lnTo>
                <a:lnTo>
                  <a:pt x="118" y="76"/>
                </a:lnTo>
                <a:lnTo>
                  <a:pt x="96" y="90"/>
                </a:lnTo>
                <a:lnTo>
                  <a:pt x="76" y="106"/>
                </a:lnTo>
                <a:lnTo>
                  <a:pt x="54" y="124"/>
                </a:lnTo>
                <a:lnTo>
                  <a:pt x="36" y="142"/>
                </a:lnTo>
                <a:lnTo>
                  <a:pt x="18" y="162"/>
                </a:lnTo>
                <a:lnTo>
                  <a:pt x="0" y="182"/>
                </a:lnTo>
                <a:lnTo>
                  <a:pt x="0" y="792"/>
                </a:lnTo>
                <a:lnTo>
                  <a:pt x="0" y="792"/>
                </a:lnTo>
                <a:lnTo>
                  <a:pt x="26" y="824"/>
                </a:lnTo>
                <a:lnTo>
                  <a:pt x="56" y="852"/>
                </a:lnTo>
                <a:lnTo>
                  <a:pt x="88" y="878"/>
                </a:lnTo>
                <a:lnTo>
                  <a:pt x="122" y="902"/>
                </a:lnTo>
                <a:lnTo>
                  <a:pt x="640" y="902"/>
                </a:lnTo>
                <a:lnTo>
                  <a:pt x="640" y="902"/>
                </a:lnTo>
                <a:lnTo>
                  <a:pt x="664" y="884"/>
                </a:lnTo>
                <a:lnTo>
                  <a:pt x="688" y="866"/>
                </a:lnTo>
                <a:lnTo>
                  <a:pt x="712" y="846"/>
                </a:lnTo>
                <a:lnTo>
                  <a:pt x="734" y="824"/>
                </a:lnTo>
                <a:lnTo>
                  <a:pt x="754" y="802"/>
                </a:lnTo>
                <a:lnTo>
                  <a:pt x="772" y="778"/>
                </a:lnTo>
                <a:lnTo>
                  <a:pt x="790" y="754"/>
                </a:lnTo>
                <a:lnTo>
                  <a:pt x="806" y="728"/>
                </a:lnTo>
                <a:lnTo>
                  <a:pt x="820" y="700"/>
                </a:lnTo>
                <a:lnTo>
                  <a:pt x="832" y="672"/>
                </a:lnTo>
                <a:lnTo>
                  <a:pt x="842" y="644"/>
                </a:lnTo>
                <a:lnTo>
                  <a:pt x="852" y="614"/>
                </a:lnTo>
                <a:lnTo>
                  <a:pt x="858" y="582"/>
                </a:lnTo>
                <a:lnTo>
                  <a:pt x="864" y="552"/>
                </a:lnTo>
                <a:lnTo>
                  <a:pt x="868" y="520"/>
                </a:lnTo>
                <a:lnTo>
                  <a:pt x="868" y="488"/>
                </a:lnTo>
                <a:lnTo>
                  <a:pt x="868" y="488"/>
                </a:lnTo>
                <a:lnTo>
                  <a:pt x="868" y="462"/>
                </a:lnTo>
                <a:lnTo>
                  <a:pt x="866" y="438"/>
                </a:lnTo>
                <a:lnTo>
                  <a:pt x="862" y="412"/>
                </a:lnTo>
                <a:lnTo>
                  <a:pt x="858" y="388"/>
                </a:lnTo>
                <a:lnTo>
                  <a:pt x="852" y="366"/>
                </a:lnTo>
                <a:lnTo>
                  <a:pt x="846" y="342"/>
                </a:lnTo>
                <a:lnTo>
                  <a:pt x="830" y="298"/>
                </a:lnTo>
                <a:lnTo>
                  <a:pt x="810" y="254"/>
                </a:lnTo>
                <a:lnTo>
                  <a:pt x="786" y="214"/>
                </a:lnTo>
                <a:lnTo>
                  <a:pt x="756" y="176"/>
                </a:lnTo>
                <a:lnTo>
                  <a:pt x="726" y="142"/>
                </a:lnTo>
                <a:lnTo>
                  <a:pt x="690" y="110"/>
                </a:lnTo>
                <a:lnTo>
                  <a:pt x="654" y="82"/>
                </a:lnTo>
                <a:lnTo>
                  <a:pt x="614" y="58"/>
                </a:lnTo>
                <a:lnTo>
                  <a:pt x="570" y="38"/>
                </a:lnTo>
                <a:lnTo>
                  <a:pt x="526" y="22"/>
                </a:lnTo>
                <a:lnTo>
                  <a:pt x="502" y="14"/>
                </a:lnTo>
                <a:lnTo>
                  <a:pt x="478" y="10"/>
                </a:lnTo>
                <a:lnTo>
                  <a:pt x="454" y="4"/>
                </a:lnTo>
                <a:lnTo>
                  <a:pt x="430" y="2"/>
                </a:lnTo>
                <a:lnTo>
                  <a:pt x="406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rgbClr val="6F252D"/>
          </a:solidFill>
          <a:ln w="9525">
            <a:noFill/>
            <a:round/>
            <a:headEnd/>
            <a:tailEnd/>
          </a:ln>
          <a:effectLst>
            <a:outerShdw blurRad="63500" dist="508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-1494328" y="3713137"/>
            <a:ext cx="3895725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52740" y="1750290"/>
            <a:ext cx="899810" cy="26269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945441" y="3270903"/>
            <a:ext cx="29854" cy="2562749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979586" y="3270903"/>
            <a:ext cx="720000" cy="1582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895907" y="4760618"/>
            <a:ext cx="360000" cy="1582"/>
          </a:xfrm>
          <a:prstGeom prst="straightConnector1">
            <a:avLst/>
          </a:prstGeom>
          <a:ln w="25400">
            <a:solidFill>
              <a:srgbClr val="6F25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2521846" y="5119824"/>
            <a:ext cx="720000" cy="1588"/>
          </a:xfrm>
          <a:prstGeom prst="line">
            <a:avLst/>
          </a:prstGeom>
          <a:ln w="25400" cap="rnd">
            <a:solidFill>
              <a:srgbClr val="6F252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0178" y="476003"/>
            <a:ext cx="22834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endParaRPr lang="ru-RU" sz="32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6156" y="4566620"/>
            <a:ext cx="74515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6F252D"/>
                </a:solidFill>
              </a:rPr>
              <a:t>Какие требования выдвигаются к квалификационным категориям: «педагог-методист» и «педагог-наставник»?</a:t>
            </a:r>
            <a:endParaRPr lang="ru-RU" sz="2800" b="1" dirty="0">
              <a:solidFill>
                <a:srgbClr val="6F252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5907" y="2891386"/>
            <a:ext cx="78170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6F252D"/>
                </a:solidFill>
              </a:rPr>
              <a:t>Какие изменения произошли в аттестации на высшую </a:t>
            </a:r>
            <a:r>
              <a:rPr lang="ru-RU" sz="2800" b="1" dirty="0">
                <a:solidFill>
                  <a:srgbClr val="6F252D"/>
                </a:solidFill>
              </a:rPr>
              <a:t>и </a:t>
            </a:r>
            <a:r>
              <a:rPr lang="ru-RU" sz="2800" b="1" dirty="0" smtClean="0">
                <a:solidFill>
                  <a:srgbClr val="6F252D"/>
                </a:solidFill>
              </a:rPr>
              <a:t>первую категорию?</a:t>
            </a:r>
            <a:endParaRPr lang="ru-RU" sz="2800" b="1" dirty="0">
              <a:solidFill>
                <a:srgbClr val="6F252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5596" y="1620662"/>
            <a:ext cx="83366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6F252D"/>
                </a:solidFill>
              </a:rPr>
              <a:t>Какие изменения  произошли в аттестации на соответствие занимаемой должности (СЗД)? </a:t>
            </a:r>
            <a:endParaRPr lang="ru-RU" sz="2800" b="1" dirty="0">
              <a:solidFill>
                <a:srgbClr val="6F252D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F158CD-B067-4F37-AFD5-56A8A08D7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80" y="1259589"/>
            <a:ext cx="2455011" cy="1636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7230255-6B28-40B6-B92C-3E7E12C79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83" y="3369384"/>
            <a:ext cx="2204308" cy="146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D05735-C002-4E05-A05A-77FDB912EE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82" y="5418840"/>
            <a:ext cx="1680109" cy="112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447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86" y="246391"/>
            <a:ext cx="5694158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537" y="2237224"/>
            <a:ext cx="2292154" cy="23002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0843" y="2693235"/>
            <a:ext cx="2852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6F252D"/>
                </a:solidFill>
              </a:rPr>
              <a:t>Важные </a:t>
            </a:r>
            <a:r>
              <a:rPr lang="ru-RU" sz="2800" dirty="0" smtClean="0">
                <a:solidFill>
                  <a:srgbClr val="6F252D"/>
                </a:solidFill>
              </a:rPr>
              <a:t>изменения</a:t>
            </a:r>
          </a:p>
          <a:p>
            <a:pPr algn="ctr"/>
            <a:r>
              <a:rPr lang="ru-RU" sz="2800" dirty="0" smtClean="0">
                <a:solidFill>
                  <a:srgbClr val="6F252D"/>
                </a:solidFill>
              </a:rPr>
              <a:t>СЗД</a:t>
            </a:r>
            <a:endParaRPr lang="ru-RU" sz="2800" dirty="0">
              <a:solidFill>
                <a:srgbClr val="6F252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311" y="1319076"/>
            <a:ext cx="5800005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854746"/>
                </a:solidFill>
              </a:rPr>
              <a:t>комиссия на соответствие занимаемой должности состоит не менее чем из 5 человек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325" y="2404382"/>
            <a:ext cx="4844709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854746"/>
                </a:solidFill>
              </a:rPr>
              <a:t>руководитель </a:t>
            </a:r>
            <a:r>
              <a:rPr lang="ru-RU" sz="2200" dirty="0" smtClean="0">
                <a:solidFill>
                  <a:srgbClr val="854746"/>
                </a:solidFill>
              </a:rPr>
              <a:t>организации </a:t>
            </a:r>
            <a:r>
              <a:rPr lang="ru-RU" sz="2200" dirty="0">
                <a:solidFill>
                  <a:srgbClr val="854746"/>
                </a:solidFill>
              </a:rPr>
              <a:t>в состав аттестационной комиссии не входит;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9801" y="1430576"/>
            <a:ext cx="6043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/>
              <a:t>аттестация </a:t>
            </a:r>
            <a:r>
              <a:rPr lang="ru-RU" sz="2200" dirty="0"/>
              <a:t>педагогических работников проводится в соответствии с </a:t>
            </a:r>
            <a:endParaRPr lang="ru-RU" sz="2200" dirty="0" smtClean="0"/>
          </a:p>
          <a:p>
            <a:pPr algn="r"/>
            <a:r>
              <a:rPr lang="ru-RU" sz="2200" dirty="0" smtClean="0"/>
              <a:t>распорядительным актом </a:t>
            </a:r>
            <a:r>
              <a:rPr lang="ru-RU" sz="2200" dirty="0"/>
              <a:t>работодателя, </a:t>
            </a:r>
            <a:endParaRPr lang="ru-RU" sz="2200" dirty="0" smtClean="0"/>
          </a:p>
          <a:p>
            <a:pPr algn="r"/>
            <a:r>
              <a:rPr lang="ru-RU" sz="2200" dirty="0" smtClean="0">
                <a:solidFill>
                  <a:srgbClr val="854746"/>
                </a:solidFill>
              </a:rPr>
              <a:t>содержащим </a:t>
            </a:r>
            <a:r>
              <a:rPr lang="ru-RU" sz="2200" u="sng" dirty="0">
                <a:solidFill>
                  <a:srgbClr val="854746"/>
                </a:solidFill>
              </a:rPr>
              <a:t>список</a:t>
            </a:r>
            <a:r>
              <a:rPr lang="ru-RU" sz="2200" dirty="0">
                <a:solidFill>
                  <a:srgbClr val="854746"/>
                </a:solidFill>
              </a:rPr>
              <a:t> </a:t>
            </a:r>
            <a:endParaRPr lang="ru-RU" sz="2200" dirty="0" smtClean="0">
              <a:solidFill>
                <a:srgbClr val="854746"/>
              </a:solidFill>
            </a:endParaRPr>
          </a:p>
          <a:p>
            <a:pPr algn="r"/>
            <a:r>
              <a:rPr lang="ru-RU" sz="2200" dirty="0" smtClean="0">
                <a:solidFill>
                  <a:srgbClr val="854746"/>
                </a:solidFill>
              </a:rPr>
              <a:t>педагогических </a:t>
            </a:r>
            <a:r>
              <a:rPr lang="ru-RU" sz="2200" dirty="0">
                <a:solidFill>
                  <a:srgbClr val="854746"/>
                </a:solidFill>
              </a:rPr>
              <a:t>работников, </a:t>
            </a:r>
            <a:endParaRPr lang="ru-RU" sz="2200" dirty="0" smtClean="0">
              <a:solidFill>
                <a:srgbClr val="854746"/>
              </a:solidFill>
            </a:endParaRPr>
          </a:p>
          <a:p>
            <a:pPr algn="r"/>
            <a:r>
              <a:rPr lang="ru-RU" sz="2200" dirty="0" smtClean="0">
                <a:solidFill>
                  <a:srgbClr val="854746"/>
                </a:solidFill>
              </a:rPr>
              <a:t>подлежащих </a:t>
            </a:r>
            <a:r>
              <a:rPr lang="ru-RU" sz="2200" dirty="0">
                <a:solidFill>
                  <a:srgbClr val="854746"/>
                </a:solidFill>
              </a:rPr>
              <a:t>аттестации, </a:t>
            </a:r>
            <a:r>
              <a:rPr lang="ru-RU" sz="2200" u="sng" dirty="0">
                <a:solidFill>
                  <a:srgbClr val="854746"/>
                </a:solidFill>
              </a:rPr>
              <a:t>и график</a:t>
            </a:r>
          </a:p>
          <a:p>
            <a:pPr algn="r"/>
            <a:r>
              <a:rPr lang="ru-RU" sz="2200" dirty="0">
                <a:solidFill>
                  <a:srgbClr val="854746"/>
                </a:solidFill>
              </a:rPr>
              <a:t>проведения аттестации.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671" y="4717966"/>
            <a:ext cx="109285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Результаты аттестации педагогических работников заносятся в протокол, </a:t>
            </a:r>
            <a:r>
              <a:rPr lang="ru-RU" sz="2200" dirty="0" smtClean="0"/>
              <a:t>…, </a:t>
            </a:r>
            <a:r>
              <a:rPr lang="ru-RU" sz="2200" dirty="0"/>
              <a:t>который </a:t>
            </a:r>
            <a:r>
              <a:rPr lang="ru-RU" sz="2200" dirty="0" smtClean="0"/>
              <a:t>хранится </a:t>
            </a:r>
            <a:r>
              <a:rPr lang="ru-RU" sz="2200" dirty="0" smtClean="0">
                <a:solidFill>
                  <a:srgbClr val="854746"/>
                </a:solidFill>
              </a:rPr>
              <a:t>у </a:t>
            </a:r>
            <a:r>
              <a:rPr lang="ru-RU" sz="2200" dirty="0">
                <a:solidFill>
                  <a:srgbClr val="854746"/>
                </a:solidFill>
              </a:rPr>
              <a:t>работодателя вместе </a:t>
            </a:r>
            <a:r>
              <a:rPr lang="ru-RU" sz="2200" dirty="0"/>
              <a:t>с представлениями </a:t>
            </a:r>
            <a:r>
              <a:rPr lang="ru-RU" sz="2200" dirty="0">
                <a:solidFill>
                  <a:srgbClr val="854746"/>
                </a:solidFill>
              </a:rPr>
              <a:t>работодателя, внесенными в аттестационную комиссию организации</a:t>
            </a:r>
            <a:r>
              <a:rPr lang="ru-RU" sz="2200" dirty="0"/>
              <a:t>, дополнительными сведениями</a:t>
            </a:r>
            <a:r>
              <a:rPr lang="ru-RU" sz="2200" dirty="0" smtClean="0"/>
              <a:t>, представленными </a:t>
            </a:r>
            <a:r>
              <a:rPr lang="ru-RU" sz="2200" dirty="0"/>
              <a:t>педагогическими работниками, характеризующими их </a:t>
            </a:r>
            <a:r>
              <a:rPr lang="ru-RU" sz="2200" dirty="0" smtClean="0"/>
              <a:t>профессиональную деятельность </a:t>
            </a:r>
            <a:r>
              <a:rPr lang="ru-RU" sz="2200" dirty="0"/>
              <a:t>(</a:t>
            </a:r>
            <a:r>
              <a:rPr lang="ru-RU" sz="2200" dirty="0">
                <a:solidFill>
                  <a:srgbClr val="854746"/>
                </a:solidFill>
              </a:rPr>
              <a:t>при</a:t>
            </a:r>
            <a:r>
              <a:rPr lang="ru-RU" sz="2200" dirty="0"/>
              <a:t> их наличии)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214" y="3587548"/>
            <a:ext cx="4384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854746"/>
                </a:solidFill>
              </a:rPr>
              <a:t>сведения </a:t>
            </a:r>
            <a:r>
              <a:rPr lang="ru-RU" sz="2200" dirty="0">
                <a:solidFill>
                  <a:srgbClr val="854746"/>
                </a:solidFill>
              </a:rPr>
              <a:t>об аттестации </a:t>
            </a:r>
            <a:r>
              <a:rPr lang="ru-RU" sz="2200" dirty="0" smtClean="0">
                <a:solidFill>
                  <a:srgbClr val="854746"/>
                </a:solidFill>
              </a:rPr>
              <a:t>СЗД в </a:t>
            </a:r>
            <a:r>
              <a:rPr lang="ru-RU" sz="2200" dirty="0">
                <a:solidFill>
                  <a:srgbClr val="854746"/>
                </a:solidFill>
              </a:rPr>
              <a:t>трудовую книжку </a:t>
            </a:r>
            <a:r>
              <a:rPr lang="ru-RU" sz="2200" dirty="0" smtClean="0">
                <a:solidFill>
                  <a:srgbClr val="854746"/>
                </a:solidFill>
              </a:rPr>
              <a:t>не </a:t>
            </a:r>
            <a:r>
              <a:rPr lang="ru-RU" sz="2200" dirty="0">
                <a:solidFill>
                  <a:srgbClr val="854746"/>
                </a:solidFill>
              </a:rPr>
              <a:t>вносятся.</a:t>
            </a:r>
          </a:p>
        </p:txBody>
      </p:sp>
    </p:spTree>
    <p:extLst>
      <p:ext uri="{BB962C8B-B14F-4D97-AF65-F5344CB8AC3E}">
        <p14:creationId xmlns:p14="http://schemas.microsoft.com/office/powerpoint/2010/main" val="298870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463296" y="1253175"/>
            <a:ext cx="6108193" cy="5285737"/>
          </a:xfrm>
          <a:custGeom>
            <a:avLst/>
            <a:gdLst/>
            <a:ahLst/>
            <a:cxnLst>
              <a:cxn ang="0">
                <a:pos x="0" y="543"/>
              </a:cxn>
              <a:cxn ang="0">
                <a:pos x="0" y="517"/>
              </a:cxn>
              <a:cxn ang="0">
                <a:pos x="6" y="461"/>
              </a:cxn>
              <a:cxn ang="0">
                <a:pos x="17" y="408"/>
              </a:cxn>
              <a:cxn ang="0">
                <a:pos x="33" y="357"/>
              </a:cxn>
              <a:cxn ang="0">
                <a:pos x="53" y="309"/>
              </a:cxn>
              <a:cxn ang="0">
                <a:pos x="79" y="261"/>
              </a:cxn>
              <a:cxn ang="0">
                <a:pos x="109" y="219"/>
              </a:cxn>
              <a:cxn ang="0">
                <a:pos x="142" y="178"/>
              </a:cxn>
              <a:cxn ang="0">
                <a:pos x="178" y="142"/>
              </a:cxn>
              <a:cxn ang="0">
                <a:pos x="219" y="109"/>
              </a:cxn>
              <a:cxn ang="0">
                <a:pos x="261" y="79"/>
              </a:cxn>
              <a:cxn ang="0">
                <a:pos x="308" y="54"/>
              </a:cxn>
              <a:cxn ang="0">
                <a:pos x="357" y="33"/>
              </a:cxn>
              <a:cxn ang="0">
                <a:pos x="408" y="17"/>
              </a:cxn>
              <a:cxn ang="0">
                <a:pos x="461" y="6"/>
              </a:cxn>
              <a:cxn ang="0">
                <a:pos x="516" y="2"/>
              </a:cxn>
              <a:cxn ang="0">
                <a:pos x="543" y="0"/>
              </a:cxn>
              <a:cxn ang="0">
                <a:pos x="600" y="3"/>
              </a:cxn>
              <a:cxn ang="0">
                <a:pos x="653" y="11"/>
              </a:cxn>
              <a:cxn ang="0">
                <a:pos x="705" y="25"/>
              </a:cxn>
              <a:cxn ang="0">
                <a:pos x="756" y="43"/>
              </a:cxn>
              <a:cxn ang="0">
                <a:pos x="803" y="66"/>
              </a:cxn>
              <a:cxn ang="0">
                <a:pos x="847" y="93"/>
              </a:cxn>
              <a:cxn ang="0">
                <a:pos x="890" y="124"/>
              </a:cxn>
              <a:cxn ang="0">
                <a:pos x="927" y="159"/>
              </a:cxn>
              <a:cxn ang="0">
                <a:pos x="964" y="198"/>
              </a:cxn>
              <a:cxn ang="0">
                <a:pos x="995" y="239"/>
              </a:cxn>
              <a:cxn ang="0">
                <a:pos x="1022" y="285"/>
              </a:cxn>
              <a:cxn ang="0">
                <a:pos x="1044" y="332"/>
              </a:cxn>
              <a:cxn ang="0">
                <a:pos x="1063" y="383"/>
              </a:cxn>
              <a:cxn ang="0">
                <a:pos x="1077" y="435"/>
              </a:cxn>
              <a:cxn ang="0">
                <a:pos x="1085" y="488"/>
              </a:cxn>
              <a:cxn ang="0">
                <a:pos x="1088" y="543"/>
              </a:cxn>
              <a:cxn ang="0">
                <a:pos x="0" y="3159"/>
              </a:cxn>
            </a:cxnLst>
            <a:rect l="0" t="0" r="r" b="b"/>
            <a:pathLst>
              <a:path w="1088" h="3159">
                <a:moveTo>
                  <a:pt x="0" y="3159"/>
                </a:moveTo>
                <a:lnTo>
                  <a:pt x="0" y="543"/>
                </a:lnTo>
                <a:lnTo>
                  <a:pt x="0" y="543"/>
                </a:lnTo>
                <a:lnTo>
                  <a:pt x="0" y="517"/>
                </a:lnTo>
                <a:lnTo>
                  <a:pt x="3" y="488"/>
                </a:lnTo>
                <a:lnTo>
                  <a:pt x="6" y="461"/>
                </a:lnTo>
                <a:lnTo>
                  <a:pt x="11" y="435"/>
                </a:lnTo>
                <a:lnTo>
                  <a:pt x="17" y="408"/>
                </a:lnTo>
                <a:lnTo>
                  <a:pt x="25" y="383"/>
                </a:lnTo>
                <a:lnTo>
                  <a:pt x="33" y="357"/>
                </a:lnTo>
                <a:lnTo>
                  <a:pt x="42" y="332"/>
                </a:lnTo>
                <a:lnTo>
                  <a:pt x="53" y="309"/>
                </a:lnTo>
                <a:lnTo>
                  <a:pt x="66" y="285"/>
                </a:lnTo>
                <a:lnTo>
                  <a:pt x="79" y="261"/>
                </a:lnTo>
                <a:lnTo>
                  <a:pt x="93" y="239"/>
                </a:lnTo>
                <a:lnTo>
                  <a:pt x="109" y="219"/>
                </a:lnTo>
                <a:lnTo>
                  <a:pt x="124" y="198"/>
                </a:lnTo>
                <a:lnTo>
                  <a:pt x="142" y="178"/>
                </a:lnTo>
                <a:lnTo>
                  <a:pt x="159" y="159"/>
                </a:lnTo>
                <a:lnTo>
                  <a:pt x="178" y="142"/>
                </a:lnTo>
                <a:lnTo>
                  <a:pt x="198" y="124"/>
                </a:lnTo>
                <a:lnTo>
                  <a:pt x="219" y="109"/>
                </a:lnTo>
                <a:lnTo>
                  <a:pt x="239" y="93"/>
                </a:lnTo>
                <a:lnTo>
                  <a:pt x="261" y="79"/>
                </a:lnTo>
                <a:lnTo>
                  <a:pt x="285" y="66"/>
                </a:lnTo>
                <a:lnTo>
                  <a:pt x="308" y="54"/>
                </a:lnTo>
                <a:lnTo>
                  <a:pt x="332" y="43"/>
                </a:lnTo>
                <a:lnTo>
                  <a:pt x="357" y="33"/>
                </a:lnTo>
                <a:lnTo>
                  <a:pt x="383" y="25"/>
                </a:lnTo>
                <a:lnTo>
                  <a:pt x="408" y="17"/>
                </a:lnTo>
                <a:lnTo>
                  <a:pt x="434" y="11"/>
                </a:lnTo>
                <a:lnTo>
                  <a:pt x="461" y="6"/>
                </a:lnTo>
                <a:lnTo>
                  <a:pt x="488" y="3"/>
                </a:lnTo>
                <a:lnTo>
                  <a:pt x="516" y="2"/>
                </a:lnTo>
                <a:lnTo>
                  <a:pt x="543" y="0"/>
                </a:lnTo>
                <a:lnTo>
                  <a:pt x="543" y="0"/>
                </a:lnTo>
                <a:lnTo>
                  <a:pt x="571" y="2"/>
                </a:lnTo>
                <a:lnTo>
                  <a:pt x="600" y="3"/>
                </a:lnTo>
                <a:lnTo>
                  <a:pt x="627" y="6"/>
                </a:lnTo>
                <a:lnTo>
                  <a:pt x="653" y="11"/>
                </a:lnTo>
                <a:lnTo>
                  <a:pt x="680" y="17"/>
                </a:lnTo>
                <a:lnTo>
                  <a:pt x="705" y="25"/>
                </a:lnTo>
                <a:lnTo>
                  <a:pt x="731" y="33"/>
                </a:lnTo>
                <a:lnTo>
                  <a:pt x="756" y="43"/>
                </a:lnTo>
                <a:lnTo>
                  <a:pt x="779" y="54"/>
                </a:lnTo>
                <a:lnTo>
                  <a:pt x="803" y="66"/>
                </a:lnTo>
                <a:lnTo>
                  <a:pt x="825" y="79"/>
                </a:lnTo>
                <a:lnTo>
                  <a:pt x="847" y="93"/>
                </a:lnTo>
                <a:lnTo>
                  <a:pt x="869" y="109"/>
                </a:lnTo>
                <a:lnTo>
                  <a:pt x="890" y="124"/>
                </a:lnTo>
                <a:lnTo>
                  <a:pt x="908" y="142"/>
                </a:lnTo>
                <a:lnTo>
                  <a:pt x="927" y="159"/>
                </a:lnTo>
                <a:lnTo>
                  <a:pt x="946" y="178"/>
                </a:lnTo>
                <a:lnTo>
                  <a:pt x="964" y="198"/>
                </a:lnTo>
                <a:lnTo>
                  <a:pt x="979" y="219"/>
                </a:lnTo>
                <a:lnTo>
                  <a:pt x="995" y="239"/>
                </a:lnTo>
                <a:lnTo>
                  <a:pt x="1009" y="261"/>
                </a:lnTo>
                <a:lnTo>
                  <a:pt x="1022" y="285"/>
                </a:lnTo>
                <a:lnTo>
                  <a:pt x="1034" y="309"/>
                </a:lnTo>
                <a:lnTo>
                  <a:pt x="1044" y="332"/>
                </a:lnTo>
                <a:lnTo>
                  <a:pt x="1055" y="357"/>
                </a:lnTo>
                <a:lnTo>
                  <a:pt x="1063" y="383"/>
                </a:lnTo>
                <a:lnTo>
                  <a:pt x="1071" y="408"/>
                </a:lnTo>
                <a:lnTo>
                  <a:pt x="1077" y="435"/>
                </a:lnTo>
                <a:lnTo>
                  <a:pt x="1082" y="461"/>
                </a:lnTo>
                <a:lnTo>
                  <a:pt x="1085" y="488"/>
                </a:lnTo>
                <a:lnTo>
                  <a:pt x="1086" y="517"/>
                </a:lnTo>
                <a:lnTo>
                  <a:pt x="1088" y="543"/>
                </a:lnTo>
                <a:lnTo>
                  <a:pt x="1088" y="3159"/>
                </a:lnTo>
                <a:lnTo>
                  <a:pt x="0" y="3159"/>
                </a:lnTo>
                <a:close/>
              </a:path>
            </a:pathLst>
          </a:custGeom>
          <a:solidFill>
            <a:srgbClr val="BFA25E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959065" y="1307759"/>
            <a:ext cx="4957011" cy="5231154"/>
          </a:xfrm>
          <a:custGeom>
            <a:avLst/>
            <a:gdLst/>
            <a:ahLst/>
            <a:cxnLst>
              <a:cxn ang="0">
                <a:pos x="0" y="543"/>
              </a:cxn>
              <a:cxn ang="0">
                <a:pos x="0" y="517"/>
              </a:cxn>
              <a:cxn ang="0">
                <a:pos x="6" y="461"/>
              </a:cxn>
              <a:cxn ang="0">
                <a:pos x="16" y="408"/>
              </a:cxn>
              <a:cxn ang="0">
                <a:pos x="33" y="357"/>
              </a:cxn>
              <a:cxn ang="0">
                <a:pos x="54" y="309"/>
              </a:cxn>
              <a:cxn ang="0">
                <a:pos x="79" y="261"/>
              </a:cxn>
              <a:cxn ang="0">
                <a:pos x="107" y="219"/>
              </a:cxn>
              <a:cxn ang="0">
                <a:pos x="140" y="178"/>
              </a:cxn>
              <a:cxn ang="0">
                <a:pos x="178" y="142"/>
              </a:cxn>
              <a:cxn ang="0">
                <a:pos x="217" y="109"/>
              </a:cxn>
              <a:cxn ang="0">
                <a:pos x="262" y="79"/>
              </a:cxn>
              <a:cxn ang="0">
                <a:pos x="307" y="54"/>
              </a:cxn>
              <a:cxn ang="0">
                <a:pos x="356" y="33"/>
              </a:cxn>
              <a:cxn ang="0">
                <a:pos x="408" y="17"/>
              </a:cxn>
              <a:cxn ang="0">
                <a:pos x="460" y="6"/>
              </a:cxn>
              <a:cxn ang="0">
                <a:pos x="515" y="2"/>
              </a:cxn>
              <a:cxn ang="0">
                <a:pos x="543" y="0"/>
              </a:cxn>
              <a:cxn ang="0">
                <a:pos x="599" y="3"/>
              </a:cxn>
              <a:cxn ang="0">
                <a:pos x="652" y="11"/>
              </a:cxn>
              <a:cxn ang="0">
                <a:pos x="706" y="25"/>
              </a:cxn>
              <a:cxn ang="0">
                <a:pos x="754" y="43"/>
              </a:cxn>
              <a:cxn ang="0">
                <a:pos x="802" y="66"/>
              </a:cxn>
              <a:cxn ang="0">
                <a:pos x="847" y="93"/>
              </a:cxn>
              <a:cxn ang="0">
                <a:pos x="888" y="124"/>
              </a:cxn>
              <a:cxn ang="0">
                <a:pos x="928" y="159"/>
              </a:cxn>
              <a:cxn ang="0">
                <a:pos x="962" y="198"/>
              </a:cxn>
              <a:cxn ang="0">
                <a:pos x="994" y="239"/>
              </a:cxn>
              <a:cxn ang="0">
                <a:pos x="1021" y="285"/>
              </a:cxn>
              <a:cxn ang="0">
                <a:pos x="1044" y="332"/>
              </a:cxn>
              <a:cxn ang="0">
                <a:pos x="1063" y="383"/>
              </a:cxn>
              <a:cxn ang="0">
                <a:pos x="1076" y="435"/>
              </a:cxn>
              <a:cxn ang="0">
                <a:pos x="1084" y="488"/>
              </a:cxn>
              <a:cxn ang="0">
                <a:pos x="1087" y="543"/>
              </a:cxn>
              <a:cxn ang="0">
                <a:pos x="0" y="3159"/>
              </a:cxn>
            </a:cxnLst>
            <a:rect l="0" t="0" r="r" b="b"/>
            <a:pathLst>
              <a:path w="1087" h="3159">
                <a:moveTo>
                  <a:pt x="0" y="3159"/>
                </a:moveTo>
                <a:lnTo>
                  <a:pt x="0" y="543"/>
                </a:lnTo>
                <a:lnTo>
                  <a:pt x="0" y="543"/>
                </a:lnTo>
                <a:lnTo>
                  <a:pt x="0" y="517"/>
                </a:lnTo>
                <a:lnTo>
                  <a:pt x="2" y="488"/>
                </a:lnTo>
                <a:lnTo>
                  <a:pt x="6" y="461"/>
                </a:lnTo>
                <a:lnTo>
                  <a:pt x="11" y="435"/>
                </a:lnTo>
                <a:lnTo>
                  <a:pt x="16" y="408"/>
                </a:lnTo>
                <a:lnTo>
                  <a:pt x="24" y="383"/>
                </a:lnTo>
                <a:lnTo>
                  <a:pt x="33" y="357"/>
                </a:lnTo>
                <a:lnTo>
                  <a:pt x="43" y="332"/>
                </a:lnTo>
                <a:lnTo>
                  <a:pt x="54" y="309"/>
                </a:lnTo>
                <a:lnTo>
                  <a:pt x="65" y="285"/>
                </a:lnTo>
                <a:lnTo>
                  <a:pt x="79" y="261"/>
                </a:lnTo>
                <a:lnTo>
                  <a:pt x="93" y="239"/>
                </a:lnTo>
                <a:lnTo>
                  <a:pt x="107" y="219"/>
                </a:lnTo>
                <a:lnTo>
                  <a:pt x="123" y="198"/>
                </a:lnTo>
                <a:lnTo>
                  <a:pt x="140" y="178"/>
                </a:lnTo>
                <a:lnTo>
                  <a:pt x="159" y="159"/>
                </a:lnTo>
                <a:lnTo>
                  <a:pt x="178" y="142"/>
                </a:lnTo>
                <a:lnTo>
                  <a:pt x="197" y="124"/>
                </a:lnTo>
                <a:lnTo>
                  <a:pt x="217" y="109"/>
                </a:lnTo>
                <a:lnTo>
                  <a:pt x="239" y="93"/>
                </a:lnTo>
                <a:lnTo>
                  <a:pt x="262" y="79"/>
                </a:lnTo>
                <a:lnTo>
                  <a:pt x="284" y="66"/>
                </a:lnTo>
                <a:lnTo>
                  <a:pt x="307" y="54"/>
                </a:lnTo>
                <a:lnTo>
                  <a:pt x="331" y="43"/>
                </a:lnTo>
                <a:lnTo>
                  <a:pt x="356" y="33"/>
                </a:lnTo>
                <a:lnTo>
                  <a:pt x="381" y="25"/>
                </a:lnTo>
                <a:lnTo>
                  <a:pt x="408" y="17"/>
                </a:lnTo>
                <a:lnTo>
                  <a:pt x="433" y="11"/>
                </a:lnTo>
                <a:lnTo>
                  <a:pt x="460" y="6"/>
                </a:lnTo>
                <a:lnTo>
                  <a:pt x="488" y="3"/>
                </a:lnTo>
                <a:lnTo>
                  <a:pt x="515" y="2"/>
                </a:lnTo>
                <a:lnTo>
                  <a:pt x="543" y="0"/>
                </a:lnTo>
                <a:lnTo>
                  <a:pt x="543" y="0"/>
                </a:lnTo>
                <a:lnTo>
                  <a:pt x="572" y="2"/>
                </a:lnTo>
                <a:lnTo>
                  <a:pt x="599" y="3"/>
                </a:lnTo>
                <a:lnTo>
                  <a:pt x="625" y="6"/>
                </a:lnTo>
                <a:lnTo>
                  <a:pt x="652" y="11"/>
                </a:lnTo>
                <a:lnTo>
                  <a:pt x="679" y="17"/>
                </a:lnTo>
                <a:lnTo>
                  <a:pt x="706" y="25"/>
                </a:lnTo>
                <a:lnTo>
                  <a:pt x="731" y="33"/>
                </a:lnTo>
                <a:lnTo>
                  <a:pt x="754" y="43"/>
                </a:lnTo>
                <a:lnTo>
                  <a:pt x="780" y="54"/>
                </a:lnTo>
                <a:lnTo>
                  <a:pt x="802" y="66"/>
                </a:lnTo>
                <a:lnTo>
                  <a:pt x="825" y="79"/>
                </a:lnTo>
                <a:lnTo>
                  <a:pt x="847" y="93"/>
                </a:lnTo>
                <a:lnTo>
                  <a:pt x="868" y="109"/>
                </a:lnTo>
                <a:lnTo>
                  <a:pt x="888" y="124"/>
                </a:lnTo>
                <a:lnTo>
                  <a:pt x="909" y="142"/>
                </a:lnTo>
                <a:lnTo>
                  <a:pt x="928" y="159"/>
                </a:lnTo>
                <a:lnTo>
                  <a:pt x="945" y="178"/>
                </a:lnTo>
                <a:lnTo>
                  <a:pt x="962" y="198"/>
                </a:lnTo>
                <a:lnTo>
                  <a:pt x="980" y="219"/>
                </a:lnTo>
                <a:lnTo>
                  <a:pt x="994" y="239"/>
                </a:lnTo>
                <a:lnTo>
                  <a:pt x="1008" y="261"/>
                </a:lnTo>
                <a:lnTo>
                  <a:pt x="1021" y="285"/>
                </a:lnTo>
                <a:lnTo>
                  <a:pt x="1033" y="309"/>
                </a:lnTo>
                <a:lnTo>
                  <a:pt x="1044" y="332"/>
                </a:lnTo>
                <a:lnTo>
                  <a:pt x="1054" y="357"/>
                </a:lnTo>
                <a:lnTo>
                  <a:pt x="1063" y="383"/>
                </a:lnTo>
                <a:lnTo>
                  <a:pt x="1069" y="408"/>
                </a:lnTo>
                <a:lnTo>
                  <a:pt x="1076" y="435"/>
                </a:lnTo>
                <a:lnTo>
                  <a:pt x="1080" y="461"/>
                </a:lnTo>
                <a:lnTo>
                  <a:pt x="1084" y="488"/>
                </a:lnTo>
                <a:lnTo>
                  <a:pt x="1087" y="517"/>
                </a:lnTo>
                <a:lnTo>
                  <a:pt x="1087" y="543"/>
                </a:lnTo>
                <a:lnTo>
                  <a:pt x="1087" y="3159"/>
                </a:lnTo>
                <a:lnTo>
                  <a:pt x="0" y="3159"/>
                </a:lnTo>
                <a:close/>
              </a:path>
            </a:pathLst>
          </a:custGeom>
          <a:solidFill>
            <a:srgbClr val="BFA25E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561000" y="1363170"/>
            <a:ext cx="2248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F252D"/>
                </a:solidFill>
              </a:rPr>
              <a:t>высшая категория</a:t>
            </a:r>
            <a:endParaRPr lang="ru-RU" b="1" dirty="0">
              <a:solidFill>
                <a:srgbClr val="6F252D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771986" y="1455828"/>
            <a:ext cx="18639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F252D"/>
                </a:solidFill>
              </a:rPr>
              <a:t>Первая категория</a:t>
            </a:r>
            <a:endParaRPr lang="ru-RU" b="1" dirty="0">
              <a:solidFill>
                <a:srgbClr val="6F252D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86" y="246391"/>
            <a:ext cx="5694158" cy="1012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43756" y="1915389"/>
            <a:ext cx="4872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стабильных положительных результатов освоения обучающимися </a:t>
            </a:r>
            <a:r>
              <a:rPr lang="ru-RU" sz="1400" dirty="0" smtClean="0"/>
              <a:t>образовательных программ</a:t>
            </a:r>
            <a:r>
              <a:rPr lang="ru-RU" sz="1400" dirty="0"/>
              <a:t>, в том числе </a:t>
            </a:r>
            <a:r>
              <a:rPr lang="ru-RU" sz="1600" b="1" dirty="0">
                <a:solidFill>
                  <a:srgbClr val="0070C0"/>
                </a:solidFill>
              </a:rPr>
              <a:t>в области искусств, физической культуры и спорта</a:t>
            </a:r>
            <a:r>
              <a:rPr lang="ru-RU" sz="1400" dirty="0"/>
              <a:t>, по </a:t>
            </a:r>
            <a:r>
              <a:rPr lang="ru-RU" sz="1400" dirty="0" smtClean="0"/>
              <a:t>итогам мониторингов </a:t>
            </a:r>
            <a:r>
              <a:rPr lang="ru-RU" sz="1400" dirty="0"/>
              <a:t>и иных форм контроля, проводимых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стабильных положительных результатов освоения обучающимися </a:t>
            </a:r>
            <a:r>
              <a:rPr lang="ru-RU" sz="1400" dirty="0" smtClean="0"/>
              <a:t>образовательных программ </a:t>
            </a:r>
            <a:r>
              <a:rPr lang="ru-RU" sz="1400" dirty="0"/>
              <a:t>по итогам мониторинга системы образования, проводимого в порядке, </a:t>
            </a:r>
            <a:r>
              <a:rPr lang="ru-RU" sz="1400" dirty="0" smtClean="0"/>
              <a:t>установленном Правительством </a:t>
            </a:r>
            <a:r>
              <a:rPr lang="ru-RU" sz="1400" dirty="0"/>
              <a:t>Российской </a:t>
            </a:r>
            <a:r>
              <a:rPr lang="ru-RU" sz="1400" dirty="0" smtClean="0"/>
              <a:t>Федерации;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выявления развития у обучающихся способностей к научной (интеллектуальной</a:t>
            </a:r>
            <a:r>
              <a:rPr lang="ru-RU" sz="1400" dirty="0" smtClean="0"/>
              <a:t>), творческой</a:t>
            </a:r>
            <a:r>
              <a:rPr lang="ru-RU" sz="1400" dirty="0"/>
              <a:t>, физкультурно-спортивной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личного вклада в повышение качества образования, совершенствования методов обучения </a:t>
            </a:r>
            <a:r>
              <a:rPr lang="ru-RU" sz="1400" dirty="0" smtClean="0"/>
              <a:t>и воспитания</a:t>
            </a:r>
            <a:r>
              <a:rPr lang="ru-RU" sz="1400" dirty="0"/>
              <a:t>, транслирования в педагогических коллективах опыта практических </a:t>
            </a:r>
            <a:r>
              <a:rPr lang="ru-RU" sz="1400" dirty="0" smtClean="0"/>
              <a:t>результатов своей </a:t>
            </a:r>
            <a:r>
              <a:rPr lang="ru-RU" sz="1400" dirty="0"/>
              <a:t>профессиональной деятельности, активного участия в работе методических </a:t>
            </a:r>
            <a:r>
              <a:rPr lang="ru-RU" sz="1400" dirty="0" smtClean="0"/>
              <a:t>объединений</a:t>
            </a:r>
            <a:r>
              <a:rPr lang="en-US" sz="1400" dirty="0" smtClean="0"/>
              <a:t> </a:t>
            </a:r>
            <a:r>
              <a:rPr lang="ru-RU" sz="1400" dirty="0" smtClean="0"/>
              <a:t>педагогических </a:t>
            </a:r>
            <a:r>
              <a:rPr lang="ru-RU" sz="1400" dirty="0"/>
              <a:t>работников организации.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829" y="1719662"/>
            <a:ext cx="59766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достижения обучающимися положительной динамики результатов </a:t>
            </a:r>
            <a:r>
              <a:rPr lang="ru-RU" sz="1400" dirty="0" smtClean="0"/>
              <a:t>освоения образовательных </a:t>
            </a:r>
            <a:r>
              <a:rPr lang="ru-RU" sz="1400" dirty="0"/>
              <a:t>программ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0070C0"/>
                </a:solidFill>
              </a:rPr>
              <a:t>в том числе в области искусств, физической культуры и спорта</a:t>
            </a:r>
            <a:r>
              <a:rPr lang="ru-RU" sz="1600" dirty="0"/>
              <a:t>, </a:t>
            </a:r>
            <a:r>
              <a:rPr lang="ru-RU" sz="1400" dirty="0" smtClean="0"/>
              <a:t>по</a:t>
            </a:r>
            <a:r>
              <a:rPr lang="en-US" sz="1400" dirty="0" smtClean="0"/>
              <a:t> </a:t>
            </a:r>
            <a:r>
              <a:rPr lang="ru-RU" sz="1400" dirty="0" smtClean="0"/>
              <a:t>итогам </a:t>
            </a:r>
            <a:r>
              <a:rPr lang="ru-RU" sz="1400" dirty="0"/>
              <a:t>мониторингов, проводимых организацией;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достижения обучающимися положительных результатов освоения </a:t>
            </a:r>
            <a:r>
              <a:rPr lang="ru-RU" sz="1400" dirty="0" smtClean="0"/>
              <a:t>образовательных программ </a:t>
            </a:r>
            <a:r>
              <a:rPr lang="ru-RU" sz="1400" dirty="0"/>
              <a:t>по итогам мониторинга системы образования, проводимого в порядке, </a:t>
            </a:r>
            <a:r>
              <a:rPr lang="ru-RU" sz="1400" dirty="0" smtClean="0"/>
              <a:t>установленном Правительством </a:t>
            </a:r>
            <a:r>
              <a:rPr lang="ru-RU" sz="1400" dirty="0"/>
              <a:t>Российской </a:t>
            </a:r>
            <a:r>
              <a:rPr lang="ru-RU" sz="1400" dirty="0" smtClean="0"/>
              <a:t>Федерации;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выявления и развития способностей обучающихся в научной (интеллектуальной</a:t>
            </a:r>
            <a:r>
              <a:rPr lang="ru-RU" sz="1400" dirty="0" smtClean="0"/>
              <a:t>),</a:t>
            </a:r>
            <a:r>
              <a:rPr lang="en-US" sz="1400" dirty="0" smtClean="0"/>
              <a:t> </a:t>
            </a:r>
            <a:r>
              <a:rPr lang="ru-RU" sz="1400" dirty="0" smtClean="0"/>
              <a:t>творческой</a:t>
            </a:r>
            <a:r>
              <a:rPr lang="ru-RU" sz="1400" dirty="0"/>
              <a:t>, физкультурно-спортивной деятельности, а также их участия в олимпиадах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smtClean="0"/>
              <a:t>конкурсах</a:t>
            </a:r>
            <a:r>
              <a:rPr lang="ru-RU" sz="1400" dirty="0"/>
              <a:t>, фестивалях, соревнованиях;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личного вклада в повышение качества образования, </a:t>
            </a:r>
            <a:r>
              <a:rPr lang="ru-RU" sz="1400" dirty="0" smtClean="0"/>
              <a:t>совершенствования </a:t>
            </a:r>
            <a:r>
              <a:rPr lang="ru-RU" sz="1400" dirty="0"/>
              <a:t>методов обучения </a:t>
            </a:r>
            <a:r>
              <a:rPr lang="ru-RU" sz="1400" dirty="0" smtClean="0"/>
              <a:t>и воспитания</a:t>
            </a:r>
            <a:r>
              <a:rPr lang="ru-RU" sz="1400" dirty="0"/>
              <a:t>, и продуктивного использования новых образовательных технологий</a:t>
            </a:r>
            <a:r>
              <a:rPr lang="ru-RU" sz="1400" dirty="0" smtClean="0"/>
              <a:t>, транслирования </a:t>
            </a:r>
            <a:r>
              <a:rPr lang="ru-RU" sz="1400" dirty="0"/>
              <a:t>в педагогических коллективах опыта практических результатов </a:t>
            </a:r>
            <a:r>
              <a:rPr lang="ru-RU" sz="1400" dirty="0" smtClean="0"/>
              <a:t>своей профессиональной </a:t>
            </a:r>
            <a:r>
              <a:rPr lang="ru-RU" sz="1400" dirty="0"/>
              <a:t>деятельности, в том числе экспериментальной и инновационной;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активного участия в работе методических объединений педагогических </a:t>
            </a:r>
            <a:r>
              <a:rPr lang="ru-RU" sz="1400" dirty="0" smtClean="0"/>
              <a:t>работников организаций</a:t>
            </a:r>
            <a:r>
              <a:rPr lang="ru-RU" sz="1400" dirty="0"/>
              <a:t>, в разработке программно-методического сопровождения </a:t>
            </a:r>
            <a:r>
              <a:rPr lang="ru-RU" sz="1400" dirty="0" smtClean="0"/>
              <a:t>образовательного процесса</a:t>
            </a:r>
            <a:r>
              <a:rPr lang="ru-RU" sz="1400" dirty="0"/>
              <a:t>, профессиональных конкурсах.</a:t>
            </a:r>
          </a:p>
        </p:txBody>
      </p:sp>
    </p:spTree>
    <p:extLst>
      <p:ext uri="{BB962C8B-B14F-4D97-AF65-F5344CB8AC3E}">
        <p14:creationId xmlns:p14="http://schemas.microsoft.com/office/powerpoint/2010/main" val="374744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86" y="246391"/>
            <a:ext cx="5694158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252" y="2071297"/>
            <a:ext cx="2748995" cy="27587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54035" y="3020519"/>
            <a:ext cx="2852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6F252D"/>
                </a:solidFill>
              </a:rPr>
              <a:t>Важные </a:t>
            </a:r>
            <a:r>
              <a:rPr lang="ru-RU" sz="2800" dirty="0" smtClean="0">
                <a:solidFill>
                  <a:srgbClr val="6F252D"/>
                </a:solidFill>
              </a:rPr>
              <a:t>изменения</a:t>
            </a:r>
            <a:endParaRPr lang="ru-RU" sz="2800" dirty="0">
              <a:solidFill>
                <a:srgbClr val="6F252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88" y="2085606"/>
            <a:ext cx="4217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854746"/>
                </a:solidFill>
              </a:rPr>
              <a:t>в комиссию по аттестации на первую и высшую </a:t>
            </a:r>
            <a:r>
              <a:rPr lang="ru-RU" sz="2800" dirty="0" smtClean="0">
                <a:solidFill>
                  <a:srgbClr val="854746"/>
                </a:solidFill>
              </a:rPr>
              <a:t>категории </a:t>
            </a:r>
            <a:r>
              <a:rPr lang="ru-RU" sz="2800" dirty="0">
                <a:solidFill>
                  <a:srgbClr val="854746"/>
                </a:solidFill>
              </a:rPr>
              <a:t>должно входить не менее 7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9967" y="5086729"/>
            <a:ext cx="9070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F252D"/>
                </a:solidFill>
              </a:rPr>
              <a:t>с </a:t>
            </a:r>
            <a:r>
              <a:rPr lang="ru-RU" sz="2800" dirty="0">
                <a:solidFill>
                  <a:srgbClr val="6F252D"/>
                </a:solidFill>
              </a:rPr>
              <a:t>1 сентября 2023 </a:t>
            </a:r>
            <a:r>
              <a:rPr lang="ru-RU" sz="2800" dirty="0" smtClean="0">
                <a:solidFill>
                  <a:srgbClr val="6F252D"/>
                </a:solidFill>
              </a:rPr>
              <a:t>года</a:t>
            </a:r>
          </a:p>
          <a:p>
            <a:pPr algn="ctr"/>
            <a:r>
              <a:rPr lang="ru-RU" sz="2800" dirty="0" smtClean="0">
                <a:solidFill>
                  <a:srgbClr val="6F252D"/>
                </a:solidFill>
              </a:rPr>
              <a:t> срок действия квалификационных </a:t>
            </a:r>
          </a:p>
          <a:p>
            <a:pPr algn="ctr"/>
            <a:r>
              <a:rPr lang="ru-RU" sz="2800" dirty="0" smtClean="0">
                <a:solidFill>
                  <a:srgbClr val="6F252D"/>
                </a:solidFill>
              </a:rPr>
              <a:t>категорий не установлен</a:t>
            </a:r>
            <a:endParaRPr lang="ru-RU" sz="2800" b="1" dirty="0">
              <a:solidFill>
                <a:srgbClr val="6F252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6865" y="2071297"/>
            <a:ext cx="481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854746"/>
                </a:solidFill>
              </a:rPr>
              <a:t>убран срок 2 года </a:t>
            </a:r>
            <a:r>
              <a:rPr lang="ru-RU" sz="2800" dirty="0" smtClean="0">
                <a:solidFill>
                  <a:srgbClr val="854746"/>
                </a:solidFill>
              </a:rPr>
              <a:t>для получения </a:t>
            </a:r>
            <a:r>
              <a:rPr lang="ru-RU" sz="2800" dirty="0">
                <a:solidFill>
                  <a:srgbClr val="854746"/>
                </a:solidFill>
              </a:rPr>
              <a:t>высшей квалификационной </a:t>
            </a:r>
            <a:endParaRPr lang="ru-RU" sz="2800" dirty="0" smtClean="0">
              <a:solidFill>
                <a:srgbClr val="854746"/>
              </a:solidFill>
            </a:endParaRPr>
          </a:p>
          <a:p>
            <a:pPr algn="r"/>
            <a:r>
              <a:rPr lang="ru-RU" sz="2800" dirty="0" smtClean="0">
                <a:solidFill>
                  <a:srgbClr val="854746"/>
                </a:solidFill>
              </a:rPr>
              <a:t>категории </a:t>
            </a:r>
            <a:r>
              <a:rPr lang="ru-RU" sz="2800" dirty="0">
                <a:solidFill>
                  <a:srgbClr val="854746"/>
                </a:solidFill>
              </a:rPr>
              <a:t>после </a:t>
            </a:r>
            <a:endParaRPr lang="ru-RU" sz="2800" dirty="0" smtClean="0">
              <a:solidFill>
                <a:srgbClr val="854746"/>
              </a:solidFill>
            </a:endParaRPr>
          </a:p>
          <a:p>
            <a:pPr algn="r"/>
            <a:r>
              <a:rPr lang="ru-RU" sz="2800" dirty="0" smtClean="0">
                <a:solidFill>
                  <a:srgbClr val="854746"/>
                </a:solidFill>
              </a:rPr>
              <a:t>получения </a:t>
            </a:r>
            <a:r>
              <a:rPr lang="ru-RU" sz="2800" dirty="0">
                <a:solidFill>
                  <a:srgbClr val="854746"/>
                </a:solidFill>
              </a:rPr>
              <a:t>первой </a:t>
            </a:r>
            <a:endParaRPr lang="ru-RU" sz="2800" dirty="0" smtClean="0">
              <a:solidFill>
                <a:srgbClr val="854746"/>
              </a:solidFill>
            </a:endParaRPr>
          </a:p>
          <a:p>
            <a:pPr algn="r"/>
            <a:r>
              <a:rPr lang="ru-RU" sz="2800" dirty="0" smtClean="0">
                <a:solidFill>
                  <a:srgbClr val="854746"/>
                </a:solidFill>
              </a:rPr>
              <a:t>категории</a:t>
            </a:r>
            <a:endParaRPr lang="ru-RU" sz="2800" dirty="0">
              <a:solidFill>
                <a:srgbClr val="85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2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10936224" y="6356350"/>
            <a:ext cx="417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86" y="246391"/>
            <a:ext cx="5694158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093" y="2529751"/>
            <a:ext cx="2292154" cy="23002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8633" y="3111345"/>
            <a:ext cx="2852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6F252D"/>
                </a:solidFill>
              </a:rPr>
              <a:t>Важные </a:t>
            </a:r>
            <a:r>
              <a:rPr lang="ru-RU" sz="2800" dirty="0" smtClean="0">
                <a:solidFill>
                  <a:srgbClr val="6F252D"/>
                </a:solidFill>
              </a:rPr>
              <a:t>изменения</a:t>
            </a:r>
            <a:endParaRPr lang="ru-RU" sz="2800" dirty="0">
              <a:solidFill>
                <a:srgbClr val="6F252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456" y="1603239"/>
            <a:ext cx="45102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6F252D"/>
                </a:solidFill>
              </a:rPr>
              <a:t>заявление на </a:t>
            </a:r>
            <a:r>
              <a:rPr lang="ru-RU" sz="2800" dirty="0" smtClean="0">
                <a:solidFill>
                  <a:srgbClr val="6F252D"/>
                </a:solidFill>
              </a:rPr>
              <a:t>кв. </a:t>
            </a:r>
            <a:r>
              <a:rPr lang="ru-RU" sz="2800" dirty="0">
                <a:solidFill>
                  <a:srgbClr val="6F252D"/>
                </a:solidFill>
              </a:rPr>
              <a:t>категорию можно подать и после истечения срока ее действия, а получить высшую категорию </a:t>
            </a:r>
            <a:r>
              <a:rPr lang="ru-RU" sz="2800" dirty="0" smtClean="0">
                <a:solidFill>
                  <a:srgbClr val="6F252D"/>
                </a:solidFill>
              </a:rPr>
              <a:t>можно, если педагог имеет (имел) </a:t>
            </a:r>
            <a:r>
              <a:rPr lang="ru-RU" sz="2800" dirty="0">
                <a:solidFill>
                  <a:srgbClr val="6F252D"/>
                </a:solidFill>
              </a:rPr>
              <a:t>по одной из должностей первую или высшую </a:t>
            </a:r>
            <a:r>
              <a:rPr lang="ru-RU" sz="2800" dirty="0" smtClean="0">
                <a:solidFill>
                  <a:srgbClr val="6F252D"/>
                </a:solidFill>
              </a:rPr>
              <a:t>кв. категорию</a:t>
            </a:r>
            <a:endParaRPr lang="ru-RU" sz="2800" dirty="0">
              <a:solidFill>
                <a:srgbClr val="6F252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8890" y="1717637"/>
            <a:ext cx="45851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6F252D"/>
                </a:solidFill>
              </a:rPr>
              <a:t>при подаче заявления </a:t>
            </a:r>
            <a:r>
              <a:rPr lang="ru-RU" sz="2800" dirty="0" smtClean="0">
                <a:solidFill>
                  <a:srgbClr val="6F252D"/>
                </a:solidFill>
              </a:rPr>
              <a:t>на </a:t>
            </a:r>
          </a:p>
          <a:p>
            <a:pPr algn="r"/>
            <a:r>
              <a:rPr lang="ru-RU" sz="2800" dirty="0" smtClean="0">
                <a:solidFill>
                  <a:srgbClr val="6F252D"/>
                </a:solidFill>
              </a:rPr>
              <a:t>категорию </a:t>
            </a:r>
            <a:r>
              <a:rPr lang="ru-RU" sz="2800" dirty="0">
                <a:solidFill>
                  <a:srgbClr val="6F252D"/>
                </a:solidFill>
              </a:rPr>
              <a:t>педагоги </a:t>
            </a:r>
            <a:r>
              <a:rPr lang="ru-RU" sz="2800" dirty="0" smtClean="0">
                <a:solidFill>
                  <a:srgbClr val="6F252D"/>
                </a:solidFill>
              </a:rPr>
              <a:t>сообщают сведения </a:t>
            </a:r>
            <a:r>
              <a:rPr lang="ru-RU" sz="2800" u="sng" dirty="0" smtClean="0">
                <a:solidFill>
                  <a:srgbClr val="6F252D"/>
                </a:solidFill>
              </a:rPr>
              <a:t>об </a:t>
            </a:r>
            <a:r>
              <a:rPr lang="ru-RU" sz="2800" u="sng" dirty="0">
                <a:solidFill>
                  <a:srgbClr val="6F252D"/>
                </a:solidFill>
              </a:rPr>
              <a:t>уровне </a:t>
            </a:r>
            <a:r>
              <a:rPr lang="ru-RU" sz="2800" u="sng" dirty="0" smtClean="0">
                <a:solidFill>
                  <a:srgbClr val="6F252D"/>
                </a:solidFill>
              </a:rPr>
              <a:t>образования </a:t>
            </a:r>
          </a:p>
          <a:p>
            <a:pPr algn="r"/>
            <a:r>
              <a:rPr lang="ru-RU" sz="2800" dirty="0" smtClean="0">
                <a:solidFill>
                  <a:srgbClr val="6F252D"/>
                </a:solidFill>
              </a:rPr>
              <a:t>(квалификации), </a:t>
            </a:r>
          </a:p>
          <a:p>
            <a:pPr algn="r"/>
            <a:r>
              <a:rPr lang="ru-RU" sz="2800" b="1" dirty="0" smtClean="0">
                <a:solidFill>
                  <a:srgbClr val="6F252D"/>
                </a:solidFill>
              </a:rPr>
              <a:t>результатах </a:t>
            </a:r>
            <a:r>
              <a:rPr lang="ru-RU" sz="2800" b="1" dirty="0">
                <a:solidFill>
                  <a:srgbClr val="6F252D"/>
                </a:solidFill>
              </a:rPr>
              <a:t>профессиональной </a:t>
            </a:r>
            <a:r>
              <a:rPr lang="ru-RU" sz="2800" dirty="0">
                <a:solidFill>
                  <a:srgbClr val="6F252D"/>
                </a:solidFill>
              </a:rPr>
              <a:t>деятельности </a:t>
            </a:r>
            <a:r>
              <a:rPr lang="ru-RU" sz="2800" dirty="0" smtClean="0">
                <a:solidFill>
                  <a:srgbClr val="6F252D"/>
                </a:solidFill>
              </a:rPr>
              <a:t>в организациях</a:t>
            </a:r>
            <a:endParaRPr lang="ru-RU" sz="2800" dirty="0">
              <a:solidFill>
                <a:srgbClr val="6F252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4435" y="5402243"/>
            <a:ext cx="425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6F252D"/>
                </a:solidFill>
              </a:rPr>
              <a:t>результаты аттестации вносят в </a:t>
            </a:r>
            <a:r>
              <a:rPr lang="ru-RU" sz="2800" dirty="0">
                <a:solidFill>
                  <a:srgbClr val="6F252D"/>
                </a:solidFill>
              </a:rPr>
              <a:t>трудовые </a:t>
            </a:r>
            <a:r>
              <a:rPr lang="ru-RU" sz="2800" dirty="0" smtClean="0">
                <a:solidFill>
                  <a:srgbClr val="6F252D"/>
                </a:solidFill>
              </a:rPr>
              <a:t>книжки</a:t>
            </a:r>
            <a:endParaRPr lang="ru-RU" sz="28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6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1177</Words>
  <Application>Microsoft Office PowerPoint</Application>
  <PresentationFormat>Широкоэкранный</PresentationFormat>
  <Paragraphs>135</Paragraphs>
  <Slides>17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Казакова И.И.</cp:lastModifiedBy>
  <cp:revision>150</cp:revision>
  <cp:lastPrinted>2023-07-20T04:21:50Z</cp:lastPrinted>
  <dcterms:created xsi:type="dcterms:W3CDTF">2023-05-12T06:41:17Z</dcterms:created>
  <dcterms:modified xsi:type="dcterms:W3CDTF">2023-08-24T02:23:01Z</dcterms:modified>
</cp:coreProperties>
</file>