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390" r:id="rId3"/>
    <p:sldId id="391" r:id="rId4"/>
    <p:sldId id="392" r:id="rId5"/>
    <p:sldId id="393" r:id="rId6"/>
    <p:sldId id="394" r:id="rId7"/>
    <p:sldId id="395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262" r:id="rId20"/>
  </p:sldIdLst>
  <p:sldSz cx="9144000" cy="5143500" type="screen16x9"/>
  <p:notesSz cx="6797675" cy="9926638"/>
  <p:embeddedFontLs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PT Sans" panose="020B0604020202020204" charset="0"/>
      <p:regular r:id="rId26"/>
      <p:bold r:id="rId27"/>
      <p:italic r:id="rId28"/>
      <p:boldItalic r:id="rId29"/>
    </p:embeddedFont>
    <p:embeddedFont>
      <p:font typeface="Tahoma" panose="020B0604030504040204" pitchFamily="34" charset="0"/>
      <p:regular r:id="rId30"/>
      <p:bold r:id="rId31"/>
    </p:embeddedFont>
    <p:embeddedFont>
      <p:font typeface="TomskObl2104" pitchFamily="50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747775"/>
          </p15:clr>
        </p15:guide>
        <p15:guide id="4" orient="horz" pos="162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7CBC"/>
    <a:srgbClr val="3C5A9B"/>
    <a:srgbClr val="9C497C"/>
    <a:srgbClr val="4A6B2E"/>
    <a:srgbClr val="FFC000"/>
    <a:srgbClr val="EE4444"/>
    <a:srgbClr val="FFCCCC"/>
    <a:srgbClr val="AB31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32AEFF-6086-4EED-ABAF-0753E5B1B83B}">
  <a:tblStyle styleId="{4B32AEFF-6086-4EED-ABAF-0753E5B1B8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34" autoAdjust="0"/>
    <p:restoredTop sz="87277" autoAdjust="0"/>
  </p:normalViewPr>
  <p:slideViewPr>
    <p:cSldViewPr snapToGrid="0">
      <p:cViewPr varScale="1">
        <p:scale>
          <a:sx n="132" d="100"/>
          <a:sy n="132" d="100"/>
        </p:scale>
        <p:origin x="1602" y="11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85735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algn="ctr">
              <a:buNone/>
            </a:pPr>
            <a:r>
              <a:rPr lang="ru-RU" sz="1100" dirty="0">
                <a:solidFill>
                  <a:schemeClr val="tx1"/>
                </a:solidFill>
              </a:rPr>
              <a:t>Шрифт заголовка </a:t>
            </a:r>
            <a:r>
              <a:rPr lang="en-US" sz="1100" dirty="0">
                <a:solidFill>
                  <a:schemeClr val="tx1"/>
                </a:solidFill>
              </a:rPr>
              <a:t>TomskObl2104</a:t>
            </a:r>
            <a:endParaRPr lang="ru-RU" sz="1100" dirty="0">
              <a:solidFill>
                <a:schemeClr val="tx1"/>
              </a:solidFill>
            </a:endParaRPr>
          </a:p>
          <a:p>
            <a:pPr marL="158750" indent="0" algn="ctr">
              <a:buNone/>
            </a:pPr>
            <a:r>
              <a:rPr lang="ru-RU" sz="1100" dirty="0">
                <a:solidFill>
                  <a:schemeClr val="tx1"/>
                </a:solidFill>
              </a:rPr>
              <a:t>Шрифт подзаголовка: </a:t>
            </a:r>
            <a:r>
              <a:rPr lang="en-US" sz="1100" dirty="0">
                <a:solidFill>
                  <a:schemeClr val="tx1"/>
                </a:solidFill>
              </a:rPr>
              <a:t>Century Gothic</a:t>
            </a:r>
            <a:endParaRPr lang="ru-RU" sz="1100"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7628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4dc0d36c7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4dc0d36c7f_1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5289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"/>
            <a:ext cx="9143823" cy="514321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5050" y="15"/>
            <a:ext cx="6078760" cy="514321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6"/>
            <a:ext cx="9143810" cy="514321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90145" y="4754375"/>
            <a:ext cx="91916" cy="1371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76194" y="188568"/>
            <a:ext cx="624332" cy="52257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7511" y="2135638"/>
            <a:ext cx="4038886" cy="90321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9917" y="3140021"/>
            <a:ext cx="4010120" cy="155514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0684" y="1167612"/>
            <a:ext cx="4088606" cy="79749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7510" y="87459"/>
            <a:ext cx="7776020" cy="42050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7511" y="574148"/>
            <a:ext cx="4101751" cy="4938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9531" y="660464"/>
            <a:ext cx="342900" cy="3429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36917" y="4328474"/>
            <a:ext cx="775506" cy="6581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96633" y="582197"/>
            <a:ext cx="3839813" cy="3953256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940045" y="669798"/>
            <a:ext cx="1263015" cy="28232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031611" y="669798"/>
            <a:ext cx="1689354" cy="28232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026152" y="740569"/>
            <a:ext cx="2599849" cy="1183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18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185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6759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61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A9B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218915"/>
            <a:ext cx="9144000" cy="924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8556" y="4316031"/>
            <a:ext cx="49492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Пичугина Олеся Владимировна,</a:t>
            </a:r>
          </a:p>
          <a:p>
            <a:pPr>
              <a:defRPr/>
            </a:pP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заведующий ЦНППМПР ТОИПКРО</a:t>
            </a:r>
          </a:p>
          <a:p>
            <a:pPr>
              <a:defRPr/>
            </a:pPr>
            <a:r>
              <a:rPr lang="ru-RU" sz="1200" b="1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Вершинина Наталия Борисовна</a:t>
            </a: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, </a:t>
            </a:r>
          </a:p>
          <a:p>
            <a:pPr>
              <a:defRPr/>
            </a:pP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э</a:t>
            </a:r>
            <a:r>
              <a:rPr lang="ru-RU" sz="120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ксперт </a:t>
            </a:r>
            <a:r>
              <a:rPr lang="ru-RU" sz="1200" dirty="0">
                <a:solidFill>
                  <a:sysClr val="windowText" lastClr="000000"/>
                </a:solidFill>
                <a:latin typeface="Century Gothic" panose="020B0502020202020204" pitchFamily="34" charset="0"/>
                <a:ea typeface="PT Sans"/>
                <a:cs typeface="PT Sans"/>
              </a:rPr>
              <a:t>ЦНППМ ТОИПКРО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265" y="1845060"/>
            <a:ext cx="61583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ru-RU" sz="4400" dirty="0">
                <a:solidFill>
                  <a:schemeClr val="bg1"/>
                </a:solidFill>
                <a:latin typeface="TomskObl2104" pitchFamily="50" charset="0"/>
              </a:rPr>
              <a:t>ЛИЧНЫЙ КАБИНЕТ </a:t>
            </a:r>
            <a:br>
              <a:rPr lang="ru-RU" sz="4400" dirty="0">
                <a:solidFill>
                  <a:schemeClr val="bg1"/>
                </a:solidFill>
                <a:latin typeface="TomskObl2104" pitchFamily="50" charset="0"/>
              </a:rPr>
            </a:br>
            <a:r>
              <a:rPr lang="ru-RU" sz="4400" dirty="0">
                <a:solidFill>
                  <a:schemeClr val="bg1"/>
                </a:solidFill>
                <a:latin typeface="TomskObl2104" pitchFamily="50" charset="0"/>
              </a:rPr>
              <a:t>специалиста по аттестации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12" b="425"/>
          <a:stretch/>
        </p:blipFill>
        <p:spPr>
          <a:xfrm>
            <a:off x="5161138" y="1130164"/>
            <a:ext cx="3982862" cy="2794137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496338" y="313928"/>
            <a:ext cx="73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</a:rPr>
              <a:t>Автоматизированная информационная система «ПЕДКАДРЫ»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+mj-lt"/>
              </a:rPr>
              <a:t> РАЗДЕЛ «Аттестация педагогических работников»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94AC3D-ADE6-4881-B0A3-DAB3F0E8D8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31"/>
          <a:stretch/>
        </p:blipFill>
        <p:spPr>
          <a:xfrm>
            <a:off x="256865" y="262633"/>
            <a:ext cx="1070324" cy="7957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/>
          <p:nvPr/>
        </p:nvPicPr>
        <p:blipFill rotWithShape="1">
          <a:blip r:embed="rId2"/>
          <a:srcRect l="43071" t="11097" r="49808" b="58318"/>
          <a:stretch/>
        </p:blipFill>
        <p:spPr bwMode="auto">
          <a:xfrm>
            <a:off x="5292007" y="1453124"/>
            <a:ext cx="2447993" cy="28623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3433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2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318580" y="1453124"/>
            <a:ext cx="53262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3C5A9B"/>
                </a:solidFill>
              </a:rPr>
              <a:t>Для осуществления всестороннего анализа профессиональной деятельности аттестуемых педагогических работников необходимо войти в систему под ролью «Эксперт АК»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sp>
        <p:nvSpPr>
          <p:cNvPr id="14" name="Стрелка: вправо 14"/>
          <p:cNvSpPr/>
          <p:nvPr/>
        </p:nvSpPr>
        <p:spPr>
          <a:xfrm rot="10800000">
            <a:off x="7142400" y="3137620"/>
            <a:ext cx="1349716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609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3433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3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89780" y="1105615"/>
            <a:ext cx="87313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3C5A9B"/>
                </a:solidFill>
              </a:rPr>
              <a:t>Для просмотра информации о поданных заявлениях перейдите на страницу «Заявления»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4" r="50707" b="19979"/>
          <a:stretch/>
        </p:blipFill>
        <p:spPr bwMode="auto">
          <a:xfrm>
            <a:off x="546794" y="2121278"/>
            <a:ext cx="8002976" cy="2809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Стрелка: вправо 14"/>
          <p:cNvSpPr/>
          <p:nvPr/>
        </p:nvSpPr>
        <p:spPr>
          <a:xfrm rot="16200000">
            <a:off x="453862" y="416492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028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3433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4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89780" y="1105615"/>
            <a:ext cx="8731378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3C5A9B"/>
                </a:solidFill>
              </a:rPr>
              <a:t>На данной странице Вы увидите следующую информацию: номер заявления, дата подачи, ФИО заявителя, должность, предмет, организация.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13" b="14015"/>
          <a:stretch/>
        </p:blipFill>
        <p:spPr bwMode="auto">
          <a:xfrm>
            <a:off x="460800" y="2681935"/>
            <a:ext cx="8286007" cy="20524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Стрелка: вправо 14"/>
          <p:cNvSpPr/>
          <p:nvPr/>
        </p:nvSpPr>
        <p:spPr>
          <a:xfrm>
            <a:off x="212888" y="303452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14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5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89780" y="1105615"/>
            <a:ext cx="8731378" cy="18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rgbClr val="3C5A9B"/>
                </a:solidFill>
              </a:rPr>
              <a:t>Далее следуют: заявленная квалификационная категория, имеющаяся квалификационная категория, статус заявления, заявление на отзыв (есть/нет), форма аттестации, эксперты (ФИО, должность, место работы).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"/>
          <a:stretch/>
        </p:blipFill>
        <p:spPr bwMode="auto">
          <a:xfrm>
            <a:off x="1356987" y="3142960"/>
            <a:ext cx="6937413" cy="1661160"/>
          </a:xfrm>
          <a:prstGeom prst="rect">
            <a:avLst/>
          </a:prstGeom>
          <a:noFill/>
        </p:spPr>
      </p:pic>
      <p:sp>
        <p:nvSpPr>
          <p:cNvPr id="13" name="Стрелка: вправо 14"/>
          <p:cNvSpPr/>
          <p:nvPr/>
        </p:nvSpPr>
        <p:spPr>
          <a:xfrm>
            <a:off x="296980" y="343052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869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6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89780" y="1105615"/>
            <a:ext cx="87313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Для удобства работы используйте фильтры. Вы можете выбрать период аттестации, а также произвести сортировку по статусу заявления: согласованные, отклоненные, аттестованные, неаттестованные, отозванные. Для сброса фильтров нажмите на значок «x».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0" t="17904" r="915" b="31488"/>
          <a:stretch/>
        </p:blipFill>
        <p:spPr bwMode="auto">
          <a:xfrm>
            <a:off x="1213334" y="2629622"/>
            <a:ext cx="6447465" cy="2317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трелка: вправо 14"/>
          <p:cNvSpPr/>
          <p:nvPr/>
        </p:nvSpPr>
        <p:spPr>
          <a:xfrm>
            <a:off x="401675" y="333692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" name="Стрелка: вправо 14"/>
          <p:cNvSpPr/>
          <p:nvPr/>
        </p:nvSpPr>
        <p:spPr>
          <a:xfrm>
            <a:off x="5874875" y="2746657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47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7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89780" y="1105615"/>
            <a:ext cx="87313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Для удобства работы используйте фильтры. Вы можете выбрать период аттестации, а также произвести сортировку по статусу заявления: согласованные, отклоненные, аттестованные, неаттестованные, отозванные. Для сброса фильтров нажмите на значок «x».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0" t="17904" r="915" b="31488"/>
          <a:stretch/>
        </p:blipFill>
        <p:spPr bwMode="auto">
          <a:xfrm>
            <a:off x="1213334" y="2629622"/>
            <a:ext cx="6447465" cy="23170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трелка: вправо 14"/>
          <p:cNvSpPr/>
          <p:nvPr/>
        </p:nvSpPr>
        <p:spPr>
          <a:xfrm>
            <a:off x="401675" y="333692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" name="Стрелка: вправо 14"/>
          <p:cNvSpPr/>
          <p:nvPr/>
        </p:nvSpPr>
        <p:spPr>
          <a:xfrm>
            <a:off x="5874875" y="2746657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493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8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5141243" y="2726935"/>
            <a:ext cx="3793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Чтобы посмотреть информацию по аттестации конкретного педагога, перейдите по ссылке «Редактирование». Она находится справа от поля «Эксперты».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sp>
        <p:nvSpPr>
          <p:cNvPr id="14" name="Стрелка: вправо 14"/>
          <p:cNvSpPr/>
          <p:nvPr/>
        </p:nvSpPr>
        <p:spPr>
          <a:xfrm rot="10800000">
            <a:off x="4290940" y="3040384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12770" t="78225" r="50110" b="10877"/>
          <a:stretch/>
        </p:blipFill>
        <p:spPr bwMode="auto">
          <a:xfrm>
            <a:off x="309600" y="1418144"/>
            <a:ext cx="8560800" cy="1014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трелка: вправо 14"/>
          <p:cNvSpPr/>
          <p:nvPr/>
        </p:nvSpPr>
        <p:spPr>
          <a:xfrm rot="16200000">
            <a:off x="8369520" y="2155142"/>
            <a:ext cx="668176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5"/>
          <a:srcRect l="42090" t="51023" r="50237" b="39105"/>
          <a:stretch/>
        </p:blipFill>
        <p:spPr bwMode="auto">
          <a:xfrm>
            <a:off x="258498" y="2726935"/>
            <a:ext cx="3888702" cy="18139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3480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9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597601" y="4206391"/>
            <a:ext cx="770400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Справа, в меню, в разделе «Общие данные» Вы можете увидеть статус заявления «Подготовка итогового заключения» и период аттестации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78" y="1130960"/>
            <a:ext cx="7604722" cy="2991457"/>
          </a:xfrm>
          <a:prstGeom prst="rect">
            <a:avLst/>
          </a:prstGeom>
          <a:noFill/>
        </p:spPr>
      </p:pic>
      <p:sp>
        <p:nvSpPr>
          <p:cNvPr id="14" name="Стрелка: вправо 14"/>
          <p:cNvSpPr/>
          <p:nvPr/>
        </p:nvSpPr>
        <p:spPr>
          <a:xfrm rot="10800000">
            <a:off x="8084897" y="185105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Стрелка: вправо 14"/>
          <p:cNvSpPr/>
          <p:nvPr/>
        </p:nvSpPr>
        <p:spPr>
          <a:xfrm rot="10800000">
            <a:off x="1418897" y="216185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Стрелка: вправо 14"/>
          <p:cNvSpPr/>
          <p:nvPr/>
        </p:nvSpPr>
        <p:spPr>
          <a:xfrm rot="10800000">
            <a:off x="1498097" y="3983848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38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10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0" y="3393483"/>
            <a:ext cx="9144000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 В разделе «Аттестационные материалы» можно просмотреть и скачать все материалы, загруженные педагогом: заявление, таблицы с результатами профессиональной деятельности, ссылки на электронные ресурсы, дипломы и сертификаты, подтверждающие результаты профессиональной деятельности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sp>
        <p:nvSpPr>
          <p:cNvPr id="14" name="Стрелка: вправо 14"/>
          <p:cNvSpPr/>
          <p:nvPr/>
        </p:nvSpPr>
        <p:spPr>
          <a:xfrm rot="10800000">
            <a:off x="7896505" y="1601708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0" t="34178" r="512" b="17378"/>
          <a:stretch/>
        </p:blipFill>
        <p:spPr bwMode="auto">
          <a:xfrm>
            <a:off x="1836204" y="1253186"/>
            <a:ext cx="5913755" cy="20497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Стрелка: вправо 14"/>
          <p:cNvSpPr/>
          <p:nvPr/>
        </p:nvSpPr>
        <p:spPr>
          <a:xfrm rot="10800000">
            <a:off x="3697979" y="1631984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770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11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-23718" y="3738262"/>
            <a:ext cx="914400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В разделе «Эксперты», Вы увидите данные о втором эксперте,</a:t>
            </a:r>
          </a:p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работающим с Вами в паре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9" t="31732" r="874" b="40387"/>
          <a:stretch/>
        </p:blipFill>
        <p:spPr bwMode="auto">
          <a:xfrm>
            <a:off x="469482" y="1629552"/>
            <a:ext cx="8432820" cy="17936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Стрелка: вправо 14"/>
          <p:cNvSpPr/>
          <p:nvPr/>
        </p:nvSpPr>
        <p:spPr>
          <a:xfrm rot="10800000">
            <a:off x="2719705" y="2216052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" name="Стрелка: вправо 14"/>
          <p:cNvSpPr/>
          <p:nvPr/>
        </p:nvSpPr>
        <p:spPr>
          <a:xfrm rot="10800000">
            <a:off x="8170855" y="2691252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454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12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257506" y="3800569"/>
            <a:ext cx="8454724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В разделе «Итоговое заключение» поставить свою подпись и прикрепить в системе, используя кнопку «Выберите файл»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3" t="31033" r="772" b="18773"/>
          <a:stretch/>
        </p:blipFill>
        <p:spPr bwMode="auto">
          <a:xfrm>
            <a:off x="527912" y="1287938"/>
            <a:ext cx="8061688" cy="24503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Стрелка: вправо 14"/>
          <p:cNvSpPr/>
          <p:nvPr/>
        </p:nvSpPr>
        <p:spPr>
          <a:xfrm rot="10800000">
            <a:off x="8164448" y="2223252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3" name="Стрелка: вправо 14"/>
          <p:cNvSpPr/>
          <p:nvPr/>
        </p:nvSpPr>
        <p:spPr>
          <a:xfrm rot="10800000">
            <a:off x="2448848" y="1387354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6" name="Стрелка: вправо 14"/>
          <p:cNvSpPr/>
          <p:nvPr/>
        </p:nvSpPr>
        <p:spPr>
          <a:xfrm rot="10800000">
            <a:off x="2700848" y="2015565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41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13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-23718" y="3722637"/>
            <a:ext cx="9144000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>
                <a:solidFill>
                  <a:srgbClr val="3C5A9B"/>
                </a:solidFill>
              </a:rPr>
              <a:t>После прикрепления итогового заключения необходимо сделать отметку о завершении работы и нажать кнопку «Сохранить»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5" t="51327" r="864" b="15636"/>
          <a:stretch/>
        </p:blipFill>
        <p:spPr bwMode="auto">
          <a:xfrm>
            <a:off x="353874" y="1224629"/>
            <a:ext cx="8118583" cy="22472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Стрелка: вправо 14"/>
          <p:cNvSpPr/>
          <p:nvPr/>
        </p:nvSpPr>
        <p:spPr>
          <a:xfrm rot="10800000">
            <a:off x="2592496" y="167669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Стрелка: вправо 14"/>
          <p:cNvSpPr/>
          <p:nvPr/>
        </p:nvSpPr>
        <p:spPr>
          <a:xfrm rot="10800000">
            <a:off x="1952896" y="2428890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973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14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161365" y="2950400"/>
            <a:ext cx="56664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После прикрепления первым экспертом итогового заключения, второй эксперт должен скачать его, поставить свою подпись, прикрепить итоговое заключение в системе с подписями двух экспертов, сделать свою отметку о завершении работы, сохранить и отправить итоговое заключение на проверку.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8" t="51068" r="561" b="17014"/>
          <a:stretch/>
        </p:blipFill>
        <p:spPr bwMode="auto">
          <a:xfrm>
            <a:off x="461732" y="1185312"/>
            <a:ext cx="8185468" cy="1841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Стрелка: вправо 14"/>
          <p:cNvSpPr/>
          <p:nvPr/>
        </p:nvSpPr>
        <p:spPr>
          <a:xfrm rot="10800000">
            <a:off x="2502779" y="1748217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Стрелка: вправо 14"/>
          <p:cNvSpPr/>
          <p:nvPr/>
        </p:nvSpPr>
        <p:spPr>
          <a:xfrm rot="10800000">
            <a:off x="1915344" y="220624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2" name="Стрелка: вправо 14"/>
          <p:cNvSpPr/>
          <p:nvPr/>
        </p:nvSpPr>
        <p:spPr>
          <a:xfrm>
            <a:off x="5674944" y="2356299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86" t="34527" r="12039" b="18502"/>
          <a:stretch/>
        </p:blipFill>
        <p:spPr bwMode="auto">
          <a:xfrm>
            <a:off x="5954400" y="3026774"/>
            <a:ext cx="2960895" cy="18054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трелка: вправо 14"/>
          <p:cNvSpPr/>
          <p:nvPr/>
        </p:nvSpPr>
        <p:spPr>
          <a:xfrm rot="10800000">
            <a:off x="7933697" y="3721487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9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r="16079" b="-412"/>
          <a:stretch/>
        </p:blipFill>
        <p:spPr bwMode="auto">
          <a:xfrm>
            <a:off x="469482" y="1302271"/>
            <a:ext cx="4577718" cy="18922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15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4869023" y="1224630"/>
            <a:ext cx="40680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Проверку итогового заключения осуществляют руководители предметных групп (при наличии таковых в муниципалитете), муниципальные координаторы, по необходимости операторы аттестации (сотрудники ТОИПКРО). Каждый из них имеет возможность отправить итоговое заключение на доработку при наличии замечаний. В таком случае появится статус «Доработка ИЗ».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sp>
        <p:nvSpPr>
          <p:cNvPr id="17" name="Стрелка: вправо 14"/>
          <p:cNvSpPr/>
          <p:nvPr/>
        </p:nvSpPr>
        <p:spPr>
          <a:xfrm rot="10800000">
            <a:off x="3671587" y="2432316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61365" y="3325235"/>
            <a:ext cx="488583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При появлении такого статуса необходимо исправить недочеты, заново подписать исправленное итоговое заключение, прикрепить его в системе, сделать отметку о завершении работы, отправить на проверку (см. выше).</a:t>
            </a:r>
          </a:p>
        </p:txBody>
      </p:sp>
    </p:spTree>
    <p:extLst>
      <p:ext uri="{BB962C8B-B14F-4D97-AF65-F5344CB8AC3E}">
        <p14:creationId xmlns:p14="http://schemas.microsoft.com/office/powerpoint/2010/main" val="861787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16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4447777" y="1341940"/>
            <a:ext cx="448742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Причина, по которой итоговое заключение отправлено на доработку отражается в графе «Действия». Там же можно проследить все свои шаги по работе с итоговым заключением. Эти шаги будут видеть разные участники процесса аттестации: аттестуемые, координаторы в образовательных организациях, руководители предметных групп (при наличии), муниципальные координаторы, операторы аттестации (сотрудники ТОИПКРО).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1" name="Рисунок 1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4" t="18477" r="11663" b="8663"/>
          <a:stretch/>
        </p:blipFill>
        <p:spPr bwMode="auto">
          <a:xfrm>
            <a:off x="250651" y="1468467"/>
            <a:ext cx="3924935" cy="2878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трелка: вправо 14"/>
          <p:cNvSpPr/>
          <p:nvPr/>
        </p:nvSpPr>
        <p:spPr>
          <a:xfrm rot="5400000">
            <a:off x="3399477" y="1760810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916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17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4447777" y="2176047"/>
            <a:ext cx="4487423" cy="1668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После успешной проверки итогового заключения статус заявления сменится на «Подписание ИЗ». На этом этапе итоговое заключение подписывает аттестуемый педагогический работник.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 dirty="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</a:p>
        </p:txBody>
      </p:sp>
      <p:pic>
        <p:nvPicPr>
          <p:cNvPr id="12" name="Рисунок 1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6" t="51782" r="41" b="13619"/>
          <a:stretch/>
        </p:blipFill>
        <p:spPr bwMode="auto">
          <a:xfrm>
            <a:off x="469482" y="1750170"/>
            <a:ext cx="4325718" cy="2281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трелка: вправо 14"/>
          <p:cNvSpPr/>
          <p:nvPr/>
        </p:nvSpPr>
        <p:spPr>
          <a:xfrm rot="5400000">
            <a:off x="566087" y="2611374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594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0" t="41703" r="51151" b="33199"/>
          <a:stretch/>
        </p:blipFill>
        <p:spPr bwMode="auto">
          <a:xfrm>
            <a:off x="347462" y="1903118"/>
            <a:ext cx="2834937" cy="1934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>
          <a:xfrm>
            <a:off x="8472458" y="4749900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mtClean="0"/>
              <a:t>18</a:t>
            </a:fld>
            <a:endParaRPr lang="ru"/>
          </a:p>
        </p:txBody>
      </p:sp>
      <p:sp>
        <p:nvSpPr>
          <p:cNvPr id="8" name="TextBox 7"/>
          <p:cNvSpPr txBox="1"/>
          <p:nvPr/>
        </p:nvSpPr>
        <p:spPr>
          <a:xfrm>
            <a:off x="4447777" y="1573211"/>
            <a:ext cx="4487423" cy="2637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b="1" dirty="0">
                <a:solidFill>
                  <a:srgbClr val="3C5A9B"/>
                </a:solidFill>
              </a:rPr>
              <a:t>После подписания и прикрепления итогового заключения аттестуемым педагогическим работником статус заявления сменится на «Ожидание заседания», это значит, что аттестационные материалы подготавливаются оператором по аттестации (ТОИПКРО) к заседанию комиссии Департамента образования Томской области.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365" y="950259"/>
            <a:ext cx="8773835" cy="0"/>
          </a:xfrm>
          <a:prstGeom prst="line">
            <a:avLst/>
          </a:prstGeom>
          <a:ln w="5080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62811" y="1034232"/>
            <a:ext cx="8772389" cy="0"/>
          </a:xfrm>
          <a:prstGeom prst="line">
            <a:avLst/>
          </a:prstGeom>
          <a:ln w="19050">
            <a:solidFill>
              <a:srgbClr val="5B7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65" y="235724"/>
            <a:ext cx="616235" cy="5043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1239" y="337335"/>
            <a:ext cx="7755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40" b="1">
                <a:solidFill>
                  <a:prstClr val="black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ru-RU" sz="1600">
                <a:solidFill>
                  <a:srgbClr val="3C5A9B"/>
                </a:solidFill>
                <a:latin typeface="Arial"/>
                <a:sym typeface="Tahoma"/>
              </a:rPr>
              <a:t>ЛИЧНЫЙ КАБИНЕТ ЭКСПЕРТА АК</a:t>
            </a:r>
            <a:endParaRPr lang="ru-RU" sz="1600" dirty="0">
              <a:solidFill>
                <a:srgbClr val="3C5A9B"/>
              </a:solidFill>
              <a:latin typeface="Arial"/>
              <a:sym typeface="Tahoma"/>
            </a:endParaRPr>
          </a:p>
        </p:txBody>
      </p:sp>
      <p:sp>
        <p:nvSpPr>
          <p:cNvPr id="17" name="Стрелка: вправо 14"/>
          <p:cNvSpPr/>
          <p:nvPr/>
        </p:nvSpPr>
        <p:spPr>
          <a:xfrm rot="5400000">
            <a:off x="245062" y="2344697"/>
            <a:ext cx="850303" cy="181249"/>
          </a:xfrm>
          <a:prstGeom prst="rightArrow">
            <a:avLst/>
          </a:prstGeom>
          <a:solidFill>
            <a:srgbClr val="5B7CBC"/>
          </a:solidFill>
          <a:ln>
            <a:solidFill>
              <a:srgbClr val="5B7C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038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A9B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/>
        </p:nvSpPr>
        <p:spPr>
          <a:xfrm>
            <a:off x="3071999" y="3342950"/>
            <a:ext cx="30000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Libertation Sans"/>
              </a:rPr>
              <a:t>634029, г. Томск, пр. Фрунзе, 14 </a:t>
            </a:r>
          </a:p>
          <a:p>
            <a:pPr algn="ctr"/>
            <a:r>
              <a:rPr lang="ru-RU" sz="1000" dirty="0">
                <a:solidFill>
                  <a:schemeClr val="bg1"/>
                </a:solidFill>
                <a:latin typeface="Libertation Sans"/>
              </a:rPr>
              <a:t>+7(3822) 46-79-00 </a:t>
            </a:r>
            <a:r>
              <a:rPr lang="en-US" sz="1000" dirty="0">
                <a:solidFill>
                  <a:schemeClr val="bg1"/>
                </a:solidFill>
                <a:latin typeface="Libertation Sans"/>
              </a:rPr>
              <a:t>|</a:t>
            </a:r>
            <a:r>
              <a:rPr lang="ru-RU" sz="1000" dirty="0">
                <a:solidFill>
                  <a:schemeClr val="bg1"/>
                </a:solidFill>
                <a:latin typeface="Libertation Sans"/>
              </a:rPr>
              <a:t> +7(3822) 46-79-10</a:t>
            </a:r>
          </a:p>
          <a:p>
            <a:pPr algn="ctr"/>
            <a:r>
              <a:rPr lang="ru-RU" sz="1000" dirty="0">
                <a:solidFill>
                  <a:schemeClr val="bg1"/>
                </a:solidFill>
                <a:latin typeface="Libertation Sans"/>
              </a:rPr>
              <a:t> prm@do.tomsk.gov.ru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54" y="1145954"/>
            <a:ext cx="2042891" cy="20951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Другая 6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3C5A9B"/>
      </a:accent1>
      <a:accent2>
        <a:srgbClr val="4A6B2E"/>
      </a:accent2>
      <a:accent3>
        <a:srgbClr val="EE4444"/>
      </a:accent3>
      <a:accent4>
        <a:srgbClr val="FFC000"/>
      </a:accent4>
      <a:accent5>
        <a:srgbClr val="9C497C"/>
      </a:accent5>
      <a:accent6>
        <a:srgbClr val="5B7CBC"/>
      </a:accent6>
      <a:hlink>
        <a:srgbClr val="0097A7"/>
      </a:hlink>
      <a:folHlink>
        <a:srgbClr val="0097A7"/>
      </a:folHlink>
    </a:clrScheme>
    <a:fontScheme name="Другая 3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704</Words>
  <Application>Microsoft Office PowerPoint</Application>
  <PresentationFormat>Экран (16:9)</PresentationFormat>
  <Paragraphs>65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TomskObl2104</vt:lpstr>
      <vt:lpstr>Century Gothic</vt:lpstr>
      <vt:lpstr>PT Sans</vt:lpstr>
      <vt:lpstr>Tahoma</vt:lpstr>
      <vt:lpstr>Libertation Sans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Коновалова Мария Аркадьевна</dc:creator>
  <cp:lastModifiedBy>Ольга Сергеевна Минич</cp:lastModifiedBy>
  <cp:revision>116</cp:revision>
  <cp:lastPrinted>2025-05-14T13:43:30Z</cp:lastPrinted>
  <dcterms:modified xsi:type="dcterms:W3CDTF">2026-09-07T07:52:24Z</dcterms:modified>
</cp:coreProperties>
</file>