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2.xml" ContentType="application/inkml+xml"/>
  <Override PartName="/ppt/notesSlides/notesSlide16.xml" ContentType="application/vnd.openxmlformats-officedocument.presentationml.notesSlide+xml"/>
  <Override PartName="/ppt/ink/ink3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10" r:id="rId4"/>
    <p:sldId id="395" r:id="rId5"/>
    <p:sldId id="382" r:id="rId6"/>
    <p:sldId id="396" r:id="rId7"/>
    <p:sldId id="383" r:id="rId8"/>
    <p:sldId id="397" r:id="rId9"/>
    <p:sldId id="384" r:id="rId10"/>
    <p:sldId id="398" r:id="rId11"/>
    <p:sldId id="344" r:id="rId12"/>
    <p:sldId id="387" r:id="rId13"/>
    <p:sldId id="295" r:id="rId14"/>
    <p:sldId id="399" r:id="rId15"/>
    <p:sldId id="400" r:id="rId16"/>
    <p:sldId id="389" r:id="rId17"/>
    <p:sldId id="390" r:id="rId18"/>
    <p:sldId id="299" r:id="rId19"/>
    <p:sldId id="401" r:id="rId20"/>
    <p:sldId id="402" r:id="rId21"/>
    <p:sldId id="391" r:id="rId22"/>
    <p:sldId id="392" r:id="rId23"/>
    <p:sldId id="393" r:id="rId24"/>
    <p:sldId id="403" r:id="rId25"/>
    <p:sldId id="404" r:id="rId26"/>
    <p:sldId id="405" r:id="rId27"/>
    <p:sldId id="406" r:id="rId28"/>
    <p:sldId id="394" r:id="rId29"/>
    <p:sldId id="357" r:id="rId30"/>
    <p:sldId id="358" r:id="rId31"/>
    <p:sldId id="365" r:id="rId32"/>
    <p:sldId id="366" r:id="rId33"/>
    <p:sldId id="31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9651" autoAdjust="0"/>
  </p:normalViewPr>
  <p:slideViewPr>
    <p:cSldViewPr>
      <p:cViewPr varScale="1">
        <p:scale>
          <a:sx n="102" d="100"/>
          <a:sy n="102" d="100"/>
        </p:scale>
        <p:origin x="150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88.31609" units="1/cm"/>
          <inkml:channelProperty channel="Y" name="resolution" value="334.35715" units="1/cm"/>
          <inkml:channelProperty channel="T" name="resolution" value="1" units="1/dev"/>
        </inkml:channelProperties>
      </inkml:inkSource>
      <inkml:timestamp xml:id="ts0" timeString="2021-10-25T08:13:25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10080 5008 0,'0'0'0,"-7"0"0,-2-5 15,-1 0-15,0 1 0,2 2 0,0 0 16,3 2-16,3 0 16,6 0-16,2 2 15,7 4-15,-1 0 16,7 3-16,17-5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88.31609" units="1/cm"/>
          <inkml:channelProperty channel="Y" name="resolution" value="334.35715" units="1/cm"/>
          <inkml:channelProperty channel="T" name="resolution" value="1" units="1/dev"/>
        </inkml:channelProperties>
      </inkml:inkSource>
      <inkml:timestamp xml:id="ts0" timeString="2021-10-25T08:13:25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10080 5008 0,'0'0'0,"-7"0"0,-2-5 15,-1 0-15,0 1 0,2 2 0,0 0 16,3 2-16,3 0 16,6 0-16,2 2 15,7 4-15,-1 0 16,7 3-16,17-5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88.31609" units="1/cm"/>
          <inkml:channelProperty channel="Y" name="resolution" value="334.35715" units="1/cm"/>
          <inkml:channelProperty channel="T" name="resolution" value="1" units="1/dev"/>
        </inkml:channelProperties>
      </inkml:inkSource>
      <inkml:timestamp xml:id="ts0" timeString="2021-10-25T08:13:25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10080 5008 0,'0'0'0,"-7"0"0,-2-5 15,-1 0-15,0 1 0,2 2 0,0 0 16,3 2-16,3 0 16,6 0-16,2 2 15,7 4-15,-1 0 16,7 3-16,17-5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9574-C409-4E25-BAC8-C4452B7BF775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0E1C7-1ED4-4D41-8773-C527150BB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72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596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718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73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027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741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426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465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647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095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443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5880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121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500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839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8179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3612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906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406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9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51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913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51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706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5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1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9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8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9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8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7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2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34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7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9C51-E247-4B20-BA87-7C4739B8CD06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9D09-C74D-4F7A-A3BD-940A6A18E4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4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customXml" Target="../ink/ink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hyperlink" Target="https://toipkro.ru/departments/centr-attestacii-ocenki-32/attestaciya-pedagogicheskih-rabotnikov-242/attestuemomu-223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toipkro.ru/departments/centr-attestacii-ocenki-32/attestaciya-pedagogicheskih-rabotnikov-242/attestuemomu-223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4365104"/>
            <a:ext cx="5796136" cy="1368152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Constantia" pitchFamily="18" charset="0"/>
              </a:rPr>
              <a:t>Всесторонний </a:t>
            </a:r>
            <a:r>
              <a:rPr lang="ru-RU" sz="2000" dirty="0">
                <a:solidFill>
                  <a:schemeClr val="bg1"/>
                </a:solidFill>
                <a:latin typeface="Constantia" pitchFamily="18" charset="0"/>
              </a:rPr>
              <a:t>анализ профессиональной деятельности педагогических работников </a:t>
            </a:r>
            <a:r>
              <a:rPr lang="ru-RU" sz="2000" dirty="0" smtClean="0">
                <a:solidFill>
                  <a:schemeClr val="bg1"/>
                </a:solidFill>
                <a:latin typeface="Constantia" pitchFamily="18" charset="0"/>
              </a:rPr>
              <a:t>профессиональных </a:t>
            </a:r>
            <a:r>
              <a:rPr lang="ru-RU" sz="2000" dirty="0">
                <a:solidFill>
                  <a:schemeClr val="bg1"/>
                </a:solidFill>
                <a:latin typeface="Constantia" pitchFamily="18" charset="0"/>
              </a:rPr>
              <a:t>образовательных организаций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365104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Центр непрерывного повышения профессионального мастерства педагогических работников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643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10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3564224" y="1500753"/>
            <a:ext cx="2015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методистов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3285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Сравниваем количество проведенных педагогическим работником мероприятий по направлениям деятельности, в соответствии с трудовым договором, за последние три года.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высшей </a:t>
            </a: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по каждому показателю по направлению деятельности увеличивается количество мероприятий по сравнению с данными, представленными за предыдущий год</a:t>
            </a:r>
            <a:r>
              <a:rPr lang="ru-RU" sz="1600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endParaRPr lang="ru-RU" sz="1600" dirty="0" smtClean="0"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Сравниваем </a:t>
            </a: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проведенных педагогическим работником мероприятий по направлениям деятельности, в соответствии с трудовым договором, за последние три года.</a:t>
            </a: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первой </a:t>
            </a:r>
            <a:r>
              <a:rPr lang="ru-RU" sz="16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по каждому показателю по направлению деятельности прослеживается стабильное количество мероприятий, по сравнению с данными, представленными за предыдущий год.</a:t>
            </a:r>
          </a:p>
          <a:p>
            <a:pPr indent="449580" algn="just">
              <a:spcAft>
                <a:spcPts val="0"/>
              </a:spcAft>
            </a:pPr>
            <a:endParaRPr lang="ru-RU" sz="16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98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/>
              <a:t>1. Результативность освоения образовательных программ </a:t>
            </a:r>
            <a:r>
              <a:rPr lang="ru-RU" sz="2000" b="1" i="1" dirty="0" smtClean="0"/>
              <a:t>(по </a:t>
            </a:r>
            <a:r>
              <a:rPr lang="ru-RU" sz="2000" b="1" i="1" dirty="0"/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11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76BACEC-3289-47E8-84D5-64743F9589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949184"/>
              </p:ext>
            </p:extLst>
          </p:nvPr>
        </p:nvGraphicFramePr>
        <p:xfrm>
          <a:off x="340972" y="2492896"/>
          <a:ext cx="8363272" cy="24785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66928">
                  <a:extLst>
                    <a:ext uri="{9D8B030D-6E8A-4147-A177-3AD203B41FA5}">
                      <a16:colId xmlns:a16="http://schemas.microsoft.com/office/drawing/2014/main" val="1088513990"/>
                    </a:ext>
                  </a:extLst>
                </a:gridCol>
                <a:gridCol w="1602745">
                  <a:extLst>
                    <a:ext uri="{9D8B030D-6E8A-4147-A177-3AD203B41FA5}">
                      <a16:colId xmlns:a16="http://schemas.microsoft.com/office/drawing/2014/main" val="3625654561"/>
                    </a:ext>
                  </a:extLst>
                </a:gridCol>
                <a:gridCol w="1493599">
                  <a:extLst>
                    <a:ext uri="{9D8B030D-6E8A-4147-A177-3AD203B41FA5}">
                      <a16:colId xmlns:a16="http://schemas.microsoft.com/office/drawing/2014/main" val="23889409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36154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800" b="1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Результативность освоения обучающимися образовательных программ </a:t>
                      </a: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 итогам мониторингов и иных форм контроля, проводимых организацией (таблица № 1):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8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наличие стабильно положительных результатов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74004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A60EB84-45D6-4A74-8846-D1170D449DED}"/>
              </a:ext>
            </a:extLst>
          </p:cNvPr>
          <p:cNvSpPr txBox="1"/>
          <p:nvPr/>
        </p:nvSpPr>
        <p:spPr>
          <a:xfrm>
            <a:off x="3275856" y="191683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Первая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3087363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/>
              <a:t>1. Результативность освоения образовательных программ </a:t>
            </a:r>
            <a:r>
              <a:rPr lang="ru-RU" sz="2000" b="1" i="1" dirty="0" smtClean="0"/>
              <a:t>(по </a:t>
            </a:r>
            <a:r>
              <a:rPr lang="ru-RU" sz="2000" b="1" i="1" dirty="0"/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12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AE3FE29-F27A-433C-AB96-3652A5BC0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265446"/>
              </p:ext>
            </p:extLst>
          </p:nvPr>
        </p:nvGraphicFramePr>
        <p:xfrm>
          <a:off x="346246" y="2455222"/>
          <a:ext cx="8363272" cy="277202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66928">
                  <a:extLst>
                    <a:ext uri="{9D8B030D-6E8A-4147-A177-3AD203B41FA5}">
                      <a16:colId xmlns:a16="http://schemas.microsoft.com/office/drawing/2014/main" val="1586909243"/>
                    </a:ext>
                  </a:extLst>
                </a:gridCol>
                <a:gridCol w="1602745">
                  <a:extLst>
                    <a:ext uri="{9D8B030D-6E8A-4147-A177-3AD203B41FA5}">
                      <a16:colId xmlns:a16="http://schemas.microsoft.com/office/drawing/2014/main" val="3745304829"/>
                    </a:ext>
                  </a:extLst>
                </a:gridCol>
                <a:gridCol w="1493599">
                  <a:extLst>
                    <a:ext uri="{9D8B030D-6E8A-4147-A177-3AD203B41FA5}">
                      <a16:colId xmlns:a16="http://schemas.microsoft.com/office/drawing/2014/main" val="30853147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8022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800" b="1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Результативность освоения обучающимися образовательных программ </a:t>
                      </a: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 итогам мониторингов и иных форм контроля, проводимых организацией (таблица № 1):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8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достижение положительной динамики  результатов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38491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921632D-77B0-452A-9C9C-F5E3C7F2DCE3}"/>
              </a:ext>
            </a:extLst>
          </p:cNvPr>
          <p:cNvSpPr txBox="1"/>
          <p:nvPr/>
        </p:nvSpPr>
        <p:spPr>
          <a:xfrm>
            <a:off x="3207600" y="1872043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40287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36525"/>
            <a:ext cx="7139136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Результативность профессиональной деятельности по выявлению и развитию у обучающихся способностей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13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14:cNvPr>
              <p14:cNvContentPartPr/>
              <p14:nvPr/>
            </p14:nvContentPartPr>
            <p14:xfrm>
              <a:off x="3607560" y="1796400"/>
              <a:ext cx="32760" cy="1008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8200" y="1787040"/>
                <a:ext cx="51480" cy="288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5EEBDB2-7823-4874-A7A8-EA84BE6CB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382183"/>
              </p:ext>
            </p:extLst>
          </p:nvPr>
        </p:nvGraphicFramePr>
        <p:xfrm>
          <a:off x="457200" y="2995199"/>
          <a:ext cx="8435280" cy="1706880"/>
        </p:xfrm>
        <a:graphic>
          <a:graphicData uri="http://schemas.openxmlformats.org/drawingml/2006/table">
            <a:tbl>
              <a:tblPr/>
              <a:tblGrid>
                <a:gridCol w="1594520">
                  <a:extLst>
                    <a:ext uri="{9D8B030D-6E8A-4147-A177-3AD203B41FA5}">
                      <a16:colId xmlns:a16="http://schemas.microsoft.com/office/drawing/2014/main" val="263817414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583916187"/>
                    </a:ext>
                  </a:extLst>
                </a:gridCol>
                <a:gridCol w="1417622">
                  <a:extLst>
                    <a:ext uri="{9D8B030D-6E8A-4147-A177-3AD203B41FA5}">
                      <a16:colId xmlns:a16="http://schemas.microsoft.com/office/drawing/2014/main" val="3005566150"/>
                    </a:ext>
                  </a:extLst>
                </a:gridCol>
                <a:gridCol w="1174666">
                  <a:extLst>
                    <a:ext uri="{9D8B030D-6E8A-4147-A177-3AD203B41FA5}">
                      <a16:colId xmlns:a16="http://schemas.microsoft.com/office/drawing/2014/main" val="4208301898"/>
                    </a:ext>
                  </a:extLst>
                </a:gridCol>
                <a:gridCol w="1006698">
                  <a:extLst>
                    <a:ext uri="{9D8B030D-6E8A-4147-A177-3AD203B41FA5}">
                      <a16:colId xmlns:a16="http://schemas.microsoft.com/office/drawing/2014/main" val="993476007"/>
                    </a:ext>
                  </a:extLst>
                </a:gridCol>
                <a:gridCol w="2233662">
                  <a:extLst>
                    <a:ext uri="{9D8B030D-6E8A-4147-A177-3AD203B41FA5}">
                      <a16:colId xmlns:a16="http://schemas.microsoft.com/office/drawing/2014/main" val="1775683591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Форма мероприятия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 указанием названия мероприятия, организатор)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Учебный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Уровень мероприятия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Классы (группы, возраст или название коллектива)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600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участни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Результат (участие, наличие победителей, призеров, лауреатов с указанием Ф.И. обучающего/ воспитанника)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033058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75788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8212870-C1D5-45E4-9AE9-85B72789795D}"/>
              </a:ext>
            </a:extLst>
          </p:cNvPr>
          <p:cNvSpPr txBox="1"/>
          <p:nvPr/>
        </p:nvSpPr>
        <p:spPr>
          <a:xfrm>
            <a:off x="6551712" y="2283578"/>
            <a:ext cx="1620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</a:t>
            </a:r>
            <a:r>
              <a:rPr lang="ru-RU" dirty="0"/>
              <a:t> № </a:t>
            </a:r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00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36525"/>
            <a:ext cx="7139136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Результативность профессиональной деятельности по выявлению и развитию у обучающихся способностей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14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212870-C1D5-45E4-9AE9-85B72789795D}"/>
              </a:ext>
            </a:extLst>
          </p:cNvPr>
          <p:cNvSpPr txBox="1"/>
          <p:nvPr/>
        </p:nvSpPr>
        <p:spPr>
          <a:xfrm>
            <a:off x="7271792" y="1337907"/>
            <a:ext cx="1620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</a:t>
            </a:r>
            <a:r>
              <a:rPr lang="ru-RU" dirty="0"/>
              <a:t> №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56693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Оцениваем наличие системы деятельности педагога по данному направлению, уровень мероприятий, в которых принимают участие обучающиеся под руководством педагогического работника и результат (наличие победителей, призеров, лауреатов конкурсов).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высшей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наблюдается наличие диагностического инструментария по выявлению способностей обучающихся (сводные результаты мониторингов, тестирования, анкетирования, опросов; наличие разработанных на основе мониторингов и утвержденных индивидуальных планов по развитию детей, ИОМ, ИОП); неоднократное, систематическое (не менее 2-3 мероприятий в год) участие обучающихся в 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мероприятиях по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направлению профессиональной деятельности аттестуемого педагогического работника, наличие победителей, призеров, лауреатов мероприятий, организатором которых являются органы местного самоуправления, органы законодательной и исполнительной власти, осуществляющие управление в сфере образования.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52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36525"/>
            <a:ext cx="7139136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Результативность профессиональной деятельности по выявлению и развитию у обучающихся способностей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15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212870-C1D5-45E4-9AE9-85B72789795D}"/>
              </a:ext>
            </a:extLst>
          </p:cNvPr>
          <p:cNvSpPr txBox="1"/>
          <p:nvPr/>
        </p:nvSpPr>
        <p:spPr>
          <a:xfrm>
            <a:off x="7271792" y="1337907"/>
            <a:ext cx="1620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</a:t>
            </a:r>
            <a:r>
              <a:rPr lang="ru-RU" dirty="0"/>
              <a:t> №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56693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Оцениваем наличие системы деятельности педагога по данному направлению, уровень мероприятий, в которых принимают участие обучающиеся под руководством педагогического работника и результат (наличие победителей, призеров, лауреатов конкурсов).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первой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наблюдается наличие диагностического инструментария по выявлению способностей обучающихся (сводные результаты мониторингов, тестирования, анкетирования, опросов; наличие разработанных на основе мониторингов и утвержденных индивидуальных планов по развитию детей, ИОМ, ИОП); неоднократное, систематическое (не менее 2-3 мероприятий в год) участие обучающихся в проектной, социально-значимой деятельности/в конкурсах (в том числе, с наличием призовых мест) любого уровня по направлению профессиональной деятельности аттестуемого.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03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36525"/>
            <a:ext cx="7139136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Результативность профессиональной деятельности по выявлению и развитию у обучающихся способностей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16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14:cNvPr>
              <p14:cNvContentPartPr/>
              <p14:nvPr/>
            </p14:nvContentPartPr>
            <p14:xfrm>
              <a:off x="3607560" y="1796400"/>
              <a:ext cx="32760" cy="1008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8200" y="1787040"/>
                <a:ext cx="51480" cy="288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E95D7BA-E6FC-48FF-AE70-9C57571150CF}"/>
              </a:ext>
            </a:extLst>
          </p:cNvPr>
          <p:cNvSpPr txBox="1"/>
          <p:nvPr/>
        </p:nvSpPr>
        <p:spPr>
          <a:xfrm>
            <a:off x="3491880" y="1707606"/>
            <a:ext cx="241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Первая категория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BD86BB6-4429-4650-9B42-B40E1DC93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28660"/>
              </p:ext>
            </p:extLst>
          </p:nvPr>
        </p:nvGraphicFramePr>
        <p:xfrm>
          <a:off x="395536" y="3334672"/>
          <a:ext cx="8424936" cy="285254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2947728422"/>
                    </a:ext>
                  </a:extLst>
                </a:gridCol>
                <a:gridCol w="1591732">
                  <a:extLst>
                    <a:ext uri="{9D8B030D-6E8A-4147-A177-3AD203B41FA5}">
                      <a16:colId xmlns:a16="http://schemas.microsoft.com/office/drawing/2014/main" val="2100560796"/>
                    </a:ext>
                  </a:extLst>
                </a:gridCol>
                <a:gridCol w="1504612">
                  <a:extLst>
                    <a:ext uri="{9D8B030D-6E8A-4147-A177-3AD203B41FA5}">
                      <a16:colId xmlns:a16="http://schemas.microsoft.com/office/drawing/2014/main" val="909977636"/>
                    </a:ext>
                  </a:extLst>
                </a:gridCol>
              </a:tblGrid>
              <a:tr h="14236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Результативность профессиональной деятельности по выявлению развития у обучающихся способностей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 научной (интеллектуальной), творческой, физкультурно-спортивной деятельности: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 наличие диагностического инструментария по выявлению способностей обучающихся, ежегодное (систематическое) участие обучающихся в проектной, социально-значимой деятельности/ в конкурсах (с наличием призовых мест) по направлению профессиональной деятельности аттестуемого 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(таблица № </a:t>
                      </a:r>
                      <a:r>
                        <a:rPr lang="ru-RU" sz="16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2) 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271197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41F731F-FDB4-49CD-8EB1-4E215869F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695122"/>
              </p:ext>
            </p:extLst>
          </p:nvPr>
        </p:nvGraphicFramePr>
        <p:xfrm>
          <a:off x="395536" y="2383331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1818885654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28218076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40333648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385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976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36525"/>
            <a:ext cx="7139136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Результативность профессиональной деятельности по выявлению и развитию у обучающихся способностей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17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14:cNvPr>
              <p14:cNvContentPartPr/>
              <p14:nvPr/>
            </p14:nvContentPartPr>
            <p14:xfrm>
              <a:off x="3607560" y="1796400"/>
              <a:ext cx="32760" cy="1008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56B8D1AF-F85B-4CD2-BB6C-B74AF166D6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8200" y="1787040"/>
                <a:ext cx="51480" cy="288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E95D7BA-E6FC-48FF-AE70-9C57571150CF}"/>
              </a:ext>
            </a:extLst>
          </p:cNvPr>
          <p:cNvSpPr txBox="1"/>
          <p:nvPr/>
        </p:nvSpPr>
        <p:spPr>
          <a:xfrm>
            <a:off x="3400248" y="1337907"/>
            <a:ext cx="241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BD86BB6-4429-4650-9B42-B40E1DC93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981990"/>
              </p:ext>
            </p:extLst>
          </p:nvPr>
        </p:nvGraphicFramePr>
        <p:xfrm>
          <a:off x="359532" y="2732122"/>
          <a:ext cx="8424936" cy="389623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2947728422"/>
                    </a:ext>
                  </a:extLst>
                </a:gridCol>
                <a:gridCol w="1591732">
                  <a:extLst>
                    <a:ext uri="{9D8B030D-6E8A-4147-A177-3AD203B41FA5}">
                      <a16:colId xmlns:a16="http://schemas.microsoft.com/office/drawing/2014/main" val="2100560796"/>
                    </a:ext>
                  </a:extLst>
                </a:gridCol>
                <a:gridCol w="1504612">
                  <a:extLst>
                    <a:ext uri="{9D8B030D-6E8A-4147-A177-3AD203B41FA5}">
                      <a16:colId xmlns:a16="http://schemas.microsoft.com/office/drawing/2014/main" val="909977636"/>
                    </a:ext>
                  </a:extLst>
                </a:gridCol>
              </a:tblGrid>
              <a:tr h="14236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Результативность профессиональной деятельности по выявлению развития у обучающихся способностей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 научной (интеллектуальной), творческой, физкультурно-спортивной деятельности: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-наличие диагностического инструментария по выявлению способностей </a:t>
                      </a:r>
                      <a:r>
                        <a:rPr lang="ru-RU" sz="1600" i="1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обуч-ся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, ежегодное (систематическое) участие обучающихся в проектной, социально-значимой деятельности, в конкурсах (с наличием призовых мест) по направлению профессиональной деятельности аттестуемого, в том числе организатором которых являются органы законодательной и исполнительной власти, осуществляющие управление в сфере образования (культуры или спорта) и подведомственные им организации или инициированные Президентом РФ (таблица № </a:t>
                      </a:r>
                      <a:r>
                        <a:rPr lang="ru-RU" sz="1600" i="1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271197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41F731F-FDB4-49CD-8EB1-4E215869F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30259"/>
              </p:ext>
            </p:extLst>
          </p:nvPr>
        </p:nvGraphicFramePr>
        <p:xfrm>
          <a:off x="359532" y="1753517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1818885654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28218076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40333648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385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881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776864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18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0BDDEA3-B218-4E88-96C8-0FC1CB3A18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260526"/>
              </p:ext>
            </p:extLst>
          </p:nvPr>
        </p:nvGraphicFramePr>
        <p:xfrm>
          <a:off x="611560" y="2642199"/>
          <a:ext cx="8147248" cy="2667132"/>
        </p:xfrm>
        <a:graphic>
          <a:graphicData uri="http://schemas.openxmlformats.org/drawingml/2006/table">
            <a:tbl>
              <a:tblPr/>
              <a:tblGrid>
                <a:gridCol w="1657701">
                  <a:extLst>
                    <a:ext uri="{9D8B030D-6E8A-4147-A177-3AD203B41FA5}">
                      <a16:colId xmlns:a16="http://schemas.microsoft.com/office/drawing/2014/main" val="1828795937"/>
                    </a:ext>
                  </a:extLst>
                </a:gridCol>
                <a:gridCol w="3520641">
                  <a:extLst>
                    <a:ext uri="{9D8B030D-6E8A-4147-A177-3AD203B41FA5}">
                      <a16:colId xmlns:a16="http://schemas.microsoft.com/office/drawing/2014/main" val="2153049430"/>
                    </a:ext>
                  </a:extLst>
                </a:gridCol>
                <a:gridCol w="1531401">
                  <a:extLst>
                    <a:ext uri="{9D8B030D-6E8A-4147-A177-3AD203B41FA5}">
                      <a16:colId xmlns:a16="http://schemas.microsoft.com/office/drawing/2014/main" val="4027734209"/>
                    </a:ext>
                  </a:extLst>
                </a:gridCol>
                <a:gridCol w="1437505">
                  <a:extLst>
                    <a:ext uri="{9D8B030D-6E8A-4147-A177-3AD203B41FA5}">
                      <a16:colId xmlns:a16="http://schemas.microsoft.com/office/drawing/2014/main" val="856293795"/>
                    </a:ext>
                  </a:extLst>
                </a:gridCol>
              </a:tblGrid>
              <a:tr h="1975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Форма представленного опыта работы (доклад, публикация, творческий отчет, мастер-класс и т.д.)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Документ, подтверждающий участие с указанием названия мероприятия, организатора.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Для инновационной, экспериментальной деятельности указывать полные реквизиты распорядительного акта об открытии площадки (№ ______ от _____________).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Тема </a:t>
                      </a:r>
                      <a:r>
                        <a:rPr lang="ru-RU" sz="1600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представленно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го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опыта работы, инновации, эксперимента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Дата представления опыта работы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u="none" strike="noStrike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965024"/>
                  </a:ext>
                </a:extLst>
              </a:tr>
              <a:tr h="3188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21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6719900" y="207589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</a:t>
            </a:r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3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68791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776864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19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28800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Оцениваем урок/занятие/мероприятие, наличие системы деятельности педагогического работника по данному направлению, уровень мероприятий, в рамках которых аттестуемый педагогический транслирует опыт своей профессиональной деятельности.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PT Astra Serif" panose="020A0603040505020204" pitchFamily="18" charset="-52"/>
                <a:ea typeface="Calibri" panose="020F0502020204030204" pitchFamily="34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2400" b="1" dirty="0">
                <a:latin typeface="PT Astra Serif" panose="020A0603040505020204" pitchFamily="18" charset="-52"/>
                <a:ea typeface="Calibri" panose="020F0502020204030204" pitchFamily="34" charset="0"/>
              </a:rPr>
              <a:t>к высшей </a:t>
            </a:r>
            <a:r>
              <a:rPr lang="ru-RU" sz="2400" b="1" dirty="0" smtClean="0">
                <a:latin typeface="PT Astra Serif" panose="020A0603040505020204" pitchFamily="18" charset="-52"/>
                <a:ea typeface="Calibri" panose="020F0502020204030204" pitchFamily="34" charset="0"/>
              </a:rPr>
              <a:t>и к первой </a:t>
            </a:r>
            <a:r>
              <a:rPr lang="ru-RU" sz="2400" dirty="0" smtClean="0">
                <a:latin typeface="PT Astra Serif" panose="020A0603040505020204" pitchFamily="18" charset="-52"/>
                <a:ea typeface="Calibri" panose="020F0502020204030204" pitchFamily="34" charset="0"/>
              </a:rPr>
              <a:t>квалификационным категориям, </a:t>
            </a:r>
            <a:r>
              <a:rPr lang="ru-RU" sz="2400" dirty="0">
                <a:latin typeface="PT Astra Serif" panose="020A0603040505020204" pitchFamily="18" charset="-52"/>
                <a:ea typeface="Calibri" panose="020F0502020204030204" pitchFamily="34" charset="0"/>
              </a:rPr>
              <a:t>если наблюдается: соответствие используемых в уроках/занятиях/мероприятиях методов целям, задачам и содержанию </a:t>
            </a:r>
            <a:r>
              <a:rPr lang="ru-RU" sz="2400" dirty="0" smtClean="0">
                <a:latin typeface="PT Astra Serif" panose="020A0603040505020204" pitchFamily="18" charset="-52"/>
                <a:ea typeface="Calibri" panose="020F0502020204030204" pitchFamily="34" charset="0"/>
              </a:rPr>
              <a:t>уроков/занятий/мероприятий</a:t>
            </a:r>
            <a:r>
              <a:rPr lang="ru-RU" sz="2400" dirty="0">
                <a:latin typeface="PT Astra Serif" panose="020A0603040505020204" pitchFamily="18" charset="-52"/>
                <a:ea typeface="Calibri" panose="020F0502020204030204" pitchFamily="34" charset="0"/>
              </a:rPr>
              <a:t>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4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профессиональной деятельности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педагогических работников  делятся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 3 больших блока:</a:t>
            </a:r>
          </a:p>
          <a:p>
            <a:pPr marL="0" indent="0">
              <a:buNone/>
            </a:pPr>
            <a:endParaRPr lang="ru-RU" sz="2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 «Результативность освоения образовательных программ»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 «Результативность профессиональной деятельности по выявлению и развитию способностей обучающихся»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 «Результативность личного вклада в повышение качества образования»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870" y="1578699"/>
            <a:ext cx="2007752" cy="170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F395272-72B1-44B5-888C-A1D5ABD2B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182773"/>
            <a:ext cx="6552728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Всесторонний анализ профессиональной деятельности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463561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776864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20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7236296" y="134076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</a:t>
            </a:r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3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700808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Оцениваем наличие системы работы педагогического работника по данному направлению, уровень и форму транслирования опыта.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к высшей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квалификационной категории, если наблюдается: систематическое, неоднократное (2-3 выступления в год) транслирование в педагогических коллективах опыта практических результатов своей профессиональной деятельности, преимущественно в очной форме, в том числе в рамках работы в муниципальных и региональных МО. Допускается транслирование опыта профессиональной деятельности в форме публикаций в образовательных сборниках или на информационных ресурсах, организатором которых являются государственные образовательные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организации.</a:t>
            </a:r>
          </a:p>
          <a:p>
            <a:pPr indent="342900" algn="just"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latin typeface="PT Astra Serif" panose="020A0603040505020204" pitchFamily="18" charset="-52"/>
              <a:ea typeface="Calibri" panose="020F0502020204030204" pitchFamily="34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Делаем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к </a:t>
            </a:r>
            <a:r>
              <a:rPr lang="ru-RU" sz="1600" b="1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первой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квалификационной категории, если наблюдается: систематическое, неоднократное (2-3 выступления в год) транслирование в педагогических коллективах опыта практических результатов своей профессиональной деятельности, преимущественно в очной форме, в том числе в рамках работы МО на уровне образовательной организации. Допускается транслирование опыта профессиональной деятельности в форме публикаций в образовательных сборниках или на информационных ресурсах, организатором которых являются государственные образовательные организации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6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8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21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779912" y="12000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Первая категория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ED07DAE-0B71-4B69-B5EC-54A97B5E5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829797"/>
              </p:ext>
            </p:extLst>
          </p:nvPr>
        </p:nvGraphicFramePr>
        <p:xfrm>
          <a:off x="448073" y="2563305"/>
          <a:ext cx="8434063" cy="391382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48064">
                  <a:extLst>
                    <a:ext uri="{9D8B030D-6E8A-4147-A177-3AD203B41FA5}">
                      <a16:colId xmlns:a16="http://schemas.microsoft.com/office/drawing/2014/main" val="22043175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488765216"/>
                    </a:ext>
                  </a:extLst>
                </a:gridCol>
                <a:gridCol w="1501823">
                  <a:extLst>
                    <a:ext uri="{9D8B030D-6E8A-4147-A177-3AD203B41FA5}">
                      <a16:colId xmlns:a16="http://schemas.microsoft.com/office/drawing/2014/main" val="13025954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Совершенствование методов обучения и воспитания в практической деятельности: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соответствие используемых методов целям, задачам и содержанию уроков/занятий/мероприятий, уровню познавательных возможностей, возрастных и психофизических особенностей обучающихся;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23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использование наряду с традиционными инновационных методических приемов 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19849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Транслирование в педагогических коллективах опыта практических результатов своей профессиональной деятельности (таблица № 4):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ежегодное 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систематическое)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транслирование опыта практических результатов своей профессиональной деятельности в педагогических коллективах, активное участие в работе МО на уровне ОО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605382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84EFC85-EB44-47CA-A091-BC47F7DD7EC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600200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3941999806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522109118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2228011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92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3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8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22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779912" y="120009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ED07DAE-0B71-4B69-B5EC-54A97B5E5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419549"/>
              </p:ext>
            </p:extLst>
          </p:nvPr>
        </p:nvGraphicFramePr>
        <p:xfrm>
          <a:off x="457200" y="2554584"/>
          <a:ext cx="8434063" cy="417474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48064">
                  <a:extLst>
                    <a:ext uri="{9D8B030D-6E8A-4147-A177-3AD203B41FA5}">
                      <a16:colId xmlns:a16="http://schemas.microsoft.com/office/drawing/2014/main" val="22043175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488765216"/>
                    </a:ext>
                  </a:extLst>
                </a:gridCol>
                <a:gridCol w="1501823">
                  <a:extLst>
                    <a:ext uri="{9D8B030D-6E8A-4147-A177-3AD203B41FA5}">
                      <a16:colId xmlns:a16="http://schemas.microsoft.com/office/drawing/2014/main" val="13025954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Совершенствование методов обучения и воспитания в практической деятельности: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соответствие используемых методов целям, задачам и содержанию уроков/занятий/мероприятий, уровню познавательных возможностей, возрастных и психофизических особенностей обучающихся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23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Продуктивное использование новых образовательных технологий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19849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Транслирование в педагогических коллективах опыта практических результатов своей профессиональной деятельности (таблица № 4):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ежегодное (систематическое) 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инновационной, активное участие в работе муниципальных и региональных МО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605382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84EFC85-EB44-47CA-A091-BC47F7DD7EC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600200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3941999806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522109118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2228011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92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863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8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23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280420" y="242088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F1B1263-A6A0-440F-B7AC-E02918A47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944455"/>
              </p:ext>
            </p:extLst>
          </p:nvPr>
        </p:nvGraphicFramePr>
        <p:xfrm>
          <a:off x="323528" y="3128230"/>
          <a:ext cx="8434064" cy="1304608"/>
        </p:xfrm>
        <a:graphic>
          <a:graphicData uri="http://schemas.openxmlformats.org/drawingml/2006/table">
            <a:tbl>
              <a:tblPr firstRow="1" firstCol="1" bandRow="1"/>
              <a:tblGrid>
                <a:gridCol w="2066180">
                  <a:extLst>
                    <a:ext uri="{9D8B030D-6E8A-4147-A177-3AD203B41FA5}">
                      <a16:colId xmlns:a16="http://schemas.microsoft.com/office/drawing/2014/main" val="3000939371"/>
                    </a:ext>
                  </a:extLst>
                </a:gridCol>
                <a:gridCol w="2223611">
                  <a:extLst>
                    <a:ext uri="{9D8B030D-6E8A-4147-A177-3AD203B41FA5}">
                      <a16:colId xmlns:a16="http://schemas.microsoft.com/office/drawing/2014/main" val="3428325281"/>
                    </a:ext>
                  </a:extLst>
                </a:gridCol>
                <a:gridCol w="1616862">
                  <a:extLst>
                    <a:ext uri="{9D8B030D-6E8A-4147-A177-3AD203B41FA5}">
                      <a16:colId xmlns:a16="http://schemas.microsoft.com/office/drawing/2014/main" val="2188827160"/>
                    </a:ext>
                  </a:extLst>
                </a:gridCol>
                <a:gridCol w="2527411">
                  <a:extLst>
                    <a:ext uri="{9D8B030D-6E8A-4147-A177-3AD203B41FA5}">
                      <a16:colId xmlns:a16="http://schemas.microsoft.com/office/drawing/2014/main" val="241790015"/>
                    </a:ext>
                  </a:extLst>
                </a:gridCol>
              </a:tblGrid>
              <a:tr h="22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программно-методического продукта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Степень участия в разработке (автор/соавтор/составитель)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разработки 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положительной внешней оценки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700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18762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6623720" y="141277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4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41807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8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24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6623720" y="141277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4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772816"/>
            <a:ext cx="86263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Оцениваем наличие программно-методической разработки по направлению профессиональной деятельности аттестуемого педагогического работника, наличие положительной оценки.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к высшей квалификационной категории, если наблюдается: участие (автор, соавтор) педагогического работника в разработке программно-методического продукта (программы внеурочной деятельности/ дополнительные образовательные программы/ ЭОР/ дидактические материалы/методические пособия и др.), утвержденного и рекомендованного к использованию на различных уровнях, но не ниже муниципального. На данный методический продукт есть внешняя положительная оценка (рецензия кандидата наук/ отзыв специалистов методических служб, центров, ИПКРО, РЦО и </a:t>
            </a:r>
            <a:r>
              <a:rPr lang="ru-RU" dirty="0" err="1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т.п</a:t>
            </a:r>
            <a:r>
              <a:rPr lang="ru-RU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/ экспертное заключение конкурсной комиссии (диплом победителя в конкурсе, организатором которых являются органы местного самоуправления, органы законодательной и исполнительной власти, осуществляющие управление в сфере образования.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71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068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25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409528" y="1625442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ED07DAE-0B71-4B69-B5EC-54A97B5E5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26395"/>
              </p:ext>
            </p:extLst>
          </p:nvPr>
        </p:nvGraphicFramePr>
        <p:xfrm>
          <a:off x="457200" y="3240946"/>
          <a:ext cx="8434063" cy="23482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48064">
                  <a:extLst>
                    <a:ext uri="{9D8B030D-6E8A-4147-A177-3AD203B41FA5}">
                      <a16:colId xmlns:a16="http://schemas.microsoft.com/office/drawing/2014/main" val="22043175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488765216"/>
                    </a:ext>
                  </a:extLst>
                </a:gridCol>
                <a:gridCol w="1501823">
                  <a:extLst>
                    <a:ext uri="{9D8B030D-6E8A-4147-A177-3AD203B41FA5}">
                      <a16:colId xmlns:a16="http://schemas.microsoft.com/office/drawing/2014/main" val="1302595438"/>
                    </a:ext>
                  </a:extLst>
                </a:gridCol>
              </a:tblGrid>
              <a:tr h="1752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Участие в разработке программно-методического сопровождения образовательного процесса (таблица № 5):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активное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участие в разработке программно-методических продуктов (программы внеурочной деятельности/ </a:t>
                      </a:r>
                      <a:r>
                        <a:rPr lang="ru-RU" sz="1600" i="1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допол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. образовательные программы/ ЭОР/ дидактические материалы/методические пособия и др.), утвержденных и рекомендованных к использованию на различных уровнях, но не ниже муниципального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(внешняя положительная оценка) 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23109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84EFC85-EB44-47CA-A091-BC47F7DD7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531634"/>
              </p:ext>
            </p:extLst>
          </p:nvPr>
        </p:nvGraphicFramePr>
        <p:xfrm>
          <a:off x="457200" y="2286562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3941999806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522109118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2228011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92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993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632848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26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419872" y="2510067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A861FA7-19F1-41AB-AFF0-897B087EF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905584"/>
              </p:ext>
            </p:extLst>
          </p:nvPr>
        </p:nvGraphicFramePr>
        <p:xfrm>
          <a:off x="395536" y="3254707"/>
          <a:ext cx="8434063" cy="10436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41098">
                  <a:extLst>
                    <a:ext uri="{9D8B030D-6E8A-4147-A177-3AD203B41FA5}">
                      <a16:colId xmlns:a16="http://schemas.microsoft.com/office/drawing/2014/main" val="4034488499"/>
                    </a:ext>
                  </a:extLst>
                </a:gridCol>
                <a:gridCol w="2398647">
                  <a:extLst>
                    <a:ext uri="{9D8B030D-6E8A-4147-A177-3AD203B41FA5}">
                      <a16:colId xmlns:a16="http://schemas.microsoft.com/office/drawing/2014/main" val="3865570677"/>
                    </a:ext>
                  </a:extLst>
                </a:gridCol>
                <a:gridCol w="1087994">
                  <a:extLst>
                    <a:ext uri="{9D8B030D-6E8A-4147-A177-3AD203B41FA5}">
                      <a16:colId xmlns:a16="http://schemas.microsoft.com/office/drawing/2014/main" val="1176859484"/>
                    </a:ext>
                  </a:extLst>
                </a:gridCol>
                <a:gridCol w="1506324">
                  <a:extLst>
                    <a:ext uri="{9D8B030D-6E8A-4147-A177-3AD203B41FA5}">
                      <a16:colId xmlns:a16="http://schemas.microsoft.com/office/drawing/2014/main" val="30849848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Уровень, название профессионального конкурса, организатор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конкурсной работы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894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211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6623720" y="141277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4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89124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632848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27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6623720" y="141277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4</a:t>
            </a:r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182505"/>
            <a:ext cx="8640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Оцениваем наличие системы деятельности педагога по данному направлению, уровень конкурсов, в которых принимает участие педагогический работник и результат (наличие призовых мест).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к высшей квалификационной категории, если наблюдается: систематическое, неоднократное участие в конкурсах, выше уровня ОО, наличие  призовых мест (победители, призеры, лауреаты, удостоенные денежными поощрениями) в конкурсах, организатором которых являются органы местного самоуправления, органы законодательной и исполнительной власти, осуществляющие управление в сфере образования.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67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632848" cy="864096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Результативность личного вклада в повышение качества образования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28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F88A8-9E3C-42A0-9891-F20747D98A89}"/>
              </a:ext>
            </a:extLst>
          </p:cNvPr>
          <p:cNvSpPr txBox="1"/>
          <p:nvPr/>
        </p:nvSpPr>
        <p:spPr>
          <a:xfrm>
            <a:off x="3635896" y="183267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категория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ED07DAE-0B71-4B69-B5EC-54A97B5E5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501196"/>
              </p:ext>
            </p:extLst>
          </p:nvPr>
        </p:nvGraphicFramePr>
        <p:xfrm>
          <a:off x="457199" y="3429860"/>
          <a:ext cx="8434063" cy="208737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48064">
                  <a:extLst>
                    <a:ext uri="{9D8B030D-6E8A-4147-A177-3AD203B41FA5}">
                      <a16:colId xmlns:a16="http://schemas.microsoft.com/office/drawing/2014/main" val="22043175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488765216"/>
                    </a:ext>
                  </a:extLst>
                </a:gridCol>
                <a:gridCol w="1501823">
                  <a:extLst>
                    <a:ext uri="{9D8B030D-6E8A-4147-A177-3AD203B41FA5}">
                      <a16:colId xmlns:a16="http://schemas.microsoft.com/office/drawing/2014/main" val="1302595438"/>
                    </a:ext>
                  </a:extLst>
                </a:gridCol>
              </a:tblGrid>
              <a:tr h="1752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Участие в профессиональных конкурсах (таблица № 6):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активное участие</a:t>
                      </a: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 наличие призовых мест в профессиональных конкурсах, в том числе организатором которых являются органы законодательной и исполнительной власти, осуществляющие управление в сфере образования (культуры или спорта) и подведомственные им организации или инициированные Президентом РФ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23109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84EFC85-EB44-47CA-A091-BC47F7DD7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28536"/>
              </p:ext>
            </p:extLst>
          </p:nvPr>
        </p:nvGraphicFramePr>
        <p:xfrm>
          <a:off x="457200" y="2466755"/>
          <a:ext cx="8424936" cy="9784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28592">
                  <a:extLst>
                    <a:ext uri="{9D8B030D-6E8A-4147-A177-3AD203B41FA5}">
                      <a16:colId xmlns:a16="http://schemas.microsoft.com/office/drawing/2014/main" val="3941999806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522109118"/>
                    </a:ext>
                  </a:extLst>
                </a:gridCol>
                <a:gridCol w="1504611">
                  <a:extLst>
                    <a:ext uri="{9D8B030D-6E8A-4147-A177-3AD203B41FA5}">
                      <a16:colId xmlns:a16="http://schemas.microsoft.com/office/drawing/2014/main" val="2228011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Показатели всестороннего анализа профессиональной деятельности педагогического работника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1)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6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Вывод (специалист 2)</a:t>
                      </a:r>
                      <a:endParaRPr lang="ru-RU" sz="16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(соответствует,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не соответствует)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92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469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30888" y="6309320"/>
            <a:ext cx="2133600" cy="365125"/>
          </a:xfrm>
        </p:spPr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29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4A2799-7FD0-497A-B2C0-9483A667E5B3}"/>
              </a:ext>
            </a:extLst>
          </p:cNvPr>
          <p:cNvSpPr/>
          <p:nvPr/>
        </p:nvSpPr>
        <p:spPr>
          <a:xfrm>
            <a:off x="485800" y="1700808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8. Вывод по итогам всестороннего анализа профессиональной деятельности: соответствует (не соответствует)</a:t>
            </a:r>
            <a:r>
              <a:rPr lang="ru-RU" sz="2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требованиям, предъявляемым</a:t>
            </a:r>
            <a:r>
              <a:rPr lang="ru-RU" sz="2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 высшей (или первой)</a:t>
            </a:r>
            <a:r>
              <a:rPr lang="ru-RU" sz="2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квалификационной категории по должности «___________________».</a:t>
            </a:r>
            <a:endParaRPr lang="ru-RU" sz="22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>
              <a:spcAft>
                <a:spcPts val="0"/>
              </a:spcAft>
            </a:pPr>
            <a:r>
              <a:rPr lang="ru-RU" sz="2200" baseline="30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        				указать должность</a:t>
            </a:r>
            <a:endParaRPr lang="ru-RU" sz="22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9. Рекомендации: </a:t>
            </a:r>
            <a:r>
              <a:rPr lang="ru-RU" sz="2200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обязательно</a:t>
            </a:r>
            <a:r>
              <a:rPr lang="ru-RU" sz="2200" b="1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указать рекомендации по повышению эффективности и качества педагогической деятельности (при несоответствии заявленной квалификационной категории, в том числе по отдельным показателям)</a:t>
            </a:r>
            <a:endParaRPr lang="ru-RU" sz="22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28364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9240" y="1252326"/>
            <a:ext cx="8363272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Предоставляется таблица, составленная по итогам внутренних мониторингов ( на выбор). </a:t>
            </a:r>
            <a:r>
              <a:rPr lang="ru-RU" sz="2400" u="sng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заверяется руководителем ОО.</a:t>
            </a:r>
            <a:endParaRPr lang="ru-RU" sz="2400" u="sng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r">
              <a:buNone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	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1</a:t>
            </a:r>
          </a:p>
          <a:p>
            <a:pPr marL="0" indent="0" algn="ctr">
              <a:buNone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преподавателей, мастеров производственного обучения, руководителей физического воспитания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3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165064"/>
              </p:ext>
            </p:extLst>
          </p:nvPr>
        </p:nvGraphicFramePr>
        <p:xfrm>
          <a:off x="457199" y="3789040"/>
          <a:ext cx="8363273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1190000">
                  <a:extLst>
                    <a:ext uri="{9D8B030D-6E8A-4147-A177-3AD203B41FA5}">
                      <a16:colId xmlns:a16="http://schemas.microsoft.com/office/drawing/2014/main" val="1610412344"/>
                    </a:ext>
                  </a:extLst>
                </a:gridCol>
                <a:gridCol w="1219627">
                  <a:extLst>
                    <a:ext uri="{9D8B030D-6E8A-4147-A177-3AD203B41FA5}">
                      <a16:colId xmlns:a16="http://schemas.microsoft.com/office/drawing/2014/main" val="3506867044"/>
                    </a:ext>
                  </a:extLst>
                </a:gridCol>
                <a:gridCol w="1181771">
                  <a:extLst>
                    <a:ext uri="{9D8B030D-6E8A-4147-A177-3AD203B41FA5}">
                      <a16:colId xmlns:a16="http://schemas.microsoft.com/office/drawing/2014/main" val="3354195394"/>
                    </a:ext>
                  </a:extLst>
                </a:gridCol>
                <a:gridCol w="1341425">
                  <a:extLst>
                    <a:ext uri="{9D8B030D-6E8A-4147-A177-3AD203B41FA5}">
                      <a16:colId xmlns:a16="http://schemas.microsoft.com/office/drawing/2014/main" val="2997687232"/>
                    </a:ext>
                  </a:extLst>
                </a:gridCol>
                <a:gridCol w="1766072">
                  <a:extLst>
                    <a:ext uri="{9D8B030D-6E8A-4147-A177-3AD203B41FA5}">
                      <a16:colId xmlns:a16="http://schemas.microsoft.com/office/drawing/2014/main" val="2029061133"/>
                    </a:ext>
                  </a:extLst>
                </a:gridCol>
                <a:gridCol w="1664378">
                  <a:extLst>
                    <a:ext uri="{9D8B030D-6E8A-4147-A177-3AD203B41FA5}">
                      <a16:colId xmlns:a16="http://schemas.microsoft.com/office/drawing/2014/main" val="2699939306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 контроля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обуч-ся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Абсолютная успеваемость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(чел, %)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Качественная успеваемость (чел., %)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98316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29391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72969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962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140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30888" y="6309320"/>
            <a:ext cx="2133600" cy="365125"/>
          </a:xfrm>
        </p:spPr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30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78F0C1-B416-45B5-BF07-C1409408542E}"/>
              </a:ext>
            </a:extLst>
          </p:cNvPr>
          <p:cNvSpPr/>
          <p:nvPr/>
        </p:nvSpPr>
        <p:spPr>
          <a:xfrm>
            <a:off x="323528" y="1492572"/>
            <a:ext cx="8640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2000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1.Специалист 1 ____________________________________________________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		ФИО, место работы, занимаемая должность                                        Подпись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2.Специалист 2  ___________________________________________________</a:t>
            </a:r>
          </a:p>
          <a:p>
            <a:pPr algn="just">
              <a:spcAft>
                <a:spcPts val="0"/>
              </a:spcAft>
            </a:pP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		ФИО, место работы, занимаемая должность</a:t>
            </a:r>
            <a:r>
              <a:rPr lang="ru-RU" sz="2000" b="1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                                       </a:t>
            </a: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Подпись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С итоговым заключением ознакомлен _________________________________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              					Дата               Подпись        Расшифровка подписи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С выводом  __________________________________________________________________</a:t>
            </a: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Согласен,  не согласен                                      Дата               Подпись</a:t>
            </a: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                       </a:t>
            </a:r>
            <a:r>
              <a:rPr lang="ru-RU" sz="2000" baseline="30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Расшифровка подписи</a:t>
            </a:r>
            <a:r>
              <a:rPr lang="ru-RU" sz="20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C8BD3E25-A59B-4888-A1B1-38B9DC4B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32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nikulshin\Desktop\Рисунок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0" y="-504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31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1534" y="6301899"/>
            <a:ext cx="8502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hlinkClick r:id="rId4"/>
              </a:rPr>
              <a:t>https://toipkro.ru/departments/centr-attestacii-ocenki-32/attestaciya-pedagogicheskih-rabotnikov-242/attestuemomu-223/</a:t>
            </a:r>
            <a:endParaRPr lang="ru-RU" sz="1200" dirty="0"/>
          </a:p>
          <a:p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1234572" y="170020"/>
            <a:ext cx="79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Аттестация педагогических работников в целях установления квалификационной категории «педагог-методист» или «педагог-наставник»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6213BB-EEC6-49BE-AB42-4CCF08221A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400" b="10096"/>
          <a:stretch/>
        </p:blipFill>
        <p:spPr>
          <a:xfrm>
            <a:off x="461534" y="870803"/>
            <a:ext cx="8070906" cy="572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69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nikulshin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t>32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388715"/>
            <a:ext cx="8502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hlinkClick r:id="rId3"/>
              </a:rPr>
              <a:t>https://toipkro.ru/departments/centr-attestacii-ocenki-32/attestaciya-pedagogicheskih-rabotnikov-242/attestuemomu-223/</a:t>
            </a:r>
            <a:endParaRPr lang="ru-RU" sz="1200" dirty="0"/>
          </a:p>
          <a:p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912365-9F6B-4040-8522-5D224D8AA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06" y="1196753"/>
            <a:ext cx="8331557" cy="52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20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4293096"/>
            <a:ext cx="5328592" cy="158417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Constantia" pitchFamily="18" charset="0"/>
              </a:rPr>
              <a:t>Спасибо за внимание!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443711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01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9240" y="1252326"/>
            <a:ext cx="8363272" cy="478539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	</a:t>
            </a:r>
            <a:r>
              <a:rPr lang="ru-RU" sz="20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Таблица № 1</a:t>
            </a:r>
          </a:p>
          <a:p>
            <a:pPr marL="0" indent="0" algn="ctr">
              <a:buNone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преподавателей, мастеров производственного обучения, руководителей физического воспитания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4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1163" y="2404454"/>
            <a:ext cx="82929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Сравниваем успеваемость обучающихся по итогам контрольных срезов за последние три года на примере одних и тех же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групп.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высшей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абсолютная успеваемость (процент обучающихся, освоивших образовательную программу без «2») - 100%, качественная успеваемость (процент обучающихся, освоивших образовательную программу на «4» и «5») в динамике (наличие обучающихся, которые улучшили свой результат), по сравнению с данными, представленными за предыдущий год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/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 первой 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квалификационной категории, если абсолютная успеваемость (процент обучающихся, освоивших образовательную программу без «2») - 100%, качественная успеваемость (процент обучающихся, освоивших образовательную программу на «4» и «5») стабильная, без ухудшения, по сравнению с данными, представленными за предыдущий год</a:t>
            </a:r>
            <a:r>
              <a:rPr lang="ru-RU" sz="16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8797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302" y="93536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5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664911" y="2071323"/>
            <a:ext cx="80514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педагогов-психологов, педагогов дополнительного образования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39333"/>
              </p:ext>
            </p:extLst>
          </p:nvPr>
        </p:nvGraphicFramePr>
        <p:xfrm>
          <a:off x="428682" y="2950423"/>
          <a:ext cx="8229601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1747967">
                  <a:extLst>
                    <a:ext uri="{9D8B030D-6E8A-4147-A177-3AD203B41FA5}">
                      <a16:colId xmlns:a16="http://schemas.microsoft.com/office/drawing/2014/main" val="2442966886"/>
                    </a:ext>
                  </a:extLst>
                </a:gridCol>
                <a:gridCol w="1403970">
                  <a:extLst>
                    <a:ext uri="{9D8B030D-6E8A-4147-A177-3AD203B41FA5}">
                      <a16:colId xmlns:a16="http://schemas.microsoft.com/office/drawing/2014/main" val="2391842685"/>
                    </a:ext>
                  </a:extLst>
                </a:gridCol>
                <a:gridCol w="873984">
                  <a:extLst>
                    <a:ext uri="{9D8B030D-6E8A-4147-A177-3AD203B41FA5}">
                      <a16:colId xmlns:a16="http://schemas.microsoft.com/office/drawing/2014/main" val="1790881599"/>
                    </a:ext>
                  </a:extLst>
                </a:gridCol>
                <a:gridCol w="946404">
                  <a:extLst>
                    <a:ext uri="{9D8B030D-6E8A-4147-A177-3AD203B41FA5}">
                      <a16:colId xmlns:a16="http://schemas.microsoft.com/office/drawing/2014/main" val="2549333891"/>
                    </a:ext>
                  </a:extLst>
                </a:gridCol>
                <a:gridCol w="946404">
                  <a:extLst>
                    <a:ext uri="{9D8B030D-6E8A-4147-A177-3AD203B41FA5}">
                      <a16:colId xmlns:a16="http://schemas.microsoft.com/office/drawing/2014/main" val="1902498634"/>
                    </a:ext>
                  </a:extLst>
                </a:gridCol>
                <a:gridCol w="824606">
                  <a:extLst>
                    <a:ext uri="{9D8B030D-6E8A-4147-A177-3AD203B41FA5}">
                      <a16:colId xmlns:a16="http://schemas.microsoft.com/office/drawing/2014/main" val="3024424549"/>
                    </a:ext>
                  </a:extLst>
                </a:gridCol>
                <a:gridCol w="869046">
                  <a:extLst>
                    <a:ext uri="{9D8B030D-6E8A-4147-A177-3AD203B41FA5}">
                      <a16:colId xmlns:a16="http://schemas.microsoft.com/office/drawing/2014/main" val="3316070901"/>
                    </a:ext>
                  </a:extLst>
                </a:gridCol>
                <a:gridCol w="617220">
                  <a:extLst>
                    <a:ext uri="{9D8B030D-6E8A-4147-A177-3AD203B41FA5}">
                      <a16:colId xmlns:a16="http://schemas.microsoft.com/office/drawing/2014/main" val="821403070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развития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развития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развития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367227"/>
                  </a:ext>
                </a:extLst>
              </a:tr>
              <a:tr h="1568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214897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158677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2369851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399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66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302" y="93536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6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635365" y="1412776"/>
            <a:ext cx="80514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педагогов-психологов, педагогов дополнительного образования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446" y="1812886"/>
            <a:ext cx="8363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Сравниваем успеваемость обучающихся за последние три года на примере одних и тех же групп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с критериями оценивания, описанными в образовательной программе, реализуемой педагогическим работником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 smtClean="0">
              <a:solidFill>
                <a:srgbClr val="000000"/>
              </a:solidFill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к высшей квалификационной категории, если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% обучающихся освоили образовательную программу, показывая высокий или средний уровень развития, увеличивается доля обучающихся, демонстрирующих высокий уровень развития по сравнению с данными, представленными за предыдущий год, отсутствуют обучающиеся, демонстрирующие низкий уровень развития по итогам освоения образовательной программы.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первой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% обучающихся освоили образовательную программу, показывая высокий или средний уровень развития, отсутствуют обучающиеся, демонстрирующие низкий уровень развития по итогам освоения образовательной программы.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88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7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717099" y="2045177"/>
            <a:ext cx="810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Для социальных педагогов, воспитателей, </a:t>
            </a:r>
            <a:r>
              <a:rPr lang="ru-RU" b="1" dirty="0" err="1"/>
              <a:t>тьюторов</a:t>
            </a:r>
            <a:r>
              <a:rPr lang="ru-RU" b="1" dirty="0"/>
              <a:t>, педагогов-организаторов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025487"/>
              </p:ext>
            </p:extLst>
          </p:nvPr>
        </p:nvGraphicFramePr>
        <p:xfrm>
          <a:off x="462511" y="2780928"/>
          <a:ext cx="8229600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1525768">
                  <a:extLst>
                    <a:ext uri="{9D8B030D-6E8A-4147-A177-3AD203B41FA5}">
                      <a16:colId xmlns:a16="http://schemas.microsoft.com/office/drawing/2014/main" val="548925392"/>
                    </a:ext>
                  </a:extLst>
                </a:gridCol>
                <a:gridCol w="1882932">
                  <a:extLst>
                    <a:ext uri="{9D8B030D-6E8A-4147-A177-3AD203B41FA5}">
                      <a16:colId xmlns:a16="http://schemas.microsoft.com/office/drawing/2014/main" val="1873544985"/>
                    </a:ext>
                  </a:extLst>
                </a:gridCol>
                <a:gridCol w="2001439">
                  <a:extLst>
                    <a:ext uri="{9D8B030D-6E8A-4147-A177-3AD203B41FA5}">
                      <a16:colId xmlns:a16="http://schemas.microsoft.com/office/drawing/2014/main" val="3575550128"/>
                    </a:ext>
                  </a:extLst>
                </a:gridCol>
                <a:gridCol w="2819461">
                  <a:extLst>
                    <a:ext uri="{9D8B030D-6E8A-4147-A177-3AD203B41FA5}">
                      <a16:colId xmlns:a16="http://schemas.microsoft.com/office/drawing/2014/main" val="706331111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мероприятий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обуч-ся, участвующих в мероприятии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обуч-ся, участвующих в одном мероприятии (средний показатель)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942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001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086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55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274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8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734925" y="1317823"/>
            <a:ext cx="810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Для социальных педагогов, воспитателей, </a:t>
            </a:r>
            <a:r>
              <a:rPr lang="ru-RU" b="1" dirty="0" err="1"/>
              <a:t>тьюторов</a:t>
            </a:r>
            <a:r>
              <a:rPr lang="ru-RU" b="1" dirty="0"/>
              <a:t>, педагогов-организаторов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16832"/>
            <a:ext cx="82912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Сравниваем 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данные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 последние три года на примере одних и тех же групп обучающихся, принимающих участие в мероприятиях различного уровня.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высшей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прослеживается систематическое (ежегодное) участие обучающихся в реализации социально значимых проектов, мероприятий (программ деятельности), курируемых педагогическим работником, общее количество мероприятий различного уровня – 2-3 в год, средний показатель количества обучающихся, участвующих в одном мероприятии увеличивается по сравнению с данными, представленными за предыдущий год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о соответствии результатов профессиональной деятельности педагогического работника требованиям, предъявляемым </a:t>
            </a:r>
            <a:r>
              <a:rPr lang="ru-RU" sz="1600" b="1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 первой </a:t>
            </a:r>
            <a:r>
              <a:rPr lang="ru-RU" sz="1600" dirty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категории, если прослеживается систематическое (ежегодное) участие обучающихся в реализации социально значимых проектов, мероприятий (программ деятельности), курируемых педагогическим работником, общее количество мероприятий различного уровня – 2-3 в год, средний показатель количества обучающихся, участвующих в одном мероприятии - без ухудшения, по сравнению с данными, представленными за предыдущий год</a:t>
            </a:r>
            <a:r>
              <a:rPr lang="ru-RU" sz="1600" dirty="0" smtClean="0">
                <a:solidFill>
                  <a:srgbClr val="00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356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88832" cy="115212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Результативность освоения образовательных программ </a:t>
            </a:r>
            <a:r>
              <a:rPr lang="ru-RU" sz="2000" b="1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)по </a:t>
            </a:r>
            <a:r>
              <a:rPr lang="ru-RU" sz="20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итогам внутренних  мониторинговых исследований)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 smtClean="0">
                <a:solidFill>
                  <a:schemeClr val="accent5">
                    <a:lumMod val="75000"/>
                  </a:schemeClr>
                </a:solidFill>
              </a:rPr>
              <a:t>9</a:t>
            </a:fld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296FF-EC5B-499B-A3AC-5EF04180DE21}"/>
              </a:ext>
            </a:extLst>
          </p:cNvPr>
          <p:cNvSpPr txBox="1"/>
          <p:nvPr/>
        </p:nvSpPr>
        <p:spPr>
          <a:xfrm>
            <a:off x="3605399" y="1860793"/>
            <a:ext cx="2015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методистов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617822"/>
              </p:ext>
            </p:extLst>
          </p:nvPr>
        </p:nvGraphicFramePr>
        <p:xfrm>
          <a:off x="251521" y="2996952"/>
          <a:ext cx="8568950" cy="2438400"/>
        </p:xfrm>
        <a:graphic>
          <a:graphicData uri="http://schemas.openxmlformats.org/drawingml/2006/table">
            <a:tbl>
              <a:tblPr firstRow="1" firstCol="1" bandRow="1"/>
              <a:tblGrid>
                <a:gridCol w="2324882">
                  <a:extLst>
                    <a:ext uri="{9D8B030D-6E8A-4147-A177-3AD203B41FA5}">
                      <a16:colId xmlns:a16="http://schemas.microsoft.com/office/drawing/2014/main" val="1481682344"/>
                    </a:ext>
                  </a:extLst>
                </a:gridCol>
                <a:gridCol w="2573020">
                  <a:extLst>
                    <a:ext uri="{9D8B030D-6E8A-4147-A177-3AD203B41FA5}">
                      <a16:colId xmlns:a16="http://schemas.microsoft.com/office/drawing/2014/main" val="3858795274"/>
                    </a:ext>
                  </a:extLst>
                </a:gridCol>
                <a:gridCol w="1225988">
                  <a:extLst>
                    <a:ext uri="{9D8B030D-6E8A-4147-A177-3AD203B41FA5}">
                      <a16:colId xmlns:a16="http://schemas.microsoft.com/office/drawing/2014/main" val="2242292962"/>
                    </a:ext>
                  </a:extLst>
                </a:gridCol>
                <a:gridCol w="1225123">
                  <a:extLst>
                    <a:ext uri="{9D8B030D-6E8A-4147-A177-3AD203B41FA5}">
                      <a16:colId xmlns:a16="http://schemas.microsoft.com/office/drawing/2014/main" val="2589153434"/>
                    </a:ext>
                  </a:extLst>
                </a:gridCol>
                <a:gridCol w="1219937">
                  <a:extLst>
                    <a:ext uri="{9D8B030D-6E8A-4147-A177-3AD203B41FA5}">
                      <a16:colId xmlns:a16="http://schemas.microsoft.com/office/drawing/2014/main" val="192260296"/>
                    </a:ext>
                  </a:extLst>
                </a:gridCol>
              </a:tblGrid>
              <a:tr h="1168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Направления деятельности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 соответствии с трудовым договором)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Показатели/мероприятия по направлению деятельности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887709"/>
                  </a:ext>
                </a:extLst>
              </a:tr>
              <a:tr h="116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125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368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841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940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906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4157</TotalTime>
  <Words>3001</Words>
  <Application>Microsoft Office PowerPoint</Application>
  <PresentationFormat>Экран (4:3)</PresentationFormat>
  <Paragraphs>422</Paragraphs>
  <Slides>33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Constantia</vt:lpstr>
      <vt:lpstr>PT Astra Serif</vt:lpstr>
      <vt:lpstr>Times New Roman</vt:lpstr>
      <vt:lpstr>Тема Office</vt:lpstr>
      <vt:lpstr>Всесторонний анализ профессиональной деятельности педагогических работников профессиональных образовательных организаций</vt:lpstr>
      <vt:lpstr>Всесторонний анализ профессиональной деятельности педагогических работников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)по итогам внутренних  мониторинговых исследований)</vt:lpstr>
      <vt:lpstr>1. Результативность освоения образовательных программ )по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1. Результативность освоения образовательных программ (по итогам внутренних  мониторинговых исследований)</vt:lpstr>
      <vt:lpstr>3. Результативность профессиональной деятельности по выявлению и развитию у обучающихся способностей</vt:lpstr>
      <vt:lpstr>3. Результативность профессиональной деятельности по выявлению и развитию у обучающихся способностей</vt:lpstr>
      <vt:lpstr>3. Результативность профессиональной деятельности по выявлению и развитию у обучающихся способностей</vt:lpstr>
      <vt:lpstr>3. Результативность профессиональной деятельности по выявлению и развитию у обучающихся способностей</vt:lpstr>
      <vt:lpstr>3. Результативность профессиональной деятельности по выявлению и развитию у обучающихся способностей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4. Результативность личного вклада в повышение качества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ФГОС  основной образовательной школы в штатном режиме</dc:title>
  <dc:creator>Елена</dc:creator>
  <cp:lastModifiedBy>Пичугина Олеся</cp:lastModifiedBy>
  <cp:revision>290</cp:revision>
  <dcterms:created xsi:type="dcterms:W3CDTF">2015-08-07T17:34:38Z</dcterms:created>
  <dcterms:modified xsi:type="dcterms:W3CDTF">2025-09-03T05:56:00Z</dcterms:modified>
</cp:coreProperties>
</file>