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21"/>
  </p:notesMasterIdLst>
  <p:sldIdLst>
    <p:sldId id="256" r:id="rId2"/>
    <p:sldId id="390" r:id="rId3"/>
    <p:sldId id="391" r:id="rId4"/>
    <p:sldId id="392" r:id="rId5"/>
    <p:sldId id="393" r:id="rId6"/>
    <p:sldId id="394" r:id="rId7"/>
    <p:sldId id="395" r:id="rId8"/>
    <p:sldId id="397" r:id="rId9"/>
    <p:sldId id="398" r:id="rId10"/>
    <p:sldId id="399" r:id="rId11"/>
    <p:sldId id="400" r:id="rId12"/>
    <p:sldId id="401" r:id="rId13"/>
    <p:sldId id="402" r:id="rId14"/>
    <p:sldId id="403" r:id="rId15"/>
    <p:sldId id="404" r:id="rId16"/>
    <p:sldId id="405" r:id="rId17"/>
    <p:sldId id="406" r:id="rId18"/>
    <p:sldId id="407" r:id="rId19"/>
    <p:sldId id="262" r:id="rId20"/>
  </p:sldIdLst>
  <p:sldSz cx="9144000" cy="5143500" type="screen16x9"/>
  <p:notesSz cx="6797675" cy="9926638"/>
  <p:embeddedFontLst>
    <p:embeddedFont>
      <p:font typeface="Century Gothic" panose="020B0502020202020204" pitchFamily="34" charset="0"/>
      <p:regular r:id="rId22"/>
      <p:bold r:id="rId23"/>
      <p:italic r:id="rId24"/>
      <p:boldItalic r:id="rId25"/>
    </p:embeddedFont>
    <p:embeddedFont>
      <p:font typeface="TomskObl2104" pitchFamily="50" charset="0"/>
      <p:regular r:id="rId26"/>
    </p:embeddedFont>
    <p:embeddedFont>
      <p:font typeface="Tahoma" panose="020B0604030504040204" pitchFamily="34" charset="0"/>
      <p:regular r:id="rId27"/>
      <p:bold r:id="rId28"/>
    </p:embeddedFont>
    <p:embeddedFont>
      <p:font typeface="PT Sans" panose="020B0604020202020204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2" pos="2880" userDrawn="1">
          <p15:clr>
            <a:srgbClr val="747775"/>
          </p15:clr>
        </p15:guide>
        <p15:guide id="4" orient="horz" pos="162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7CBC"/>
    <a:srgbClr val="3C5A9B"/>
    <a:srgbClr val="9C497C"/>
    <a:srgbClr val="4A6B2E"/>
    <a:srgbClr val="FFC000"/>
    <a:srgbClr val="EE4444"/>
    <a:srgbClr val="FFCCCC"/>
    <a:srgbClr val="AB31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B32AEFF-6086-4EED-ABAF-0753E5B1B83B}">
  <a:tblStyle styleId="{4B32AEFF-6086-4EED-ABAF-0753E5B1B83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34" autoAdjust="0"/>
    <p:restoredTop sz="87277" autoAdjust="0"/>
  </p:normalViewPr>
  <p:slideViewPr>
    <p:cSldViewPr snapToGrid="0">
      <p:cViewPr varScale="1">
        <p:scale>
          <a:sx n="132" d="100"/>
          <a:sy n="132" d="100"/>
        </p:scale>
        <p:origin x="1602" y="108"/>
      </p:cViewPr>
      <p:guideLst>
        <p:guide pos="2880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85735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algn="ctr">
              <a:buNone/>
            </a:pPr>
            <a:r>
              <a:rPr lang="ru-RU" sz="1100" dirty="0" smtClean="0">
                <a:solidFill>
                  <a:schemeClr val="tx1"/>
                </a:solidFill>
              </a:rPr>
              <a:t>Шрифт заголовка </a:t>
            </a:r>
            <a:r>
              <a:rPr lang="en-US" sz="1100" dirty="0" smtClean="0">
                <a:solidFill>
                  <a:schemeClr val="tx1"/>
                </a:solidFill>
              </a:rPr>
              <a:t>TomskObl2104</a:t>
            </a:r>
            <a:endParaRPr lang="ru-RU" sz="1100" dirty="0" smtClean="0">
              <a:solidFill>
                <a:schemeClr val="tx1"/>
              </a:solidFill>
            </a:endParaRPr>
          </a:p>
          <a:p>
            <a:pPr marL="158750" indent="0" algn="ctr">
              <a:buNone/>
            </a:pPr>
            <a:r>
              <a:rPr lang="ru-RU" sz="1100" dirty="0" smtClean="0">
                <a:solidFill>
                  <a:schemeClr val="tx1"/>
                </a:solidFill>
              </a:rPr>
              <a:t>Шрифт подзаголовка: </a:t>
            </a:r>
            <a:r>
              <a:rPr lang="en-US" sz="1100" dirty="0" smtClean="0">
                <a:solidFill>
                  <a:schemeClr val="tx1"/>
                </a:solidFill>
              </a:rPr>
              <a:t>Century Gothic</a:t>
            </a:r>
            <a:endParaRPr lang="ru-RU" sz="1100" dirty="0" smtClean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87628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4dc0d36c7f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4dc0d36c7f_1_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5289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5"/>
            <a:ext cx="9143823" cy="5143214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65050" y="15"/>
            <a:ext cx="6078760" cy="514321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16"/>
            <a:ext cx="9143810" cy="5143214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790145" y="4754375"/>
            <a:ext cx="91916" cy="137102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176194" y="188568"/>
            <a:ext cx="624332" cy="522579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97511" y="2135638"/>
            <a:ext cx="4038886" cy="903218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49917" y="3140021"/>
            <a:ext cx="4010120" cy="1555146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10684" y="1167612"/>
            <a:ext cx="4088606" cy="797490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97510" y="87459"/>
            <a:ext cx="7776020" cy="420509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97511" y="574148"/>
            <a:ext cx="4101751" cy="493890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59531" y="660464"/>
            <a:ext cx="342900" cy="342900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336917" y="4328474"/>
            <a:ext cx="775506" cy="658187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296633" y="582197"/>
            <a:ext cx="3839813" cy="3953256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940045" y="669798"/>
            <a:ext cx="1263015" cy="282320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031611" y="669798"/>
            <a:ext cx="1689354" cy="282320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5026152" y="740569"/>
            <a:ext cx="2599849" cy="11830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5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185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185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36759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61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5A9B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4218915"/>
            <a:ext cx="9144000" cy="9245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27265" y="4450374"/>
            <a:ext cx="49492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 dirty="0" smtClean="0">
                <a:solidFill>
                  <a:sysClr val="windowText" lastClr="000000"/>
                </a:solidFill>
                <a:latin typeface="Century Gothic" panose="020B0502020202020204" pitchFamily="34" charset="0"/>
                <a:ea typeface="PT Sans"/>
                <a:cs typeface="PT Sans"/>
              </a:rPr>
              <a:t>Пичугина Олеся Владимировна,</a:t>
            </a:r>
            <a:endParaRPr lang="ru-RU" sz="1200" b="1" dirty="0">
              <a:solidFill>
                <a:sysClr val="windowText" lastClr="000000"/>
              </a:solidFill>
              <a:latin typeface="Century Gothic" panose="020B0502020202020204" pitchFamily="34" charset="0"/>
              <a:ea typeface="PT Sans"/>
              <a:cs typeface="PT Sans"/>
            </a:endParaRPr>
          </a:p>
          <a:p>
            <a:pPr>
              <a:defRPr/>
            </a:pPr>
            <a:r>
              <a:rPr lang="ru-RU" sz="1200" dirty="0" smtClean="0">
                <a:solidFill>
                  <a:sysClr val="windowText" lastClr="000000"/>
                </a:solidFill>
                <a:latin typeface="Century Gothic" panose="020B0502020202020204" pitchFamily="34" charset="0"/>
                <a:ea typeface="PT Sans"/>
                <a:cs typeface="PT Sans"/>
              </a:rPr>
              <a:t>заведующий ЦНППМПР ТОИПКРО</a:t>
            </a:r>
            <a:endParaRPr lang="ru-RU" sz="1200" dirty="0">
              <a:solidFill>
                <a:sysClr val="windowText" lastClr="000000"/>
              </a:solidFill>
              <a:latin typeface="Century Gothic" panose="020B0502020202020204" pitchFamily="34" charset="0"/>
              <a:ea typeface="PT Sans"/>
              <a:cs typeface="PT San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7265" y="1845060"/>
            <a:ext cx="615833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</a:pPr>
            <a:r>
              <a:rPr lang="ru-RU" sz="4400" dirty="0">
                <a:solidFill>
                  <a:schemeClr val="bg1"/>
                </a:solidFill>
                <a:latin typeface="TomskObl2104" pitchFamily="50" charset="0"/>
              </a:rPr>
              <a:t>ЛИЧНЫЙ КАБИНЕТ </a:t>
            </a:r>
            <a:br>
              <a:rPr lang="ru-RU" sz="4400" dirty="0">
                <a:solidFill>
                  <a:schemeClr val="bg1"/>
                </a:solidFill>
                <a:latin typeface="TomskObl2104" pitchFamily="50" charset="0"/>
              </a:rPr>
            </a:br>
            <a:r>
              <a:rPr lang="ru-RU" sz="4400" dirty="0" smtClean="0">
                <a:solidFill>
                  <a:schemeClr val="bg1"/>
                </a:solidFill>
                <a:latin typeface="TomskObl2104" pitchFamily="50" charset="0"/>
              </a:rPr>
              <a:t>специалиста по аттестации</a:t>
            </a:r>
            <a:endParaRPr lang="ru-RU" sz="4400" dirty="0">
              <a:solidFill>
                <a:schemeClr val="bg1"/>
              </a:solidFill>
              <a:latin typeface="TomskObl2104" pitchFamily="50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612" b="425"/>
          <a:stretch/>
        </p:blipFill>
        <p:spPr>
          <a:xfrm>
            <a:off x="5161138" y="1130164"/>
            <a:ext cx="3982862" cy="279413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496338" y="313928"/>
            <a:ext cx="7329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+mj-lt"/>
              </a:rPr>
              <a:t>Автоматизированная информационная система «</a:t>
            </a:r>
            <a:r>
              <a:rPr lang="ru-RU" sz="1600" b="1" dirty="0">
                <a:solidFill>
                  <a:schemeClr val="bg1"/>
                </a:solidFill>
                <a:latin typeface="+mj-lt"/>
              </a:rPr>
              <a:t>ПЕДКАДРЫ»</a:t>
            </a:r>
          </a:p>
          <a:p>
            <a:pPr algn="ctr"/>
            <a:r>
              <a:rPr lang="ru-RU" sz="1600" b="1" dirty="0">
                <a:solidFill>
                  <a:schemeClr val="bg1"/>
                </a:solidFill>
                <a:latin typeface="+mj-lt"/>
              </a:rPr>
              <a:t> РАЗДЕЛ «Аттестация педагогических работников»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394AC3D-ADE6-4881-B0A3-DAB3F0E8D83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331"/>
          <a:stretch/>
        </p:blipFill>
        <p:spPr>
          <a:xfrm>
            <a:off x="256865" y="262633"/>
            <a:ext cx="1070324" cy="7957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>
          <a:xfrm>
            <a:off x="8472458" y="4749900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10</a:t>
            </a:fld>
            <a:endParaRPr lang="ru"/>
          </a:p>
        </p:txBody>
      </p:sp>
      <p:sp>
        <p:nvSpPr>
          <p:cNvPr id="8" name="TextBox 7"/>
          <p:cNvSpPr txBox="1"/>
          <p:nvPr/>
        </p:nvSpPr>
        <p:spPr>
          <a:xfrm>
            <a:off x="0" y="3393483"/>
            <a:ext cx="9144000" cy="1524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600" b="1" dirty="0" smtClean="0">
                <a:solidFill>
                  <a:srgbClr val="3C5A9B"/>
                </a:solidFill>
              </a:rPr>
              <a:t> В разделе «Аттестационные </a:t>
            </a:r>
            <a:r>
              <a:rPr lang="ru-RU" sz="1600" b="1" dirty="0">
                <a:solidFill>
                  <a:srgbClr val="3C5A9B"/>
                </a:solidFill>
              </a:rPr>
              <a:t>материалы» можно просмотреть и скачать все материалы, загруженные педагогом: заявление, таблицы с результатами профессиональной деятельности, ссылки на электронные ресурсы</a:t>
            </a:r>
            <a:r>
              <a:rPr lang="ru-RU" sz="1600" b="1" dirty="0" smtClean="0">
                <a:solidFill>
                  <a:srgbClr val="3C5A9B"/>
                </a:solidFill>
              </a:rPr>
              <a:t>, дипломы </a:t>
            </a:r>
            <a:r>
              <a:rPr lang="ru-RU" sz="1600" b="1" dirty="0">
                <a:solidFill>
                  <a:srgbClr val="3C5A9B"/>
                </a:solidFill>
              </a:rPr>
              <a:t>и сертификаты, подтверждающие результаты профессиональной </a:t>
            </a:r>
            <a:r>
              <a:rPr lang="ru-RU" sz="1600" b="1" dirty="0" smtClean="0">
                <a:solidFill>
                  <a:srgbClr val="3C5A9B"/>
                </a:solidFill>
              </a:rPr>
              <a:t>деятельности </a:t>
            </a:r>
            <a:endParaRPr lang="ru-RU" sz="1600" b="1" dirty="0">
              <a:solidFill>
                <a:srgbClr val="3C5A9B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61365" y="950259"/>
            <a:ext cx="8773835" cy="0"/>
          </a:xfrm>
          <a:prstGeom prst="line">
            <a:avLst/>
          </a:prstGeom>
          <a:ln w="50800">
            <a:solidFill>
              <a:srgbClr val="5B7C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62811" y="1034232"/>
            <a:ext cx="8772389" cy="0"/>
          </a:xfrm>
          <a:prstGeom prst="line">
            <a:avLst/>
          </a:prstGeom>
          <a:ln w="19050">
            <a:solidFill>
              <a:srgbClr val="5B7C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235724"/>
            <a:ext cx="616235" cy="5043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91239" y="337335"/>
            <a:ext cx="77555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1600" dirty="0">
                <a:solidFill>
                  <a:srgbClr val="3C5A9B"/>
                </a:solidFill>
                <a:latin typeface="Arial"/>
                <a:sym typeface="Tahoma"/>
              </a:rPr>
              <a:t>ЛИЧНЫЙ КАБИНЕТ ЭКСПЕРТА АК</a:t>
            </a:r>
            <a:endParaRPr lang="ru-RU" sz="1600" dirty="0">
              <a:solidFill>
                <a:srgbClr val="3C5A9B"/>
              </a:solidFill>
              <a:latin typeface="Arial"/>
              <a:sym typeface="Tahoma"/>
            </a:endParaRPr>
          </a:p>
        </p:txBody>
      </p:sp>
      <p:sp>
        <p:nvSpPr>
          <p:cNvPr id="14" name="Стрелка: вправо 14"/>
          <p:cNvSpPr/>
          <p:nvPr/>
        </p:nvSpPr>
        <p:spPr>
          <a:xfrm rot="10800000">
            <a:off x="7896505" y="1601708"/>
            <a:ext cx="850303" cy="181249"/>
          </a:xfrm>
          <a:prstGeom prst="rightArrow">
            <a:avLst/>
          </a:prstGeom>
          <a:solidFill>
            <a:srgbClr val="5B7CBC"/>
          </a:solidFill>
          <a:ln>
            <a:solidFill>
              <a:srgbClr val="5B7C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00" t="34178" r="512" b="17378"/>
          <a:stretch/>
        </p:blipFill>
        <p:spPr bwMode="auto">
          <a:xfrm>
            <a:off x="1836204" y="1253186"/>
            <a:ext cx="5913755" cy="20497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" name="Стрелка: вправо 14"/>
          <p:cNvSpPr/>
          <p:nvPr/>
        </p:nvSpPr>
        <p:spPr>
          <a:xfrm rot="10800000">
            <a:off x="3697979" y="1631984"/>
            <a:ext cx="850303" cy="181249"/>
          </a:xfrm>
          <a:prstGeom prst="rightArrow">
            <a:avLst/>
          </a:prstGeom>
          <a:solidFill>
            <a:srgbClr val="5B7CBC"/>
          </a:solidFill>
          <a:ln>
            <a:solidFill>
              <a:srgbClr val="5B7C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47709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>
          <a:xfrm>
            <a:off x="8472458" y="4749900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11</a:t>
            </a:fld>
            <a:endParaRPr lang="ru"/>
          </a:p>
        </p:txBody>
      </p:sp>
      <p:sp>
        <p:nvSpPr>
          <p:cNvPr id="8" name="TextBox 7"/>
          <p:cNvSpPr txBox="1"/>
          <p:nvPr/>
        </p:nvSpPr>
        <p:spPr>
          <a:xfrm>
            <a:off x="-23718" y="3738262"/>
            <a:ext cx="9144000" cy="785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600" b="1" dirty="0" smtClean="0">
                <a:solidFill>
                  <a:srgbClr val="3C5A9B"/>
                </a:solidFill>
              </a:rPr>
              <a:t>В разделе «Эксперты</a:t>
            </a:r>
            <a:r>
              <a:rPr lang="ru-RU" sz="1600" b="1" dirty="0">
                <a:solidFill>
                  <a:srgbClr val="3C5A9B"/>
                </a:solidFill>
              </a:rPr>
              <a:t>», Вы увидите данные о втором </a:t>
            </a:r>
            <a:r>
              <a:rPr lang="ru-RU" sz="1600" b="1" dirty="0" smtClean="0">
                <a:solidFill>
                  <a:srgbClr val="3C5A9B"/>
                </a:solidFill>
              </a:rPr>
              <a:t>эксперте,</a:t>
            </a:r>
          </a:p>
          <a:p>
            <a:pPr algn="ctr">
              <a:lnSpc>
                <a:spcPct val="150000"/>
              </a:lnSpc>
            </a:pPr>
            <a:r>
              <a:rPr lang="ru-RU" sz="1600" b="1" dirty="0" smtClean="0">
                <a:solidFill>
                  <a:srgbClr val="3C5A9B"/>
                </a:solidFill>
              </a:rPr>
              <a:t>работающим </a:t>
            </a:r>
            <a:r>
              <a:rPr lang="ru-RU" sz="1600" b="1" dirty="0">
                <a:solidFill>
                  <a:srgbClr val="3C5A9B"/>
                </a:solidFill>
              </a:rPr>
              <a:t>с Вами в </a:t>
            </a:r>
            <a:r>
              <a:rPr lang="ru-RU" sz="1600" b="1" dirty="0" smtClean="0">
                <a:solidFill>
                  <a:srgbClr val="3C5A9B"/>
                </a:solidFill>
              </a:rPr>
              <a:t>паре</a:t>
            </a:r>
            <a:endParaRPr lang="ru-RU" sz="1600" b="1" dirty="0">
              <a:solidFill>
                <a:srgbClr val="3C5A9B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61365" y="950259"/>
            <a:ext cx="8773835" cy="0"/>
          </a:xfrm>
          <a:prstGeom prst="line">
            <a:avLst/>
          </a:prstGeom>
          <a:ln w="50800">
            <a:solidFill>
              <a:srgbClr val="5B7C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62811" y="1034232"/>
            <a:ext cx="8772389" cy="0"/>
          </a:xfrm>
          <a:prstGeom prst="line">
            <a:avLst/>
          </a:prstGeom>
          <a:ln w="19050">
            <a:solidFill>
              <a:srgbClr val="5B7C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235724"/>
            <a:ext cx="616235" cy="5043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91239" y="337335"/>
            <a:ext cx="77555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1600" dirty="0">
                <a:solidFill>
                  <a:srgbClr val="3C5A9B"/>
                </a:solidFill>
                <a:latin typeface="Arial"/>
                <a:sym typeface="Tahoma"/>
              </a:rPr>
              <a:t>ЛИЧНЫЙ КАБИНЕТ ЭКСПЕРТА АК</a:t>
            </a:r>
            <a:endParaRPr lang="ru-RU" sz="1600" dirty="0">
              <a:solidFill>
                <a:srgbClr val="3C5A9B"/>
              </a:solidFill>
              <a:latin typeface="Arial"/>
              <a:sym typeface="Tahoma"/>
            </a:endParaRPr>
          </a:p>
        </p:txBody>
      </p:sp>
      <p:pic>
        <p:nvPicPr>
          <p:cNvPr id="11" name="Рисунок 10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89" t="31732" r="874" b="40387"/>
          <a:stretch/>
        </p:blipFill>
        <p:spPr bwMode="auto">
          <a:xfrm>
            <a:off x="469482" y="1629552"/>
            <a:ext cx="8432820" cy="17936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" name="Стрелка: вправо 14"/>
          <p:cNvSpPr/>
          <p:nvPr/>
        </p:nvSpPr>
        <p:spPr>
          <a:xfrm rot="10800000">
            <a:off x="2719705" y="2216052"/>
            <a:ext cx="850303" cy="181249"/>
          </a:xfrm>
          <a:prstGeom prst="rightArrow">
            <a:avLst/>
          </a:prstGeom>
          <a:solidFill>
            <a:srgbClr val="5B7CBC"/>
          </a:solidFill>
          <a:ln>
            <a:solidFill>
              <a:srgbClr val="5B7C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4" name="Стрелка: вправо 14"/>
          <p:cNvSpPr/>
          <p:nvPr/>
        </p:nvSpPr>
        <p:spPr>
          <a:xfrm rot="10800000">
            <a:off x="8170855" y="2691252"/>
            <a:ext cx="850303" cy="181249"/>
          </a:xfrm>
          <a:prstGeom prst="rightArrow">
            <a:avLst/>
          </a:prstGeom>
          <a:solidFill>
            <a:srgbClr val="5B7CBC"/>
          </a:solidFill>
          <a:ln>
            <a:solidFill>
              <a:srgbClr val="5B7C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4544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>
          <a:xfrm>
            <a:off x="8472458" y="4749900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12</a:t>
            </a:fld>
            <a:endParaRPr lang="ru"/>
          </a:p>
        </p:txBody>
      </p:sp>
      <p:sp>
        <p:nvSpPr>
          <p:cNvPr id="8" name="TextBox 7"/>
          <p:cNvSpPr txBox="1"/>
          <p:nvPr/>
        </p:nvSpPr>
        <p:spPr>
          <a:xfrm>
            <a:off x="-23718" y="3738262"/>
            <a:ext cx="9144000" cy="1154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600" b="1" dirty="0" smtClean="0">
                <a:solidFill>
                  <a:srgbClr val="3C5A9B"/>
                </a:solidFill>
              </a:rPr>
              <a:t>В разделе «Итоговое </a:t>
            </a:r>
            <a:r>
              <a:rPr lang="ru-RU" sz="1600" b="1" dirty="0">
                <a:solidFill>
                  <a:srgbClr val="3C5A9B"/>
                </a:solidFill>
              </a:rPr>
              <a:t>заключение» </a:t>
            </a:r>
            <a:r>
              <a:rPr lang="ru-RU" sz="1600" b="1" dirty="0" smtClean="0">
                <a:solidFill>
                  <a:srgbClr val="3C5A9B"/>
                </a:solidFill>
              </a:rPr>
              <a:t>вы можете </a:t>
            </a:r>
            <a:r>
              <a:rPr lang="ru-RU" sz="1600" b="1" dirty="0">
                <a:solidFill>
                  <a:srgbClr val="3C5A9B"/>
                </a:solidFill>
              </a:rPr>
              <a:t>скачать шаблон итогового, заполнить его, предварительно проанализировав материалы аттестуемого, поставить свою подпись и прикрепить в системе, используя кнопку «Выберите файл</a:t>
            </a:r>
            <a:r>
              <a:rPr lang="ru-RU" sz="1600" b="1" dirty="0" smtClean="0">
                <a:solidFill>
                  <a:srgbClr val="3C5A9B"/>
                </a:solidFill>
              </a:rPr>
              <a:t>»</a:t>
            </a:r>
            <a:endParaRPr lang="ru-RU" sz="1600" b="1" dirty="0">
              <a:solidFill>
                <a:srgbClr val="3C5A9B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61365" y="950259"/>
            <a:ext cx="8773835" cy="0"/>
          </a:xfrm>
          <a:prstGeom prst="line">
            <a:avLst/>
          </a:prstGeom>
          <a:ln w="50800">
            <a:solidFill>
              <a:srgbClr val="5B7C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62811" y="1034232"/>
            <a:ext cx="8772389" cy="0"/>
          </a:xfrm>
          <a:prstGeom prst="line">
            <a:avLst/>
          </a:prstGeom>
          <a:ln w="19050">
            <a:solidFill>
              <a:srgbClr val="5B7C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235724"/>
            <a:ext cx="616235" cy="5043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91239" y="337335"/>
            <a:ext cx="77555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1600" dirty="0">
                <a:solidFill>
                  <a:srgbClr val="3C5A9B"/>
                </a:solidFill>
                <a:latin typeface="Arial"/>
                <a:sym typeface="Tahoma"/>
              </a:rPr>
              <a:t>ЛИЧНЫЙ КАБИНЕТ ЭКСПЕРТА АК</a:t>
            </a:r>
            <a:endParaRPr lang="ru-RU" sz="1600" dirty="0">
              <a:solidFill>
                <a:srgbClr val="3C5A9B"/>
              </a:solidFill>
              <a:latin typeface="Arial"/>
              <a:sym typeface="Tahoma"/>
            </a:endParaRPr>
          </a:p>
        </p:txBody>
      </p:sp>
      <p:pic>
        <p:nvPicPr>
          <p:cNvPr id="12" name="Рисунок 11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03" t="31033" r="772" b="18773"/>
          <a:stretch/>
        </p:blipFill>
        <p:spPr bwMode="auto">
          <a:xfrm>
            <a:off x="527912" y="1287938"/>
            <a:ext cx="8061688" cy="24503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Стрелка: вправо 14"/>
          <p:cNvSpPr/>
          <p:nvPr/>
        </p:nvSpPr>
        <p:spPr>
          <a:xfrm rot="10800000">
            <a:off x="8164448" y="2223252"/>
            <a:ext cx="850303" cy="181249"/>
          </a:xfrm>
          <a:prstGeom prst="rightArrow">
            <a:avLst/>
          </a:prstGeom>
          <a:solidFill>
            <a:srgbClr val="5B7CBC"/>
          </a:solidFill>
          <a:ln>
            <a:solidFill>
              <a:srgbClr val="5B7C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3" name="Стрелка: вправо 14"/>
          <p:cNvSpPr/>
          <p:nvPr/>
        </p:nvSpPr>
        <p:spPr>
          <a:xfrm rot="10800000">
            <a:off x="2448848" y="1387354"/>
            <a:ext cx="850303" cy="181249"/>
          </a:xfrm>
          <a:prstGeom prst="rightArrow">
            <a:avLst/>
          </a:prstGeom>
          <a:solidFill>
            <a:srgbClr val="5B7CBC"/>
          </a:solidFill>
          <a:ln>
            <a:solidFill>
              <a:srgbClr val="5B7C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6" name="Стрелка: вправо 14"/>
          <p:cNvSpPr/>
          <p:nvPr/>
        </p:nvSpPr>
        <p:spPr>
          <a:xfrm rot="10800000">
            <a:off x="2700848" y="2015565"/>
            <a:ext cx="850303" cy="181249"/>
          </a:xfrm>
          <a:prstGeom prst="rightArrow">
            <a:avLst/>
          </a:prstGeom>
          <a:solidFill>
            <a:srgbClr val="5B7CBC"/>
          </a:solidFill>
          <a:ln>
            <a:solidFill>
              <a:srgbClr val="5B7C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4141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>
          <a:xfrm>
            <a:off x="8472458" y="4749900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13</a:t>
            </a:fld>
            <a:endParaRPr lang="ru"/>
          </a:p>
        </p:txBody>
      </p:sp>
      <p:sp>
        <p:nvSpPr>
          <p:cNvPr id="8" name="TextBox 7"/>
          <p:cNvSpPr txBox="1"/>
          <p:nvPr/>
        </p:nvSpPr>
        <p:spPr>
          <a:xfrm>
            <a:off x="-23718" y="3722637"/>
            <a:ext cx="9144000" cy="785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600" b="1" dirty="0">
                <a:solidFill>
                  <a:srgbClr val="3C5A9B"/>
                </a:solidFill>
              </a:rPr>
              <a:t>После прикрепления итогового заключения необходимо сделать отметку о завершении работы и нажать кнопку «Сохранить</a:t>
            </a:r>
            <a:r>
              <a:rPr lang="ru-RU" sz="1600" b="1" dirty="0" smtClean="0">
                <a:solidFill>
                  <a:srgbClr val="3C5A9B"/>
                </a:solidFill>
              </a:rPr>
              <a:t>»</a:t>
            </a:r>
            <a:endParaRPr lang="ru-RU" sz="1600" b="1" dirty="0">
              <a:solidFill>
                <a:srgbClr val="3C5A9B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61365" y="950259"/>
            <a:ext cx="8773835" cy="0"/>
          </a:xfrm>
          <a:prstGeom prst="line">
            <a:avLst/>
          </a:prstGeom>
          <a:ln w="50800">
            <a:solidFill>
              <a:srgbClr val="5B7C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62811" y="1034232"/>
            <a:ext cx="8772389" cy="0"/>
          </a:xfrm>
          <a:prstGeom prst="line">
            <a:avLst/>
          </a:prstGeom>
          <a:ln w="19050">
            <a:solidFill>
              <a:srgbClr val="5B7C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235724"/>
            <a:ext cx="616235" cy="5043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91239" y="337335"/>
            <a:ext cx="77555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1600" dirty="0">
                <a:solidFill>
                  <a:srgbClr val="3C5A9B"/>
                </a:solidFill>
                <a:latin typeface="Arial"/>
                <a:sym typeface="Tahoma"/>
              </a:rPr>
              <a:t>ЛИЧНЫЙ КАБИНЕТ ЭКСПЕРТА АК</a:t>
            </a:r>
            <a:endParaRPr lang="ru-RU" sz="1600" dirty="0">
              <a:solidFill>
                <a:srgbClr val="3C5A9B"/>
              </a:solidFill>
              <a:latin typeface="Arial"/>
              <a:sym typeface="Tahoma"/>
            </a:endParaRPr>
          </a:p>
        </p:txBody>
      </p:sp>
      <p:pic>
        <p:nvPicPr>
          <p:cNvPr id="15" name="Рисунок 14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05" t="51327" r="864" b="15636"/>
          <a:stretch/>
        </p:blipFill>
        <p:spPr bwMode="auto">
          <a:xfrm>
            <a:off x="353874" y="1224629"/>
            <a:ext cx="8118583" cy="22472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Стрелка: вправо 14"/>
          <p:cNvSpPr/>
          <p:nvPr/>
        </p:nvSpPr>
        <p:spPr>
          <a:xfrm rot="10800000">
            <a:off x="2592496" y="1676696"/>
            <a:ext cx="850303" cy="181249"/>
          </a:xfrm>
          <a:prstGeom prst="rightArrow">
            <a:avLst/>
          </a:prstGeom>
          <a:solidFill>
            <a:srgbClr val="5B7CBC"/>
          </a:solidFill>
          <a:ln>
            <a:solidFill>
              <a:srgbClr val="5B7C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7" name="Стрелка: вправо 14"/>
          <p:cNvSpPr/>
          <p:nvPr/>
        </p:nvSpPr>
        <p:spPr>
          <a:xfrm rot="10800000">
            <a:off x="1952896" y="2428890"/>
            <a:ext cx="850303" cy="181249"/>
          </a:xfrm>
          <a:prstGeom prst="rightArrow">
            <a:avLst/>
          </a:prstGeom>
          <a:solidFill>
            <a:srgbClr val="5B7CBC"/>
          </a:solidFill>
          <a:ln>
            <a:solidFill>
              <a:srgbClr val="5B7C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9732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>
          <a:xfrm>
            <a:off x="8472458" y="4749900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14</a:t>
            </a:fld>
            <a:endParaRPr lang="ru"/>
          </a:p>
        </p:txBody>
      </p:sp>
      <p:sp>
        <p:nvSpPr>
          <p:cNvPr id="8" name="TextBox 7"/>
          <p:cNvSpPr txBox="1"/>
          <p:nvPr/>
        </p:nvSpPr>
        <p:spPr>
          <a:xfrm>
            <a:off x="161365" y="2950400"/>
            <a:ext cx="566647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>
                <a:solidFill>
                  <a:srgbClr val="3C5A9B"/>
                </a:solidFill>
              </a:rPr>
              <a:t>После прикрепления первым экспертом итогового заключения, второй эксперт должен скачать его, поставить свою подпись, прикрепить итоговое заключение в системе с подписями двух экспертов, сделать свою отметку о завершении работы, сохранить и отправить итоговое заключение на проверку.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61365" y="950259"/>
            <a:ext cx="8773835" cy="0"/>
          </a:xfrm>
          <a:prstGeom prst="line">
            <a:avLst/>
          </a:prstGeom>
          <a:ln w="50800">
            <a:solidFill>
              <a:srgbClr val="5B7C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62811" y="1034232"/>
            <a:ext cx="8772389" cy="0"/>
          </a:xfrm>
          <a:prstGeom prst="line">
            <a:avLst/>
          </a:prstGeom>
          <a:ln w="19050">
            <a:solidFill>
              <a:srgbClr val="5B7C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235724"/>
            <a:ext cx="616235" cy="5043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91239" y="337335"/>
            <a:ext cx="77555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1600" dirty="0">
                <a:solidFill>
                  <a:srgbClr val="3C5A9B"/>
                </a:solidFill>
                <a:latin typeface="Arial"/>
                <a:sym typeface="Tahoma"/>
              </a:rPr>
              <a:t>ЛИЧНЫЙ КАБИНЕТ ЭКСПЕРТА АК</a:t>
            </a:r>
            <a:endParaRPr lang="ru-RU" sz="1600" dirty="0">
              <a:solidFill>
                <a:srgbClr val="3C5A9B"/>
              </a:solidFill>
              <a:latin typeface="Arial"/>
              <a:sym typeface="Tahoma"/>
            </a:endParaRPr>
          </a:p>
        </p:txBody>
      </p:sp>
      <p:pic>
        <p:nvPicPr>
          <p:cNvPr id="11" name="Рисунок 10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18" t="51068" r="561" b="17014"/>
          <a:stretch/>
        </p:blipFill>
        <p:spPr bwMode="auto">
          <a:xfrm>
            <a:off x="461732" y="1185312"/>
            <a:ext cx="8185468" cy="18414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Стрелка: вправо 14"/>
          <p:cNvSpPr/>
          <p:nvPr/>
        </p:nvSpPr>
        <p:spPr>
          <a:xfrm rot="10800000">
            <a:off x="2502779" y="1748217"/>
            <a:ext cx="850303" cy="181249"/>
          </a:xfrm>
          <a:prstGeom prst="rightArrow">
            <a:avLst/>
          </a:prstGeom>
          <a:solidFill>
            <a:srgbClr val="5B7CBC"/>
          </a:solidFill>
          <a:ln>
            <a:solidFill>
              <a:srgbClr val="5B7C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7" name="Стрелка: вправо 14"/>
          <p:cNvSpPr/>
          <p:nvPr/>
        </p:nvSpPr>
        <p:spPr>
          <a:xfrm rot="10800000">
            <a:off x="1915344" y="2206246"/>
            <a:ext cx="850303" cy="181249"/>
          </a:xfrm>
          <a:prstGeom prst="rightArrow">
            <a:avLst/>
          </a:prstGeom>
          <a:solidFill>
            <a:srgbClr val="5B7CBC"/>
          </a:solidFill>
          <a:ln>
            <a:solidFill>
              <a:srgbClr val="5B7C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2" name="Стрелка: вправо 14"/>
          <p:cNvSpPr/>
          <p:nvPr/>
        </p:nvSpPr>
        <p:spPr>
          <a:xfrm>
            <a:off x="5674944" y="2356299"/>
            <a:ext cx="850303" cy="181249"/>
          </a:xfrm>
          <a:prstGeom prst="rightArrow">
            <a:avLst/>
          </a:prstGeom>
          <a:solidFill>
            <a:srgbClr val="5B7CBC"/>
          </a:solidFill>
          <a:ln>
            <a:solidFill>
              <a:srgbClr val="5B7C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86" t="34527" r="12039" b="18502"/>
          <a:stretch/>
        </p:blipFill>
        <p:spPr bwMode="auto">
          <a:xfrm>
            <a:off x="5954400" y="3026774"/>
            <a:ext cx="2960895" cy="18054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Стрелка: вправо 14"/>
          <p:cNvSpPr/>
          <p:nvPr/>
        </p:nvSpPr>
        <p:spPr>
          <a:xfrm rot="10800000">
            <a:off x="7933697" y="3721487"/>
            <a:ext cx="850303" cy="181249"/>
          </a:xfrm>
          <a:prstGeom prst="rightArrow">
            <a:avLst/>
          </a:prstGeom>
          <a:solidFill>
            <a:srgbClr val="5B7CBC"/>
          </a:solidFill>
          <a:ln>
            <a:solidFill>
              <a:srgbClr val="5B7C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69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" r="16079" b="-412"/>
          <a:stretch/>
        </p:blipFill>
        <p:spPr bwMode="auto">
          <a:xfrm>
            <a:off x="469482" y="1302271"/>
            <a:ext cx="4577718" cy="18922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>
          <a:xfrm>
            <a:off x="8472458" y="4749900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15</a:t>
            </a:fld>
            <a:endParaRPr lang="ru"/>
          </a:p>
        </p:txBody>
      </p:sp>
      <p:sp>
        <p:nvSpPr>
          <p:cNvPr id="8" name="TextBox 7"/>
          <p:cNvSpPr txBox="1"/>
          <p:nvPr/>
        </p:nvSpPr>
        <p:spPr>
          <a:xfrm>
            <a:off x="4869023" y="1224630"/>
            <a:ext cx="4068000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ru-RU" b="1" dirty="0">
                <a:solidFill>
                  <a:srgbClr val="3C5A9B"/>
                </a:solidFill>
              </a:rPr>
              <a:t>Проверку итогового заключения осуществляют руководители предметных групп (при наличии таковых в муниципалитете), муниципальные координаторы, по необходимости операторы аттестации (сотрудники ТОИПКРО). Каждый из них имеет возможность отправить итоговое заключение на доработку при наличии замечаний. В таком случае появится статус «Доработка ИЗ».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61365" y="950259"/>
            <a:ext cx="8773835" cy="0"/>
          </a:xfrm>
          <a:prstGeom prst="line">
            <a:avLst/>
          </a:prstGeom>
          <a:ln w="50800">
            <a:solidFill>
              <a:srgbClr val="5B7C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62811" y="1034232"/>
            <a:ext cx="8772389" cy="0"/>
          </a:xfrm>
          <a:prstGeom prst="line">
            <a:avLst/>
          </a:prstGeom>
          <a:ln w="19050">
            <a:solidFill>
              <a:srgbClr val="5B7C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235724"/>
            <a:ext cx="616235" cy="5043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91239" y="337335"/>
            <a:ext cx="77555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1600" dirty="0">
                <a:solidFill>
                  <a:srgbClr val="3C5A9B"/>
                </a:solidFill>
                <a:latin typeface="Arial"/>
                <a:sym typeface="Tahoma"/>
              </a:rPr>
              <a:t>ЛИЧНЫЙ КАБИНЕТ ЭКСПЕРТА АК</a:t>
            </a:r>
            <a:endParaRPr lang="ru-RU" sz="1600" dirty="0">
              <a:solidFill>
                <a:srgbClr val="3C5A9B"/>
              </a:solidFill>
              <a:latin typeface="Arial"/>
              <a:sym typeface="Tahoma"/>
            </a:endParaRPr>
          </a:p>
        </p:txBody>
      </p:sp>
      <p:sp>
        <p:nvSpPr>
          <p:cNvPr id="17" name="Стрелка: вправо 14"/>
          <p:cNvSpPr/>
          <p:nvPr/>
        </p:nvSpPr>
        <p:spPr>
          <a:xfrm rot="10800000">
            <a:off x="3671587" y="2432316"/>
            <a:ext cx="850303" cy="181249"/>
          </a:xfrm>
          <a:prstGeom prst="rightArrow">
            <a:avLst/>
          </a:prstGeom>
          <a:solidFill>
            <a:srgbClr val="5B7CBC"/>
          </a:solidFill>
          <a:ln>
            <a:solidFill>
              <a:srgbClr val="5B7C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161365" y="3325235"/>
            <a:ext cx="4885835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>
                <a:solidFill>
                  <a:srgbClr val="3C5A9B"/>
                </a:solidFill>
              </a:rPr>
              <a:t>При появлении такого статуса необходимо исправить недочеты, заново подписать исправленное итоговое заключение, прикрепить его в системе, сделать отметку о завершении работы, отправить на проверку (см. выше).</a:t>
            </a:r>
          </a:p>
        </p:txBody>
      </p:sp>
    </p:spTree>
    <p:extLst>
      <p:ext uri="{BB962C8B-B14F-4D97-AF65-F5344CB8AC3E}">
        <p14:creationId xmlns:p14="http://schemas.microsoft.com/office/powerpoint/2010/main" val="8617876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>
          <a:xfrm>
            <a:off x="8472458" y="4749900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16</a:t>
            </a:fld>
            <a:endParaRPr lang="ru"/>
          </a:p>
        </p:txBody>
      </p:sp>
      <p:sp>
        <p:nvSpPr>
          <p:cNvPr id="8" name="TextBox 7"/>
          <p:cNvSpPr txBox="1"/>
          <p:nvPr/>
        </p:nvSpPr>
        <p:spPr>
          <a:xfrm>
            <a:off x="4447777" y="1341940"/>
            <a:ext cx="448742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ru-RU" b="1" dirty="0">
                <a:solidFill>
                  <a:srgbClr val="3C5A9B"/>
                </a:solidFill>
              </a:rPr>
              <a:t>Причина, по которой итоговое заключение отправлено на доработку отражается в графе «Действия». Там же можно проследить все свои шаги по работе с итоговым заключением. Эти шаги будут видеть разные участники процесса аттестации: аттестуемые, координаторы в образовательных организациях, руководители предметных групп (при наличии), муниципальные координаторы, операторы аттестации (сотрудники ТОИПКРО).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61365" y="950259"/>
            <a:ext cx="8773835" cy="0"/>
          </a:xfrm>
          <a:prstGeom prst="line">
            <a:avLst/>
          </a:prstGeom>
          <a:ln w="50800">
            <a:solidFill>
              <a:srgbClr val="5B7C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62811" y="1034232"/>
            <a:ext cx="8772389" cy="0"/>
          </a:xfrm>
          <a:prstGeom prst="line">
            <a:avLst/>
          </a:prstGeom>
          <a:ln w="19050">
            <a:solidFill>
              <a:srgbClr val="5B7C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235724"/>
            <a:ext cx="616235" cy="5043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91239" y="337335"/>
            <a:ext cx="77555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1600" dirty="0">
                <a:solidFill>
                  <a:srgbClr val="3C5A9B"/>
                </a:solidFill>
                <a:latin typeface="Arial"/>
                <a:sym typeface="Tahoma"/>
              </a:rPr>
              <a:t>ЛИЧНЫЙ КАБИНЕТ ЭКСПЕРТА АК</a:t>
            </a:r>
            <a:endParaRPr lang="ru-RU" sz="1600" dirty="0">
              <a:solidFill>
                <a:srgbClr val="3C5A9B"/>
              </a:solidFill>
              <a:latin typeface="Arial"/>
              <a:sym typeface="Tahoma"/>
            </a:endParaRPr>
          </a:p>
        </p:txBody>
      </p:sp>
      <p:pic>
        <p:nvPicPr>
          <p:cNvPr id="11" name="Рисунок 10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94" t="18477" r="11663" b="8663"/>
          <a:stretch/>
        </p:blipFill>
        <p:spPr bwMode="auto">
          <a:xfrm>
            <a:off x="250651" y="1468467"/>
            <a:ext cx="3924935" cy="28784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Стрелка: вправо 14"/>
          <p:cNvSpPr/>
          <p:nvPr/>
        </p:nvSpPr>
        <p:spPr>
          <a:xfrm rot="5400000">
            <a:off x="3399477" y="1760810"/>
            <a:ext cx="850303" cy="181249"/>
          </a:xfrm>
          <a:prstGeom prst="rightArrow">
            <a:avLst/>
          </a:prstGeom>
          <a:solidFill>
            <a:srgbClr val="5B7CBC"/>
          </a:solidFill>
          <a:ln>
            <a:solidFill>
              <a:srgbClr val="5B7C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9160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>
          <a:xfrm>
            <a:off x="8472458" y="4749900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17</a:t>
            </a:fld>
            <a:endParaRPr lang="ru"/>
          </a:p>
        </p:txBody>
      </p:sp>
      <p:sp>
        <p:nvSpPr>
          <p:cNvPr id="8" name="TextBox 7"/>
          <p:cNvSpPr txBox="1"/>
          <p:nvPr/>
        </p:nvSpPr>
        <p:spPr>
          <a:xfrm>
            <a:off x="4447777" y="2176047"/>
            <a:ext cx="4487423" cy="1668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ru-RU" b="1" dirty="0">
                <a:solidFill>
                  <a:srgbClr val="3C5A9B"/>
                </a:solidFill>
              </a:rPr>
              <a:t>После успешной проверки итогового заключения статус заявления сменится на «Подписание ИЗ». На этом этапе итоговое заключение подписывает аттестуемый педагогический работник. 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61365" y="950259"/>
            <a:ext cx="8773835" cy="0"/>
          </a:xfrm>
          <a:prstGeom prst="line">
            <a:avLst/>
          </a:prstGeom>
          <a:ln w="50800">
            <a:solidFill>
              <a:srgbClr val="5B7C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62811" y="1034232"/>
            <a:ext cx="8772389" cy="0"/>
          </a:xfrm>
          <a:prstGeom prst="line">
            <a:avLst/>
          </a:prstGeom>
          <a:ln w="19050">
            <a:solidFill>
              <a:srgbClr val="5B7C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235724"/>
            <a:ext cx="616235" cy="5043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91239" y="337335"/>
            <a:ext cx="77555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1600" dirty="0">
                <a:solidFill>
                  <a:srgbClr val="3C5A9B"/>
                </a:solidFill>
                <a:latin typeface="Arial"/>
                <a:sym typeface="Tahoma"/>
              </a:rPr>
              <a:t>ЛИЧНЫЙ КАБИНЕТ ЭКСПЕРТА АК</a:t>
            </a:r>
            <a:endParaRPr lang="ru-RU" sz="1600" dirty="0">
              <a:solidFill>
                <a:srgbClr val="3C5A9B"/>
              </a:solidFill>
              <a:latin typeface="Arial"/>
              <a:sym typeface="Tahoma"/>
            </a:endParaRPr>
          </a:p>
        </p:txBody>
      </p:sp>
      <p:pic>
        <p:nvPicPr>
          <p:cNvPr id="12" name="Рисунок 11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96" t="51782" r="41" b="13619"/>
          <a:stretch/>
        </p:blipFill>
        <p:spPr bwMode="auto">
          <a:xfrm>
            <a:off x="469482" y="1750170"/>
            <a:ext cx="4325718" cy="22818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Стрелка: вправо 14"/>
          <p:cNvSpPr/>
          <p:nvPr/>
        </p:nvSpPr>
        <p:spPr>
          <a:xfrm rot="5400000">
            <a:off x="566087" y="2611374"/>
            <a:ext cx="850303" cy="181249"/>
          </a:xfrm>
          <a:prstGeom prst="rightArrow">
            <a:avLst/>
          </a:prstGeom>
          <a:solidFill>
            <a:srgbClr val="5B7CBC"/>
          </a:solidFill>
          <a:ln>
            <a:solidFill>
              <a:srgbClr val="5B7C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5943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20" t="41703" r="51151" b="33199"/>
          <a:stretch/>
        </p:blipFill>
        <p:spPr bwMode="auto">
          <a:xfrm>
            <a:off x="347462" y="1903118"/>
            <a:ext cx="2834937" cy="19344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>
          <a:xfrm>
            <a:off x="8472458" y="4749900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18</a:t>
            </a:fld>
            <a:endParaRPr lang="ru"/>
          </a:p>
        </p:txBody>
      </p:sp>
      <p:sp>
        <p:nvSpPr>
          <p:cNvPr id="8" name="TextBox 7"/>
          <p:cNvSpPr txBox="1"/>
          <p:nvPr/>
        </p:nvSpPr>
        <p:spPr>
          <a:xfrm>
            <a:off x="4447777" y="1573211"/>
            <a:ext cx="4487423" cy="2637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ru-RU" b="1" dirty="0">
                <a:solidFill>
                  <a:srgbClr val="3C5A9B"/>
                </a:solidFill>
              </a:rPr>
              <a:t>После подписания и прикрепления итогового заключения аттестуемым педагогическим работником статус заявления сменится на «Ожидание заседания», это значит, что аттестационные материалы подготавливаются оператором по аттестации (ТОИПКРО) к заседанию комиссии Департамента образования Томской области.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61365" y="950259"/>
            <a:ext cx="8773835" cy="0"/>
          </a:xfrm>
          <a:prstGeom prst="line">
            <a:avLst/>
          </a:prstGeom>
          <a:ln w="50800">
            <a:solidFill>
              <a:srgbClr val="5B7C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62811" y="1034232"/>
            <a:ext cx="8772389" cy="0"/>
          </a:xfrm>
          <a:prstGeom prst="line">
            <a:avLst/>
          </a:prstGeom>
          <a:ln w="19050">
            <a:solidFill>
              <a:srgbClr val="5B7C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235724"/>
            <a:ext cx="616235" cy="5043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91239" y="337335"/>
            <a:ext cx="77555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1600">
                <a:solidFill>
                  <a:srgbClr val="3C5A9B"/>
                </a:solidFill>
                <a:latin typeface="Arial"/>
                <a:sym typeface="Tahoma"/>
              </a:rPr>
              <a:t>ЛИЧНЫЙ КАБИНЕТ ЭКСПЕРТА АК</a:t>
            </a:r>
            <a:endParaRPr lang="ru-RU" sz="1600" dirty="0">
              <a:solidFill>
                <a:srgbClr val="3C5A9B"/>
              </a:solidFill>
              <a:latin typeface="Arial"/>
              <a:sym typeface="Tahoma"/>
            </a:endParaRPr>
          </a:p>
        </p:txBody>
      </p:sp>
      <p:sp>
        <p:nvSpPr>
          <p:cNvPr id="17" name="Стрелка: вправо 14"/>
          <p:cNvSpPr/>
          <p:nvPr/>
        </p:nvSpPr>
        <p:spPr>
          <a:xfrm rot="5400000">
            <a:off x="245062" y="2344697"/>
            <a:ext cx="850303" cy="181249"/>
          </a:xfrm>
          <a:prstGeom prst="rightArrow">
            <a:avLst/>
          </a:prstGeom>
          <a:solidFill>
            <a:srgbClr val="5B7CBC"/>
          </a:solidFill>
          <a:ln>
            <a:solidFill>
              <a:srgbClr val="5B7C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0383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5A9B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9"/>
          <p:cNvSpPr txBox="1"/>
          <p:nvPr/>
        </p:nvSpPr>
        <p:spPr>
          <a:xfrm>
            <a:off x="3071999" y="3342950"/>
            <a:ext cx="3000000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ru-RU" sz="1000" dirty="0">
                <a:solidFill>
                  <a:schemeClr val="bg1"/>
                </a:solidFill>
                <a:latin typeface="Libertation Sans"/>
              </a:rPr>
              <a:t>634029, г. Томск, пр. Фрунзе, 14 </a:t>
            </a:r>
          </a:p>
          <a:p>
            <a:pPr algn="ctr"/>
            <a:r>
              <a:rPr lang="ru-RU" sz="1000" dirty="0" smtClean="0">
                <a:solidFill>
                  <a:schemeClr val="bg1"/>
                </a:solidFill>
                <a:latin typeface="Libertation Sans"/>
              </a:rPr>
              <a:t>+7(3822</a:t>
            </a:r>
            <a:r>
              <a:rPr lang="ru-RU" sz="1000" dirty="0">
                <a:solidFill>
                  <a:schemeClr val="bg1"/>
                </a:solidFill>
                <a:latin typeface="Libertation Sans"/>
              </a:rPr>
              <a:t>) </a:t>
            </a:r>
            <a:r>
              <a:rPr lang="ru-RU" sz="1000" dirty="0" smtClean="0">
                <a:solidFill>
                  <a:schemeClr val="bg1"/>
                </a:solidFill>
                <a:latin typeface="Libertation Sans"/>
              </a:rPr>
              <a:t>46-79-00 </a:t>
            </a:r>
            <a:r>
              <a:rPr lang="en-US" sz="1000" dirty="0" smtClean="0">
                <a:solidFill>
                  <a:schemeClr val="bg1"/>
                </a:solidFill>
                <a:latin typeface="Libertation Sans"/>
              </a:rPr>
              <a:t>|</a:t>
            </a:r>
            <a:r>
              <a:rPr lang="ru-RU" sz="1000" dirty="0" smtClean="0">
                <a:solidFill>
                  <a:schemeClr val="bg1"/>
                </a:solidFill>
                <a:latin typeface="Libertation Sans"/>
              </a:rPr>
              <a:t> </a:t>
            </a:r>
            <a:r>
              <a:rPr lang="ru-RU" sz="1000" dirty="0">
                <a:solidFill>
                  <a:schemeClr val="bg1"/>
                </a:solidFill>
                <a:latin typeface="Libertation Sans"/>
              </a:rPr>
              <a:t>+7(3822) 46-79-10</a:t>
            </a:r>
          </a:p>
          <a:p>
            <a:pPr algn="ctr"/>
            <a:r>
              <a:rPr lang="ru-RU" sz="1000" dirty="0">
                <a:solidFill>
                  <a:schemeClr val="bg1"/>
                </a:solidFill>
                <a:latin typeface="Libertation Sans"/>
              </a:rPr>
              <a:t> prm@do.tomsk.gov.ru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0554" y="1145954"/>
            <a:ext cx="2042891" cy="20951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/>
          <p:nvPr/>
        </p:nvPicPr>
        <p:blipFill rotWithShape="1">
          <a:blip r:embed="rId2"/>
          <a:srcRect l="43071" t="11097" r="49808" b="58318"/>
          <a:stretch/>
        </p:blipFill>
        <p:spPr bwMode="auto">
          <a:xfrm>
            <a:off x="5292007" y="1453124"/>
            <a:ext cx="2447993" cy="28623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>
          <a:xfrm>
            <a:off x="8472458" y="4734337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2</a:t>
            </a:fld>
            <a:endParaRPr lang="ru"/>
          </a:p>
        </p:txBody>
      </p:sp>
      <p:sp>
        <p:nvSpPr>
          <p:cNvPr id="8" name="TextBox 7"/>
          <p:cNvSpPr txBox="1"/>
          <p:nvPr/>
        </p:nvSpPr>
        <p:spPr>
          <a:xfrm>
            <a:off x="318580" y="1453124"/>
            <a:ext cx="53262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>
                <a:solidFill>
                  <a:srgbClr val="3C5A9B"/>
                </a:solidFill>
              </a:rPr>
              <a:t>Для </a:t>
            </a:r>
            <a:r>
              <a:rPr lang="ru-RU" sz="2000" b="1" dirty="0" smtClean="0">
                <a:solidFill>
                  <a:srgbClr val="3C5A9B"/>
                </a:solidFill>
              </a:rPr>
              <a:t>осуществления всестороннего анализа профессиональной деятельности аттестуемых педагогических работников </a:t>
            </a:r>
            <a:r>
              <a:rPr lang="ru-RU" sz="2000" b="1" dirty="0">
                <a:solidFill>
                  <a:srgbClr val="3C5A9B"/>
                </a:solidFill>
              </a:rPr>
              <a:t>необходимо войти в систему под ролью </a:t>
            </a:r>
            <a:r>
              <a:rPr lang="ru-RU" sz="2000" b="1" dirty="0" smtClean="0">
                <a:solidFill>
                  <a:srgbClr val="3C5A9B"/>
                </a:solidFill>
              </a:rPr>
              <a:t>«Эксперт АК»</a:t>
            </a:r>
            <a:endParaRPr lang="ru-RU" sz="2000" b="1" dirty="0">
              <a:solidFill>
                <a:srgbClr val="3C5A9B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61365" y="950259"/>
            <a:ext cx="8773835" cy="0"/>
          </a:xfrm>
          <a:prstGeom prst="line">
            <a:avLst/>
          </a:prstGeom>
          <a:ln w="50800">
            <a:solidFill>
              <a:srgbClr val="5B7C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62811" y="1034232"/>
            <a:ext cx="8772389" cy="0"/>
          </a:xfrm>
          <a:prstGeom prst="line">
            <a:avLst/>
          </a:prstGeom>
          <a:ln w="19050">
            <a:solidFill>
              <a:srgbClr val="5B7C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235724"/>
            <a:ext cx="616235" cy="5043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91239" y="337335"/>
            <a:ext cx="77555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1600" dirty="0">
                <a:solidFill>
                  <a:srgbClr val="3C5A9B"/>
                </a:solidFill>
                <a:latin typeface="Arial"/>
                <a:sym typeface="Tahoma"/>
              </a:rPr>
              <a:t>ЛИЧНЫЙ КАБИНЕТ </a:t>
            </a:r>
            <a:r>
              <a:rPr lang="ru-RU" sz="1600" dirty="0" smtClean="0">
                <a:solidFill>
                  <a:srgbClr val="3C5A9B"/>
                </a:solidFill>
                <a:latin typeface="Arial"/>
                <a:sym typeface="Tahoma"/>
              </a:rPr>
              <a:t>ЭКСПЕРТА АК</a:t>
            </a:r>
            <a:endParaRPr lang="ru-RU" sz="1600" dirty="0">
              <a:solidFill>
                <a:srgbClr val="3C5A9B"/>
              </a:solidFill>
              <a:latin typeface="Arial"/>
              <a:sym typeface="Tahoma"/>
            </a:endParaRPr>
          </a:p>
        </p:txBody>
      </p:sp>
      <p:sp>
        <p:nvSpPr>
          <p:cNvPr id="14" name="Стрелка: вправо 14"/>
          <p:cNvSpPr/>
          <p:nvPr/>
        </p:nvSpPr>
        <p:spPr>
          <a:xfrm rot="10800000">
            <a:off x="7142400" y="3137620"/>
            <a:ext cx="1349716" cy="181249"/>
          </a:xfrm>
          <a:prstGeom prst="rightArrow">
            <a:avLst/>
          </a:prstGeom>
          <a:solidFill>
            <a:srgbClr val="5B7CBC"/>
          </a:solidFill>
          <a:ln>
            <a:solidFill>
              <a:srgbClr val="5B7C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609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>
          <a:xfrm>
            <a:off x="8472458" y="4734337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3</a:t>
            </a:fld>
            <a:endParaRPr lang="ru"/>
          </a:p>
        </p:txBody>
      </p:sp>
      <p:sp>
        <p:nvSpPr>
          <p:cNvPr id="8" name="TextBox 7"/>
          <p:cNvSpPr txBox="1"/>
          <p:nvPr/>
        </p:nvSpPr>
        <p:spPr>
          <a:xfrm>
            <a:off x="289780" y="1105615"/>
            <a:ext cx="87313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>
                <a:solidFill>
                  <a:srgbClr val="3C5A9B"/>
                </a:solidFill>
              </a:rPr>
              <a:t>Для просмотра информации о поданных заявлениях перейдите на страницу «Заявления</a:t>
            </a:r>
            <a:r>
              <a:rPr lang="ru-RU" sz="2000" b="1" dirty="0" smtClean="0">
                <a:solidFill>
                  <a:srgbClr val="3C5A9B"/>
                </a:solidFill>
              </a:rPr>
              <a:t>»</a:t>
            </a:r>
            <a:endParaRPr lang="ru-RU" sz="2000" b="1" dirty="0">
              <a:solidFill>
                <a:srgbClr val="3C5A9B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61365" y="950259"/>
            <a:ext cx="8773835" cy="0"/>
          </a:xfrm>
          <a:prstGeom prst="line">
            <a:avLst/>
          </a:prstGeom>
          <a:ln w="50800">
            <a:solidFill>
              <a:srgbClr val="5B7C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62811" y="1034232"/>
            <a:ext cx="8772389" cy="0"/>
          </a:xfrm>
          <a:prstGeom prst="line">
            <a:avLst/>
          </a:prstGeom>
          <a:ln w="19050">
            <a:solidFill>
              <a:srgbClr val="5B7C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235724"/>
            <a:ext cx="616235" cy="5043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91239" y="337335"/>
            <a:ext cx="77555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1600" dirty="0">
                <a:solidFill>
                  <a:srgbClr val="3C5A9B"/>
                </a:solidFill>
                <a:latin typeface="Arial"/>
                <a:sym typeface="Tahoma"/>
              </a:rPr>
              <a:t>ЛИЧНЫЙ КАБИНЕТ ЭКСПЕРТА АК</a:t>
            </a:r>
            <a:endParaRPr lang="ru-RU" sz="1600" dirty="0">
              <a:solidFill>
                <a:srgbClr val="3C5A9B"/>
              </a:solidFill>
              <a:latin typeface="Arial"/>
              <a:sym typeface="Tahoma"/>
            </a:endParaRPr>
          </a:p>
        </p:txBody>
      </p:sp>
      <p:pic>
        <p:nvPicPr>
          <p:cNvPr id="12" name="Рисунок 11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84" r="50707" b="19979"/>
          <a:stretch/>
        </p:blipFill>
        <p:spPr bwMode="auto">
          <a:xfrm>
            <a:off x="546794" y="2121278"/>
            <a:ext cx="8002976" cy="280985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Стрелка: вправо 14"/>
          <p:cNvSpPr/>
          <p:nvPr/>
        </p:nvSpPr>
        <p:spPr>
          <a:xfrm rot="16200000">
            <a:off x="453862" y="4164926"/>
            <a:ext cx="850303" cy="181249"/>
          </a:xfrm>
          <a:prstGeom prst="rightArrow">
            <a:avLst/>
          </a:prstGeom>
          <a:solidFill>
            <a:srgbClr val="5B7CBC"/>
          </a:solidFill>
          <a:ln>
            <a:solidFill>
              <a:srgbClr val="5B7C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028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>
          <a:xfrm>
            <a:off x="8472458" y="4734337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4</a:t>
            </a:fld>
            <a:endParaRPr lang="ru"/>
          </a:p>
        </p:txBody>
      </p:sp>
      <p:sp>
        <p:nvSpPr>
          <p:cNvPr id="8" name="TextBox 7"/>
          <p:cNvSpPr txBox="1"/>
          <p:nvPr/>
        </p:nvSpPr>
        <p:spPr>
          <a:xfrm>
            <a:off x="289780" y="1105615"/>
            <a:ext cx="8731378" cy="1420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>
                <a:solidFill>
                  <a:srgbClr val="3C5A9B"/>
                </a:solidFill>
              </a:rPr>
              <a:t>На данной странице Вы увидите следующую информацию: номер заявления, дата подачи, ФИО заявителя, должность, предмет, организация.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61365" y="950259"/>
            <a:ext cx="8773835" cy="0"/>
          </a:xfrm>
          <a:prstGeom prst="line">
            <a:avLst/>
          </a:prstGeom>
          <a:ln w="50800">
            <a:solidFill>
              <a:srgbClr val="5B7C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62811" y="1034232"/>
            <a:ext cx="8772389" cy="0"/>
          </a:xfrm>
          <a:prstGeom prst="line">
            <a:avLst/>
          </a:prstGeom>
          <a:ln w="19050">
            <a:solidFill>
              <a:srgbClr val="5B7C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235724"/>
            <a:ext cx="616235" cy="5043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91239" y="337335"/>
            <a:ext cx="77555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1600" dirty="0">
                <a:solidFill>
                  <a:srgbClr val="3C5A9B"/>
                </a:solidFill>
                <a:latin typeface="Arial"/>
                <a:sym typeface="Tahoma"/>
              </a:rPr>
              <a:t>ЛИЧНЫЙ КАБИНЕТ ЭКСПЕРТА АК</a:t>
            </a:r>
            <a:endParaRPr lang="ru-RU" sz="1600" dirty="0">
              <a:solidFill>
                <a:srgbClr val="3C5A9B"/>
              </a:solidFill>
              <a:latin typeface="Arial"/>
              <a:sym typeface="Tahoma"/>
            </a:endParaRPr>
          </a:p>
        </p:txBody>
      </p:sp>
      <p:pic>
        <p:nvPicPr>
          <p:cNvPr id="11" name="Рисунок 10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-13" b="14015"/>
          <a:stretch/>
        </p:blipFill>
        <p:spPr bwMode="auto">
          <a:xfrm>
            <a:off x="460800" y="2681935"/>
            <a:ext cx="8286007" cy="205240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" name="Стрелка: вправо 14"/>
          <p:cNvSpPr/>
          <p:nvPr/>
        </p:nvSpPr>
        <p:spPr>
          <a:xfrm>
            <a:off x="212888" y="3034526"/>
            <a:ext cx="850303" cy="181249"/>
          </a:xfrm>
          <a:prstGeom prst="rightArrow">
            <a:avLst/>
          </a:prstGeom>
          <a:solidFill>
            <a:srgbClr val="5B7CBC"/>
          </a:solidFill>
          <a:ln>
            <a:solidFill>
              <a:srgbClr val="5B7C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145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>
          <a:xfrm>
            <a:off x="8472458" y="4749900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5</a:t>
            </a:fld>
            <a:endParaRPr lang="ru"/>
          </a:p>
        </p:txBody>
      </p:sp>
      <p:sp>
        <p:nvSpPr>
          <p:cNvPr id="8" name="TextBox 7"/>
          <p:cNvSpPr txBox="1"/>
          <p:nvPr/>
        </p:nvSpPr>
        <p:spPr>
          <a:xfrm>
            <a:off x="289780" y="1105615"/>
            <a:ext cx="8731378" cy="1881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>
                <a:solidFill>
                  <a:srgbClr val="3C5A9B"/>
                </a:solidFill>
              </a:rPr>
              <a:t>Далее следуют: заявленная квалификационная категория, имеющаяся квалификационная категория, статус заявления, заявление на отзыв (есть/нет), форма аттестации, эксперты (ФИО, должность, место работы).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61365" y="950259"/>
            <a:ext cx="8773835" cy="0"/>
          </a:xfrm>
          <a:prstGeom prst="line">
            <a:avLst/>
          </a:prstGeom>
          <a:ln w="50800">
            <a:solidFill>
              <a:srgbClr val="5B7C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62811" y="1034232"/>
            <a:ext cx="8772389" cy="0"/>
          </a:xfrm>
          <a:prstGeom prst="line">
            <a:avLst/>
          </a:prstGeom>
          <a:ln w="19050">
            <a:solidFill>
              <a:srgbClr val="5B7C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235724"/>
            <a:ext cx="616235" cy="5043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91239" y="337335"/>
            <a:ext cx="77555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1600" dirty="0">
                <a:solidFill>
                  <a:srgbClr val="3C5A9B"/>
                </a:solidFill>
                <a:latin typeface="Arial"/>
                <a:sym typeface="Tahoma"/>
              </a:rPr>
              <a:t>ЛИЧНЫЙ КАБИНЕТ ЭКСПЕРТА АК</a:t>
            </a:r>
            <a:endParaRPr lang="ru-RU" sz="1600" dirty="0">
              <a:solidFill>
                <a:srgbClr val="3C5A9B"/>
              </a:solidFill>
              <a:latin typeface="Arial"/>
              <a:sym typeface="Tahoma"/>
            </a:endParaRPr>
          </a:p>
        </p:txBody>
      </p:sp>
      <p:pic>
        <p:nvPicPr>
          <p:cNvPr id="12" name="Рисунок 11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3"/>
          <a:stretch/>
        </p:blipFill>
        <p:spPr bwMode="auto">
          <a:xfrm>
            <a:off x="1356987" y="3142960"/>
            <a:ext cx="6937413" cy="1661160"/>
          </a:xfrm>
          <a:prstGeom prst="rect">
            <a:avLst/>
          </a:prstGeom>
          <a:noFill/>
        </p:spPr>
      </p:pic>
      <p:sp>
        <p:nvSpPr>
          <p:cNvPr id="13" name="Стрелка: вправо 14"/>
          <p:cNvSpPr/>
          <p:nvPr/>
        </p:nvSpPr>
        <p:spPr>
          <a:xfrm>
            <a:off x="296980" y="3430526"/>
            <a:ext cx="850303" cy="181249"/>
          </a:xfrm>
          <a:prstGeom prst="rightArrow">
            <a:avLst/>
          </a:prstGeom>
          <a:solidFill>
            <a:srgbClr val="5B7CBC"/>
          </a:solidFill>
          <a:ln>
            <a:solidFill>
              <a:srgbClr val="5B7C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869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>
          <a:xfrm>
            <a:off x="8472458" y="4749900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6</a:t>
            </a:fld>
            <a:endParaRPr lang="ru"/>
          </a:p>
        </p:txBody>
      </p:sp>
      <p:sp>
        <p:nvSpPr>
          <p:cNvPr id="8" name="TextBox 7"/>
          <p:cNvSpPr txBox="1"/>
          <p:nvPr/>
        </p:nvSpPr>
        <p:spPr>
          <a:xfrm>
            <a:off x="289780" y="1105615"/>
            <a:ext cx="87313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rgbClr val="3C5A9B"/>
                </a:solidFill>
              </a:rPr>
              <a:t>Для удобства работы </a:t>
            </a:r>
            <a:r>
              <a:rPr lang="ru-RU" sz="1600" b="1" dirty="0" smtClean="0">
                <a:solidFill>
                  <a:srgbClr val="3C5A9B"/>
                </a:solidFill>
              </a:rPr>
              <a:t>используйте фильтры. Вы </a:t>
            </a:r>
            <a:r>
              <a:rPr lang="ru-RU" sz="1600" b="1" dirty="0">
                <a:solidFill>
                  <a:srgbClr val="3C5A9B"/>
                </a:solidFill>
              </a:rPr>
              <a:t>можете выбрать период аттестации, а также произвести сортировку по статусу заявления: согласованные, отклоненные, аттестованные, неаттестованные, отозванные. Для </a:t>
            </a:r>
            <a:r>
              <a:rPr lang="ru-RU" sz="1600" b="1" dirty="0" smtClean="0">
                <a:solidFill>
                  <a:srgbClr val="3C5A9B"/>
                </a:solidFill>
              </a:rPr>
              <a:t>сброса фильтров нажмите </a:t>
            </a:r>
            <a:r>
              <a:rPr lang="ru-RU" sz="1600" b="1" dirty="0">
                <a:solidFill>
                  <a:srgbClr val="3C5A9B"/>
                </a:solidFill>
              </a:rPr>
              <a:t>на значок «x». 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61365" y="950259"/>
            <a:ext cx="8773835" cy="0"/>
          </a:xfrm>
          <a:prstGeom prst="line">
            <a:avLst/>
          </a:prstGeom>
          <a:ln w="50800">
            <a:solidFill>
              <a:srgbClr val="5B7C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62811" y="1034232"/>
            <a:ext cx="8772389" cy="0"/>
          </a:xfrm>
          <a:prstGeom prst="line">
            <a:avLst/>
          </a:prstGeom>
          <a:ln w="19050">
            <a:solidFill>
              <a:srgbClr val="5B7C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235724"/>
            <a:ext cx="616235" cy="5043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91239" y="337335"/>
            <a:ext cx="77555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1600" dirty="0">
                <a:solidFill>
                  <a:srgbClr val="3C5A9B"/>
                </a:solidFill>
                <a:latin typeface="Arial"/>
                <a:sym typeface="Tahoma"/>
              </a:rPr>
              <a:t>ЛИЧНЫЙ КАБИНЕТ ЭКСПЕРТА АК</a:t>
            </a:r>
            <a:endParaRPr lang="ru-RU" sz="1600" dirty="0">
              <a:solidFill>
                <a:srgbClr val="3C5A9B"/>
              </a:solidFill>
              <a:latin typeface="Arial"/>
              <a:sym typeface="Tahoma"/>
            </a:endParaRPr>
          </a:p>
        </p:txBody>
      </p:sp>
      <p:pic>
        <p:nvPicPr>
          <p:cNvPr id="11" name="Рисунок 10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10" t="17904" r="915" b="31488"/>
          <a:stretch/>
        </p:blipFill>
        <p:spPr bwMode="auto">
          <a:xfrm>
            <a:off x="1213334" y="2629622"/>
            <a:ext cx="6447465" cy="23170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Стрелка: вправо 14"/>
          <p:cNvSpPr/>
          <p:nvPr/>
        </p:nvSpPr>
        <p:spPr>
          <a:xfrm>
            <a:off x="401675" y="3336926"/>
            <a:ext cx="850303" cy="181249"/>
          </a:xfrm>
          <a:prstGeom prst="rightArrow">
            <a:avLst/>
          </a:prstGeom>
          <a:solidFill>
            <a:srgbClr val="5B7CBC"/>
          </a:solidFill>
          <a:ln>
            <a:solidFill>
              <a:srgbClr val="5B7C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4" name="Стрелка: вправо 14"/>
          <p:cNvSpPr/>
          <p:nvPr/>
        </p:nvSpPr>
        <p:spPr>
          <a:xfrm>
            <a:off x="5874875" y="2746657"/>
            <a:ext cx="850303" cy="181249"/>
          </a:xfrm>
          <a:prstGeom prst="rightArrow">
            <a:avLst/>
          </a:prstGeom>
          <a:solidFill>
            <a:srgbClr val="5B7CBC"/>
          </a:solidFill>
          <a:ln>
            <a:solidFill>
              <a:srgbClr val="5B7C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4701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>
          <a:xfrm>
            <a:off x="8472458" y="4749900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7</a:t>
            </a:fld>
            <a:endParaRPr lang="ru"/>
          </a:p>
        </p:txBody>
      </p:sp>
      <p:sp>
        <p:nvSpPr>
          <p:cNvPr id="8" name="TextBox 7"/>
          <p:cNvSpPr txBox="1"/>
          <p:nvPr/>
        </p:nvSpPr>
        <p:spPr>
          <a:xfrm>
            <a:off x="289780" y="1105615"/>
            <a:ext cx="87313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rgbClr val="3C5A9B"/>
                </a:solidFill>
              </a:rPr>
              <a:t>Для удобства работы </a:t>
            </a:r>
            <a:r>
              <a:rPr lang="ru-RU" sz="1600" b="1" dirty="0" smtClean="0">
                <a:solidFill>
                  <a:srgbClr val="3C5A9B"/>
                </a:solidFill>
              </a:rPr>
              <a:t>используйте фильтры. Вы </a:t>
            </a:r>
            <a:r>
              <a:rPr lang="ru-RU" sz="1600" b="1" dirty="0">
                <a:solidFill>
                  <a:srgbClr val="3C5A9B"/>
                </a:solidFill>
              </a:rPr>
              <a:t>можете выбрать период аттестации, а также произвести сортировку по статусу заявления: согласованные, отклоненные, аттестованные, неаттестованные, отозванные. Для </a:t>
            </a:r>
            <a:r>
              <a:rPr lang="ru-RU" sz="1600" b="1" dirty="0" smtClean="0">
                <a:solidFill>
                  <a:srgbClr val="3C5A9B"/>
                </a:solidFill>
              </a:rPr>
              <a:t>сброса фильтров нажмите </a:t>
            </a:r>
            <a:r>
              <a:rPr lang="ru-RU" sz="1600" b="1" dirty="0">
                <a:solidFill>
                  <a:srgbClr val="3C5A9B"/>
                </a:solidFill>
              </a:rPr>
              <a:t>на значок «x». 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61365" y="950259"/>
            <a:ext cx="8773835" cy="0"/>
          </a:xfrm>
          <a:prstGeom prst="line">
            <a:avLst/>
          </a:prstGeom>
          <a:ln w="50800">
            <a:solidFill>
              <a:srgbClr val="5B7C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62811" y="1034232"/>
            <a:ext cx="8772389" cy="0"/>
          </a:xfrm>
          <a:prstGeom prst="line">
            <a:avLst/>
          </a:prstGeom>
          <a:ln w="19050">
            <a:solidFill>
              <a:srgbClr val="5B7C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235724"/>
            <a:ext cx="616235" cy="5043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91239" y="337335"/>
            <a:ext cx="77555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1600" dirty="0">
                <a:solidFill>
                  <a:srgbClr val="3C5A9B"/>
                </a:solidFill>
                <a:latin typeface="Arial"/>
                <a:sym typeface="Tahoma"/>
              </a:rPr>
              <a:t>ЛИЧНЫЙ КАБИНЕТ ЭКСПЕРТА АК</a:t>
            </a:r>
            <a:endParaRPr lang="ru-RU" sz="1600" dirty="0">
              <a:solidFill>
                <a:srgbClr val="3C5A9B"/>
              </a:solidFill>
              <a:latin typeface="Arial"/>
              <a:sym typeface="Tahoma"/>
            </a:endParaRPr>
          </a:p>
        </p:txBody>
      </p:sp>
      <p:pic>
        <p:nvPicPr>
          <p:cNvPr id="11" name="Рисунок 10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10" t="17904" r="915" b="31488"/>
          <a:stretch/>
        </p:blipFill>
        <p:spPr bwMode="auto">
          <a:xfrm>
            <a:off x="1213334" y="2629622"/>
            <a:ext cx="6447465" cy="23170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Стрелка: вправо 14"/>
          <p:cNvSpPr/>
          <p:nvPr/>
        </p:nvSpPr>
        <p:spPr>
          <a:xfrm>
            <a:off x="401675" y="3336926"/>
            <a:ext cx="850303" cy="181249"/>
          </a:xfrm>
          <a:prstGeom prst="rightArrow">
            <a:avLst/>
          </a:prstGeom>
          <a:solidFill>
            <a:srgbClr val="5B7CBC"/>
          </a:solidFill>
          <a:ln>
            <a:solidFill>
              <a:srgbClr val="5B7C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4" name="Стрелка: вправо 14"/>
          <p:cNvSpPr/>
          <p:nvPr/>
        </p:nvSpPr>
        <p:spPr>
          <a:xfrm>
            <a:off x="5874875" y="2746657"/>
            <a:ext cx="850303" cy="181249"/>
          </a:xfrm>
          <a:prstGeom prst="rightArrow">
            <a:avLst/>
          </a:prstGeom>
          <a:solidFill>
            <a:srgbClr val="5B7CBC"/>
          </a:solidFill>
          <a:ln>
            <a:solidFill>
              <a:srgbClr val="5B7C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493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>
          <a:xfrm>
            <a:off x="8472458" y="4749900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8</a:t>
            </a:fld>
            <a:endParaRPr lang="ru"/>
          </a:p>
        </p:txBody>
      </p:sp>
      <p:sp>
        <p:nvSpPr>
          <p:cNvPr id="8" name="TextBox 7"/>
          <p:cNvSpPr txBox="1"/>
          <p:nvPr/>
        </p:nvSpPr>
        <p:spPr>
          <a:xfrm>
            <a:off x="5141243" y="2726935"/>
            <a:ext cx="37939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ru-RU" sz="1600" b="1" dirty="0">
                <a:solidFill>
                  <a:srgbClr val="3C5A9B"/>
                </a:solidFill>
              </a:rPr>
              <a:t>Чтобы посмотреть информацию по аттестации конкретного педагога, перейдите по ссылке «Редактирование». Она находится справа от поля «Эксперты». 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61365" y="950259"/>
            <a:ext cx="8773835" cy="0"/>
          </a:xfrm>
          <a:prstGeom prst="line">
            <a:avLst/>
          </a:prstGeom>
          <a:ln w="50800">
            <a:solidFill>
              <a:srgbClr val="5B7C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62811" y="1034232"/>
            <a:ext cx="8772389" cy="0"/>
          </a:xfrm>
          <a:prstGeom prst="line">
            <a:avLst/>
          </a:prstGeom>
          <a:ln w="19050">
            <a:solidFill>
              <a:srgbClr val="5B7C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235724"/>
            <a:ext cx="616235" cy="5043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91239" y="337335"/>
            <a:ext cx="77555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1600" dirty="0">
                <a:solidFill>
                  <a:srgbClr val="3C5A9B"/>
                </a:solidFill>
                <a:latin typeface="Arial"/>
                <a:sym typeface="Tahoma"/>
              </a:rPr>
              <a:t>ЛИЧНЫЙ КАБИНЕТ ЭКСПЕРТА АК</a:t>
            </a:r>
            <a:endParaRPr lang="ru-RU" sz="1600" dirty="0">
              <a:solidFill>
                <a:srgbClr val="3C5A9B"/>
              </a:solidFill>
              <a:latin typeface="Arial"/>
              <a:sym typeface="Tahoma"/>
            </a:endParaRPr>
          </a:p>
        </p:txBody>
      </p:sp>
      <p:sp>
        <p:nvSpPr>
          <p:cNvPr id="14" name="Стрелка: вправо 14"/>
          <p:cNvSpPr/>
          <p:nvPr/>
        </p:nvSpPr>
        <p:spPr>
          <a:xfrm rot="10800000">
            <a:off x="4290940" y="3040384"/>
            <a:ext cx="850303" cy="181249"/>
          </a:xfrm>
          <a:prstGeom prst="rightArrow">
            <a:avLst/>
          </a:prstGeom>
          <a:solidFill>
            <a:srgbClr val="5B7CBC"/>
          </a:solidFill>
          <a:ln>
            <a:solidFill>
              <a:srgbClr val="5B7C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pic>
        <p:nvPicPr>
          <p:cNvPr id="15" name="Рисунок 14"/>
          <p:cNvPicPr/>
          <p:nvPr/>
        </p:nvPicPr>
        <p:blipFill rotWithShape="1">
          <a:blip r:embed="rId4"/>
          <a:srcRect l="12770" t="78225" r="50110" b="10877"/>
          <a:stretch/>
        </p:blipFill>
        <p:spPr bwMode="auto">
          <a:xfrm>
            <a:off x="309600" y="1418144"/>
            <a:ext cx="8560800" cy="10146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Стрелка: вправо 14"/>
          <p:cNvSpPr/>
          <p:nvPr/>
        </p:nvSpPr>
        <p:spPr>
          <a:xfrm rot="16200000">
            <a:off x="8369520" y="2155142"/>
            <a:ext cx="668176" cy="181249"/>
          </a:xfrm>
          <a:prstGeom prst="rightArrow">
            <a:avLst/>
          </a:prstGeom>
          <a:solidFill>
            <a:srgbClr val="5B7CBC"/>
          </a:solidFill>
          <a:ln>
            <a:solidFill>
              <a:srgbClr val="5B7C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5"/>
          <a:srcRect l="42090" t="51023" r="50237" b="39105"/>
          <a:stretch/>
        </p:blipFill>
        <p:spPr bwMode="auto">
          <a:xfrm>
            <a:off x="258498" y="2726935"/>
            <a:ext cx="3888702" cy="18139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34806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>
          <a:xfrm>
            <a:off x="8472458" y="4749900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9</a:t>
            </a:fld>
            <a:endParaRPr lang="ru"/>
          </a:p>
        </p:txBody>
      </p:sp>
      <p:sp>
        <p:nvSpPr>
          <p:cNvPr id="8" name="TextBox 7"/>
          <p:cNvSpPr txBox="1"/>
          <p:nvPr/>
        </p:nvSpPr>
        <p:spPr>
          <a:xfrm>
            <a:off x="597601" y="4206391"/>
            <a:ext cx="7704000" cy="785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600" b="1" dirty="0">
                <a:solidFill>
                  <a:srgbClr val="3C5A9B"/>
                </a:solidFill>
              </a:rPr>
              <a:t>Справа, в меню, </a:t>
            </a:r>
            <a:r>
              <a:rPr lang="ru-RU" sz="1600" b="1" dirty="0" smtClean="0">
                <a:solidFill>
                  <a:srgbClr val="3C5A9B"/>
                </a:solidFill>
              </a:rPr>
              <a:t>в разделе «Общие </a:t>
            </a:r>
            <a:r>
              <a:rPr lang="ru-RU" sz="1600" b="1" dirty="0">
                <a:solidFill>
                  <a:srgbClr val="3C5A9B"/>
                </a:solidFill>
              </a:rPr>
              <a:t>данные» Вы можете увидеть статус заявления «Подготовка итогового заключения» и период </a:t>
            </a:r>
            <a:r>
              <a:rPr lang="ru-RU" sz="1600" b="1" dirty="0" smtClean="0">
                <a:solidFill>
                  <a:srgbClr val="3C5A9B"/>
                </a:solidFill>
              </a:rPr>
              <a:t>аттестации</a:t>
            </a:r>
            <a:endParaRPr lang="ru-RU" sz="1600" b="1" dirty="0">
              <a:solidFill>
                <a:srgbClr val="3C5A9B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61365" y="950259"/>
            <a:ext cx="8773835" cy="0"/>
          </a:xfrm>
          <a:prstGeom prst="line">
            <a:avLst/>
          </a:prstGeom>
          <a:ln w="50800">
            <a:solidFill>
              <a:srgbClr val="5B7C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62811" y="1034232"/>
            <a:ext cx="8772389" cy="0"/>
          </a:xfrm>
          <a:prstGeom prst="line">
            <a:avLst/>
          </a:prstGeom>
          <a:ln w="19050">
            <a:solidFill>
              <a:srgbClr val="5B7C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235724"/>
            <a:ext cx="616235" cy="5043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91239" y="337335"/>
            <a:ext cx="77555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1600" dirty="0">
                <a:solidFill>
                  <a:srgbClr val="3C5A9B"/>
                </a:solidFill>
                <a:latin typeface="Arial"/>
                <a:sym typeface="Tahoma"/>
              </a:rPr>
              <a:t>ЛИЧНЫЙ КАБИНЕТ ЭКСПЕРТА АК</a:t>
            </a:r>
            <a:endParaRPr lang="ru-RU" sz="1600" dirty="0">
              <a:solidFill>
                <a:srgbClr val="3C5A9B"/>
              </a:solidFill>
              <a:latin typeface="Arial"/>
              <a:sym typeface="Tahoma"/>
            </a:endParaRPr>
          </a:p>
        </p:txBody>
      </p:sp>
      <p:pic>
        <p:nvPicPr>
          <p:cNvPr id="12" name="Рисунок 11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278" y="1130960"/>
            <a:ext cx="7604722" cy="2991457"/>
          </a:xfrm>
          <a:prstGeom prst="rect">
            <a:avLst/>
          </a:prstGeom>
          <a:noFill/>
        </p:spPr>
      </p:pic>
      <p:sp>
        <p:nvSpPr>
          <p:cNvPr id="14" name="Стрелка: вправо 14"/>
          <p:cNvSpPr/>
          <p:nvPr/>
        </p:nvSpPr>
        <p:spPr>
          <a:xfrm rot="10800000">
            <a:off x="8084897" y="1851056"/>
            <a:ext cx="850303" cy="181249"/>
          </a:xfrm>
          <a:prstGeom prst="rightArrow">
            <a:avLst/>
          </a:prstGeom>
          <a:solidFill>
            <a:srgbClr val="5B7CBC"/>
          </a:solidFill>
          <a:ln>
            <a:solidFill>
              <a:srgbClr val="5B7C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7" name="Стрелка: вправо 14"/>
          <p:cNvSpPr/>
          <p:nvPr/>
        </p:nvSpPr>
        <p:spPr>
          <a:xfrm rot="10800000">
            <a:off x="1418897" y="2161856"/>
            <a:ext cx="850303" cy="181249"/>
          </a:xfrm>
          <a:prstGeom prst="rightArrow">
            <a:avLst/>
          </a:prstGeom>
          <a:solidFill>
            <a:srgbClr val="5B7CBC"/>
          </a:solidFill>
          <a:ln>
            <a:solidFill>
              <a:srgbClr val="5B7C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8" name="Стрелка: вправо 14"/>
          <p:cNvSpPr/>
          <p:nvPr/>
        </p:nvSpPr>
        <p:spPr>
          <a:xfrm rot="10800000">
            <a:off x="1498097" y="3983848"/>
            <a:ext cx="850303" cy="181249"/>
          </a:xfrm>
          <a:prstGeom prst="rightArrow">
            <a:avLst/>
          </a:prstGeom>
          <a:solidFill>
            <a:srgbClr val="5B7CBC"/>
          </a:solidFill>
          <a:ln>
            <a:solidFill>
              <a:srgbClr val="5B7C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38769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Другая 61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3C5A9B"/>
      </a:accent1>
      <a:accent2>
        <a:srgbClr val="4A6B2E"/>
      </a:accent2>
      <a:accent3>
        <a:srgbClr val="EE4444"/>
      </a:accent3>
      <a:accent4>
        <a:srgbClr val="FFC000"/>
      </a:accent4>
      <a:accent5>
        <a:srgbClr val="9C497C"/>
      </a:accent5>
      <a:accent6>
        <a:srgbClr val="5B7CBC"/>
      </a:accent6>
      <a:hlink>
        <a:srgbClr val="0097A7"/>
      </a:hlink>
      <a:folHlink>
        <a:srgbClr val="0097A7"/>
      </a:folHlink>
    </a:clrScheme>
    <a:fontScheme name="Другая 32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1245</TotalTime>
  <Words>701</Words>
  <Application>Microsoft Office PowerPoint</Application>
  <PresentationFormat>Экран (16:9)</PresentationFormat>
  <Paragraphs>63</Paragraphs>
  <Slides>19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Century Gothic</vt:lpstr>
      <vt:lpstr>TomskObl2104</vt:lpstr>
      <vt:lpstr>Libertation Sans</vt:lpstr>
      <vt:lpstr>Arial</vt:lpstr>
      <vt:lpstr>Tahoma</vt:lpstr>
      <vt:lpstr>PT Sans</vt:lpstr>
      <vt:lpstr>Simple Light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Коновалова Мария Аркадьевна</dc:creator>
  <cp:lastModifiedBy>Пичугина Олеся</cp:lastModifiedBy>
  <cp:revision>113</cp:revision>
  <cp:lastPrinted>2025-05-14T13:43:30Z</cp:lastPrinted>
  <dcterms:modified xsi:type="dcterms:W3CDTF">2025-09-10T04:37:14Z</dcterms:modified>
</cp:coreProperties>
</file>