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413" r:id="rId2"/>
    <p:sldId id="256" r:id="rId3"/>
    <p:sldId id="265" r:id="rId4"/>
    <p:sldId id="257" r:id="rId5"/>
    <p:sldId id="259" r:id="rId6"/>
    <p:sldId id="274" r:id="rId7"/>
    <p:sldId id="278" r:id="rId8"/>
    <p:sldId id="313" r:id="rId9"/>
    <p:sldId id="461" r:id="rId10"/>
    <p:sldId id="331" r:id="rId11"/>
    <p:sldId id="467" r:id="rId12"/>
    <p:sldId id="466" r:id="rId13"/>
    <p:sldId id="388" r:id="rId14"/>
    <p:sldId id="462" r:id="rId15"/>
    <p:sldId id="433" r:id="rId16"/>
    <p:sldId id="262" r:id="rId17"/>
    <p:sldId id="440" r:id="rId18"/>
    <p:sldId id="441" r:id="rId19"/>
    <p:sldId id="335" r:id="rId20"/>
    <p:sldId id="442" r:id="rId21"/>
    <p:sldId id="453" r:id="rId22"/>
    <p:sldId id="463" r:id="rId23"/>
    <p:sldId id="464" r:id="rId24"/>
    <p:sldId id="444" r:id="rId25"/>
    <p:sldId id="290" r:id="rId26"/>
    <p:sldId id="446" r:id="rId27"/>
    <p:sldId id="448" r:id="rId28"/>
    <p:sldId id="350" r:id="rId29"/>
    <p:sldId id="451" r:id="rId30"/>
    <p:sldId id="452" r:id="rId31"/>
    <p:sldId id="465" r:id="rId32"/>
    <p:sldId id="439" r:id="rId33"/>
    <p:sldId id="458" r:id="rId34"/>
    <p:sldId id="459" r:id="rId35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DE9"/>
    <a:srgbClr val="DBF8FF"/>
    <a:srgbClr val="FFC000"/>
    <a:srgbClr val="002060"/>
    <a:srgbClr val="009999"/>
    <a:srgbClr val="109EB4"/>
    <a:srgbClr val="10A2B8"/>
    <a:srgbClr val="FFCA0A"/>
    <a:srgbClr val="0070C0"/>
    <a:srgbClr val="076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24C3A-D69C-4BFC-AD49-C1EB0B875E48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9AC3EF-FC1A-4E07-8ECB-EFE79D93C59A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sz="1800" dirty="0" smtClean="0"/>
            <a:t>1. Представление от ОО</a:t>
          </a:r>
        </a:p>
        <a:p>
          <a:r>
            <a:rPr lang="ru-RU" sz="1800" dirty="0" smtClean="0"/>
            <a:t>2. Заявка на рассмотрение кандидатуры для участия в Конкурсе</a:t>
          </a:r>
        </a:p>
        <a:p>
          <a:r>
            <a:rPr lang="ru-RU" sz="1800" dirty="0" smtClean="0"/>
            <a:t>3. Конкурсные материалы</a:t>
          </a:r>
          <a:endParaRPr lang="ru-RU" sz="1800" dirty="0"/>
        </a:p>
      </dgm:t>
    </dgm:pt>
    <dgm:pt modelId="{4CBADE18-FA35-419C-B63D-49AC237961FA}" type="parTrans" cxnId="{99106442-7CFC-4832-8609-868C6A8475C3}">
      <dgm:prSet/>
      <dgm:spPr/>
      <dgm:t>
        <a:bodyPr/>
        <a:lstStyle/>
        <a:p>
          <a:endParaRPr lang="ru-RU"/>
        </a:p>
      </dgm:t>
    </dgm:pt>
    <dgm:pt modelId="{1A2F2EB6-DC50-445D-9D45-4C7400B14142}" type="sibTrans" cxnId="{99106442-7CFC-4832-8609-868C6A8475C3}">
      <dgm:prSet/>
      <dgm:spPr/>
      <dgm:t>
        <a:bodyPr/>
        <a:lstStyle/>
        <a:p>
          <a:endParaRPr lang="ru-RU"/>
        </a:p>
      </dgm:t>
    </dgm:pt>
    <dgm:pt modelId="{EB89DBC5-EE57-4822-9EAD-A9DBA892C97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МГОС/ГОС</a:t>
          </a:r>
          <a:endParaRPr lang="ru-RU" sz="1600" dirty="0">
            <a:solidFill>
              <a:schemeClr val="bg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C84784A5-B540-4182-B0EC-EAF78A9E182C}" type="parTrans" cxnId="{C296771A-7B31-4042-A58F-4FF338FA1FAE}">
      <dgm:prSet/>
      <dgm:spPr/>
      <dgm:t>
        <a:bodyPr/>
        <a:lstStyle/>
        <a:p>
          <a:endParaRPr lang="ru-RU"/>
        </a:p>
      </dgm:t>
    </dgm:pt>
    <dgm:pt modelId="{EF8555AD-2208-4024-AE15-EF0FA41ADCB6}" type="sibTrans" cxnId="{C296771A-7B31-4042-A58F-4FF338FA1FAE}">
      <dgm:prSet/>
      <dgm:spPr/>
      <dgm:t>
        <a:bodyPr/>
        <a:lstStyle/>
        <a:p>
          <a:endParaRPr lang="ru-RU"/>
        </a:p>
      </dgm:t>
    </dgm:pt>
    <dgm:pt modelId="{0B964F0E-FAB4-4263-A083-D3D09B82E62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dirty="0" smtClean="0"/>
            <a:t>1. Выписка из решения МГОС/ГОС (подпись председателя и секретаря)</a:t>
          </a:r>
        </a:p>
        <a:p>
          <a:r>
            <a:rPr lang="ru-RU" sz="1800" dirty="0" smtClean="0"/>
            <a:t>2. Письмо-подтверждение, подписанное председателем и секретарем МГОС/ГОС</a:t>
          </a:r>
          <a:endParaRPr lang="ru-RU" sz="1800" dirty="0"/>
        </a:p>
      </dgm:t>
    </dgm:pt>
    <dgm:pt modelId="{F168DC93-32D2-414C-96FB-A748F2E4A8E3}" type="parTrans" cxnId="{3AF9EC3A-F5B1-4967-AA74-A591C74E31E3}">
      <dgm:prSet/>
      <dgm:spPr/>
      <dgm:t>
        <a:bodyPr/>
        <a:lstStyle/>
        <a:p>
          <a:endParaRPr lang="ru-RU"/>
        </a:p>
      </dgm:t>
    </dgm:pt>
    <dgm:pt modelId="{23C9EC55-61BA-425B-9C48-07CD5D38F484}" type="sibTrans" cxnId="{3AF9EC3A-F5B1-4967-AA74-A591C74E31E3}">
      <dgm:prSet/>
      <dgm:spPr/>
      <dgm:t>
        <a:bodyPr/>
        <a:lstStyle/>
        <a:p>
          <a:endParaRPr lang="ru-RU"/>
        </a:p>
      </dgm:t>
    </dgm:pt>
    <dgm:pt modelId="{5F275CA7-EADD-4675-AE8D-9800E71791BE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sz="1800" dirty="0" smtClean="0"/>
            <a:t>Документы и конкурсные материалы согласно Положения</a:t>
          </a:r>
          <a:endParaRPr lang="ru-RU" sz="1800" dirty="0"/>
        </a:p>
      </dgm:t>
    </dgm:pt>
    <dgm:pt modelId="{A127D054-A953-41B8-974C-E066CAA49A4D}" type="parTrans" cxnId="{0FED9DF5-C642-4E03-A2BB-AA78F32716FD}">
      <dgm:prSet/>
      <dgm:spPr/>
      <dgm:t>
        <a:bodyPr/>
        <a:lstStyle/>
        <a:p>
          <a:endParaRPr lang="ru-RU"/>
        </a:p>
      </dgm:t>
    </dgm:pt>
    <dgm:pt modelId="{307C2D8B-4A97-4AAC-A257-33773F3F20D8}" type="sibTrans" cxnId="{0FED9DF5-C642-4E03-A2BB-AA78F32716FD}">
      <dgm:prSet/>
      <dgm:spPr/>
      <dgm:t>
        <a:bodyPr/>
        <a:lstStyle/>
        <a:p>
          <a:endParaRPr lang="ru-RU"/>
        </a:p>
      </dgm:t>
    </dgm:pt>
    <dgm:pt modelId="{2E467BA8-0751-4457-87B6-62B2C59BC92F}" type="pres">
      <dgm:prSet presAssocID="{8F924C3A-D69C-4BFC-AD49-C1EB0B875E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3810A7-F34F-4EAE-9923-B5CC65FF2836}" type="pres">
      <dgm:prSet presAssocID="{9D9AC3EF-FC1A-4E07-8ECB-EFE79D93C59A}" presName="composite" presStyleCnt="0"/>
      <dgm:spPr/>
      <dgm:t>
        <a:bodyPr/>
        <a:lstStyle/>
        <a:p>
          <a:endParaRPr lang="ru-RU"/>
        </a:p>
      </dgm:t>
    </dgm:pt>
    <dgm:pt modelId="{646EAA66-27C1-4C53-B400-B09BB8F5A044}" type="pres">
      <dgm:prSet presAssocID="{9D9AC3EF-FC1A-4E07-8ECB-EFE79D93C59A}" presName="bentUpArrow1" presStyleLbl="alignImgPlace1" presStyleIdx="0" presStyleCnt="2" custScaleX="81425" custLinFactNeighborX="-46177" custLinFactNeighborY="5491"/>
      <dgm:spPr>
        <a:solidFill>
          <a:srgbClr val="009999"/>
        </a:solidFill>
      </dgm:spPr>
      <dgm:t>
        <a:bodyPr/>
        <a:lstStyle/>
        <a:p>
          <a:endParaRPr lang="ru-RU"/>
        </a:p>
      </dgm:t>
    </dgm:pt>
    <dgm:pt modelId="{DCBF3103-52FB-4D37-805F-A9F7E6CA39FB}" type="pres">
      <dgm:prSet presAssocID="{9D9AC3EF-FC1A-4E07-8ECB-EFE79D93C59A}" presName="ParentText" presStyleLbl="node1" presStyleIdx="0" presStyleCnt="3" custScaleX="1909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92C93-D67F-46E9-86AA-90950B3EACD6}" type="pres">
      <dgm:prSet presAssocID="{9D9AC3EF-FC1A-4E07-8ECB-EFE79D93C59A}" presName="ChildText" presStyleLbl="revTx" presStyleIdx="0" presStyleCnt="2" custLinFactX="-70003" custLinFactY="47634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2E893-FAE0-412A-8996-6CA1ABF3EEA5}" type="pres">
      <dgm:prSet presAssocID="{1A2F2EB6-DC50-445D-9D45-4C7400B14142}" presName="sibTrans" presStyleCnt="0"/>
      <dgm:spPr/>
      <dgm:t>
        <a:bodyPr/>
        <a:lstStyle/>
        <a:p>
          <a:endParaRPr lang="ru-RU"/>
        </a:p>
      </dgm:t>
    </dgm:pt>
    <dgm:pt modelId="{51E13FC9-7E62-4661-BF7D-A0F0530E57A8}" type="pres">
      <dgm:prSet presAssocID="{0B964F0E-FAB4-4263-A083-D3D09B82E62E}" presName="composite" presStyleCnt="0"/>
      <dgm:spPr/>
      <dgm:t>
        <a:bodyPr/>
        <a:lstStyle/>
        <a:p>
          <a:endParaRPr lang="ru-RU"/>
        </a:p>
      </dgm:t>
    </dgm:pt>
    <dgm:pt modelId="{5EF8C6A1-CAAF-4938-BA2C-35EE945B7F03}" type="pres">
      <dgm:prSet presAssocID="{0B964F0E-FAB4-4263-A083-D3D09B82E62E}" presName="bentUpArrow1" presStyleLbl="alignImgPlace1" presStyleIdx="1" presStyleCnt="2" custScaleX="90640" custLinFactNeighborX="-39696" custLinFactNeighborY="7459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FE2FE528-D27A-4D16-B0FF-79833A2266AB}" type="pres">
      <dgm:prSet presAssocID="{0B964F0E-FAB4-4263-A083-D3D09B82E62E}" presName="ParentText" presStyleLbl="node1" presStyleIdx="1" presStyleCnt="3" custScaleX="1884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2BF3F-D31D-4685-B1EB-7DE49406B5EF}" type="pres">
      <dgm:prSet presAssocID="{0B964F0E-FAB4-4263-A083-D3D09B82E62E}" presName="ChildText" presStyleLbl="revTx" presStyleIdx="1" presStyleCnt="2" custLinFactX="-48416" custLinFactY="49064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6686B-4E35-4334-A471-152BBB3311F4}" type="pres">
      <dgm:prSet presAssocID="{23C9EC55-61BA-425B-9C48-07CD5D38F484}" presName="sibTrans" presStyleCnt="0"/>
      <dgm:spPr/>
      <dgm:t>
        <a:bodyPr/>
        <a:lstStyle/>
        <a:p>
          <a:endParaRPr lang="ru-RU"/>
        </a:p>
      </dgm:t>
    </dgm:pt>
    <dgm:pt modelId="{BB3CFA61-447D-4AE5-9C26-6AD9C0B1DE19}" type="pres">
      <dgm:prSet presAssocID="{5F275CA7-EADD-4675-AE8D-9800E71791BE}" presName="composite" presStyleCnt="0"/>
      <dgm:spPr/>
      <dgm:t>
        <a:bodyPr/>
        <a:lstStyle/>
        <a:p>
          <a:endParaRPr lang="ru-RU"/>
        </a:p>
      </dgm:t>
    </dgm:pt>
    <dgm:pt modelId="{C71A260F-D454-4B25-AF6A-BDD80AB786EF}" type="pres">
      <dgm:prSet presAssocID="{5F275CA7-EADD-4675-AE8D-9800E71791BE}" presName="ParentText" presStyleLbl="node1" presStyleIdx="2" presStyleCnt="3" custScaleX="1847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BF3024-270A-49B2-BD94-409911A7A520}" type="presOf" srcId="{8F924C3A-D69C-4BFC-AD49-C1EB0B875E48}" destId="{2E467BA8-0751-4457-87B6-62B2C59BC92F}" srcOrd="0" destOrd="0" presId="urn:microsoft.com/office/officeart/2005/8/layout/StepDownProcess"/>
    <dgm:cxn modelId="{4A42073A-925F-469E-8E32-3B54EB7D96F3}" type="presOf" srcId="{5F275CA7-EADD-4675-AE8D-9800E71791BE}" destId="{C71A260F-D454-4B25-AF6A-BDD80AB786EF}" srcOrd="0" destOrd="0" presId="urn:microsoft.com/office/officeart/2005/8/layout/StepDownProcess"/>
    <dgm:cxn modelId="{0FED9DF5-C642-4E03-A2BB-AA78F32716FD}" srcId="{8F924C3A-D69C-4BFC-AD49-C1EB0B875E48}" destId="{5F275CA7-EADD-4675-AE8D-9800E71791BE}" srcOrd="2" destOrd="0" parTransId="{A127D054-A953-41B8-974C-E066CAA49A4D}" sibTransId="{307C2D8B-4A97-4AAC-A257-33773F3F20D8}"/>
    <dgm:cxn modelId="{3AF9EC3A-F5B1-4967-AA74-A591C74E31E3}" srcId="{8F924C3A-D69C-4BFC-AD49-C1EB0B875E48}" destId="{0B964F0E-FAB4-4263-A083-D3D09B82E62E}" srcOrd="1" destOrd="0" parTransId="{F168DC93-32D2-414C-96FB-A748F2E4A8E3}" sibTransId="{23C9EC55-61BA-425B-9C48-07CD5D38F484}"/>
    <dgm:cxn modelId="{933FC18D-B079-4680-9C0B-E68DEEDFF055}" type="presOf" srcId="{EB89DBC5-EE57-4822-9EAD-A9DBA892C97E}" destId="{C6A92C93-D67F-46E9-86AA-90950B3EACD6}" srcOrd="0" destOrd="0" presId="urn:microsoft.com/office/officeart/2005/8/layout/StepDownProcess"/>
    <dgm:cxn modelId="{D9992520-B529-45B7-AA8E-DA98C57A3BC8}" type="presOf" srcId="{0B964F0E-FAB4-4263-A083-D3D09B82E62E}" destId="{FE2FE528-D27A-4D16-B0FF-79833A2266AB}" srcOrd="0" destOrd="0" presId="urn:microsoft.com/office/officeart/2005/8/layout/StepDownProcess"/>
    <dgm:cxn modelId="{6C45752C-11E8-496D-9C74-06E169E02C73}" type="presOf" srcId="{9D9AC3EF-FC1A-4E07-8ECB-EFE79D93C59A}" destId="{DCBF3103-52FB-4D37-805F-A9F7E6CA39FB}" srcOrd="0" destOrd="0" presId="urn:microsoft.com/office/officeart/2005/8/layout/StepDownProcess"/>
    <dgm:cxn modelId="{99106442-7CFC-4832-8609-868C6A8475C3}" srcId="{8F924C3A-D69C-4BFC-AD49-C1EB0B875E48}" destId="{9D9AC3EF-FC1A-4E07-8ECB-EFE79D93C59A}" srcOrd="0" destOrd="0" parTransId="{4CBADE18-FA35-419C-B63D-49AC237961FA}" sibTransId="{1A2F2EB6-DC50-445D-9D45-4C7400B14142}"/>
    <dgm:cxn modelId="{C296771A-7B31-4042-A58F-4FF338FA1FAE}" srcId="{9D9AC3EF-FC1A-4E07-8ECB-EFE79D93C59A}" destId="{EB89DBC5-EE57-4822-9EAD-A9DBA892C97E}" srcOrd="0" destOrd="0" parTransId="{C84784A5-B540-4182-B0EC-EAF78A9E182C}" sibTransId="{EF8555AD-2208-4024-AE15-EF0FA41ADCB6}"/>
    <dgm:cxn modelId="{8922B84D-9FFD-49FA-A7C2-CE22E31C17E3}" type="presParOf" srcId="{2E467BA8-0751-4457-87B6-62B2C59BC92F}" destId="{D33810A7-F34F-4EAE-9923-B5CC65FF2836}" srcOrd="0" destOrd="0" presId="urn:microsoft.com/office/officeart/2005/8/layout/StepDownProcess"/>
    <dgm:cxn modelId="{6264214A-831E-4571-8DD9-2D4D89FEBB73}" type="presParOf" srcId="{D33810A7-F34F-4EAE-9923-B5CC65FF2836}" destId="{646EAA66-27C1-4C53-B400-B09BB8F5A044}" srcOrd="0" destOrd="0" presId="urn:microsoft.com/office/officeart/2005/8/layout/StepDownProcess"/>
    <dgm:cxn modelId="{96576282-9F36-4755-AD2E-03349DCA7478}" type="presParOf" srcId="{D33810A7-F34F-4EAE-9923-B5CC65FF2836}" destId="{DCBF3103-52FB-4D37-805F-A9F7E6CA39FB}" srcOrd="1" destOrd="0" presId="urn:microsoft.com/office/officeart/2005/8/layout/StepDownProcess"/>
    <dgm:cxn modelId="{EA8E076B-804F-4921-9E50-0B9693758EC2}" type="presParOf" srcId="{D33810A7-F34F-4EAE-9923-B5CC65FF2836}" destId="{C6A92C93-D67F-46E9-86AA-90950B3EACD6}" srcOrd="2" destOrd="0" presId="urn:microsoft.com/office/officeart/2005/8/layout/StepDownProcess"/>
    <dgm:cxn modelId="{A14711A2-E0F5-430C-8AD5-9B3903B97A31}" type="presParOf" srcId="{2E467BA8-0751-4457-87B6-62B2C59BC92F}" destId="{F322E893-FAE0-412A-8996-6CA1ABF3EEA5}" srcOrd="1" destOrd="0" presId="urn:microsoft.com/office/officeart/2005/8/layout/StepDownProcess"/>
    <dgm:cxn modelId="{0216F24F-6FD8-4C68-9C4B-6CFAE6920610}" type="presParOf" srcId="{2E467BA8-0751-4457-87B6-62B2C59BC92F}" destId="{51E13FC9-7E62-4661-BF7D-A0F0530E57A8}" srcOrd="2" destOrd="0" presId="urn:microsoft.com/office/officeart/2005/8/layout/StepDownProcess"/>
    <dgm:cxn modelId="{7878BC7A-243A-4BCA-9AD7-112403DFD0C4}" type="presParOf" srcId="{51E13FC9-7E62-4661-BF7D-A0F0530E57A8}" destId="{5EF8C6A1-CAAF-4938-BA2C-35EE945B7F03}" srcOrd="0" destOrd="0" presId="urn:microsoft.com/office/officeart/2005/8/layout/StepDownProcess"/>
    <dgm:cxn modelId="{44321FEE-8894-4113-B1E5-D4CA662D8C31}" type="presParOf" srcId="{51E13FC9-7E62-4661-BF7D-A0F0530E57A8}" destId="{FE2FE528-D27A-4D16-B0FF-79833A2266AB}" srcOrd="1" destOrd="0" presId="urn:microsoft.com/office/officeart/2005/8/layout/StepDownProcess"/>
    <dgm:cxn modelId="{B60882CE-E732-4F84-95FA-56AD3D89ACC5}" type="presParOf" srcId="{51E13FC9-7E62-4661-BF7D-A0F0530E57A8}" destId="{32F2BF3F-D31D-4685-B1EB-7DE49406B5EF}" srcOrd="2" destOrd="0" presId="urn:microsoft.com/office/officeart/2005/8/layout/StepDownProcess"/>
    <dgm:cxn modelId="{E8700A2C-5822-4D16-8C34-9EE0F2D49D0C}" type="presParOf" srcId="{2E467BA8-0751-4457-87B6-62B2C59BC92F}" destId="{5C56686B-4E35-4334-A471-152BBB3311F4}" srcOrd="3" destOrd="0" presId="urn:microsoft.com/office/officeart/2005/8/layout/StepDownProcess"/>
    <dgm:cxn modelId="{476BE1C6-8731-4556-AF3F-C464AE923E98}" type="presParOf" srcId="{2E467BA8-0751-4457-87B6-62B2C59BC92F}" destId="{BB3CFA61-447D-4AE5-9C26-6AD9C0B1DE19}" srcOrd="4" destOrd="0" presId="urn:microsoft.com/office/officeart/2005/8/layout/StepDownProcess"/>
    <dgm:cxn modelId="{F5182575-27AC-439C-9E14-DA430F26483D}" type="presParOf" srcId="{BB3CFA61-447D-4AE5-9C26-6AD9C0B1DE19}" destId="{C71A260F-D454-4B25-AF6A-BDD80AB786EF}" srcOrd="0" destOrd="0" presId="urn:microsoft.com/office/officeart/2005/8/layout/StepDownProcess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A12B66-649A-4FCF-A567-3A961CAD2D2D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508D6-C334-4DBD-8524-50717AD504B6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sz="2000" b="1" dirty="0" smtClean="0"/>
            <a:t>Рабочие группы Экспертной комиссии в составе 3-х человек каждая оценивают материалы</a:t>
          </a:r>
          <a:endParaRPr lang="ru-RU" sz="2000" dirty="0"/>
        </a:p>
      </dgm:t>
    </dgm:pt>
    <dgm:pt modelId="{FFC92CD8-9620-4D16-9457-B6F99173FDE3}" type="parTrans" cxnId="{734CAE47-B8C7-4ACF-BF31-877D352AB83D}">
      <dgm:prSet/>
      <dgm:spPr/>
      <dgm:t>
        <a:bodyPr/>
        <a:lstStyle/>
        <a:p>
          <a:endParaRPr lang="ru-RU"/>
        </a:p>
      </dgm:t>
    </dgm:pt>
    <dgm:pt modelId="{5F44B30D-9FA3-4494-8354-40A8BFB868D9}" type="sibTrans" cxnId="{734CAE47-B8C7-4ACF-BF31-877D352AB83D}">
      <dgm:prSet/>
      <dgm:spPr/>
      <dgm:t>
        <a:bodyPr/>
        <a:lstStyle/>
        <a:p>
          <a:endParaRPr lang="ru-RU"/>
        </a:p>
      </dgm:t>
    </dgm:pt>
    <dgm:pt modelId="{FFCE8619-05D1-41B0-B373-C6641F83DEFD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sz="2000" b="1" dirty="0" smtClean="0"/>
            <a:t>Счетная комиссия обрабатывает экспертные листы и составляет общий рейтинг участников</a:t>
          </a:r>
          <a:endParaRPr lang="ru-RU" sz="2000" dirty="0"/>
        </a:p>
      </dgm:t>
    </dgm:pt>
    <dgm:pt modelId="{2D970168-847F-49C2-BC29-0BD8FF4F8D6A}" type="parTrans" cxnId="{9CBB7779-7154-47AB-AF1E-7811DAA96024}">
      <dgm:prSet/>
      <dgm:spPr/>
      <dgm:t>
        <a:bodyPr/>
        <a:lstStyle/>
        <a:p>
          <a:endParaRPr lang="ru-RU"/>
        </a:p>
      </dgm:t>
    </dgm:pt>
    <dgm:pt modelId="{4ACAA75B-FC93-46CA-A5CE-164CDE646FF6}" type="sibTrans" cxnId="{9CBB7779-7154-47AB-AF1E-7811DAA96024}">
      <dgm:prSet/>
      <dgm:spPr/>
      <dgm:t>
        <a:bodyPr/>
        <a:lstStyle/>
        <a:p>
          <a:endParaRPr lang="ru-RU"/>
        </a:p>
      </dgm:t>
    </dgm:pt>
    <dgm:pt modelId="{B353BF51-1737-447B-8103-97981C646585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sz="2000" b="1" dirty="0" smtClean="0"/>
            <a:t>Участники, занявшие в общем рейтинге места с 1-го по 30-е, приглашаются в очный этап</a:t>
          </a:r>
          <a:endParaRPr lang="ru-RU" sz="2000" dirty="0"/>
        </a:p>
      </dgm:t>
    </dgm:pt>
    <dgm:pt modelId="{188269A1-E0FF-4B96-A033-FA70189EDE59}" type="parTrans" cxnId="{1F8AE41B-14FA-40B3-879C-558B9FEA696F}">
      <dgm:prSet/>
      <dgm:spPr/>
      <dgm:t>
        <a:bodyPr/>
        <a:lstStyle/>
        <a:p>
          <a:endParaRPr lang="ru-RU"/>
        </a:p>
      </dgm:t>
    </dgm:pt>
    <dgm:pt modelId="{0FAF72B3-562F-4327-926B-6748A32326CF}" type="sibTrans" cxnId="{1F8AE41B-14FA-40B3-879C-558B9FEA696F}">
      <dgm:prSet/>
      <dgm:spPr/>
      <dgm:t>
        <a:bodyPr/>
        <a:lstStyle/>
        <a:p>
          <a:endParaRPr lang="ru-RU"/>
        </a:p>
      </dgm:t>
    </dgm:pt>
    <dgm:pt modelId="{8ACDB061-CBCE-4E1B-A088-BDD19907A601}">
      <dgm:prSet/>
      <dgm:spPr>
        <a:ln>
          <a:solidFill>
            <a:schemeClr val="accent2"/>
          </a:solidFill>
        </a:ln>
      </dgm:spPr>
      <dgm:t>
        <a:bodyPr/>
        <a:lstStyle/>
        <a:p>
          <a:endParaRPr lang="ru-RU" dirty="0"/>
        </a:p>
      </dgm:t>
    </dgm:pt>
    <dgm:pt modelId="{B08EB272-5732-47C7-B3F4-64905095B730}" type="parTrans" cxnId="{966DBCC5-F1B2-488A-BC90-9EF8AACDAD02}">
      <dgm:prSet/>
      <dgm:spPr/>
      <dgm:t>
        <a:bodyPr/>
        <a:lstStyle/>
        <a:p>
          <a:endParaRPr lang="ru-RU"/>
        </a:p>
      </dgm:t>
    </dgm:pt>
    <dgm:pt modelId="{F71DF5C2-6A1F-4834-A4F9-E5BAC331B7F2}" type="sibTrans" cxnId="{966DBCC5-F1B2-488A-BC90-9EF8AACDAD02}">
      <dgm:prSet/>
      <dgm:spPr/>
      <dgm:t>
        <a:bodyPr/>
        <a:lstStyle/>
        <a:p>
          <a:endParaRPr lang="ru-RU"/>
        </a:p>
      </dgm:t>
    </dgm:pt>
    <dgm:pt modelId="{63E4E0CB-B931-41D4-92D9-7DF09BA509DF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sz="2000" b="1" dirty="0" smtClean="0"/>
            <a:t>Остальные участники после окончания Конкурса получают сертификат участника </a:t>
          </a:r>
          <a:endParaRPr lang="ru-RU" sz="2000" dirty="0"/>
        </a:p>
      </dgm:t>
    </dgm:pt>
    <dgm:pt modelId="{5874B5FA-376D-481D-8F3D-5299FADB4260}" type="parTrans" cxnId="{26BA9BC8-6F6C-496C-9366-EF0CCA017BA3}">
      <dgm:prSet/>
      <dgm:spPr/>
      <dgm:t>
        <a:bodyPr/>
        <a:lstStyle/>
        <a:p>
          <a:endParaRPr lang="ru-RU"/>
        </a:p>
      </dgm:t>
    </dgm:pt>
    <dgm:pt modelId="{EA5C5D46-2D7B-4AF0-B4C5-5C680B10A99C}" type="sibTrans" cxnId="{26BA9BC8-6F6C-496C-9366-EF0CCA017BA3}">
      <dgm:prSet/>
      <dgm:spPr/>
      <dgm:t>
        <a:bodyPr/>
        <a:lstStyle/>
        <a:p>
          <a:endParaRPr lang="ru-RU"/>
        </a:p>
      </dgm:t>
    </dgm:pt>
    <dgm:pt modelId="{DA8E1099-2CA9-4D90-8AB1-B73E2AE15758}" type="pres">
      <dgm:prSet presAssocID="{11A12B66-649A-4FCF-A567-3A961CAD2D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4FC85B-1600-46A6-BCF6-D6B3E7CBE2E5}" type="pres">
      <dgm:prSet presAssocID="{D56508D6-C334-4DBD-8524-50717AD504B6}" presName="parentLin" presStyleCnt="0"/>
      <dgm:spPr/>
    </dgm:pt>
    <dgm:pt modelId="{9070B46A-EA76-4198-A345-AE4F7E5189DD}" type="pres">
      <dgm:prSet presAssocID="{D56508D6-C334-4DBD-8524-50717AD504B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038519C-7DBC-43AB-A4D4-613FC8C66C41}" type="pres">
      <dgm:prSet presAssocID="{D56508D6-C334-4DBD-8524-50717AD504B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EF9E2-F7FE-47B5-8148-A17C997CCB00}" type="pres">
      <dgm:prSet presAssocID="{D56508D6-C334-4DBD-8524-50717AD504B6}" presName="negativeSpace" presStyleCnt="0"/>
      <dgm:spPr/>
    </dgm:pt>
    <dgm:pt modelId="{7F3561D7-573A-47B0-AE41-EE26FE61F94B}" type="pres">
      <dgm:prSet presAssocID="{D56508D6-C334-4DBD-8524-50717AD504B6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accent4"/>
          </a:solidFill>
        </a:ln>
      </dgm:spPr>
    </dgm:pt>
    <dgm:pt modelId="{E2D5B175-94E6-4A08-9AA0-1F4A59DE32FB}" type="pres">
      <dgm:prSet presAssocID="{5F44B30D-9FA3-4494-8354-40A8BFB868D9}" presName="spaceBetweenRectangles" presStyleCnt="0"/>
      <dgm:spPr/>
    </dgm:pt>
    <dgm:pt modelId="{F2897D79-005B-4070-9425-A03D738DCC3C}" type="pres">
      <dgm:prSet presAssocID="{FFCE8619-05D1-41B0-B373-C6641F83DEFD}" presName="parentLin" presStyleCnt="0"/>
      <dgm:spPr/>
    </dgm:pt>
    <dgm:pt modelId="{31EC9A1E-F5A7-4E65-BD36-18F5C8AD54AC}" type="pres">
      <dgm:prSet presAssocID="{FFCE8619-05D1-41B0-B373-C6641F83DEF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E7132B6-AFBC-4378-9B3A-0AB2C63D90D2}" type="pres">
      <dgm:prSet presAssocID="{FFCE8619-05D1-41B0-B373-C6641F83DEF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34A55-8CC8-4678-AE01-48A1795F6FA3}" type="pres">
      <dgm:prSet presAssocID="{FFCE8619-05D1-41B0-B373-C6641F83DEFD}" presName="negativeSpace" presStyleCnt="0"/>
      <dgm:spPr/>
    </dgm:pt>
    <dgm:pt modelId="{250C7E73-593F-4247-81EF-8E4BD5F98E8C}" type="pres">
      <dgm:prSet presAssocID="{FFCE8619-05D1-41B0-B373-C6641F83DEFD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A611A7C7-1C0A-4D96-8C76-6F73DA94688F}" type="pres">
      <dgm:prSet presAssocID="{4ACAA75B-FC93-46CA-A5CE-164CDE646FF6}" presName="spaceBetweenRectangles" presStyleCnt="0"/>
      <dgm:spPr/>
    </dgm:pt>
    <dgm:pt modelId="{0C472EC0-04AA-4036-BBE1-8A0A739F4007}" type="pres">
      <dgm:prSet presAssocID="{B353BF51-1737-447B-8103-97981C646585}" presName="parentLin" presStyleCnt="0"/>
      <dgm:spPr/>
    </dgm:pt>
    <dgm:pt modelId="{BDBB3816-7E47-419D-812F-3D0488335DEA}" type="pres">
      <dgm:prSet presAssocID="{B353BF51-1737-447B-8103-97981C64658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6142532-C19D-4CC7-B641-C05E87599E4C}" type="pres">
      <dgm:prSet presAssocID="{B353BF51-1737-447B-8103-97981C64658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78BE9-C5A4-4CF1-8A98-ACBE9392BB0D}" type="pres">
      <dgm:prSet presAssocID="{B353BF51-1737-447B-8103-97981C646585}" presName="negativeSpace" presStyleCnt="0"/>
      <dgm:spPr/>
    </dgm:pt>
    <dgm:pt modelId="{96320A90-5309-4329-9920-4DD7E9046424}" type="pres">
      <dgm:prSet presAssocID="{B353BF51-1737-447B-8103-97981C64658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8BDA8-B259-4D2B-A4E9-BB2EF64D9489}" type="pres">
      <dgm:prSet presAssocID="{0FAF72B3-562F-4327-926B-6748A32326CF}" presName="spaceBetweenRectangles" presStyleCnt="0"/>
      <dgm:spPr/>
    </dgm:pt>
    <dgm:pt modelId="{80260CA1-7617-4395-80A2-2AD514900201}" type="pres">
      <dgm:prSet presAssocID="{63E4E0CB-B931-41D4-92D9-7DF09BA509DF}" presName="parentLin" presStyleCnt="0"/>
      <dgm:spPr/>
    </dgm:pt>
    <dgm:pt modelId="{01E9D182-BD3A-4338-9592-D64F0F58C2CD}" type="pres">
      <dgm:prSet presAssocID="{63E4E0CB-B931-41D4-92D9-7DF09BA509DF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CEC5EC1-1A16-4BC0-9364-B1B820421F6E}" type="pres">
      <dgm:prSet presAssocID="{63E4E0CB-B931-41D4-92D9-7DF09BA509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0FFB0-40D9-48B0-8FA7-16842761B01D}" type="pres">
      <dgm:prSet presAssocID="{63E4E0CB-B931-41D4-92D9-7DF09BA509DF}" presName="negativeSpace" presStyleCnt="0"/>
      <dgm:spPr/>
    </dgm:pt>
    <dgm:pt modelId="{77D54501-9C25-42E0-B077-9E7DAE97D290}" type="pres">
      <dgm:prSet presAssocID="{63E4E0CB-B931-41D4-92D9-7DF09BA509DF}" presName="childText" presStyleLbl="conFgAcc1" presStyleIdx="3" presStyleCnt="4">
        <dgm:presLayoutVars>
          <dgm:bulletEnabled val="1"/>
        </dgm:presLayoutVars>
      </dgm:prSet>
      <dgm:spPr>
        <a:ln cmpd="dbl">
          <a:solidFill>
            <a:schemeClr val="accent2"/>
          </a:solidFill>
        </a:ln>
      </dgm:spPr>
    </dgm:pt>
  </dgm:ptLst>
  <dgm:cxnLst>
    <dgm:cxn modelId="{951A08F4-F87C-45A7-A6E6-8EA03572D7BA}" type="presOf" srcId="{FFCE8619-05D1-41B0-B373-C6641F83DEFD}" destId="{31EC9A1E-F5A7-4E65-BD36-18F5C8AD54AC}" srcOrd="0" destOrd="0" presId="urn:microsoft.com/office/officeart/2005/8/layout/list1"/>
    <dgm:cxn modelId="{966DBCC5-F1B2-488A-BC90-9EF8AACDAD02}" srcId="{B353BF51-1737-447B-8103-97981C646585}" destId="{8ACDB061-CBCE-4E1B-A088-BDD19907A601}" srcOrd="0" destOrd="0" parTransId="{B08EB272-5732-47C7-B3F4-64905095B730}" sibTransId="{F71DF5C2-6A1F-4834-A4F9-E5BAC331B7F2}"/>
    <dgm:cxn modelId="{1F8AE41B-14FA-40B3-879C-558B9FEA696F}" srcId="{11A12B66-649A-4FCF-A567-3A961CAD2D2D}" destId="{B353BF51-1737-447B-8103-97981C646585}" srcOrd="2" destOrd="0" parTransId="{188269A1-E0FF-4B96-A033-FA70189EDE59}" sibTransId="{0FAF72B3-562F-4327-926B-6748A32326CF}"/>
    <dgm:cxn modelId="{61B1F80E-729F-4B20-B815-894A0BE41039}" type="presOf" srcId="{63E4E0CB-B931-41D4-92D9-7DF09BA509DF}" destId="{9CEC5EC1-1A16-4BC0-9364-B1B820421F6E}" srcOrd="1" destOrd="0" presId="urn:microsoft.com/office/officeart/2005/8/layout/list1"/>
    <dgm:cxn modelId="{734CAE47-B8C7-4ACF-BF31-877D352AB83D}" srcId="{11A12B66-649A-4FCF-A567-3A961CAD2D2D}" destId="{D56508D6-C334-4DBD-8524-50717AD504B6}" srcOrd="0" destOrd="0" parTransId="{FFC92CD8-9620-4D16-9457-B6F99173FDE3}" sibTransId="{5F44B30D-9FA3-4494-8354-40A8BFB868D9}"/>
    <dgm:cxn modelId="{CFA8C131-7681-4DD3-806D-19FF17C9637A}" type="presOf" srcId="{D56508D6-C334-4DBD-8524-50717AD504B6}" destId="{8038519C-7DBC-43AB-A4D4-613FC8C66C41}" srcOrd="1" destOrd="0" presId="urn:microsoft.com/office/officeart/2005/8/layout/list1"/>
    <dgm:cxn modelId="{C4931DEC-9AF1-4467-AD89-64481ADD41FE}" type="presOf" srcId="{FFCE8619-05D1-41B0-B373-C6641F83DEFD}" destId="{AE7132B6-AFBC-4378-9B3A-0AB2C63D90D2}" srcOrd="1" destOrd="0" presId="urn:microsoft.com/office/officeart/2005/8/layout/list1"/>
    <dgm:cxn modelId="{118DB72D-3B9D-4001-B4FB-D7DDD16F541F}" type="presOf" srcId="{63E4E0CB-B931-41D4-92D9-7DF09BA509DF}" destId="{01E9D182-BD3A-4338-9592-D64F0F58C2CD}" srcOrd="0" destOrd="0" presId="urn:microsoft.com/office/officeart/2005/8/layout/list1"/>
    <dgm:cxn modelId="{4A1CBEED-7594-45E8-8ADF-B64AEA066FC0}" type="presOf" srcId="{8ACDB061-CBCE-4E1B-A088-BDD19907A601}" destId="{96320A90-5309-4329-9920-4DD7E9046424}" srcOrd="0" destOrd="0" presId="urn:microsoft.com/office/officeart/2005/8/layout/list1"/>
    <dgm:cxn modelId="{F28013EE-1B57-41F2-9C64-C566433CC600}" type="presOf" srcId="{B353BF51-1737-447B-8103-97981C646585}" destId="{BDBB3816-7E47-419D-812F-3D0488335DEA}" srcOrd="0" destOrd="0" presId="urn:microsoft.com/office/officeart/2005/8/layout/list1"/>
    <dgm:cxn modelId="{3A21BF07-4A9E-4AC5-B800-71F1DBC38836}" type="presOf" srcId="{B353BF51-1737-447B-8103-97981C646585}" destId="{96142532-C19D-4CC7-B641-C05E87599E4C}" srcOrd="1" destOrd="0" presId="urn:microsoft.com/office/officeart/2005/8/layout/list1"/>
    <dgm:cxn modelId="{DD381798-88FD-4AE4-B98F-D8D229288CBB}" type="presOf" srcId="{D56508D6-C334-4DBD-8524-50717AD504B6}" destId="{9070B46A-EA76-4198-A345-AE4F7E5189DD}" srcOrd="0" destOrd="0" presId="urn:microsoft.com/office/officeart/2005/8/layout/list1"/>
    <dgm:cxn modelId="{32044142-16C8-4199-8F9E-359834EB0139}" type="presOf" srcId="{11A12B66-649A-4FCF-A567-3A961CAD2D2D}" destId="{DA8E1099-2CA9-4D90-8AB1-B73E2AE15758}" srcOrd="0" destOrd="0" presId="urn:microsoft.com/office/officeart/2005/8/layout/list1"/>
    <dgm:cxn modelId="{9CBB7779-7154-47AB-AF1E-7811DAA96024}" srcId="{11A12B66-649A-4FCF-A567-3A961CAD2D2D}" destId="{FFCE8619-05D1-41B0-B373-C6641F83DEFD}" srcOrd="1" destOrd="0" parTransId="{2D970168-847F-49C2-BC29-0BD8FF4F8D6A}" sibTransId="{4ACAA75B-FC93-46CA-A5CE-164CDE646FF6}"/>
    <dgm:cxn modelId="{26BA9BC8-6F6C-496C-9366-EF0CCA017BA3}" srcId="{11A12B66-649A-4FCF-A567-3A961CAD2D2D}" destId="{63E4E0CB-B931-41D4-92D9-7DF09BA509DF}" srcOrd="3" destOrd="0" parTransId="{5874B5FA-376D-481D-8F3D-5299FADB4260}" sibTransId="{EA5C5D46-2D7B-4AF0-B4C5-5C680B10A99C}"/>
    <dgm:cxn modelId="{7FEBD9FD-FD36-4AFB-9B5B-9B6774EC6EC3}" type="presParOf" srcId="{DA8E1099-2CA9-4D90-8AB1-B73E2AE15758}" destId="{1E4FC85B-1600-46A6-BCF6-D6B3E7CBE2E5}" srcOrd="0" destOrd="0" presId="urn:microsoft.com/office/officeart/2005/8/layout/list1"/>
    <dgm:cxn modelId="{206DE30B-3FD9-475C-8444-EECA6035724E}" type="presParOf" srcId="{1E4FC85B-1600-46A6-BCF6-D6B3E7CBE2E5}" destId="{9070B46A-EA76-4198-A345-AE4F7E5189DD}" srcOrd="0" destOrd="0" presId="urn:microsoft.com/office/officeart/2005/8/layout/list1"/>
    <dgm:cxn modelId="{81125018-7294-4F4F-A231-B9D480644563}" type="presParOf" srcId="{1E4FC85B-1600-46A6-BCF6-D6B3E7CBE2E5}" destId="{8038519C-7DBC-43AB-A4D4-613FC8C66C41}" srcOrd="1" destOrd="0" presId="urn:microsoft.com/office/officeart/2005/8/layout/list1"/>
    <dgm:cxn modelId="{64896544-2306-460E-ABB6-80F8DA4973D2}" type="presParOf" srcId="{DA8E1099-2CA9-4D90-8AB1-B73E2AE15758}" destId="{087EF9E2-F7FE-47B5-8148-A17C997CCB00}" srcOrd="1" destOrd="0" presId="urn:microsoft.com/office/officeart/2005/8/layout/list1"/>
    <dgm:cxn modelId="{80423B0B-F44A-44C1-9BFE-09D5C6B2C8EA}" type="presParOf" srcId="{DA8E1099-2CA9-4D90-8AB1-B73E2AE15758}" destId="{7F3561D7-573A-47B0-AE41-EE26FE61F94B}" srcOrd="2" destOrd="0" presId="urn:microsoft.com/office/officeart/2005/8/layout/list1"/>
    <dgm:cxn modelId="{AED97A26-E6A4-4ACB-BE5C-0D78433E8692}" type="presParOf" srcId="{DA8E1099-2CA9-4D90-8AB1-B73E2AE15758}" destId="{E2D5B175-94E6-4A08-9AA0-1F4A59DE32FB}" srcOrd="3" destOrd="0" presId="urn:microsoft.com/office/officeart/2005/8/layout/list1"/>
    <dgm:cxn modelId="{8AFC09E2-3967-436B-8C38-0F25E6E7C28C}" type="presParOf" srcId="{DA8E1099-2CA9-4D90-8AB1-B73E2AE15758}" destId="{F2897D79-005B-4070-9425-A03D738DCC3C}" srcOrd="4" destOrd="0" presId="urn:microsoft.com/office/officeart/2005/8/layout/list1"/>
    <dgm:cxn modelId="{4AA97C6B-660F-420B-9B06-474B513D2669}" type="presParOf" srcId="{F2897D79-005B-4070-9425-A03D738DCC3C}" destId="{31EC9A1E-F5A7-4E65-BD36-18F5C8AD54AC}" srcOrd="0" destOrd="0" presId="urn:microsoft.com/office/officeart/2005/8/layout/list1"/>
    <dgm:cxn modelId="{63898F29-2030-4C68-BC31-8CDE771564AA}" type="presParOf" srcId="{F2897D79-005B-4070-9425-A03D738DCC3C}" destId="{AE7132B6-AFBC-4378-9B3A-0AB2C63D90D2}" srcOrd="1" destOrd="0" presId="urn:microsoft.com/office/officeart/2005/8/layout/list1"/>
    <dgm:cxn modelId="{931EB1DA-6932-4BDF-BDA4-7D3C2C0ECF9D}" type="presParOf" srcId="{DA8E1099-2CA9-4D90-8AB1-B73E2AE15758}" destId="{45B34A55-8CC8-4678-AE01-48A1795F6FA3}" srcOrd="5" destOrd="0" presId="urn:microsoft.com/office/officeart/2005/8/layout/list1"/>
    <dgm:cxn modelId="{0D271A1C-7C65-4D80-95AF-8F523739045E}" type="presParOf" srcId="{DA8E1099-2CA9-4D90-8AB1-B73E2AE15758}" destId="{250C7E73-593F-4247-81EF-8E4BD5F98E8C}" srcOrd="6" destOrd="0" presId="urn:microsoft.com/office/officeart/2005/8/layout/list1"/>
    <dgm:cxn modelId="{ACE2EFD7-E532-4AFC-B20E-8B2AAD718541}" type="presParOf" srcId="{DA8E1099-2CA9-4D90-8AB1-B73E2AE15758}" destId="{A611A7C7-1C0A-4D96-8C76-6F73DA94688F}" srcOrd="7" destOrd="0" presId="urn:microsoft.com/office/officeart/2005/8/layout/list1"/>
    <dgm:cxn modelId="{6E434B2E-1623-4D3F-9B3D-68E89C1F11E1}" type="presParOf" srcId="{DA8E1099-2CA9-4D90-8AB1-B73E2AE15758}" destId="{0C472EC0-04AA-4036-BBE1-8A0A739F4007}" srcOrd="8" destOrd="0" presId="urn:microsoft.com/office/officeart/2005/8/layout/list1"/>
    <dgm:cxn modelId="{40062448-D699-4BB1-96DE-EB357EF9617D}" type="presParOf" srcId="{0C472EC0-04AA-4036-BBE1-8A0A739F4007}" destId="{BDBB3816-7E47-419D-812F-3D0488335DEA}" srcOrd="0" destOrd="0" presId="urn:microsoft.com/office/officeart/2005/8/layout/list1"/>
    <dgm:cxn modelId="{ECEE84F7-BC1C-4BCE-83C7-3CD4C524036F}" type="presParOf" srcId="{0C472EC0-04AA-4036-BBE1-8A0A739F4007}" destId="{96142532-C19D-4CC7-B641-C05E87599E4C}" srcOrd="1" destOrd="0" presId="urn:microsoft.com/office/officeart/2005/8/layout/list1"/>
    <dgm:cxn modelId="{000F3C05-F6E1-4DB7-8725-7DB662DBE403}" type="presParOf" srcId="{DA8E1099-2CA9-4D90-8AB1-B73E2AE15758}" destId="{43578BE9-C5A4-4CF1-8A98-ACBE9392BB0D}" srcOrd="9" destOrd="0" presId="urn:microsoft.com/office/officeart/2005/8/layout/list1"/>
    <dgm:cxn modelId="{6757340B-1E60-4266-90B3-53AE4A8300CC}" type="presParOf" srcId="{DA8E1099-2CA9-4D90-8AB1-B73E2AE15758}" destId="{96320A90-5309-4329-9920-4DD7E9046424}" srcOrd="10" destOrd="0" presId="urn:microsoft.com/office/officeart/2005/8/layout/list1"/>
    <dgm:cxn modelId="{3040AD3D-CB36-4593-BA0D-B3BF30EA9D4D}" type="presParOf" srcId="{DA8E1099-2CA9-4D90-8AB1-B73E2AE15758}" destId="{E258BDA8-B259-4D2B-A4E9-BB2EF64D9489}" srcOrd="11" destOrd="0" presId="urn:microsoft.com/office/officeart/2005/8/layout/list1"/>
    <dgm:cxn modelId="{198736BE-094E-41E6-87CC-14B0FD19C69B}" type="presParOf" srcId="{DA8E1099-2CA9-4D90-8AB1-B73E2AE15758}" destId="{80260CA1-7617-4395-80A2-2AD514900201}" srcOrd="12" destOrd="0" presId="urn:microsoft.com/office/officeart/2005/8/layout/list1"/>
    <dgm:cxn modelId="{06E5C25A-3ABA-4E22-A9B9-A5094E7803D4}" type="presParOf" srcId="{80260CA1-7617-4395-80A2-2AD514900201}" destId="{01E9D182-BD3A-4338-9592-D64F0F58C2CD}" srcOrd="0" destOrd="0" presId="urn:microsoft.com/office/officeart/2005/8/layout/list1"/>
    <dgm:cxn modelId="{E89E1C1A-7527-416E-868A-9E58494D60A1}" type="presParOf" srcId="{80260CA1-7617-4395-80A2-2AD514900201}" destId="{9CEC5EC1-1A16-4BC0-9364-B1B820421F6E}" srcOrd="1" destOrd="0" presId="urn:microsoft.com/office/officeart/2005/8/layout/list1"/>
    <dgm:cxn modelId="{E76F85B5-4069-498C-A145-8DD6E8F46BFE}" type="presParOf" srcId="{DA8E1099-2CA9-4D90-8AB1-B73E2AE15758}" destId="{5A90FFB0-40D9-48B0-8FA7-16842761B01D}" srcOrd="13" destOrd="0" presId="urn:microsoft.com/office/officeart/2005/8/layout/list1"/>
    <dgm:cxn modelId="{CC5CFF1C-0052-436F-B6CC-9D059C0610B2}" type="presParOf" srcId="{DA8E1099-2CA9-4D90-8AB1-B73E2AE15758}" destId="{77D54501-9C25-42E0-B077-9E7DAE97D290}" srcOrd="14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F0D17-54B5-47F6-906A-854B8891648A}" type="doc">
      <dgm:prSet loTypeId="urn:microsoft.com/office/officeart/2005/8/layout/pList2" loCatId="list" qsTypeId="urn:microsoft.com/office/officeart/2005/8/quickstyle/3d1" qsCatId="3D" csTypeId="urn:microsoft.com/office/officeart/2005/8/colors/accent1_2" csCatId="accent1" phldr="1"/>
      <dgm:spPr/>
    </dgm:pt>
    <dgm:pt modelId="{093180A2-36C2-48D7-AEB2-8674CCCDAA3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демонстрация способности к критическому и логическому мышлению, навыков публичного выступления.</a:t>
          </a:r>
          <a:endParaRPr lang="ru-RU" sz="2000" dirty="0">
            <a:solidFill>
              <a:srgbClr val="002060"/>
            </a:solidFill>
          </a:endParaRPr>
        </a:p>
      </dgm:t>
    </dgm:pt>
    <dgm:pt modelId="{6AE4E4FC-C371-478E-A646-EAEA3C14BD1F}" type="parTrans" cxnId="{518AE8B4-5415-4D9D-AD2F-07A2A89AE170}">
      <dgm:prSet/>
      <dgm:spPr/>
      <dgm:t>
        <a:bodyPr/>
        <a:lstStyle/>
        <a:p>
          <a:endParaRPr lang="ru-RU"/>
        </a:p>
      </dgm:t>
    </dgm:pt>
    <dgm:pt modelId="{88148C83-CD29-4D6B-B050-EF8867C10A4E}" type="sibTrans" cxnId="{518AE8B4-5415-4D9D-AD2F-07A2A89AE170}">
      <dgm:prSet/>
      <dgm:spPr/>
      <dgm:t>
        <a:bodyPr/>
        <a:lstStyle/>
        <a:p>
          <a:endParaRPr lang="ru-RU"/>
        </a:p>
      </dgm:t>
    </dgm:pt>
    <dgm:pt modelId="{8BF8E1FB-E13A-4BC7-8FD6-EA2A7B33FDF2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определенный вид краткой дискуссии, позволяющей быстро, кратко и грамотно доносить мысли и формулировать аргументы.</a:t>
          </a:r>
          <a:endParaRPr lang="ru-RU" sz="2000" dirty="0">
            <a:solidFill>
              <a:srgbClr val="002060"/>
            </a:solidFill>
          </a:endParaRPr>
        </a:p>
      </dgm:t>
    </dgm:pt>
    <dgm:pt modelId="{59A02B40-ABF0-4A38-8FF7-764393AC9A16}" type="parTrans" cxnId="{4036A312-58BF-42FA-A8DC-77586701BA0D}">
      <dgm:prSet/>
      <dgm:spPr/>
      <dgm:t>
        <a:bodyPr/>
        <a:lstStyle/>
        <a:p>
          <a:endParaRPr lang="ru-RU"/>
        </a:p>
      </dgm:t>
    </dgm:pt>
    <dgm:pt modelId="{6AD6DAD9-DA33-4006-934E-A5726BFBE00B}" type="sibTrans" cxnId="{4036A312-58BF-42FA-A8DC-77586701BA0D}">
      <dgm:prSet/>
      <dgm:spPr/>
      <dgm:t>
        <a:bodyPr/>
        <a:lstStyle/>
        <a:p>
          <a:endParaRPr lang="ru-RU"/>
        </a:p>
      </dgm:t>
    </dgm:pt>
    <dgm:pt modelId="{B0E16437-5551-40C2-9668-325114D6CA69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20 минут на пару участников</a:t>
          </a:r>
          <a:endParaRPr lang="ru-RU" sz="2000" dirty="0">
            <a:solidFill>
              <a:srgbClr val="002060"/>
            </a:solidFill>
          </a:endParaRPr>
        </a:p>
      </dgm:t>
    </dgm:pt>
    <dgm:pt modelId="{B94DDEFC-6B57-47BC-BA3A-B2DD17816D7E}" type="parTrans" cxnId="{3F4957F1-8AF3-4DF7-9421-5C36DA9CC18A}">
      <dgm:prSet/>
      <dgm:spPr/>
      <dgm:t>
        <a:bodyPr/>
        <a:lstStyle/>
        <a:p>
          <a:endParaRPr lang="ru-RU"/>
        </a:p>
      </dgm:t>
    </dgm:pt>
    <dgm:pt modelId="{C376A161-B266-426B-B076-74EEABE68011}" type="sibTrans" cxnId="{3F4957F1-8AF3-4DF7-9421-5C36DA9CC18A}">
      <dgm:prSet/>
      <dgm:spPr/>
      <dgm:t>
        <a:bodyPr/>
        <a:lstStyle/>
        <a:p>
          <a:endParaRPr lang="ru-RU"/>
        </a:p>
      </dgm:t>
    </dgm:pt>
    <dgm:pt modelId="{AF72FB54-875F-4F64-BF1A-0C6953B65714}" type="pres">
      <dgm:prSet presAssocID="{4C9F0D17-54B5-47F6-906A-854B8891648A}" presName="Name0" presStyleCnt="0">
        <dgm:presLayoutVars>
          <dgm:dir/>
          <dgm:resizeHandles val="exact"/>
        </dgm:presLayoutVars>
      </dgm:prSet>
      <dgm:spPr/>
    </dgm:pt>
    <dgm:pt modelId="{C3382495-E011-4F20-A6DF-68299A1F3D60}" type="pres">
      <dgm:prSet presAssocID="{4C9F0D17-54B5-47F6-906A-854B8891648A}" presName="bkgdShp" presStyleLbl="alignAccFollowNode1" presStyleIdx="0" presStyleCnt="1" custScaleY="33479"/>
      <dgm:spPr>
        <a:solidFill>
          <a:srgbClr val="FFC000">
            <a:alpha val="90000"/>
          </a:srgbClr>
        </a:solidFill>
      </dgm:spPr>
    </dgm:pt>
    <dgm:pt modelId="{99DFBBE0-A70B-4E2E-AF4D-53D39E65E8CC}" type="pres">
      <dgm:prSet presAssocID="{4C9F0D17-54B5-47F6-906A-854B8891648A}" presName="linComp" presStyleCnt="0"/>
      <dgm:spPr/>
    </dgm:pt>
    <dgm:pt modelId="{3FB02B49-10D3-4824-8225-B65CB5F60B37}" type="pres">
      <dgm:prSet presAssocID="{093180A2-36C2-48D7-AEB2-8674CCCDAA33}" presName="compNode" presStyleCnt="0"/>
      <dgm:spPr/>
    </dgm:pt>
    <dgm:pt modelId="{78586123-10C0-48DA-9CD7-E62CB8CA36EF}" type="pres">
      <dgm:prSet presAssocID="{093180A2-36C2-48D7-AEB2-8674CCCDAA33}" presName="node" presStyleLbl="node1" presStyleIdx="0" presStyleCnt="3" custScaleY="12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8B521-5678-431F-9105-E5B4DD182EFB}" type="pres">
      <dgm:prSet presAssocID="{093180A2-36C2-48D7-AEB2-8674CCCDAA33}" presName="invisiNode" presStyleLbl="node1" presStyleIdx="0" presStyleCnt="3"/>
      <dgm:spPr/>
    </dgm:pt>
    <dgm:pt modelId="{3C4C7A8A-F777-4021-BB38-8003FB48935A}" type="pres">
      <dgm:prSet presAssocID="{093180A2-36C2-48D7-AEB2-8674CCCDAA33}" presName="imagNode" presStyleLbl="fgImgPlace1" presStyleIdx="0" presStyleCnt="3" custScaleY="70397"/>
      <dgm:spPr>
        <a:solidFill>
          <a:srgbClr val="009999"/>
        </a:solidFill>
      </dgm:spPr>
    </dgm:pt>
    <dgm:pt modelId="{A84BE352-F07D-427A-A3B2-D3BFB8E76A14}" type="pres">
      <dgm:prSet presAssocID="{88148C83-CD29-4D6B-B050-EF8867C10A4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BA89A25-47B9-45F5-930C-34A87B2DC539}" type="pres">
      <dgm:prSet presAssocID="{8BF8E1FB-E13A-4BC7-8FD6-EA2A7B33FDF2}" presName="compNode" presStyleCnt="0"/>
      <dgm:spPr/>
    </dgm:pt>
    <dgm:pt modelId="{48B0C6A5-1145-4EAF-B040-BB73D28D570E}" type="pres">
      <dgm:prSet presAssocID="{8BF8E1FB-E13A-4BC7-8FD6-EA2A7B33FDF2}" presName="node" presStyleLbl="node1" presStyleIdx="1" presStyleCnt="3" custScaleY="12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5004F-FEDF-4247-B261-C7F2D0A7819B}" type="pres">
      <dgm:prSet presAssocID="{8BF8E1FB-E13A-4BC7-8FD6-EA2A7B33FDF2}" presName="invisiNode" presStyleLbl="node1" presStyleIdx="1" presStyleCnt="3"/>
      <dgm:spPr/>
    </dgm:pt>
    <dgm:pt modelId="{E61B8CA0-F757-4552-92F5-7BDD598EF92C}" type="pres">
      <dgm:prSet presAssocID="{8BF8E1FB-E13A-4BC7-8FD6-EA2A7B33FDF2}" presName="imagNode" presStyleLbl="fgImgPlace1" presStyleIdx="1" presStyleCnt="3" custScaleY="70397"/>
      <dgm:spPr>
        <a:solidFill>
          <a:srgbClr val="009999"/>
        </a:solidFill>
      </dgm:spPr>
    </dgm:pt>
    <dgm:pt modelId="{BC6A1CB7-75F5-403E-870F-319AC927D9FF}" type="pres">
      <dgm:prSet presAssocID="{6AD6DAD9-DA33-4006-934E-A5726BFBE00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68BD5A-AE10-4D2B-8431-2D9258FD64C8}" type="pres">
      <dgm:prSet presAssocID="{B0E16437-5551-40C2-9668-325114D6CA69}" presName="compNode" presStyleCnt="0"/>
      <dgm:spPr/>
    </dgm:pt>
    <dgm:pt modelId="{61734A17-7C00-4172-9A03-67AC7E8540D5}" type="pres">
      <dgm:prSet presAssocID="{B0E16437-5551-40C2-9668-325114D6CA69}" presName="node" presStyleLbl="node1" presStyleIdx="2" presStyleCnt="3" custScaleY="128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D201C-B3D1-4A0F-91F3-40BE018A17AF}" type="pres">
      <dgm:prSet presAssocID="{B0E16437-5551-40C2-9668-325114D6CA69}" presName="invisiNode" presStyleLbl="node1" presStyleIdx="2" presStyleCnt="3"/>
      <dgm:spPr/>
    </dgm:pt>
    <dgm:pt modelId="{D3DEDCAE-56E2-408A-B3FE-9E053D707620}" type="pres">
      <dgm:prSet presAssocID="{B0E16437-5551-40C2-9668-325114D6CA69}" presName="imagNode" presStyleLbl="fgImgPlace1" presStyleIdx="2" presStyleCnt="3" custScaleY="70397"/>
      <dgm:spPr>
        <a:solidFill>
          <a:srgbClr val="009999"/>
        </a:solidFill>
      </dgm:spPr>
    </dgm:pt>
  </dgm:ptLst>
  <dgm:cxnLst>
    <dgm:cxn modelId="{30FAC5D1-52D7-49F6-BDCB-EB4A2D7F924F}" type="presOf" srcId="{6AD6DAD9-DA33-4006-934E-A5726BFBE00B}" destId="{BC6A1CB7-75F5-403E-870F-319AC927D9FF}" srcOrd="0" destOrd="0" presId="urn:microsoft.com/office/officeart/2005/8/layout/pList2"/>
    <dgm:cxn modelId="{518AE8B4-5415-4D9D-AD2F-07A2A89AE170}" srcId="{4C9F0D17-54B5-47F6-906A-854B8891648A}" destId="{093180A2-36C2-48D7-AEB2-8674CCCDAA33}" srcOrd="0" destOrd="0" parTransId="{6AE4E4FC-C371-478E-A646-EAEA3C14BD1F}" sibTransId="{88148C83-CD29-4D6B-B050-EF8867C10A4E}"/>
    <dgm:cxn modelId="{CEC33C43-A700-4FB3-8D16-BC0E7C733145}" type="presOf" srcId="{093180A2-36C2-48D7-AEB2-8674CCCDAA33}" destId="{78586123-10C0-48DA-9CD7-E62CB8CA36EF}" srcOrd="0" destOrd="0" presId="urn:microsoft.com/office/officeart/2005/8/layout/pList2"/>
    <dgm:cxn modelId="{3F4957F1-8AF3-4DF7-9421-5C36DA9CC18A}" srcId="{4C9F0D17-54B5-47F6-906A-854B8891648A}" destId="{B0E16437-5551-40C2-9668-325114D6CA69}" srcOrd="2" destOrd="0" parTransId="{B94DDEFC-6B57-47BC-BA3A-B2DD17816D7E}" sibTransId="{C376A161-B266-426B-B076-74EEABE68011}"/>
    <dgm:cxn modelId="{C1170C2C-01F7-43BC-8965-689D07A84334}" type="presOf" srcId="{B0E16437-5551-40C2-9668-325114D6CA69}" destId="{61734A17-7C00-4172-9A03-67AC7E8540D5}" srcOrd="0" destOrd="0" presId="urn:microsoft.com/office/officeart/2005/8/layout/pList2"/>
    <dgm:cxn modelId="{B8384688-E69C-47DE-A69A-CB5B3C2C0FA2}" type="presOf" srcId="{88148C83-CD29-4D6B-B050-EF8867C10A4E}" destId="{A84BE352-F07D-427A-A3B2-D3BFB8E76A14}" srcOrd="0" destOrd="0" presId="urn:microsoft.com/office/officeart/2005/8/layout/pList2"/>
    <dgm:cxn modelId="{4036A312-58BF-42FA-A8DC-77586701BA0D}" srcId="{4C9F0D17-54B5-47F6-906A-854B8891648A}" destId="{8BF8E1FB-E13A-4BC7-8FD6-EA2A7B33FDF2}" srcOrd="1" destOrd="0" parTransId="{59A02B40-ABF0-4A38-8FF7-764393AC9A16}" sibTransId="{6AD6DAD9-DA33-4006-934E-A5726BFBE00B}"/>
    <dgm:cxn modelId="{B1C37202-B040-418E-87A4-68A4375984B2}" type="presOf" srcId="{8BF8E1FB-E13A-4BC7-8FD6-EA2A7B33FDF2}" destId="{48B0C6A5-1145-4EAF-B040-BB73D28D570E}" srcOrd="0" destOrd="0" presId="urn:microsoft.com/office/officeart/2005/8/layout/pList2"/>
    <dgm:cxn modelId="{AB011C00-202D-4D17-8F2F-62D2A6A22157}" type="presOf" srcId="{4C9F0D17-54B5-47F6-906A-854B8891648A}" destId="{AF72FB54-875F-4F64-BF1A-0C6953B65714}" srcOrd="0" destOrd="0" presId="urn:microsoft.com/office/officeart/2005/8/layout/pList2"/>
    <dgm:cxn modelId="{E7739BB2-0502-4D51-9FB1-FD95B6675C61}" type="presParOf" srcId="{AF72FB54-875F-4F64-BF1A-0C6953B65714}" destId="{C3382495-E011-4F20-A6DF-68299A1F3D60}" srcOrd="0" destOrd="0" presId="urn:microsoft.com/office/officeart/2005/8/layout/pList2"/>
    <dgm:cxn modelId="{42D39A72-3B95-4F84-9D93-5BAD8835D1F8}" type="presParOf" srcId="{AF72FB54-875F-4F64-BF1A-0C6953B65714}" destId="{99DFBBE0-A70B-4E2E-AF4D-53D39E65E8CC}" srcOrd="1" destOrd="0" presId="urn:microsoft.com/office/officeart/2005/8/layout/pList2"/>
    <dgm:cxn modelId="{550BC69E-8169-42D8-A37F-EDA8F2B0941A}" type="presParOf" srcId="{99DFBBE0-A70B-4E2E-AF4D-53D39E65E8CC}" destId="{3FB02B49-10D3-4824-8225-B65CB5F60B37}" srcOrd="0" destOrd="0" presId="urn:microsoft.com/office/officeart/2005/8/layout/pList2"/>
    <dgm:cxn modelId="{9306710F-27C9-4580-A841-466AB6100DB8}" type="presParOf" srcId="{3FB02B49-10D3-4824-8225-B65CB5F60B37}" destId="{78586123-10C0-48DA-9CD7-E62CB8CA36EF}" srcOrd="0" destOrd="0" presId="urn:microsoft.com/office/officeart/2005/8/layout/pList2"/>
    <dgm:cxn modelId="{6E456992-C1C3-4CCD-9B92-7219535BCB30}" type="presParOf" srcId="{3FB02B49-10D3-4824-8225-B65CB5F60B37}" destId="{B898B521-5678-431F-9105-E5B4DD182EFB}" srcOrd="1" destOrd="0" presId="urn:microsoft.com/office/officeart/2005/8/layout/pList2"/>
    <dgm:cxn modelId="{485CC411-785C-4F63-AA3E-8B8ECBC62141}" type="presParOf" srcId="{3FB02B49-10D3-4824-8225-B65CB5F60B37}" destId="{3C4C7A8A-F777-4021-BB38-8003FB48935A}" srcOrd="2" destOrd="0" presId="urn:microsoft.com/office/officeart/2005/8/layout/pList2"/>
    <dgm:cxn modelId="{AFFDEF22-3D96-4D40-A9FA-8A9B4FFFAC60}" type="presParOf" srcId="{99DFBBE0-A70B-4E2E-AF4D-53D39E65E8CC}" destId="{A84BE352-F07D-427A-A3B2-D3BFB8E76A14}" srcOrd="1" destOrd="0" presId="urn:microsoft.com/office/officeart/2005/8/layout/pList2"/>
    <dgm:cxn modelId="{8A1BAA2F-C404-4F0E-AFA3-BE631E98116F}" type="presParOf" srcId="{99DFBBE0-A70B-4E2E-AF4D-53D39E65E8CC}" destId="{CBA89A25-47B9-45F5-930C-34A87B2DC539}" srcOrd="2" destOrd="0" presId="urn:microsoft.com/office/officeart/2005/8/layout/pList2"/>
    <dgm:cxn modelId="{3D3ECB22-059F-4FC4-AAAB-AA60862B438C}" type="presParOf" srcId="{CBA89A25-47B9-45F5-930C-34A87B2DC539}" destId="{48B0C6A5-1145-4EAF-B040-BB73D28D570E}" srcOrd="0" destOrd="0" presId="urn:microsoft.com/office/officeart/2005/8/layout/pList2"/>
    <dgm:cxn modelId="{4F8010AE-2E63-48AC-9743-82295D7783B6}" type="presParOf" srcId="{CBA89A25-47B9-45F5-930C-34A87B2DC539}" destId="{ADF5004F-FEDF-4247-B261-C7F2D0A7819B}" srcOrd="1" destOrd="0" presId="urn:microsoft.com/office/officeart/2005/8/layout/pList2"/>
    <dgm:cxn modelId="{EF7638BD-0697-44F3-B797-687FB5EDDF86}" type="presParOf" srcId="{CBA89A25-47B9-45F5-930C-34A87B2DC539}" destId="{E61B8CA0-F757-4552-92F5-7BDD598EF92C}" srcOrd="2" destOrd="0" presId="urn:microsoft.com/office/officeart/2005/8/layout/pList2"/>
    <dgm:cxn modelId="{169C5B0D-A856-4EDF-B822-33167CBB79D1}" type="presParOf" srcId="{99DFBBE0-A70B-4E2E-AF4D-53D39E65E8CC}" destId="{BC6A1CB7-75F5-403E-870F-319AC927D9FF}" srcOrd="3" destOrd="0" presId="urn:microsoft.com/office/officeart/2005/8/layout/pList2"/>
    <dgm:cxn modelId="{6BEAF92E-C4F7-42A6-8682-9FE871A4EBEE}" type="presParOf" srcId="{99DFBBE0-A70B-4E2E-AF4D-53D39E65E8CC}" destId="{FD68BD5A-AE10-4D2B-8431-2D9258FD64C8}" srcOrd="4" destOrd="0" presId="urn:microsoft.com/office/officeart/2005/8/layout/pList2"/>
    <dgm:cxn modelId="{07CF5B56-ECF8-4B2C-B397-CF3196F57740}" type="presParOf" srcId="{FD68BD5A-AE10-4D2B-8431-2D9258FD64C8}" destId="{61734A17-7C00-4172-9A03-67AC7E8540D5}" srcOrd="0" destOrd="0" presId="urn:microsoft.com/office/officeart/2005/8/layout/pList2"/>
    <dgm:cxn modelId="{A6BEE48D-9155-49C9-AE41-665265A8952B}" type="presParOf" srcId="{FD68BD5A-AE10-4D2B-8431-2D9258FD64C8}" destId="{80FD201C-B3D1-4A0F-91F3-40BE018A17AF}" srcOrd="1" destOrd="0" presId="urn:microsoft.com/office/officeart/2005/8/layout/pList2"/>
    <dgm:cxn modelId="{B06D2040-895D-48C8-9733-9D79031B07EA}" type="presParOf" srcId="{FD68BD5A-AE10-4D2B-8431-2D9258FD64C8}" destId="{D3DEDCAE-56E2-408A-B3FE-9E053D70762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EAA66-27C1-4C53-B400-B09BB8F5A044}">
      <dsp:nvSpPr>
        <dsp:cNvPr id="0" name=""/>
        <dsp:cNvSpPr/>
      </dsp:nvSpPr>
      <dsp:spPr>
        <a:xfrm rot="5400000">
          <a:off x="1890117" y="1713461"/>
          <a:ext cx="1326889" cy="12300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CBF3103-52FB-4D37-805F-A9F7E6CA39FB}">
      <dsp:nvSpPr>
        <dsp:cNvPr id="0" name=""/>
        <dsp:cNvSpPr/>
      </dsp:nvSpPr>
      <dsp:spPr>
        <a:xfrm>
          <a:off x="1220365" y="29420"/>
          <a:ext cx="4265229" cy="1563518"/>
        </a:xfrm>
        <a:prstGeom prst="roundRect">
          <a:avLst>
            <a:gd name="adj" fmla="val 16670"/>
          </a:avLst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Представление от 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Заявка на рассмотрение кандидатуры для участия в Конкурсе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 Конкурсные материалы</a:t>
          </a:r>
          <a:endParaRPr lang="ru-RU" sz="1800" kern="1200" dirty="0"/>
        </a:p>
      </dsp:txBody>
      <dsp:txXfrm>
        <a:off x="1296703" y="105758"/>
        <a:ext cx="4112553" cy="1410842"/>
      </dsp:txXfrm>
    </dsp:sp>
    <dsp:sp modelId="{C6A92C93-D67F-46E9-86AA-90950B3EACD6}">
      <dsp:nvSpPr>
        <dsp:cNvPr id="0" name=""/>
        <dsp:cNvSpPr/>
      </dsp:nvSpPr>
      <dsp:spPr>
        <a:xfrm>
          <a:off x="1707993" y="2044194"/>
          <a:ext cx="1624581" cy="126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chemeClr val="bg1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МГОС/ГОС</a:t>
          </a:r>
          <a:endParaRPr lang="ru-RU" sz="1600" kern="1200" dirty="0">
            <a:solidFill>
              <a:schemeClr val="bg1"/>
            </a:solidFill>
            <a:latin typeface="PT Astra Serif" panose="020A0603040505020204" pitchFamily="18" charset="-52"/>
            <a:ea typeface="PT Astra Serif" panose="020A0603040505020204" pitchFamily="18" charset="-52"/>
          </a:endParaRPr>
        </a:p>
      </dsp:txBody>
      <dsp:txXfrm>
        <a:off x="1707993" y="2044194"/>
        <a:ext cx="1624581" cy="1263704"/>
      </dsp:txXfrm>
    </dsp:sp>
    <dsp:sp modelId="{5EF8C6A1-CAAF-4938-BA2C-35EE945B7F03}">
      <dsp:nvSpPr>
        <dsp:cNvPr id="0" name=""/>
        <dsp:cNvSpPr/>
      </dsp:nvSpPr>
      <dsp:spPr>
        <a:xfrm rot="5400000">
          <a:off x="4299362" y="3426320"/>
          <a:ext cx="1326889" cy="136922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2FE528-D27A-4D16-B0FF-79833A2266AB}">
      <dsp:nvSpPr>
        <dsp:cNvPr id="0" name=""/>
        <dsp:cNvSpPr/>
      </dsp:nvSpPr>
      <dsp:spPr>
        <a:xfrm>
          <a:off x="3559907" y="1785766"/>
          <a:ext cx="4208828" cy="1563518"/>
        </a:xfrm>
        <a:prstGeom prst="roundRect">
          <a:avLst>
            <a:gd name="adj" fmla="val 1667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Выписка из решения МГОС/ГОС (подпись председателя и секретаря)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 Письмо-подтверждение, подписанное председателем и секретарем МГОС/ГОС</a:t>
          </a:r>
          <a:endParaRPr lang="ru-RU" sz="1800" kern="1200" dirty="0"/>
        </a:p>
      </dsp:txBody>
      <dsp:txXfrm>
        <a:off x="3636245" y="1862104"/>
        <a:ext cx="4056152" cy="1410842"/>
      </dsp:txXfrm>
    </dsp:sp>
    <dsp:sp modelId="{32F2BF3F-D31D-4685-B1EB-7DE49406B5EF}">
      <dsp:nvSpPr>
        <dsp:cNvPr id="0" name=""/>
        <dsp:cNvSpPr/>
      </dsp:nvSpPr>
      <dsp:spPr>
        <a:xfrm>
          <a:off x="4370033" y="3818612"/>
          <a:ext cx="1624581" cy="1263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A260F-D454-4B25-AF6A-BDD80AB786EF}">
      <dsp:nvSpPr>
        <dsp:cNvPr id="0" name=""/>
        <dsp:cNvSpPr/>
      </dsp:nvSpPr>
      <dsp:spPr>
        <a:xfrm>
          <a:off x="5899449" y="3542113"/>
          <a:ext cx="4127811" cy="1563518"/>
        </a:xfrm>
        <a:prstGeom prst="roundRect">
          <a:avLst>
            <a:gd name="adj" fmla="val 16670"/>
          </a:avLst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Документы и конкурсные материалы согласно Положения</a:t>
          </a:r>
          <a:endParaRPr lang="ru-RU" sz="1800" kern="1200" dirty="0"/>
        </a:p>
      </dsp:txBody>
      <dsp:txXfrm>
        <a:off x="5975787" y="3618451"/>
        <a:ext cx="3975135" cy="1410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561D7-573A-47B0-AE41-EE26FE61F94B}">
      <dsp:nvSpPr>
        <dsp:cNvPr id="0" name=""/>
        <dsp:cNvSpPr/>
      </dsp:nvSpPr>
      <dsp:spPr>
        <a:xfrm>
          <a:off x="0" y="511533"/>
          <a:ext cx="977861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38519C-7DBC-43AB-A4D4-613FC8C66C41}">
      <dsp:nvSpPr>
        <dsp:cNvPr id="0" name=""/>
        <dsp:cNvSpPr/>
      </dsp:nvSpPr>
      <dsp:spPr>
        <a:xfrm>
          <a:off x="488930" y="68733"/>
          <a:ext cx="6845032" cy="885600"/>
        </a:xfrm>
        <a:prstGeom prst="roundRect">
          <a:avLst/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26" tIns="0" rIns="2587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Рабочие группы Экспертной комиссии в составе 3-х человек каждая оценивают материалы</a:t>
          </a:r>
          <a:endParaRPr lang="ru-RU" sz="2000" kern="1200" dirty="0"/>
        </a:p>
      </dsp:txBody>
      <dsp:txXfrm>
        <a:off x="532161" y="111964"/>
        <a:ext cx="6758570" cy="799138"/>
      </dsp:txXfrm>
    </dsp:sp>
    <dsp:sp modelId="{250C7E73-593F-4247-81EF-8E4BD5F98E8C}">
      <dsp:nvSpPr>
        <dsp:cNvPr id="0" name=""/>
        <dsp:cNvSpPr/>
      </dsp:nvSpPr>
      <dsp:spPr>
        <a:xfrm>
          <a:off x="0" y="1872333"/>
          <a:ext cx="977861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7132B6-AFBC-4378-9B3A-0AB2C63D90D2}">
      <dsp:nvSpPr>
        <dsp:cNvPr id="0" name=""/>
        <dsp:cNvSpPr/>
      </dsp:nvSpPr>
      <dsp:spPr>
        <a:xfrm>
          <a:off x="488930" y="1429533"/>
          <a:ext cx="6845032" cy="885600"/>
        </a:xfrm>
        <a:prstGeom prst="roundRect">
          <a:avLst/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26" tIns="0" rIns="2587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Счетная комиссия обрабатывает экспертные листы и составляет общий рейтинг участников</a:t>
          </a:r>
          <a:endParaRPr lang="ru-RU" sz="2000" kern="1200" dirty="0"/>
        </a:p>
      </dsp:txBody>
      <dsp:txXfrm>
        <a:off x="532161" y="1472764"/>
        <a:ext cx="6758570" cy="799138"/>
      </dsp:txXfrm>
    </dsp:sp>
    <dsp:sp modelId="{96320A90-5309-4329-9920-4DD7E9046424}">
      <dsp:nvSpPr>
        <dsp:cNvPr id="0" name=""/>
        <dsp:cNvSpPr/>
      </dsp:nvSpPr>
      <dsp:spPr>
        <a:xfrm>
          <a:off x="0" y="3233133"/>
          <a:ext cx="977861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58929" tIns="624840" rIns="75892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000" kern="1200" dirty="0"/>
        </a:p>
      </dsp:txBody>
      <dsp:txXfrm>
        <a:off x="0" y="3233133"/>
        <a:ext cx="9778618" cy="756000"/>
      </dsp:txXfrm>
    </dsp:sp>
    <dsp:sp modelId="{96142532-C19D-4CC7-B641-C05E87599E4C}">
      <dsp:nvSpPr>
        <dsp:cNvPr id="0" name=""/>
        <dsp:cNvSpPr/>
      </dsp:nvSpPr>
      <dsp:spPr>
        <a:xfrm>
          <a:off x="488930" y="2790333"/>
          <a:ext cx="6845032" cy="885600"/>
        </a:xfrm>
        <a:prstGeom prst="roundRect">
          <a:avLst/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26" tIns="0" rIns="2587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Участники, занявшие в общем рейтинге места с 1-го по 30-е, приглашаются в очный этап</a:t>
          </a:r>
          <a:endParaRPr lang="ru-RU" sz="2000" kern="1200" dirty="0"/>
        </a:p>
      </dsp:txBody>
      <dsp:txXfrm>
        <a:off x="532161" y="2833564"/>
        <a:ext cx="6758570" cy="799138"/>
      </dsp:txXfrm>
    </dsp:sp>
    <dsp:sp modelId="{77D54501-9C25-42E0-B077-9E7DAE97D290}">
      <dsp:nvSpPr>
        <dsp:cNvPr id="0" name=""/>
        <dsp:cNvSpPr/>
      </dsp:nvSpPr>
      <dsp:spPr>
        <a:xfrm>
          <a:off x="0" y="4593933"/>
          <a:ext cx="977861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dbl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EC5EC1-1A16-4BC0-9364-B1B820421F6E}">
      <dsp:nvSpPr>
        <dsp:cNvPr id="0" name=""/>
        <dsp:cNvSpPr/>
      </dsp:nvSpPr>
      <dsp:spPr>
        <a:xfrm>
          <a:off x="488930" y="4151133"/>
          <a:ext cx="6845032" cy="885600"/>
        </a:xfrm>
        <a:prstGeom prst="roundRect">
          <a:avLst/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8726" tIns="0" rIns="25872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Остальные участники после окончания Конкурса получают сертификат участника </a:t>
          </a:r>
          <a:endParaRPr lang="ru-RU" sz="2000" kern="1200" dirty="0"/>
        </a:p>
      </dsp:txBody>
      <dsp:txXfrm>
        <a:off x="532161" y="4194364"/>
        <a:ext cx="6758570" cy="7991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82495-E011-4F20-A6DF-68299A1F3D60}">
      <dsp:nvSpPr>
        <dsp:cNvPr id="0" name=""/>
        <dsp:cNvSpPr/>
      </dsp:nvSpPr>
      <dsp:spPr>
        <a:xfrm>
          <a:off x="0" y="481160"/>
          <a:ext cx="10515600" cy="484320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4C7A8A-F777-4021-BB38-8003FB48935A}">
      <dsp:nvSpPr>
        <dsp:cNvPr id="0" name=""/>
        <dsp:cNvSpPr/>
      </dsp:nvSpPr>
      <dsp:spPr>
        <a:xfrm>
          <a:off x="320294" y="223211"/>
          <a:ext cx="3085940" cy="746820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586123-10C0-48DA-9CD7-E62CB8CA36EF}">
      <dsp:nvSpPr>
        <dsp:cNvPr id="0" name=""/>
        <dsp:cNvSpPr/>
      </dsp:nvSpPr>
      <dsp:spPr>
        <a:xfrm rot="10800000">
          <a:off x="320294" y="1066544"/>
          <a:ext cx="3085940" cy="2274912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демонстрация способности к критическому и логическому мышлению, навыков публичного выступления.</a:t>
          </a:r>
          <a:endParaRPr lang="ru-RU" sz="2000" kern="1200" dirty="0">
            <a:solidFill>
              <a:srgbClr val="002060"/>
            </a:solidFill>
          </a:endParaRPr>
        </a:p>
      </dsp:txBody>
      <dsp:txXfrm rot="10800000">
        <a:off x="390255" y="1066544"/>
        <a:ext cx="2946018" cy="2204951"/>
      </dsp:txXfrm>
    </dsp:sp>
    <dsp:sp modelId="{E61B8CA0-F757-4552-92F5-7BDD598EF92C}">
      <dsp:nvSpPr>
        <dsp:cNvPr id="0" name=""/>
        <dsp:cNvSpPr/>
      </dsp:nvSpPr>
      <dsp:spPr>
        <a:xfrm>
          <a:off x="3714829" y="223211"/>
          <a:ext cx="3085940" cy="746820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B0C6A5-1145-4EAF-B040-BB73D28D570E}">
      <dsp:nvSpPr>
        <dsp:cNvPr id="0" name=""/>
        <dsp:cNvSpPr/>
      </dsp:nvSpPr>
      <dsp:spPr>
        <a:xfrm rot="10800000">
          <a:off x="3714829" y="1066544"/>
          <a:ext cx="3085940" cy="2274912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определенный вид краткой дискуссии, позволяющей быстро, кратко и грамотно доносить мысли и формулировать аргументы.</a:t>
          </a:r>
          <a:endParaRPr lang="ru-RU" sz="2000" kern="1200" dirty="0">
            <a:solidFill>
              <a:srgbClr val="002060"/>
            </a:solidFill>
          </a:endParaRPr>
        </a:p>
      </dsp:txBody>
      <dsp:txXfrm rot="10800000">
        <a:off x="3784790" y="1066544"/>
        <a:ext cx="2946018" cy="2204951"/>
      </dsp:txXfrm>
    </dsp:sp>
    <dsp:sp modelId="{D3DEDCAE-56E2-408A-B3FE-9E053D707620}">
      <dsp:nvSpPr>
        <dsp:cNvPr id="0" name=""/>
        <dsp:cNvSpPr/>
      </dsp:nvSpPr>
      <dsp:spPr>
        <a:xfrm>
          <a:off x="7109364" y="223211"/>
          <a:ext cx="3085940" cy="746820"/>
        </a:xfrm>
        <a:prstGeom prst="roundRect">
          <a:avLst>
            <a:gd name="adj" fmla="val 10000"/>
          </a:avLst>
        </a:prstGeom>
        <a:solidFill>
          <a:srgbClr val="009999"/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1734A17-7C00-4172-9A03-67AC7E8540D5}">
      <dsp:nvSpPr>
        <dsp:cNvPr id="0" name=""/>
        <dsp:cNvSpPr/>
      </dsp:nvSpPr>
      <dsp:spPr>
        <a:xfrm rot="10800000">
          <a:off x="7109364" y="1066544"/>
          <a:ext cx="3085940" cy="2274912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rPr>
            <a:t>20 минут на пару участников</a:t>
          </a:r>
          <a:endParaRPr lang="ru-RU" sz="2000" kern="1200" dirty="0">
            <a:solidFill>
              <a:srgbClr val="002060"/>
            </a:solidFill>
          </a:endParaRPr>
        </a:p>
      </dsp:txBody>
      <dsp:txXfrm rot="10800000">
        <a:off x="7179325" y="1066544"/>
        <a:ext cx="2946018" cy="2204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5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85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0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4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1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2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50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7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4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633D0-496F-4A7B-BDFA-DF4FFABAD76A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BE77-0066-4484-AAE3-ACBCCE7BAB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06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toipkro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toipkro.ru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40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Free vector group video concept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19" y="2716206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952" y="1386332"/>
            <a:ext cx="104648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dirty="0">
                <a:latin typeface="Century Gothic" panose="020B0502020202020204" pitchFamily="34" charset="0"/>
              </a:rPr>
              <a:t>Уважаемые коллеги!</a:t>
            </a:r>
          </a:p>
          <a:p>
            <a:r>
              <a:rPr lang="ru-RU" sz="3200" dirty="0">
                <a:latin typeface="Century Gothic" panose="020B0502020202020204" pitchFamily="34" charset="0"/>
              </a:rPr>
              <a:t>Убедительная просьба при подключении </a:t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3200" dirty="0">
                <a:latin typeface="Century Gothic" panose="020B0502020202020204" pitchFamily="34" charset="0"/>
              </a:rPr>
              <a:t>к </a:t>
            </a:r>
            <a:r>
              <a:rPr lang="ru-RU" sz="3200" dirty="0" err="1">
                <a:latin typeface="Century Gothic" panose="020B0502020202020204" pitchFamily="34" charset="0"/>
              </a:rPr>
              <a:t>вебинару</a:t>
            </a:r>
            <a:r>
              <a:rPr lang="ru-RU" sz="3200" dirty="0">
                <a:latin typeface="Century Gothic" panose="020B0502020202020204" pitchFamily="34" charset="0"/>
              </a:rPr>
              <a:t> в чате указать:</a:t>
            </a:r>
          </a:p>
          <a:p>
            <a:pPr marL="742950" lvl="1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Century Gothic" panose="020B0502020202020204" pitchFamily="34" charset="0"/>
              </a:rPr>
              <a:t>ФИО подключившихся, </a:t>
            </a:r>
          </a:p>
          <a:p>
            <a:pPr marL="742950" lvl="1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Century Gothic" panose="020B0502020202020204" pitchFamily="34" charset="0"/>
              </a:rPr>
              <a:t>должность, </a:t>
            </a:r>
          </a:p>
          <a:p>
            <a:pPr marL="742950" lvl="1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Century Gothic" panose="020B0502020202020204" pitchFamily="34" charset="0"/>
              </a:rPr>
              <a:t>место работы, </a:t>
            </a:r>
          </a:p>
          <a:p>
            <a:pPr marL="742950" lvl="1" indent="-285750">
              <a:buClr>
                <a:srgbClr val="7030A0"/>
              </a:buClr>
              <a:buFont typeface="Wingdings" panose="05000000000000000000" pitchFamily="2" charset="2"/>
              <a:buChar char="§"/>
            </a:pPr>
            <a:r>
              <a:rPr lang="ru-RU" sz="3200" dirty="0">
                <a:latin typeface="Century Gothic" panose="020B0502020202020204" pitchFamily="34" charset="0"/>
              </a:rPr>
              <a:t>муниципалитет.</a:t>
            </a:r>
          </a:p>
          <a:p>
            <a:endParaRPr lang="ru-RU" sz="3200" dirty="0">
              <a:latin typeface="Century Gothic" panose="020B0502020202020204" pitchFamily="34" charset="0"/>
            </a:endParaRPr>
          </a:p>
          <a:p>
            <a:r>
              <a:rPr lang="ru-RU" sz="3200" dirty="0">
                <a:latin typeface="Century Gothic" panose="020B0502020202020204" pitchFamily="34" charset="0"/>
              </a:rPr>
              <a:t>Спасибо!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EE33ED-390B-48C1-9A9A-4D5084142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3435" r="78602" b="80000"/>
          <a:stretch/>
        </p:blipFill>
        <p:spPr>
          <a:xfrm>
            <a:off x="237069" y="212942"/>
            <a:ext cx="1724763" cy="10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5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17" y="1290655"/>
            <a:ext cx="1299712" cy="99393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17" y="258890"/>
            <a:ext cx="10437090" cy="70777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документов для Оператора 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Конкурса</a:t>
            </a:r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ru-RU" sz="3600" b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17" y="1958437"/>
            <a:ext cx="11686209" cy="4993904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2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                    </a:t>
            </a:r>
            <a:r>
              <a:rPr lang="ru-RU" sz="2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Документы на участие в Конкурсе (сканированные в </a:t>
            </a:r>
            <a:r>
              <a:rPr lang="ru-RU" sz="26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цветном варианте единым документом в формате .</a:t>
            </a:r>
            <a:r>
              <a:rPr lang="en-US" sz="26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pdf</a:t>
            </a:r>
            <a:r>
              <a:rPr lang="ru-RU" sz="26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наименованные по фамилии конкурсанта и типу документов, например, </a:t>
            </a:r>
            <a:r>
              <a:rPr lang="ru-RU" sz="2600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Васильев_документы</a:t>
            </a:r>
            <a:r>
              <a:rPr lang="ru-RU" sz="2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на участие):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2600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- Представление от образовательной организации </a:t>
            </a:r>
            <a:r>
              <a:rPr lang="ru-RU" sz="2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(приложение 3</a:t>
            </a:r>
            <a:r>
              <a:rPr lang="ru-RU" sz="2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)</a:t>
            </a:r>
            <a:r>
              <a:rPr lang="ru-RU" sz="2600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2600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- Заявка на участие в Конкурсе </a:t>
            </a:r>
            <a:r>
              <a:rPr lang="ru-RU" sz="2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(приложение 4)</a:t>
            </a:r>
            <a:r>
              <a:rPr lang="ru-RU" sz="2600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;</a:t>
            </a:r>
            <a:endParaRPr lang="ru-RU" sz="2600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j-cs"/>
            </a:endParaRP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2600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- Выписка из протокола о решении органа самоуправления ОО о выдвижении данного участника на Конкурс,  заверенная подписью руководителя и печатью образовательной организации</a:t>
            </a:r>
            <a:r>
              <a:rPr lang="ru-RU" sz="2600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2600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- Письмо-подтверждение МГОС/ГОС </a:t>
            </a:r>
            <a:r>
              <a:rPr lang="ru-RU" sz="2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(приложение 5</a:t>
            </a:r>
            <a:r>
              <a:rPr lang="ru-RU" sz="2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)</a:t>
            </a:r>
            <a:r>
              <a:rPr lang="ru-RU" sz="2600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2600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- Выписка из протокола решения МГОС/ГОС о выдвижении участника на Конкурс</a:t>
            </a:r>
            <a:r>
              <a:rPr lang="ru-RU" sz="2600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2600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- Согласие на обработку персональных данных </a:t>
            </a:r>
            <a:r>
              <a:rPr lang="ru-RU" sz="2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(приложение 6</a:t>
            </a:r>
            <a:r>
              <a:rPr lang="ru-RU" sz="2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)</a:t>
            </a:r>
            <a:r>
              <a:rPr lang="ru-RU" sz="2600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;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ru-RU" sz="2600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- Копия паспорта участника </a:t>
            </a:r>
            <a:r>
              <a:rPr lang="ru-RU" sz="2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(1 и 2 страница</a:t>
            </a:r>
            <a:r>
              <a:rPr lang="ru-RU" sz="2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)</a:t>
            </a:r>
            <a:r>
              <a:rPr lang="ru-RU" sz="2600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568B5CD-594F-4415-B49E-CA8683ECA709}"/>
              </a:ext>
            </a:extLst>
          </p:cNvPr>
          <p:cNvSpPr/>
          <p:nvPr/>
        </p:nvSpPr>
        <p:spPr>
          <a:xfrm>
            <a:off x="137202" y="1107557"/>
            <a:ext cx="11999404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0A69D691-71E3-46BC-9E41-CEBEAAEA6351}"/>
              </a:ext>
            </a:extLst>
          </p:cNvPr>
          <p:cNvSpPr/>
          <p:nvPr/>
        </p:nvSpPr>
        <p:spPr>
          <a:xfrm rot="10800000" flipV="1">
            <a:off x="1868343" y="1914736"/>
            <a:ext cx="5283571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7400" y="13040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PT Astra Serif" panose="020A0603040505020204" pitchFamily="18" charset="-52"/>
              </a:rPr>
              <a:t>ЧЕТЫРЕ файла в электронном виде. </a:t>
            </a:r>
            <a:endParaRPr lang="ru-RU" dirty="0">
              <a:solidFill>
                <a:srgbClr val="001F5F"/>
              </a:solidFill>
              <a:latin typeface="PT Astra Serif" panose="020A0603040505020204" pitchFamily="18" charset="-52"/>
            </a:endParaRPr>
          </a:p>
          <a:p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</a:rPr>
              <a:t>ФАЙЛЫ НЕ АРХИВИРОВАТЬ!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43227" y="1375074"/>
            <a:ext cx="357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62C1"/>
                </a:solidFill>
                <a:latin typeface="PT Astra Serif" panose="020A0603040505020204" pitchFamily="18" charset="-52"/>
              </a:rPr>
              <a:t>konkurs.prodvizhenie@gmail.com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96" y="1304090"/>
            <a:ext cx="530631" cy="5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193"/>
            <a:ext cx="5963482" cy="3982006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97972" y="4626427"/>
            <a:ext cx="2177143" cy="2177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52257" y="1102474"/>
            <a:ext cx="1426031" cy="1705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66602" y="5514989"/>
            <a:ext cx="9189429" cy="83878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Эти приложения отправлять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оргкомитет конкурса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574" y="1667039"/>
            <a:ext cx="5698451" cy="1980313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360574" y="3631283"/>
            <a:ext cx="1019940" cy="1606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525595" y="2046249"/>
            <a:ext cx="1426031" cy="1705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273629" y="2455101"/>
            <a:ext cx="4604659" cy="1741118"/>
          </a:xfrm>
          <a:prstGeom prst="rect">
            <a:avLst/>
          </a:prstGeom>
          <a:solidFill>
            <a:srgbClr val="92D050">
              <a:alpha val="26000"/>
            </a:srgbClr>
          </a:solidFill>
          <a:ln>
            <a:solidFill>
              <a:srgbClr val="F3FDE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" y="575885"/>
            <a:ext cx="6030687" cy="48296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44" y="1052186"/>
            <a:ext cx="5257800" cy="5002396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 flipV="1">
            <a:off x="413657" y="5254519"/>
            <a:ext cx="2177143" cy="21772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613074" y="6054582"/>
            <a:ext cx="1110342" cy="60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21688" y="1052186"/>
            <a:ext cx="135281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223921" y="1542789"/>
            <a:ext cx="1412906" cy="1138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8849" y="5691439"/>
            <a:ext cx="5584368" cy="12665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Эти приложения отправлять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МГОС  и ГОС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73629" y="2190713"/>
            <a:ext cx="4604659" cy="2362200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solidFill>
              <a:srgbClr val="DBF8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887008" y="2889324"/>
            <a:ext cx="4749819" cy="2499338"/>
          </a:xfrm>
          <a:prstGeom prst="rect">
            <a:avLst/>
          </a:prstGeom>
          <a:solidFill>
            <a:srgbClr val="00B0F0">
              <a:alpha val="18000"/>
            </a:srgbClr>
          </a:solidFill>
          <a:ln>
            <a:solidFill>
              <a:srgbClr val="DBF8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7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25" y="1947235"/>
            <a:ext cx="11037455" cy="28315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«Видео-самопрезентация» - видео выступление в формате 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r>
              <a:rPr lang="en-US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mp4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или 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r>
              <a:rPr lang="en-US" b="1" dirty="0" err="1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mov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длительностью 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5 минут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названное по фамилии конкурсанта и типу документов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(например, </a:t>
            </a:r>
            <a:r>
              <a:rPr lang="ru-RU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Васильев_видео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-самопрезентация):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5A7B3D6-C68F-4B2E-9B13-0DE2D7510027}"/>
              </a:ext>
            </a:extLst>
          </p:cNvPr>
          <p:cNvSpPr txBox="1">
            <a:spLocks/>
          </p:cNvSpPr>
          <p:nvPr/>
        </p:nvSpPr>
        <p:spPr>
          <a:xfrm>
            <a:off x="544945" y="276966"/>
            <a:ext cx="1043709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документов для Оператора 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Конкурса:</a:t>
            </a:r>
            <a:endParaRPr lang="ru-RU" sz="3200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68B5CD-594F-4415-B49E-CA8683ECA709}"/>
              </a:ext>
            </a:extLst>
          </p:cNvPr>
          <p:cNvSpPr/>
          <p:nvPr/>
        </p:nvSpPr>
        <p:spPr>
          <a:xfrm>
            <a:off x="128625" y="1102353"/>
            <a:ext cx="11999404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A69D691-71E3-46BC-9E41-CEBEAAEA6351}"/>
              </a:ext>
            </a:extLst>
          </p:cNvPr>
          <p:cNvSpPr/>
          <p:nvPr/>
        </p:nvSpPr>
        <p:spPr>
          <a:xfrm rot="10800000" flipV="1">
            <a:off x="967137" y="1924376"/>
            <a:ext cx="5790888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3742" y="12780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PT Astra Serif" panose="020A0603040505020204" pitchFamily="18" charset="-52"/>
              </a:rPr>
              <a:t>ЧЕТЫРЕ файла в электронном виде. </a:t>
            </a:r>
            <a:endParaRPr lang="ru-RU" dirty="0">
              <a:solidFill>
                <a:srgbClr val="001F5F"/>
              </a:solidFill>
              <a:latin typeface="PT Astra Serif" panose="020A0603040505020204" pitchFamily="18" charset="-52"/>
            </a:endParaRPr>
          </a:p>
          <a:p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</a:rPr>
              <a:t>ФАЙЛЫ НЕ АРХИВИРОВАТЬ!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43227" y="1375074"/>
            <a:ext cx="357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62C1"/>
                </a:solidFill>
                <a:latin typeface="PT Astra Serif" panose="020A0603040505020204" pitchFamily="18" charset="-52"/>
              </a:rPr>
              <a:t>konkurs.prodvizhenie@gmail.com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96" y="1304090"/>
            <a:ext cx="530631" cy="530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153" y="3864258"/>
            <a:ext cx="1829141" cy="18291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6315" y="4418621"/>
            <a:ext cx="80118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Оператору направляется действующая ссылка на видео ролик в виде отдельного документа (файла)</a:t>
            </a:r>
          </a:p>
        </p:txBody>
      </p:sp>
    </p:spTree>
    <p:extLst>
      <p:ext uri="{BB962C8B-B14F-4D97-AF65-F5344CB8AC3E}">
        <p14:creationId xmlns:p14="http://schemas.microsoft.com/office/powerpoint/2010/main" val="16199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25" y="1744406"/>
            <a:ext cx="11037455" cy="542174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«Образовательная технология в обучении» - конкурсный материал, сохраненный в формате </a:t>
            </a:r>
            <a:r>
              <a:rPr lang="en-US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.pdf</a:t>
            </a:r>
            <a:r>
              <a:rPr lang="ru-RU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наименованный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фамилии конкурсанта и типу документов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(например, </a:t>
            </a:r>
            <a:r>
              <a:rPr lang="ru-RU" b="1" dirty="0" err="1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Васильев_технология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5A7B3D6-C68F-4B2E-9B13-0DE2D7510027}"/>
              </a:ext>
            </a:extLst>
          </p:cNvPr>
          <p:cNvSpPr txBox="1">
            <a:spLocks/>
          </p:cNvSpPr>
          <p:nvPr/>
        </p:nvSpPr>
        <p:spPr>
          <a:xfrm>
            <a:off x="544945" y="276966"/>
            <a:ext cx="1043709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документов для Оператора 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Конкурса:</a:t>
            </a:r>
            <a:endParaRPr lang="ru-RU" sz="3200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568B5CD-594F-4415-B49E-CA8683ECA709}"/>
              </a:ext>
            </a:extLst>
          </p:cNvPr>
          <p:cNvSpPr/>
          <p:nvPr/>
        </p:nvSpPr>
        <p:spPr>
          <a:xfrm>
            <a:off x="128625" y="1102353"/>
            <a:ext cx="11999404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0A69D691-71E3-46BC-9E41-CEBEAAEA6351}"/>
              </a:ext>
            </a:extLst>
          </p:cNvPr>
          <p:cNvSpPr/>
          <p:nvPr/>
        </p:nvSpPr>
        <p:spPr>
          <a:xfrm rot="10800000" flipV="1">
            <a:off x="967137" y="1924376"/>
            <a:ext cx="5790888" cy="45719"/>
          </a:xfrm>
          <a:prstGeom prst="rec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43742" y="12780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1F5F"/>
                </a:solidFill>
                <a:latin typeface="PT Astra Serif" panose="020A0603040505020204" pitchFamily="18" charset="-52"/>
              </a:rPr>
              <a:t>ЧЕТЫРЕ файла в электронном виде. </a:t>
            </a:r>
            <a:endParaRPr lang="ru-RU" dirty="0">
              <a:solidFill>
                <a:srgbClr val="001F5F"/>
              </a:solidFill>
              <a:latin typeface="PT Astra Serif" panose="020A0603040505020204" pitchFamily="18" charset="-52"/>
            </a:endParaRPr>
          </a:p>
          <a:p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</a:rPr>
              <a:t>ФАЙЛЫ НЕ АРХИВИРОВАТЬ!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43227" y="1375074"/>
            <a:ext cx="357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462C1"/>
                </a:solidFill>
                <a:latin typeface="PT Astra Serif" panose="020A0603040505020204" pitchFamily="18" charset="-52"/>
              </a:rPr>
              <a:t>konkurs.prodvizhenie@gmail.com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596" y="1304090"/>
            <a:ext cx="530631" cy="530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4" y="4358446"/>
            <a:ext cx="2046209" cy="20462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26731" y="4858331"/>
            <a:ext cx="8279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Формат материала – 1 слайд в виде </a:t>
            </a: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инфографики</a:t>
            </a:r>
          </a:p>
        </p:txBody>
      </p:sp>
    </p:spTree>
    <p:extLst>
      <p:ext uri="{BB962C8B-B14F-4D97-AF65-F5344CB8AC3E}">
        <p14:creationId xmlns:p14="http://schemas.microsoft.com/office/powerpoint/2010/main" val="41474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есплатное векторное изображение Иллюстрация концепции мегафо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4" t="7445" r="5270" b="7684"/>
          <a:stretch/>
        </p:blipFill>
        <p:spPr bwMode="auto">
          <a:xfrm>
            <a:off x="248195" y="2806746"/>
            <a:ext cx="2677885" cy="27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72" y="229751"/>
            <a:ext cx="10437090" cy="707771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Порядок приема документов</a:t>
            </a:r>
            <a:b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Оператором Конкурса:</a:t>
            </a:r>
            <a:endParaRPr lang="ru-RU" sz="3200" b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0FCBC54A-4539-4060-899C-8BC4F06E4E0E}"/>
              </a:ext>
            </a:extLst>
          </p:cNvPr>
          <p:cNvGrpSpPr/>
          <p:nvPr/>
        </p:nvGrpSpPr>
        <p:grpSpPr>
          <a:xfrm>
            <a:off x="50116" y="1145936"/>
            <a:ext cx="11999404" cy="133565"/>
            <a:chOff x="0" y="1137608"/>
            <a:chExt cx="11999404" cy="133565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9568B5CD-594F-4415-B49E-CA8683ECA709}"/>
                </a:ext>
              </a:extLst>
            </p:cNvPr>
            <p:cNvSpPr/>
            <p:nvPr/>
          </p:nvSpPr>
          <p:spPr>
            <a:xfrm>
              <a:off x="0" y="1137608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0A69D691-71E3-46BC-9E41-CEBEAAEA6351}"/>
                </a:ext>
              </a:extLst>
            </p:cNvPr>
            <p:cNvSpPr/>
            <p:nvPr/>
          </p:nvSpPr>
          <p:spPr>
            <a:xfrm rot="10800000" flipV="1">
              <a:off x="305112" y="122545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F698FEE7-8BA6-4DDB-AE85-13408CB3F91E}"/>
              </a:ext>
            </a:extLst>
          </p:cNvPr>
          <p:cNvSpPr txBox="1">
            <a:spLocks/>
          </p:cNvSpPr>
          <p:nvPr/>
        </p:nvSpPr>
        <p:spPr>
          <a:xfrm>
            <a:off x="3068883" y="1643471"/>
            <a:ext cx="8882743" cy="5043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ВСЕ конкурсные документы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сдавать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только в электронном виде на электронный адрес </a:t>
            </a:r>
            <a:r>
              <a:rPr lang="en-US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konkurs.prodvizhenie@gmail.com</a:t>
            </a:r>
          </a:p>
          <a:p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j-cs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Сканы всех конкурсных документов должны быть только в цветном варианте.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j-cs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Ответственность 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j-cs"/>
              </a:rPr>
              <a:t>за достоверность представленных документов и материалов несёт конкурсант и администрация образовательной организации.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5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5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5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5228" y="1320600"/>
            <a:ext cx="11100172" cy="14456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Цель: выявление и оценка личностных и </a:t>
            </a:r>
            <a:r>
              <a:rPr lang="ru-RU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профессиональных компетенций </a:t>
            </a:r>
            <a:r>
              <a:rPr lang="ru-RU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конкурсантов, оценка </a:t>
            </a:r>
            <a:r>
              <a:rPr lang="ru-RU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профессиональной деятельности и педагогической индивидуальности конкурсанта в контексте особенностей муниципалитета и образовательной организации.</a:t>
            </a:r>
            <a:endParaRPr lang="ru-RU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96F19C5-EE4E-43E7-85E4-D8AE0C60199E}"/>
              </a:ext>
            </a:extLst>
          </p:cNvPr>
          <p:cNvSpPr txBox="1">
            <a:spLocks/>
          </p:cNvSpPr>
          <p:nvPr/>
        </p:nvSpPr>
        <p:spPr>
          <a:xfrm>
            <a:off x="543139" y="242049"/>
            <a:ext cx="9567680" cy="649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Заочный этап. Конкурсное испытание</a:t>
            </a:r>
          </a:p>
          <a:p>
            <a:pPr algn="ctr"/>
            <a:r>
              <a:rPr lang="ru-RU" sz="32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«Видео-</a:t>
            </a:r>
            <a:r>
              <a:rPr lang="ru-RU" sz="3200" b="1" dirty="0" err="1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самопрезентация</a:t>
            </a:r>
            <a:r>
              <a:rPr lang="ru-RU" sz="32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784D5D55-62A1-4648-9A77-7AB87EC52760}"/>
              </a:ext>
            </a:extLst>
          </p:cNvPr>
          <p:cNvSpPr txBox="1">
            <a:spLocks/>
          </p:cNvSpPr>
          <p:nvPr/>
        </p:nvSpPr>
        <p:spPr>
          <a:xfrm>
            <a:off x="1384043" y="5002114"/>
            <a:ext cx="10460823" cy="160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FCBC54A-4539-4060-899C-8BC4F06E4E0E}"/>
              </a:ext>
            </a:extLst>
          </p:cNvPr>
          <p:cNvGrpSpPr/>
          <p:nvPr/>
        </p:nvGrpSpPr>
        <p:grpSpPr>
          <a:xfrm>
            <a:off x="50116" y="1027401"/>
            <a:ext cx="11999404" cy="133565"/>
            <a:chOff x="0" y="1137608"/>
            <a:chExt cx="11999404" cy="13356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9568B5CD-594F-4415-B49E-CA8683ECA709}"/>
                </a:ext>
              </a:extLst>
            </p:cNvPr>
            <p:cNvSpPr/>
            <p:nvPr/>
          </p:nvSpPr>
          <p:spPr>
            <a:xfrm>
              <a:off x="0" y="1137608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0A69D691-71E3-46BC-9E41-CEBEAAEA6351}"/>
                </a:ext>
              </a:extLst>
            </p:cNvPr>
            <p:cNvSpPr/>
            <p:nvPr/>
          </p:nvSpPr>
          <p:spPr>
            <a:xfrm rot="10800000" flipV="1">
              <a:off x="305112" y="122545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275114" y="3265713"/>
            <a:ext cx="9676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Тема и форма выступления </a:t>
            </a:r>
            <a:r>
              <a:rPr lang="ru-RU" sz="28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определяется </a:t>
            </a:r>
            <a:r>
              <a:rPr lang="ru-RU" sz="28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участником самостоятельно</a:t>
            </a:r>
            <a:r>
              <a:rPr lang="ru-RU" sz="28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endParaRPr lang="ru-RU" sz="2800" b="1" i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28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Технические требования к ролику: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формат </a:t>
            </a:r>
            <a:r>
              <a:rPr lang="ru-RU" sz="28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видео </a:t>
            </a:r>
            <a:r>
              <a:rPr lang="ru-RU" sz="2800" b="1" i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mp4 </a:t>
            </a:r>
            <a:r>
              <a:rPr lang="ru-RU" sz="28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или </a:t>
            </a:r>
            <a:r>
              <a:rPr lang="en-US" sz="2800" b="1" i="1" dirty="0" err="1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mov</a:t>
            </a:r>
            <a:r>
              <a:rPr lang="ru-RU" sz="28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горизонтальная съемка, высокое разрешение видео (1280х270), пропорции видео – 16:9,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длительность </a:t>
            </a:r>
            <a:r>
              <a:rPr lang="en-US" sz="28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видео 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– </a:t>
            </a:r>
            <a:r>
              <a:rPr lang="en-US" sz="2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более 5 минут</a:t>
            </a:r>
            <a:r>
              <a:rPr lang="ru-RU" sz="2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  <p:pic>
        <p:nvPicPr>
          <p:cNvPr id="1026" name="Picture 2" descr="Бесплатное векторное изображение Классическая черная камера на бел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0" y="3989097"/>
            <a:ext cx="1846319" cy="118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2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3315" y="1829600"/>
            <a:ext cx="9815175" cy="467718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ru-RU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Критерии </a:t>
            </a:r>
            <a:r>
              <a:rPr lang="ru-RU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оценивания: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</a:t>
            </a: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Соответствие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деятельности педагога </a:t>
            </a: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требованиям профессионального </a:t>
            </a:r>
            <a:r>
              <a:rPr lang="ru-RU" sz="2400" b="1" i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стандарта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2.Содержание видеоролика отражает </a:t>
            </a: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ценностные ориентиры 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образовательной организации во взаимосвязи с </a:t>
            </a: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актуальными направлениями развития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системы образования муниципалитета, региона, РФ</a:t>
            </a:r>
            <a:endParaRPr lang="ru-RU" sz="2400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3.Содержание </a:t>
            </a: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видеоролика отражает </a:t>
            </a: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содержание и результаты 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профессиональной деятельности</a:t>
            </a:r>
            <a:endParaRPr lang="ru-RU" sz="2400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4.Содержание </a:t>
            </a: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видеоролика 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раскрывает </a:t>
            </a: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личную педагогическую позицию, приоритеты 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профессиональной деятельности</a:t>
            </a:r>
            <a:endParaRPr lang="ru-RU" sz="2400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96F19C5-EE4E-43E7-85E4-D8AE0C60199E}"/>
              </a:ext>
            </a:extLst>
          </p:cNvPr>
          <p:cNvSpPr txBox="1">
            <a:spLocks/>
          </p:cNvSpPr>
          <p:nvPr/>
        </p:nvSpPr>
        <p:spPr>
          <a:xfrm>
            <a:off x="572636" y="228026"/>
            <a:ext cx="9567680" cy="649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Заочный этап. Конкурсное испытание</a:t>
            </a:r>
          </a:p>
          <a:p>
            <a:pPr algn="ctr"/>
            <a:r>
              <a:rPr lang="ru-RU" sz="32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«Видео-</a:t>
            </a:r>
            <a:r>
              <a:rPr lang="ru-RU" sz="3200" b="1" dirty="0" err="1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самопрезентация</a:t>
            </a:r>
            <a:r>
              <a:rPr lang="ru-RU" sz="32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784D5D55-62A1-4648-9A77-7AB87EC52760}"/>
              </a:ext>
            </a:extLst>
          </p:cNvPr>
          <p:cNvSpPr txBox="1">
            <a:spLocks/>
          </p:cNvSpPr>
          <p:nvPr/>
        </p:nvSpPr>
        <p:spPr>
          <a:xfrm>
            <a:off x="1384043" y="5002114"/>
            <a:ext cx="10460823" cy="160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FCBC54A-4539-4060-899C-8BC4F06E4E0E}"/>
              </a:ext>
            </a:extLst>
          </p:cNvPr>
          <p:cNvGrpSpPr/>
          <p:nvPr/>
        </p:nvGrpSpPr>
        <p:grpSpPr>
          <a:xfrm>
            <a:off x="93659" y="1062154"/>
            <a:ext cx="11999404" cy="133565"/>
            <a:chOff x="0" y="1137608"/>
            <a:chExt cx="11999404" cy="13356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9568B5CD-594F-4415-B49E-CA8683ECA709}"/>
                </a:ext>
              </a:extLst>
            </p:cNvPr>
            <p:cNvSpPr/>
            <p:nvPr/>
          </p:nvSpPr>
          <p:spPr>
            <a:xfrm>
              <a:off x="0" y="1137608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0A69D691-71E3-46BC-9E41-CEBEAAEA6351}"/>
                </a:ext>
              </a:extLst>
            </p:cNvPr>
            <p:cNvSpPr/>
            <p:nvPr/>
          </p:nvSpPr>
          <p:spPr>
            <a:xfrm rot="10800000" flipV="1">
              <a:off x="305112" y="122545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2" y="1451534"/>
            <a:ext cx="1858323" cy="185832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competition judges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59" y="4596232"/>
            <a:ext cx="3736441" cy="248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909" y="1433395"/>
            <a:ext cx="10527320" cy="4515569"/>
          </a:xfrm>
        </p:spPr>
        <p:txBody>
          <a:bodyPr>
            <a:noAutofit/>
          </a:bodyPr>
          <a:lstStyle/>
          <a:p>
            <a:pPr marL="0" indent="0" algn="just" defTabSz="719138">
              <a:lnSpc>
                <a:spcPct val="100000"/>
              </a:lnSpc>
              <a:spcBef>
                <a:spcPts val="200"/>
              </a:spcBef>
              <a:buNone/>
              <a:tabLst>
                <a:tab pos="355600" algn="l"/>
                <a:tab pos="449263" algn="l"/>
              </a:tabLst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</a:t>
            </a: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Творческий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подход, </a:t>
            </a: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нестандартные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решения в презентации собственной профессиональной деятельности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6.Визуальный </a:t>
            </a: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ряд и использованные технические приемы </a:t>
            </a:r>
            <a:r>
              <a:rPr lang="ru-RU" sz="2400" b="1" i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соответствуют</a:t>
            </a:r>
            <a:r>
              <a:rPr lang="ru-RU" sz="2400" b="1" i="1" dirty="0">
                <a:solidFill>
                  <a:srgbClr val="109EB4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b="1" i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смыслу и содержанию </a:t>
            </a: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ролика, уместны, адекватны и гармоничны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7.Соблюдение норм </a:t>
            </a:r>
            <a:r>
              <a:rPr lang="ru-RU" sz="2400" b="1" i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культуры речи</a:t>
            </a: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владение вербальными и невербальными средствами коммуникации, </a:t>
            </a:r>
            <a:r>
              <a:rPr lang="ru-RU" sz="2400" b="1" i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соответствие</a:t>
            </a:r>
            <a:r>
              <a:rPr lang="ru-RU" sz="2400" b="1" i="1" dirty="0">
                <a:solidFill>
                  <a:srgbClr val="109EB4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представленной информации </a:t>
            </a:r>
            <a:r>
              <a:rPr lang="ru-RU" sz="2400" b="1" i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этическим нормам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buNone/>
            </a:pPr>
            <a:r>
              <a:rPr lang="ru-RU" sz="2400" b="1" i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8.Соблюдение технических требований </a:t>
            </a: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 видеоролику, установленных Положением 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Конкурса</a:t>
            </a:r>
            <a:endParaRPr lang="ru-RU" sz="2400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496F19C5-EE4E-43E7-85E4-D8AE0C60199E}"/>
              </a:ext>
            </a:extLst>
          </p:cNvPr>
          <p:cNvSpPr txBox="1">
            <a:spLocks/>
          </p:cNvSpPr>
          <p:nvPr/>
        </p:nvSpPr>
        <p:spPr>
          <a:xfrm>
            <a:off x="581810" y="251513"/>
            <a:ext cx="9567680" cy="649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Заочный этап. Конкурсное испытание</a:t>
            </a:r>
          </a:p>
          <a:p>
            <a:pPr algn="ctr"/>
            <a:r>
              <a:rPr lang="ru-RU" sz="32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«Видео-</a:t>
            </a:r>
            <a:r>
              <a:rPr lang="ru-RU" sz="3200" b="1" dirty="0" err="1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самопрезентация</a:t>
            </a:r>
            <a:r>
              <a:rPr lang="ru-RU" sz="32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784D5D55-62A1-4648-9A77-7AB87EC52760}"/>
              </a:ext>
            </a:extLst>
          </p:cNvPr>
          <p:cNvSpPr txBox="1">
            <a:spLocks/>
          </p:cNvSpPr>
          <p:nvPr/>
        </p:nvSpPr>
        <p:spPr>
          <a:xfrm>
            <a:off x="1384043" y="5002114"/>
            <a:ext cx="10460823" cy="160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0FCBC54A-4539-4060-899C-8BC4F06E4E0E}"/>
              </a:ext>
            </a:extLst>
          </p:cNvPr>
          <p:cNvGrpSpPr/>
          <p:nvPr/>
        </p:nvGrpSpPr>
        <p:grpSpPr>
          <a:xfrm>
            <a:off x="50116" y="1060059"/>
            <a:ext cx="11999404" cy="133565"/>
            <a:chOff x="0" y="1137608"/>
            <a:chExt cx="11999404" cy="13356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9568B5CD-594F-4415-B49E-CA8683ECA709}"/>
                </a:ext>
              </a:extLst>
            </p:cNvPr>
            <p:cNvSpPr/>
            <p:nvPr/>
          </p:nvSpPr>
          <p:spPr>
            <a:xfrm>
              <a:off x="0" y="1137608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0A69D691-71E3-46BC-9E41-CEBEAAEA6351}"/>
                </a:ext>
              </a:extLst>
            </p:cNvPr>
            <p:cNvSpPr/>
            <p:nvPr/>
          </p:nvSpPr>
          <p:spPr>
            <a:xfrm rot="10800000" flipV="1">
              <a:off x="305112" y="122545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5228" y="5202528"/>
            <a:ext cx="8317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Максимальная оценка по каждому критерию </a:t>
            </a:r>
            <a:r>
              <a:rPr lang="ru-RU" sz="2400" b="1" dirty="0">
                <a:solidFill>
                  <a:srgbClr val="109EB4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– </a:t>
            </a:r>
            <a:r>
              <a:rPr lang="ru-RU" sz="2400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</a:t>
            </a:r>
            <a:r>
              <a:rPr lang="ru-RU" sz="2400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баллов</a:t>
            </a:r>
            <a:r>
              <a:rPr lang="ru-RU" sz="2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endParaRPr lang="ru-RU" sz="24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Максимальное </a:t>
            </a:r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количество баллов за конкурсное испытание – </a:t>
            </a:r>
            <a:r>
              <a:rPr lang="ru-RU" sz="2400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40 баллов</a:t>
            </a:r>
            <a:r>
              <a:rPr lang="ru-RU" sz="2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34" y="172687"/>
            <a:ext cx="10515600" cy="6358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Рекомендации по подготовке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«Видео-</a:t>
            </a:r>
            <a:r>
              <a:rPr lang="ru-RU" sz="3600" b="1" dirty="0" err="1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самопрезентация</a:t>
            </a: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95" y="1857980"/>
            <a:ext cx="10626082" cy="4183252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Внимательно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ознакомиться с критериями оценивания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техническими требованиями к ролику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Качество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видео (свет, поворот экрана,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стабилизация камеры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Содержательность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! Лучше меньше, но информативнее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Должна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быть видна личность участника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D81DDC6-D299-4E3E-BD3B-8AF2106AF7ED}"/>
              </a:ext>
            </a:extLst>
          </p:cNvPr>
          <p:cNvGrpSpPr/>
          <p:nvPr/>
        </p:nvGrpSpPr>
        <p:grpSpPr>
          <a:xfrm>
            <a:off x="94624" y="1072058"/>
            <a:ext cx="11999404" cy="150180"/>
            <a:chOff x="0" y="1324473"/>
            <a:chExt cx="11999404" cy="15018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3705128-4AB9-4CAB-BBC6-4DE3D807170D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8A8EEAC3-146F-40C7-B19E-A5B6386B9889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89" y="4117035"/>
            <a:ext cx="2526585" cy="25265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8392" y="1838919"/>
            <a:ext cx="9144000" cy="61437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РЕГИОНАЛЬНЫЙ </a:t>
            </a:r>
            <a:r>
              <a:rPr lang="ru-RU" sz="2400" b="1" dirty="0" smtClean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 </a:t>
            </a:r>
            <a:br>
              <a:rPr lang="ru-RU" sz="2400" b="1" dirty="0" smtClean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b="1" dirty="0" smtClean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ПРОФЕССИОНАЛЬНОГО МАСТЕРСТВА </a:t>
            </a:r>
            <a:br>
              <a:rPr lang="ru-RU" sz="2400" b="1" dirty="0" smtClean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400" b="1" dirty="0" smtClean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МОЛОДЫХ ПЕДАГОГОВ</a:t>
            </a:r>
            <a:endParaRPr lang="ru-RU" sz="2400" dirty="0">
              <a:solidFill>
                <a:srgbClr val="10A2B8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8250" y="2761883"/>
            <a:ext cx="9144000" cy="154224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en-US" sz="4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PRO</a:t>
            </a:r>
            <a:r>
              <a:rPr lang="ru-RU" sz="4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движение к вершинам мастерства»</a:t>
            </a:r>
            <a:r>
              <a:rPr lang="ru-RU" sz="4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2024 </a:t>
            </a:r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1" y="361879"/>
            <a:ext cx="1793883" cy="1793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58" y="350752"/>
            <a:ext cx="1558785" cy="1764693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01574" y="4811264"/>
            <a:ext cx="8727802" cy="814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ru-RU" sz="18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16E90B1-790C-4583-A09C-E137FA443B67}"/>
              </a:ext>
            </a:extLst>
          </p:cNvPr>
          <p:cNvSpPr txBox="1">
            <a:spLocks/>
          </p:cNvSpPr>
          <p:nvPr/>
        </p:nvSpPr>
        <p:spPr>
          <a:xfrm>
            <a:off x="3201574" y="6012874"/>
            <a:ext cx="8727802" cy="8146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66981" y="735600"/>
            <a:ext cx="4013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Установочный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семинар</a:t>
            </a:r>
          </a:p>
        </p:txBody>
      </p:sp>
    </p:spTree>
    <p:extLst>
      <p:ext uri="{BB962C8B-B14F-4D97-AF65-F5344CB8AC3E}">
        <p14:creationId xmlns:p14="http://schemas.microsoft.com/office/powerpoint/2010/main" val="3143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Бесплатное векторное изображение Клейкие заметки с булавкой, зажимом и скотче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9"/>
          <a:stretch/>
        </p:blipFill>
        <p:spPr bwMode="auto">
          <a:xfrm>
            <a:off x="-59554" y="1381205"/>
            <a:ext cx="5962650" cy="547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34" y="172687"/>
            <a:ext cx="10515600" cy="6358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Заочный этап. Конкурсное испытание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«Образовательная технология в обучении»</a:t>
            </a:r>
            <a:endParaRPr lang="ru-RU" sz="3600" b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772" y="2131432"/>
            <a:ext cx="1651057" cy="1036311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Слайд 16:9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Power Point</a:t>
            </a:r>
            <a:endParaRPr lang="ru-RU" sz="2000" b="1" i="1" dirty="0" smtClean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0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.pdf</a:t>
            </a:r>
            <a:endParaRPr lang="ru-RU" sz="2000" b="1" i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1D81DDC6-D299-4E3E-BD3B-8AF2106AF7ED}"/>
              </a:ext>
            </a:extLst>
          </p:cNvPr>
          <p:cNvGrpSpPr/>
          <p:nvPr/>
        </p:nvGrpSpPr>
        <p:grpSpPr>
          <a:xfrm>
            <a:off x="192596" y="1039811"/>
            <a:ext cx="11999404" cy="150180"/>
            <a:chOff x="0" y="1324473"/>
            <a:chExt cx="11999404" cy="150180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33705128-4AB9-4CAB-BBC6-4DE3D807170D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8A8EEAC3-146F-40C7-B19E-A5B6386B9889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 txBox="1">
            <a:spLocks/>
          </p:cNvSpPr>
          <p:nvPr/>
        </p:nvSpPr>
        <p:spPr>
          <a:xfrm>
            <a:off x="3394155" y="2332818"/>
            <a:ext cx="2505690" cy="633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Инфографика</a:t>
            </a:r>
            <a:endParaRPr lang="ru-RU" sz="2000" b="1" i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 txBox="1">
            <a:spLocks/>
          </p:cNvSpPr>
          <p:nvPr/>
        </p:nvSpPr>
        <p:spPr>
          <a:xfrm>
            <a:off x="889371" y="4278640"/>
            <a:ext cx="2505690" cy="633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ОО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Название технологии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ФИО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Должность</a:t>
            </a:r>
            <a:endParaRPr lang="ru-RU" sz="2000" b="1" i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 txBox="1">
            <a:spLocks/>
          </p:cNvSpPr>
          <p:nvPr/>
        </p:nvSpPr>
        <p:spPr>
          <a:xfrm>
            <a:off x="3557441" y="4950277"/>
            <a:ext cx="2505690" cy="633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Критерии</a:t>
            </a:r>
            <a:endParaRPr lang="ru-RU" sz="2000" b="1" i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 txBox="1">
            <a:spLocks/>
          </p:cNvSpPr>
          <p:nvPr/>
        </p:nvSpPr>
        <p:spPr>
          <a:xfrm>
            <a:off x="6192298" y="1961809"/>
            <a:ext cx="5759328" cy="1205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i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Цель: оценка уровня методического мастерства педагогов  </a:t>
            </a:r>
            <a:endParaRPr lang="ru-RU" b="1" i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 txBox="1">
            <a:spLocks/>
          </p:cNvSpPr>
          <p:nvPr/>
        </p:nvSpPr>
        <p:spPr>
          <a:xfrm>
            <a:off x="6192298" y="3836143"/>
            <a:ext cx="5313528" cy="884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 критерия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Содержание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Дизайн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Техническое исполнение</a:t>
            </a:r>
            <a:endParaRPr lang="ru-RU" sz="2400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873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34" y="172687"/>
            <a:ext cx="10515600" cy="6358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Заочный этап. Конкурсное испытание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«Образовательная технология в обучении»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112" y="2008061"/>
            <a:ext cx="10546191" cy="571081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spcBef>
                <a:spcPts val="0"/>
              </a:spcBef>
              <a:buAutoNum type="arabicPeriod"/>
            </a:pP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СОДЕРЖАНИЕ. (пункты 1-5 оцениваются от 0-5 баллов, пункты 6-7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 0-2 баллов) </a:t>
            </a:r>
            <a:endParaRPr lang="ru-RU" sz="2400" b="1" i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D81DDC6-D299-4E3E-BD3B-8AF2106AF7ED}"/>
              </a:ext>
            </a:extLst>
          </p:cNvPr>
          <p:cNvGrpSpPr/>
          <p:nvPr/>
        </p:nvGrpSpPr>
        <p:grpSpPr>
          <a:xfrm>
            <a:off x="192596" y="1039811"/>
            <a:ext cx="11999404" cy="150180"/>
            <a:chOff x="0" y="1324473"/>
            <a:chExt cx="11999404" cy="15018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3705128-4AB9-4CAB-BBC6-4DE3D807170D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8A8EEAC3-146F-40C7-B19E-A5B6386B9889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35121" y="1288703"/>
            <a:ext cx="341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Критерии </a:t>
            </a: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оценивания</a:t>
            </a:r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3195" y="3023756"/>
            <a:ext cx="107657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Обоснование актуальности использования технологии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Наличие логической смысловой завершенности, конкретных рекомендаций по ее использовани</a:t>
            </a: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ю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Обоснование рисков использования технологии</a:t>
            </a:r>
            <a:endParaRPr lang="ru-RU" sz="2400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Измеримость результатов применения технологии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 Возможность применения технологии в педагогической практике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6. Соответствие требованиям к оформлению конкурсных материалов, установленных Положением Конкурса (п. 8.4.4.)</a:t>
            </a:r>
          </a:p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7. Наличие опечаток и ошибок</a:t>
            </a:r>
            <a:endParaRPr lang="ru-RU" sz="2400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" y="1935185"/>
            <a:ext cx="990259" cy="9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34" y="172687"/>
            <a:ext cx="10515600" cy="6358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Заочный этап. Конкурсное испытание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«Образовательная технология в обучении»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52" y="2017064"/>
            <a:ext cx="6845048" cy="571081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ДИЗАЙН (оценка от 0-3 баллов)</a:t>
            </a:r>
            <a:endParaRPr lang="ru-RU" sz="2400" b="1" i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D81DDC6-D299-4E3E-BD3B-8AF2106AF7ED}"/>
              </a:ext>
            </a:extLst>
          </p:cNvPr>
          <p:cNvGrpSpPr/>
          <p:nvPr/>
        </p:nvGrpSpPr>
        <p:grpSpPr>
          <a:xfrm>
            <a:off x="192596" y="1039811"/>
            <a:ext cx="11999404" cy="150180"/>
            <a:chOff x="0" y="1324473"/>
            <a:chExt cx="11999404" cy="15018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3705128-4AB9-4CAB-BBC6-4DE3D807170D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8A8EEAC3-146F-40C7-B19E-A5B6386B9889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35121" y="1288703"/>
            <a:ext cx="341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Критерии </a:t>
            </a: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оценивания</a:t>
            </a:r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206" y="2879260"/>
            <a:ext cx="10765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гармоничное использование цветовой гаммы;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ш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рифт, «читаемость» информации;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графические элементы;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приемы визуализации;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оригинальность исполнения, творческий подход</a:t>
            </a:r>
            <a:endParaRPr lang="ru-RU" sz="2400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  <p:pic>
        <p:nvPicPr>
          <p:cNvPr id="2050" name="Picture 2" descr="Вектор Документы и желтая папка векторная иллюстрация плоский минимальный цветной дизайн мультфильма изолирован на белом фоне eps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156" y="2820996"/>
            <a:ext cx="3243943" cy="324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" y="1935185"/>
            <a:ext cx="927011" cy="9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есплатное векторное изображение Красочная коллекция баннеров ориг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" t="52408" r="52096" b="31436"/>
          <a:stretch/>
        </p:blipFill>
        <p:spPr bwMode="auto">
          <a:xfrm>
            <a:off x="2065867" y="4732868"/>
            <a:ext cx="408093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34" y="172687"/>
            <a:ext cx="10515600" cy="6358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Заочный этап. Конкурсное испытание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«Образовательная технология в обучении»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551" y="2017064"/>
            <a:ext cx="8477905" cy="571081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ТЕХНИЧЕСКОЕ ИСПОЛНЕНИЕ (оценка от 0-3 баллов)</a:t>
            </a:r>
            <a:endParaRPr lang="ru-RU" sz="2400" b="1" i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D81DDC6-D299-4E3E-BD3B-8AF2106AF7ED}"/>
              </a:ext>
            </a:extLst>
          </p:cNvPr>
          <p:cNvGrpSpPr/>
          <p:nvPr/>
        </p:nvGrpSpPr>
        <p:grpSpPr>
          <a:xfrm>
            <a:off x="192596" y="1056745"/>
            <a:ext cx="11999404" cy="150180"/>
            <a:chOff x="0" y="1324473"/>
            <a:chExt cx="11999404" cy="15018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3705128-4AB9-4CAB-BBC6-4DE3D807170D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8A8EEAC3-146F-40C7-B19E-A5B6386B9889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35121" y="1288703"/>
            <a:ext cx="3417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Критерии </a:t>
            </a: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оценивания</a:t>
            </a:r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206" y="2860476"/>
            <a:ext cx="10765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ехническое мастерство;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</a:t>
            </a: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роработанность деталей;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использование разных элементов инфографики (схемы, графики, рисунки) </a:t>
            </a:r>
            <a:endParaRPr lang="ru-RU" sz="2400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 txBox="1">
            <a:spLocks/>
          </p:cNvSpPr>
          <p:nvPr/>
        </p:nvSpPr>
        <p:spPr>
          <a:xfrm>
            <a:off x="2358430" y="4971897"/>
            <a:ext cx="8477905" cy="571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Максимальная оценка –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35 баллов</a:t>
            </a:r>
            <a:endParaRPr lang="ru-RU" sz="2400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" y="1935185"/>
            <a:ext cx="927011" cy="9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24379696"/>
              </p:ext>
            </p:extLst>
          </p:nvPr>
        </p:nvGraphicFramePr>
        <p:xfrm>
          <a:off x="643037" y="1439333"/>
          <a:ext cx="97786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34" y="172687"/>
            <a:ext cx="10515600" cy="63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Порядок проведения заочного этапа:</a:t>
            </a:r>
            <a:endParaRPr lang="ru-RU" sz="3600" b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D81DDC6-D299-4E3E-BD3B-8AF2106AF7ED}"/>
              </a:ext>
            </a:extLst>
          </p:cNvPr>
          <p:cNvGrpSpPr/>
          <p:nvPr/>
        </p:nvGrpSpPr>
        <p:grpSpPr>
          <a:xfrm>
            <a:off x="192596" y="999896"/>
            <a:ext cx="11999404" cy="150180"/>
            <a:chOff x="0" y="1324473"/>
            <a:chExt cx="11999404" cy="150180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33705128-4AB9-4CAB-BBC6-4DE3D807170D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8A8EEAC3-146F-40C7-B19E-A5B6386B9889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9" y="11003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t="10486" r="12263" b="9364"/>
          <a:stretch/>
        </p:blipFill>
        <p:spPr>
          <a:xfrm>
            <a:off x="9978448" y="4636976"/>
            <a:ext cx="1887019" cy="19749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996" y="238143"/>
            <a:ext cx="8195457" cy="6777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Очный этап Конкурсное испытание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«Дебаты 2.0»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719988" y="1476146"/>
            <a:ext cx="3142211" cy="3759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</a:t>
            </a:r>
            <a:endParaRPr lang="ru-RU" sz="18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F05B2DD-6082-47E4-BA1B-8DEE16F9724C}"/>
              </a:ext>
            </a:extLst>
          </p:cNvPr>
          <p:cNvGrpSpPr/>
          <p:nvPr/>
        </p:nvGrpSpPr>
        <p:grpSpPr>
          <a:xfrm>
            <a:off x="128741" y="1033339"/>
            <a:ext cx="11999404" cy="150180"/>
            <a:chOff x="0" y="1324473"/>
            <a:chExt cx="11999404" cy="15018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08169FC-BA8F-4F23-B644-AC941A69F7D6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976AA5A5-EBE7-4EB4-BEA3-0BF0B427F089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9" y="110032"/>
            <a:ext cx="871450" cy="87145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040128" y="4834742"/>
            <a:ext cx="85463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 минут на подготовку тезисов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2 мин. на представление тезисов каждого участника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1 мин. на вопросы друг другу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 1 мин. на защиту и ответы на вопросы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 2 мин. на вопросы Экспертной комиссии и ответы на них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255932"/>
              </p:ext>
            </p:extLst>
          </p:nvPr>
        </p:nvGraphicFramePr>
        <p:xfrm>
          <a:off x="406357" y="1079058"/>
          <a:ext cx="10515600" cy="321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788955" y="1357899"/>
            <a:ext cx="12070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Цель:</a:t>
            </a:r>
            <a:r>
              <a:rPr lang="ru-RU" sz="3200" b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972944" y="1423813"/>
            <a:ext cx="1522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Формат:</a:t>
            </a:r>
            <a:r>
              <a:rPr lang="ru-RU" sz="2400" b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97690" y="1246799"/>
            <a:ext cx="3211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Регламент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испытания: 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1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996" y="238143"/>
            <a:ext cx="8195457" cy="6777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Очный этап Конкурсное испытание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«Дебаты 2.0»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834" y="1451483"/>
            <a:ext cx="4545201" cy="5191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Критерии оценивания:</a:t>
            </a:r>
            <a:r>
              <a:rPr lang="ru-RU" sz="3200" b="1" i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32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buNone/>
            </a:pPr>
            <a:endParaRPr lang="ru-RU" sz="26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719988" y="1476146"/>
            <a:ext cx="3142211" cy="3759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</a:t>
            </a:r>
            <a:endParaRPr lang="ru-RU" sz="18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F05B2DD-6082-47E4-BA1B-8DEE16F9724C}"/>
              </a:ext>
            </a:extLst>
          </p:cNvPr>
          <p:cNvGrpSpPr/>
          <p:nvPr/>
        </p:nvGrpSpPr>
        <p:grpSpPr>
          <a:xfrm>
            <a:off x="128741" y="1033339"/>
            <a:ext cx="11999404" cy="150180"/>
            <a:chOff x="0" y="1324473"/>
            <a:chExt cx="11999404" cy="15018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08169FC-BA8F-4F23-B644-AC941A69F7D6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976AA5A5-EBE7-4EB4-BEA3-0BF0B427F089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994DDA14-4935-4A88-80A0-86F758F14174}"/>
              </a:ext>
            </a:extLst>
          </p:cNvPr>
          <p:cNvSpPr txBox="1">
            <a:spLocks/>
          </p:cNvSpPr>
          <p:nvPr/>
        </p:nvSpPr>
        <p:spPr>
          <a:xfrm>
            <a:off x="619338" y="2095537"/>
            <a:ext cx="6612857" cy="20611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1.Содержательная убедительность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2. Логическая убедительность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3. Риторическая убедительность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Эмоциональная убедительность</a:t>
            </a:r>
          </a:p>
          <a:p>
            <a:pPr marL="0" indent="0" algn="just">
              <a:buNone/>
            </a:pPr>
            <a:r>
              <a:rPr lang="ru-RU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 Качество вопросов и ответов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887" y="1196521"/>
            <a:ext cx="3760587" cy="376058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64850" y="5050368"/>
            <a:ext cx="70698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Максимальная оценка по каждому критерию</a:t>
            </a:r>
          </a:p>
          <a:p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– </a:t>
            </a: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10 баллов.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Максимальное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количество баллов за конкурсное</a:t>
            </a:r>
          </a:p>
          <a:p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испытание – </a:t>
            </a: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50 баллов.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35" y="5236068"/>
            <a:ext cx="1056072" cy="10560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9" y="11003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17" y="3659108"/>
            <a:ext cx="4124181" cy="34368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545" y="215695"/>
            <a:ext cx="8195457" cy="6777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Рекомендации по </a:t>
            </a:r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подготовке «</a:t>
            </a: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Дебаты 2.0»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719988" y="1476146"/>
            <a:ext cx="3142211" cy="3759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</a:t>
            </a:r>
            <a:endParaRPr lang="ru-RU" sz="18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F05B2DD-6082-47E4-BA1B-8DEE16F9724C}"/>
              </a:ext>
            </a:extLst>
          </p:cNvPr>
          <p:cNvGrpSpPr/>
          <p:nvPr/>
        </p:nvGrpSpPr>
        <p:grpSpPr>
          <a:xfrm>
            <a:off x="128741" y="1033339"/>
            <a:ext cx="11999404" cy="150180"/>
            <a:chOff x="0" y="1324473"/>
            <a:chExt cx="11999404" cy="15018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08169FC-BA8F-4F23-B644-AC941A69F7D6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976AA5A5-EBE7-4EB4-BEA3-0BF0B427F089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62090" y="1149095"/>
            <a:ext cx="94416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Ознакомиться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форматом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дебатов, </a:t>
            </a:r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критериями оценивания</a:t>
            </a:r>
            <a:endParaRPr lang="ru-RU" sz="28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время подготовки НЕ запрещено </a:t>
            </a:r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пользоваться справочными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материалами для </a:t>
            </a: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поиска фактов </a:t>
            </a:r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поддержку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своих аргументов</a:t>
            </a:r>
          </a:p>
          <a:p>
            <a:pPr marL="2152650" indent="-28575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Правильно </a:t>
            </a: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формулировать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вопрос, </a:t>
            </a:r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тренироваться</a:t>
            </a:r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отвечать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строго на </a:t>
            </a: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поставленный </a:t>
            </a:r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вопрос </a:t>
            </a:r>
          </a:p>
          <a:p>
            <a:pPr marL="2152650" indent="-28575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Прогнозировать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аргументы оппонента, </a:t>
            </a:r>
            <a:r>
              <a:rPr lang="ru-RU" sz="28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продумать</a:t>
            </a:r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примерные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контраргументы</a:t>
            </a:r>
            <a:endParaRPr lang="ru-RU" sz="24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9" y="11003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1167" y="3035067"/>
            <a:ext cx="6025019" cy="32882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Формат: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практическое занятие (мастер-класс) с демонстрацией образовательной технологии из заочного этапа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Образовательная технология в обучении».</a:t>
            </a:r>
          </a:p>
          <a:p>
            <a:pPr marL="514350" indent="-514350" algn="just">
              <a:buAutoNum type="arabicPeriod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375ADA2-07ED-4D35-8833-4FA59957027E}"/>
              </a:ext>
            </a:extLst>
          </p:cNvPr>
          <p:cNvSpPr txBox="1">
            <a:spLocks/>
          </p:cNvSpPr>
          <p:nvPr/>
        </p:nvSpPr>
        <p:spPr>
          <a:xfrm>
            <a:off x="1349709" y="5110617"/>
            <a:ext cx="10649695" cy="158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A5DEDA1-B55F-4686-9043-0FF6C724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87" y="607770"/>
            <a:ext cx="10092113" cy="65255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Очный этап. Конкурсное испытание </a:t>
            </a:r>
            <a:r>
              <a:rPr lang="ru-RU" sz="28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28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8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«Творческая мастерская молодого педагога»</a:t>
            </a:r>
            <a:r>
              <a:rPr lang="ru-RU" sz="36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6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3600" b="1" dirty="0">
              <a:solidFill>
                <a:srgbClr val="10A2B8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658AB34-00F2-4546-AF19-BE33D6766C19}"/>
              </a:ext>
            </a:extLst>
          </p:cNvPr>
          <p:cNvSpPr txBox="1">
            <a:spLocks/>
          </p:cNvSpPr>
          <p:nvPr/>
        </p:nvSpPr>
        <p:spPr>
          <a:xfrm>
            <a:off x="0" y="1811874"/>
            <a:ext cx="2365143" cy="475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solidFill>
                <a:srgbClr val="10A2B8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3908" y="1543473"/>
            <a:ext cx="98715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Цель: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демонстрация </a:t>
            </a:r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педагогической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компетентности и собственного профессионального опыта </a:t>
            </a:r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применении образовательных технологий на занятиях</a:t>
            </a:r>
            <a:endParaRPr lang="ru-RU" sz="28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9" y="110032"/>
            <a:ext cx="871450" cy="8714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0" t="3585" r="5054" b="2622"/>
          <a:stretch/>
        </p:blipFill>
        <p:spPr>
          <a:xfrm>
            <a:off x="8808265" y="3481290"/>
            <a:ext cx="3133179" cy="30783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67227" y="3661920"/>
            <a:ext cx="22152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Регламент: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мастер-класс –  до </a:t>
            </a: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15 </a:t>
            </a:r>
            <a:r>
              <a:rPr lang="ru-RU" sz="24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минут,</a:t>
            </a:r>
            <a:endParaRPr lang="ru-RU" sz="2400" b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ответы на вопросы экспертов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- </a:t>
            </a: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 минут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710B123F-39C0-4CA6-8496-55C700556A47}"/>
              </a:ext>
            </a:extLst>
          </p:cNvPr>
          <p:cNvGrpSpPr/>
          <p:nvPr/>
        </p:nvGrpSpPr>
        <p:grpSpPr>
          <a:xfrm>
            <a:off x="0" y="1124057"/>
            <a:ext cx="11999404" cy="150180"/>
            <a:chOff x="0" y="1324473"/>
            <a:chExt cx="11999404" cy="15018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D85E72CA-02F2-4C13-B80D-9F03905E8325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2AD6CCB5-FAE8-40C6-ACDE-93437B1C38CD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</p:spTree>
    <p:extLst>
      <p:ext uri="{BB962C8B-B14F-4D97-AF65-F5344CB8AC3E}">
        <p14:creationId xmlns:p14="http://schemas.microsoft.com/office/powerpoint/2010/main" val="3932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26" y="2198870"/>
            <a:ext cx="10645612" cy="1966715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Качество описания образовательной технологии (логическая последовательность, структурированность)</a:t>
            </a:r>
            <a:endParaRPr lang="ru-RU" b="1" i="1" dirty="0">
              <a:solidFill>
                <a:srgbClr val="C000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Коммуникативная культура и профессиональное взаимодействие с аудиторией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Проблемы, решаемые педагогом путем использования образовательной технологии, являются актуальными</a:t>
            </a:r>
          </a:p>
          <a:p>
            <a:pPr marL="514350" indent="-51435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Обоснование актуальности, целесообразности и эффективности применяемой образовательной технологии, соответствие возрастным и психологическим особенностям обучающихся</a:t>
            </a:r>
          </a:p>
          <a:p>
            <a:pPr marL="0" indent="0" algn="just">
              <a:buNone/>
            </a:pPr>
            <a:endParaRPr lang="en-US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514350" indent="-514350" algn="just">
              <a:buAutoNum type="arabicPeriod"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375ADA2-07ED-4D35-8833-4FA59957027E}"/>
              </a:ext>
            </a:extLst>
          </p:cNvPr>
          <p:cNvSpPr txBox="1">
            <a:spLocks/>
          </p:cNvSpPr>
          <p:nvPr/>
        </p:nvSpPr>
        <p:spPr>
          <a:xfrm>
            <a:off x="1349709" y="5110617"/>
            <a:ext cx="10649695" cy="158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A5DEDA1-B55F-4686-9043-0FF6C724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24" y="822101"/>
            <a:ext cx="10092113" cy="65255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Очный этап. Конкурсное испытание </a:t>
            </a:r>
            <a:br>
              <a:rPr lang="ru-RU" sz="28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8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«Творческая мастерская молодого педагога»</a:t>
            </a:r>
            <a:r>
              <a:rPr lang="ru-RU" sz="36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6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6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3600" b="1" dirty="0">
              <a:solidFill>
                <a:srgbClr val="10A2B8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658AB34-00F2-4546-AF19-BE33D6766C19}"/>
              </a:ext>
            </a:extLst>
          </p:cNvPr>
          <p:cNvSpPr txBox="1">
            <a:spLocks/>
          </p:cNvSpPr>
          <p:nvPr/>
        </p:nvSpPr>
        <p:spPr>
          <a:xfrm>
            <a:off x="0" y="1811874"/>
            <a:ext cx="2365143" cy="475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solidFill>
                <a:srgbClr val="10A2B8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5703" y="1575152"/>
            <a:ext cx="10883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Критерии </a:t>
            </a:r>
            <a:r>
              <a:rPr lang="ru-RU" sz="28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оценивания:</a:t>
            </a:r>
            <a:endParaRPr lang="ru-RU" sz="2800" b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9" y="110032"/>
            <a:ext cx="871450" cy="871450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710B123F-39C0-4CA6-8496-55C700556A47}"/>
              </a:ext>
            </a:extLst>
          </p:cNvPr>
          <p:cNvGrpSpPr/>
          <p:nvPr/>
        </p:nvGrpSpPr>
        <p:grpSpPr>
          <a:xfrm>
            <a:off x="0" y="1124057"/>
            <a:ext cx="11999404" cy="150180"/>
            <a:chOff x="0" y="1324473"/>
            <a:chExt cx="11999404" cy="150180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D85E72CA-02F2-4C13-B80D-9F03905E8325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2AD6CCB5-FAE8-40C6-ACDE-93437B1C38CD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</p:spTree>
    <p:extLst>
      <p:ext uri="{BB962C8B-B14F-4D97-AF65-F5344CB8AC3E}">
        <p14:creationId xmlns:p14="http://schemas.microsoft.com/office/powerpoint/2010/main" val="349029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031" y="0"/>
            <a:ext cx="6826135" cy="1150052"/>
          </a:xfrm>
        </p:spPr>
        <p:txBody>
          <a:bodyPr/>
          <a:lstStyle/>
          <a:p>
            <a:r>
              <a:rPr lang="ru-RU" b="1" dirty="0">
                <a:solidFill>
                  <a:srgbClr val="109EB4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Учредитель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031" y="992363"/>
            <a:ext cx="8094133" cy="1463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общего образования Томской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52" y="268805"/>
            <a:ext cx="2262600" cy="22626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483030" y="2461832"/>
            <a:ext cx="68261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109EB4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Оператор конкурса: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32" y="2701689"/>
            <a:ext cx="2005840" cy="2270802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483031" y="3368861"/>
            <a:ext cx="8094133" cy="1463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Областное государственное бюджетное учреждение дополнительного профессионального образования «Томский областной институт повышения квалификации и переподготовки работников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28388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717" y="2223221"/>
            <a:ext cx="11129539" cy="19292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 </a:t>
            </a:r>
            <a:r>
              <a:rPr lang="ru-RU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Владение профессиональной терминологией и современным понятийным аппаратом педагогики и психологии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6. Творческий подход и нестандартные решения при демонстрации образовательной технологии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7. Результативность и образовательный потенциал технологии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8. Рефлексивная культура</a:t>
            </a:r>
            <a:endParaRPr lang="ru-RU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375ADA2-07ED-4D35-8833-4FA59957027E}"/>
              </a:ext>
            </a:extLst>
          </p:cNvPr>
          <p:cNvSpPr txBox="1">
            <a:spLocks/>
          </p:cNvSpPr>
          <p:nvPr/>
        </p:nvSpPr>
        <p:spPr>
          <a:xfrm>
            <a:off x="1349709" y="5110617"/>
            <a:ext cx="10649695" cy="158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710B123F-39C0-4CA6-8496-55C700556A47}"/>
              </a:ext>
            </a:extLst>
          </p:cNvPr>
          <p:cNvGrpSpPr/>
          <p:nvPr/>
        </p:nvGrpSpPr>
        <p:grpSpPr>
          <a:xfrm>
            <a:off x="0" y="1124057"/>
            <a:ext cx="11999404" cy="150180"/>
            <a:chOff x="0" y="1324473"/>
            <a:chExt cx="11999404" cy="15018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D85E72CA-02F2-4C13-B80D-9F03905E8325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2AD6CCB5-FAE8-40C6-ACDE-93437B1C38CD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A5DEDA1-B55F-4686-9043-0FF6C724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5" y="840350"/>
            <a:ext cx="10092113" cy="65255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Очный этап. Конкурсное испытание </a:t>
            </a:r>
            <a:br>
              <a:rPr lang="ru-RU" sz="28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28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«Творческая мастерская молодого педагога»</a:t>
            </a:r>
            <a:r>
              <a:rPr lang="ru-RU" sz="36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6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 smtClean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600" b="1" dirty="0" smtClean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3600" b="1" dirty="0">
              <a:solidFill>
                <a:srgbClr val="10A2B8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658AB34-00F2-4546-AF19-BE33D6766C19}"/>
              </a:ext>
            </a:extLst>
          </p:cNvPr>
          <p:cNvSpPr txBox="1">
            <a:spLocks/>
          </p:cNvSpPr>
          <p:nvPr/>
        </p:nvSpPr>
        <p:spPr>
          <a:xfrm>
            <a:off x="0" y="1811874"/>
            <a:ext cx="2365143" cy="475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solidFill>
                <a:srgbClr val="10A2B8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15703" y="1575152"/>
            <a:ext cx="10883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Критерии </a:t>
            </a:r>
            <a:r>
              <a:rPr lang="ru-RU" sz="28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оценивания:</a:t>
            </a:r>
            <a:endParaRPr lang="ru-RU" sz="2800" b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9" y="110032"/>
            <a:ext cx="871450" cy="871450"/>
          </a:xfrm>
          <a:prstGeom prst="rect">
            <a:avLst/>
          </a:prstGeom>
        </p:spPr>
      </p:pic>
      <p:pic>
        <p:nvPicPr>
          <p:cNvPr id="18" name="Picture 2" descr="Бесплатное векторное изображение Красочная коллекция баннеров оригам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50363" r="48212" b="29189"/>
          <a:stretch/>
        </p:blipFill>
        <p:spPr bwMode="auto">
          <a:xfrm>
            <a:off x="6894518" y="4773653"/>
            <a:ext cx="5057108" cy="20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 txBox="1">
            <a:spLocks/>
          </p:cNvSpPr>
          <p:nvPr/>
        </p:nvSpPr>
        <p:spPr>
          <a:xfrm>
            <a:off x="7827122" y="5148203"/>
            <a:ext cx="8477905" cy="571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Максимальная оценка –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80 баллов</a:t>
            </a:r>
            <a:endParaRPr lang="ru-RU" sz="2400" b="1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 txBox="1">
            <a:spLocks/>
          </p:cNvSpPr>
          <p:nvPr/>
        </p:nvSpPr>
        <p:spPr>
          <a:xfrm>
            <a:off x="241532" y="5505718"/>
            <a:ext cx="8477905" cy="571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i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Каждый критерий оценивается от 0-10 баллов</a:t>
            </a:r>
            <a:endParaRPr lang="ru-RU" sz="2400" b="1" i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701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599" y="5726253"/>
            <a:ext cx="11460785" cy="810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Постановление от 16.02.2024 №10 «О внесении изменений в постановление </a:t>
            </a:r>
            <a:r>
              <a:rPr lang="ru-RU" sz="16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Губернатора Томской области от 26.03.2020 </a:t>
            </a:r>
            <a:r>
              <a:rPr lang="ru-RU" sz="16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№25 </a:t>
            </a:r>
            <a:r>
              <a:rPr lang="ru-RU" sz="16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 премиях Губернатора Томской области лучшим педагогическим и руководящим работникам в сфере общего и дополнительного образования Томской области</a:t>
            </a:r>
            <a:r>
              <a:rPr lang="ru-RU" sz="16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375ADA2-07ED-4D35-8833-4FA59957027E}"/>
              </a:ext>
            </a:extLst>
          </p:cNvPr>
          <p:cNvSpPr txBox="1">
            <a:spLocks/>
          </p:cNvSpPr>
          <p:nvPr/>
        </p:nvSpPr>
        <p:spPr>
          <a:xfrm>
            <a:off x="1349709" y="5110617"/>
            <a:ext cx="10649695" cy="1587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sz="2200" dirty="0">
              <a:solidFill>
                <a:schemeClr val="accent1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710B123F-39C0-4CA6-8496-55C700556A47}"/>
              </a:ext>
            </a:extLst>
          </p:cNvPr>
          <p:cNvGrpSpPr/>
          <p:nvPr/>
        </p:nvGrpSpPr>
        <p:grpSpPr>
          <a:xfrm>
            <a:off x="0" y="1124057"/>
            <a:ext cx="11999404" cy="150180"/>
            <a:chOff x="0" y="1324473"/>
            <a:chExt cx="11999404" cy="15018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D85E72CA-02F2-4C13-B80D-9F03905E8325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2AD6CCB5-FAE8-40C6-ACDE-93437B1C38CD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1A5DEDA1-B55F-4686-9043-0FF6C724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5" y="840350"/>
            <a:ext cx="10092113" cy="65255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Подведение итогов Конкурса</a:t>
            </a:r>
            <a:r>
              <a:rPr lang="ru-RU" sz="36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6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 smtClean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600" b="1" dirty="0" smtClean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endParaRPr lang="ru-RU" sz="3600" b="1" dirty="0">
              <a:solidFill>
                <a:srgbClr val="10A2B8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1658AB34-00F2-4546-AF19-BE33D6766C19}"/>
              </a:ext>
            </a:extLst>
          </p:cNvPr>
          <p:cNvSpPr txBox="1">
            <a:spLocks/>
          </p:cNvSpPr>
          <p:nvPr/>
        </p:nvSpPr>
        <p:spPr>
          <a:xfrm>
            <a:off x="0" y="1811874"/>
            <a:ext cx="2365143" cy="475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solidFill>
                <a:srgbClr val="10A2B8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29" y="110032"/>
            <a:ext cx="871450" cy="871450"/>
          </a:xfrm>
          <a:prstGeom prst="rect">
            <a:avLst/>
          </a:prstGeom>
        </p:spPr>
      </p:pic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 txBox="1">
            <a:spLocks/>
          </p:cNvSpPr>
          <p:nvPr/>
        </p:nvSpPr>
        <p:spPr>
          <a:xfrm>
            <a:off x="241532" y="5505718"/>
            <a:ext cx="8477905" cy="571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b="1" i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xmlns:lc="http://schemas.openxmlformats.org/drawingml/2006/lockedCanvas" id="{D2DFFDDA-C916-4623-B65C-9E49C120BF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370" r="6591" b="6997"/>
          <a:stretch/>
        </p:blipFill>
        <p:spPr>
          <a:xfrm>
            <a:off x="686550" y="1635478"/>
            <a:ext cx="6236764" cy="3948200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F698FEE7-8BA6-4DDB-AE85-13408CB3F91E}"/>
              </a:ext>
            </a:extLst>
          </p:cNvPr>
          <p:cNvSpPr txBox="1">
            <a:spLocks/>
          </p:cNvSpPr>
          <p:nvPr/>
        </p:nvSpPr>
        <p:spPr>
          <a:xfrm>
            <a:off x="5780314" y="1599845"/>
            <a:ext cx="6041070" cy="3534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7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Итоговое распоряжение по итогам Конкурса будет размещено на сайте ТОИПРКО 19 апреля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5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5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5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739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72" y="229751"/>
            <a:ext cx="10437090" cy="70777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Рекомендации по подготовке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конкурсных документов</a:t>
            </a:r>
            <a:endParaRPr lang="ru-RU" sz="3200" b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85" y="1703342"/>
            <a:ext cx="9322172" cy="461037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7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Четко соблюдать правила оформления документов</a:t>
            </a:r>
            <a:r>
              <a:rPr lang="ru-RU" sz="27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!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7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Обязательно </a:t>
            </a:r>
            <a:r>
              <a:rPr lang="ru-RU" sz="27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проверять соответствие наименования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образовательной организации </a:t>
            </a:r>
            <a:r>
              <a:rPr lang="ru-RU" sz="27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уставу</a:t>
            </a:r>
            <a:r>
              <a:rPr lang="ru-RU" sz="27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 а должность – </a:t>
            </a:r>
            <a:r>
              <a:rPr lang="ru-RU" sz="2700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записи в </a:t>
            </a:r>
            <a:r>
              <a:rPr lang="ru-RU" sz="27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трудовой книжке во всех документах</a:t>
            </a:r>
            <a:r>
              <a:rPr lang="ru-RU" sz="27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!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7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Внимательно </a:t>
            </a:r>
            <a:r>
              <a:rPr lang="ru-RU" sz="27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проверять качество сканирования документов</a:t>
            </a:r>
            <a:r>
              <a:rPr lang="ru-RU" sz="27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!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7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Формировать страницы документов в том порядке, который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указан в Положении!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27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Отправлять документы только в указанном формате и на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7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указанный в Положении электронный адрес</a:t>
            </a:r>
            <a:r>
              <a:rPr lang="ru-RU" sz="27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!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Отправлять документы строго в указанные сроки!</a:t>
            </a:r>
            <a:endParaRPr lang="ru-RU" sz="3000" b="1" dirty="0" smtClean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5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5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35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0FCBC54A-4539-4060-899C-8BC4F06E4E0E}"/>
              </a:ext>
            </a:extLst>
          </p:cNvPr>
          <p:cNvGrpSpPr/>
          <p:nvPr/>
        </p:nvGrpSpPr>
        <p:grpSpPr>
          <a:xfrm>
            <a:off x="50116" y="1145936"/>
            <a:ext cx="11999404" cy="133565"/>
            <a:chOff x="0" y="1137608"/>
            <a:chExt cx="11999404" cy="133565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9568B5CD-594F-4415-B49E-CA8683ECA709}"/>
                </a:ext>
              </a:extLst>
            </p:cNvPr>
            <p:cNvSpPr/>
            <p:nvPr/>
          </p:nvSpPr>
          <p:spPr>
            <a:xfrm>
              <a:off x="0" y="1137608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0A69D691-71E3-46BC-9E41-CEBEAAEA6351}"/>
                </a:ext>
              </a:extLst>
            </p:cNvPr>
            <p:cNvSpPr/>
            <p:nvPr/>
          </p:nvSpPr>
          <p:spPr>
            <a:xfrm rot="10800000" flipV="1">
              <a:off x="305112" y="122545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  <p:pic>
        <p:nvPicPr>
          <p:cNvPr id="5128" name="Picture 8" descr="Вектор Знак внимания, предупреждение об ошибке, опасность, красный треугольник с восклицательным знаком, предупреждение об аварии, тревог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8" t="28468" r="41926" b="19013"/>
          <a:stretch/>
        </p:blipFill>
        <p:spPr bwMode="auto">
          <a:xfrm>
            <a:off x="10327199" y="2235102"/>
            <a:ext cx="1122063" cy="350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8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44" y="3926729"/>
            <a:ext cx="2673266" cy="26732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9818"/>
            <a:ext cx="11110018" cy="6358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Региональный конкурс профессионального </a:t>
            </a:r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мастерства молодых </a:t>
            </a: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педагогов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«PROдвижение к вершинам мастерства»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471999"/>
            <a:ext cx="10711824" cy="45610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Координатор Конкурса</a:t>
            </a:r>
            <a:r>
              <a:rPr lang="ru-RU" sz="3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  <a:endParaRPr lang="en-US" sz="30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Попова Арина Юрьевна,</a:t>
            </a:r>
            <a:endParaRPr lang="ru-RU" sz="32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старший преподаватель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центра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педагогики,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психологии и инклюзивного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ТОИПКРО</a:t>
            </a:r>
            <a:endParaRPr lang="en-US" sz="24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</a:t>
            </a: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г. Томск, ул. Пирогова, 10, </a:t>
            </a:r>
            <a:r>
              <a:rPr lang="ru-RU" sz="2000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каб</a:t>
            </a: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    </a:t>
            </a:r>
            <a:r>
              <a:rPr lang="en-US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+</a:t>
            </a: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7 (3822) 90 20 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56</a:t>
            </a:r>
            <a:r>
              <a:rPr lang="en-US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    </a:t>
            </a:r>
            <a:r>
              <a:rPr lang="en-US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      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  </a:t>
            </a:r>
            <a:r>
              <a:rPr lang="en-US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arinapopova.toipkro@gmail.com</a:t>
            </a:r>
            <a:endParaRPr lang="ru-RU" sz="20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30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0B4A3C28-BF58-4BC4-B832-5BEDA444AD51}"/>
              </a:ext>
            </a:extLst>
          </p:cNvPr>
          <p:cNvGrpSpPr/>
          <p:nvPr/>
        </p:nvGrpSpPr>
        <p:grpSpPr>
          <a:xfrm>
            <a:off x="96298" y="1426279"/>
            <a:ext cx="11999404" cy="120368"/>
            <a:chOff x="0" y="1682277"/>
            <a:chExt cx="11999404" cy="12036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2F9F292F-4810-4EFD-8E5B-B0D69C24360A}"/>
                </a:ext>
              </a:extLst>
            </p:cNvPr>
            <p:cNvSpPr/>
            <p:nvPr/>
          </p:nvSpPr>
          <p:spPr>
            <a:xfrm>
              <a:off x="0" y="1682277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DB0C22E9-D99C-4AE9-BA21-989D312CB66C}"/>
                </a:ext>
              </a:extLst>
            </p:cNvPr>
            <p:cNvSpPr/>
            <p:nvPr/>
          </p:nvSpPr>
          <p:spPr>
            <a:xfrm rot="10800000" flipV="1">
              <a:off x="360599" y="1756926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30" y="4745760"/>
            <a:ext cx="517602" cy="5176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74" y="3937262"/>
            <a:ext cx="537480" cy="5374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01" y="5421582"/>
            <a:ext cx="530631" cy="53063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43231" y="6256375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-apple-system"/>
                <a:hlinkClick r:id="rId7"/>
              </a:rPr>
              <a:t>https://toipkro.ru/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15093" y="6256375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8"/>
              </a:rPr>
              <a:t>https://</a:t>
            </a:r>
            <a:r>
              <a:rPr lang="ru-RU" dirty="0" smtClean="0">
                <a:hlinkClick r:id="rId8"/>
              </a:rPr>
              <a:t>vk.com/toipkro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7" y="6209329"/>
            <a:ext cx="463424" cy="46342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69" y="6256375"/>
            <a:ext cx="463424" cy="4634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81" y="160136"/>
            <a:ext cx="871450" cy="87145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9216710" y="3164244"/>
            <a:ext cx="2304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Чат Молодых педагогов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Томской области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012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C2D4B-A977-4809-89EC-F2F815C9D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0942" y="427740"/>
            <a:ext cx="11110018" cy="6358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Мероприятия для молодых педагогов</a:t>
            </a:r>
            <a:endParaRPr lang="ru-RU" sz="3600" b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3D35D6-B9ED-4E20-B94F-527BF89A5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994" y="1303447"/>
            <a:ext cx="11458012" cy="51172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17 февраля «Технологический </a:t>
            </a:r>
            <a:r>
              <a:rPr lang="ru-RU" sz="3000" b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квиз</a:t>
            </a:r>
            <a:r>
              <a:rPr lang="ru-RU" sz="3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ДПП ПК </a:t>
            </a:r>
            <a:r>
              <a:rPr lang="ru-RU" sz="3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«Основные направления развития профессиональной компетенции педагога: инструменты и технологии</a:t>
            </a:r>
            <a:r>
              <a:rPr lang="ru-RU" sz="3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25.03.-29.03.2024, 40 часов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ДПП ПК «Мастерская молодого педагога», 15.05.-17.05.2024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30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30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0B4A3C28-BF58-4BC4-B832-5BEDA444AD51}"/>
              </a:ext>
            </a:extLst>
          </p:cNvPr>
          <p:cNvGrpSpPr/>
          <p:nvPr/>
        </p:nvGrpSpPr>
        <p:grpSpPr>
          <a:xfrm>
            <a:off x="96298" y="959146"/>
            <a:ext cx="11999404" cy="150180"/>
            <a:chOff x="0" y="1324473"/>
            <a:chExt cx="11999404" cy="15018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2F9F292F-4810-4EFD-8E5B-B0D69C24360A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DB0C22E9-D99C-4AE9-BA21-989D312CB66C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83" y="4005471"/>
            <a:ext cx="3792385" cy="2528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16" y="375473"/>
            <a:ext cx="6536575" cy="571357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 и задачи конкурса:</a:t>
            </a:r>
            <a:endParaRPr lang="ru-RU" sz="3600" dirty="0">
              <a:solidFill>
                <a:srgbClr val="009999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16679" y="1675111"/>
            <a:ext cx="10947399" cy="1038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Цель:</a:t>
            </a:r>
            <a:r>
              <a:rPr lang="ru-RU" sz="2400" b="1" dirty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повышение качества образования, создание условий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для профессионального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роста молодых педагогических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работников образовательных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организаций Томской области, повышение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престижа профессии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rPr>
              <a:t>учителя в системе образования региона.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08C0D52-6378-4E4C-A1DE-16E816F6B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549" y="2911769"/>
            <a:ext cx="8696330" cy="3254807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выявление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молодых талантливых педагогических работников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системы общего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дополнительного образования Томской области, их поддержка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поощрение;</a:t>
            </a:r>
            <a:endParaRPr lang="ru-RU" sz="24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7D7C9143-AFE3-48A5-9F61-41D582613AA4}"/>
              </a:ext>
            </a:extLst>
          </p:cNvPr>
          <p:cNvGrpSpPr/>
          <p:nvPr/>
        </p:nvGrpSpPr>
        <p:grpSpPr>
          <a:xfrm>
            <a:off x="190677" y="1198013"/>
            <a:ext cx="11999404" cy="150180"/>
            <a:chOff x="0" y="1324473"/>
            <a:chExt cx="11999404" cy="15018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3CAEBFF3-9D35-4FF9-B356-417355C987E9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69B04E2A-2B6A-4303-9825-90FCDDD55DAB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2C094F6-1256-46AD-B0F6-A2A30ED35DE9}"/>
              </a:ext>
            </a:extLst>
          </p:cNvPr>
          <p:cNvSpPr/>
          <p:nvPr/>
        </p:nvSpPr>
        <p:spPr>
          <a:xfrm>
            <a:off x="744544" y="2911769"/>
            <a:ext cx="1939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Задачи:</a:t>
            </a:r>
            <a:r>
              <a:rPr lang="ru-RU" sz="2400" b="1" dirty="0">
                <a:solidFill>
                  <a:srgbClr val="10A2B8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sz="2400" dirty="0">
              <a:solidFill>
                <a:srgbClr val="10A2B8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3960" y="3919691"/>
            <a:ext cx="79051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создание условий для самореализации молодых педагогических работников, раскрытия творческого потенциала;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мотивация педагогических работников к поиску и реализации инноваций в образовательном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процессе</a:t>
            </a:r>
            <a:r>
              <a:rPr lang="en-US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endParaRPr lang="ru-RU" sz="24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4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9262" y="391280"/>
            <a:ext cx="6319058" cy="6905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Участники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036" y="1695339"/>
            <a:ext cx="10312250" cy="476637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Педагогические </a:t>
            </a:r>
            <a:r>
              <a:rPr lang="ru-RU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работники </a:t>
            </a:r>
            <a:endParaRPr lang="ru-RU" b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образовательных организаций системы общего и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дополнительного образования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(муниципальных образовательных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организаций, государственных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общеобразовательных организаций, в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отношении которых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Департамент общего образования Томской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области осуществляет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функции и полномочия учредителя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), </a:t>
            </a:r>
            <a:r>
              <a:rPr lang="ru-RU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 </a:t>
            </a:r>
            <a:r>
              <a:rPr lang="ru-RU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стажем педагогической </a:t>
            </a:r>
            <a:r>
              <a:rPr lang="ru-RU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деятельности не </a:t>
            </a:r>
            <a:r>
              <a:rPr lang="ru-RU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более 5 лет, в возрасте до 35 </a:t>
            </a:r>
            <a:r>
              <a:rPr lang="ru-RU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лет (включительно).</a:t>
            </a:r>
            <a:endParaRPr lang="ru-RU" sz="3200" b="1" dirty="0"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E734E18-1BB5-425B-9ECB-7BC7AEDF1DCF}"/>
              </a:ext>
            </a:extLst>
          </p:cNvPr>
          <p:cNvGrpSpPr/>
          <p:nvPr/>
        </p:nvGrpSpPr>
        <p:grpSpPr>
          <a:xfrm>
            <a:off x="96298" y="1225624"/>
            <a:ext cx="11999404" cy="150180"/>
            <a:chOff x="0" y="1324473"/>
            <a:chExt cx="11999404" cy="15018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8A4272E5-695B-47B3-B969-9F3F6EA09F52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85A408EC-4CE5-47CA-915F-A1C9BD48F18F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2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81876" y="3982603"/>
            <a:ext cx="2582639" cy="25543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4357" y="329424"/>
            <a:ext cx="6319058" cy="690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Условия участия: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9920" y="1913110"/>
            <a:ext cx="10932160" cy="3936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Победители и участники Конкурса,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получившие премии, имеют право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повторное участие в Конкурсе 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 ранее чем через два года.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Исчисление двухлетнего срока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начинается </a:t>
            </a:r>
            <a:r>
              <a:rPr lang="ru-RU" b="1" dirty="0" smtClean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 </a:t>
            </a:r>
            <a:r>
              <a:rPr lang="ru-RU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 января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календарного 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года, следующего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 годом участия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Основное место работы участника Конкурса – </a:t>
            </a:r>
          </a:p>
          <a:p>
            <a:pPr marL="0" indent="263525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образовательная организация, расположенная </a:t>
            </a:r>
          </a:p>
          <a:p>
            <a:pPr marL="0" indent="263525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территории Томской области.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2D756A59-5CD2-48F8-A791-B0F06A9121C5}"/>
              </a:ext>
            </a:extLst>
          </p:cNvPr>
          <p:cNvGrpSpPr/>
          <p:nvPr/>
        </p:nvGrpSpPr>
        <p:grpSpPr>
          <a:xfrm>
            <a:off x="190677" y="1198013"/>
            <a:ext cx="11999404" cy="150180"/>
            <a:chOff x="0" y="1324473"/>
            <a:chExt cx="11999404" cy="15018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3F7A33C7-9057-444E-8D2C-86D2230F122C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AB21DADB-CCCD-4EC5-ACFF-7B153BEED7CF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  <p:pic>
        <p:nvPicPr>
          <p:cNvPr id="11" name="Picture 4" descr="Бесплатное векторное изображение Реалистичная коллекция канцелярских кнопо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52287" r="78450" b="4094"/>
          <a:stretch/>
        </p:blipFill>
        <p:spPr bwMode="auto">
          <a:xfrm>
            <a:off x="323032" y="5701230"/>
            <a:ext cx="613775" cy="9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DCED0059-72EC-4A14-BFB3-91616D325E39}"/>
              </a:ext>
            </a:extLst>
          </p:cNvPr>
          <p:cNvSpPr txBox="1">
            <a:spLocks/>
          </p:cNvSpPr>
          <p:nvPr/>
        </p:nvSpPr>
        <p:spPr>
          <a:xfrm>
            <a:off x="936807" y="5846499"/>
            <a:ext cx="10437090" cy="707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 2024 году в Конкурсе могут принимать участие победители </a:t>
            </a:r>
          </a:p>
          <a:p>
            <a:r>
              <a:rPr lang="ru-RU" sz="2400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призеры Конкурса 2021 года</a:t>
            </a:r>
            <a:endParaRPr lang="ru-RU" sz="2000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56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есплатное векторное изображение Реалистичная коллекция канцелярских кноп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52287" r="78450" b="4094"/>
          <a:stretch/>
        </p:blipFill>
        <p:spPr bwMode="auto">
          <a:xfrm>
            <a:off x="-752789" y="4655231"/>
            <a:ext cx="613775" cy="9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065" y="250594"/>
            <a:ext cx="8936183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Сроки проведения </a:t>
            </a:r>
            <a:b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этапы конкурса: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303" y="2013857"/>
            <a:ext cx="11697393" cy="3548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26 </a:t>
            </a: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февраля </a:t>
            </a:r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– </a:t>
            </a: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18</a:t>
            </a:r>
            <a:r>
              <a:rPr lang="en-US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марта 2024 </a:t>
            </a:r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г. –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приём конкурсных материалов.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19 </a:t>
            </a: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марта </a:t>
            </a: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2024 </a:t>
            </a:r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г. –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техническая экспертиза конкурсных материалов на соответствие требованиям Конкурса, определение списка участников Конкурса.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 </a:t>
            </a: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марта </a:t>
            </a:r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– </a:t>
            </a: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05 апреля 2024 </a:t>
            </a:r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г. –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заочный этап, включающий два конкурсных испытания: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«Видео-самопрезентация» и «Образовательная технология в обучении»,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определение списка участников очного этапа.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08 апреля – 19 апреля 2024 г</a:t>
            </a:r>
            <a:r>
              <a:rPr lang="ru-RU" sz="2400" b="1" dirty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–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очный этап Конкурса, 2 конкурсных испытания: «Дебаты 2.0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 и «Педагогическая мастерская молодого педагога». </a:t>
            </a:r>
            <a:endParaRPr lang="ru-RU" sz="24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 algn="just">
              <a:buNone/>
            </a:pPr>
            <a:endParaRPr lang="en-US" sz="1800" i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174625" indent="0" algn="just"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7F086F-A943-40B0-B478-F104C768A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0" y="423819"/>
            <a:ext cx="1904770" cy="107186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800728D0-982E-4059-AE61-8E2BD2075CA4}"/>
              </a:ext>
            </a:extLst>
          </p:cNvPr>
          <p:cNvGrpSpPr/>
          <p:nvPr/>
        </p:nvGrpSpPr>
        <p:grpSpPr>
          <a:xfrm>
            <a:off x="96297" y="1634898"/>
            <a:ext cx="11999404" cy="150180"/>
            <a:chOff x="0" y="1324473"/>
            <a:chExt cx="11999404" cy="15018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0BE4B3F0-B9ED-4771-8CE0-108A9637ADFE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9B2091A0-7C07-480C-9172-1ADCA3FB2A32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813" y="406634"/>
            <a:ext cx="9529370" cy="42443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0"/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Схема подачи документов:</a:t>
            </a:r>
            <a:endParaRPr lang="ru-RU" sz="4000" b="1" dirty="0">
              <a:ln w="0"/>
              <a:solidFill>
                <a:srgbClr val="009999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F45264CC-FC26-4FA2-B51C-0F8833BB2A9D}"/>
              </a:ext>
            </a:extLst>
          </p:cNvPr>
          <p:cNvGrpSpPr/>
          <p:nvPr/>
        </p:nvGrpSpPr>
        <p:grpSpPr>
          <a:xfrm>
            <a:off x="96298" y="1042066"/>
            <a:ext cx="11999404" cy="150180"/>
            <a:chOff x="0" y="1324473"/>
            <a:chExt cx="11999404" cy="15018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6AF00AC1-F787-4265-B733-E9E833A9A17C}"/>
                </a:ext>
              </a:extLst>
            </p:cNvPr>
            <p:cNvSpPr/>
            <p:nvPr/>
          </p:nvSpPr>
          <p:spPr>
            <a:xfrm>
              <a:off x="0" y="1324473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2DB661AC-4429-4EA3-A906-DF37E7E8BC1D}"/>
                </a:ext>
              </a:extLst>
            </p:cNvPr>
            <p:cNvSpPr/>
            <p:nvPr/>
          </p:nvSpPr>
          <p:spPr>
            <a:xfrm rot="10800000" flipV="1">
              <a:off x="360599" y="1428934"/>
              <a:ext cx="5790888" cy="45719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985" y="1466165"/>
            <a:ext cx="10515600" cy="4351338"/>
          </a:xfrm>
        </p:spPr>
        <p:txBody>
          <a:bodyPr/>
          <a:lstStyle/>
          <a:p>
            <a:pPr marL="1440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65424210"/>
              </p:ext>
            </p:extLst>
          </p:nvPr>
        </p:nvGraphicFramePr>
        <p:xfrm>
          <a:off x="576942" y="1466165"/>
          <a:ext cx="11247627" cy="513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ED0059-72EC-4A14-BFB3-91616D32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6" y="258890"/>
            <a:ext cx="10437090" cy="70777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Перечень документов для Оператора </a:t>
            </a:r>
            <a:b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3600" b="1" dirty="0" smtClean="0">
                <a:solidFill>
                  <a:srgbClr val="009999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Конкурса:</a:t>
            </a:r>
            <a:endParaRPr lang="ru-RU" sz="3200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F698FEE7-8BA6-4DDB-AE85-13408CB3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3" y="1268536"/>
            <a:ext cx="11037455" cy="22043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ЧЕТЫРЕ файла в электронном виде.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ФАЙЛЫ НЕ АРХИВИРОВАТЬ!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0FCBC54A-4539-4060-899C-8BC4F06E4E0E}"/>
              </a:ext>
            </a:extLst>
          </p:cNvPr>
          <p:cNvGrpSpPr/>
          <p:nvPr/>
        </p:nvGrpSpPr>
        <p:grpSpPr>
          <a:xfrm>
            <a:off x="50116" y="1145936"/>
            <a:ext cx="11999404" cy="983488"/>
            <a:chOff x="0" y="1137608"/>
            <a:chExt cx="11999404" cy="983488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9568B5CD-594F-4415-B49E-CA8683ECA709}"/>
                </a:ext>
              </a:extLst>
            </p:cNvPr>
            <p:cNvSpPr/>
            <p:nvPr/>
          </p:nvSpPr>
          <p:spPr>
            <a:xfrm>
              <a:off x="0" y="1137608"/>
              <a:ext cx="11999404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0A69D691-71E3-46BC-9E41-CEBEAAEA6351}"/>
                </a:ext>
              </a:extLst>
            </p:cNvPr>
            <p:cNvSpPr/>
            <p:nvPr/>
          </p:nvSpPr>
          <p:spPr>
            <a:xfrm rot="10800000">
              <a:off x="89002" y="2072753"/>
              <a:ext cx="5647906" cy="48343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6B768F0-D469-4FDF-9B4B-385473E8AA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335" y="164462"/>
            <a:ext cx="1115291" cy="8021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57" y="164462"/>
            <a:ext cx="871450" cy="87145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982504" y="2615672"/>
            <a:ext cx="2519187" cy="2344636"/>
            <a:chOff x="7627143" y="3720229"/>
            <a:chExt cx="1893241" cy="2133187"/>
          </a:xfrm>
        </p:grpSpPr>
        <p:pic>
          <p:nvPicPr>
            <p:cNvPr id="7170" name="Picture 2" descr="Бесплатное векторное изображение Форматы файлов иконки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14" t="42142" r="1326" b="40620"/>
            <a:stretch/>
          </p:blipFill>
          <p:spPr bwMode="auto">
            <a:xfrm>
              <a:off x="7627143" y="3720229"/>
              <a:ext cx="1052186" cy="1050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Бесплатное векторное изображение Форматы файлов иконки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9" t="22915" r="65516" b="56497"/>
            <a:stretch/>
          </p:blipFill>
          <p:spPr bwMode="auto">
            <a:xfrm>
              <a:off x="8611856" y="3720229"/>
              <a:ext cx="889349" cy="122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Бесплатное векторное изображение Форматы файлов иконки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92" t="4682" r="18952" b="78512"/>
            <a:stretch/>
          </p:blipFill>
          <p:spPr bwMode="auto">
            <a:xfrm>
              <a:off x="8706192" y="4826977"/>
              <a:ext cx="814192" cy="1002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Бесплатное векторное изображение Форматы файлов иконки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14" t="42142" r="1326" b="40620"/>
            <a:stretch/>
          </p:blipFill>
          <p:spPr bwMode="auto">
            <a:xfrm>
              <a:off x="7658637" y="4802623"/>
              <a:ext cx="1052186" cy="1050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7624170" y="1551892"/>
            <a:ext cx="3948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462C1"/>
                </a:solidFill>
                <a:latin typeface="PT Astra Serif" panose="020A0603040505020204" pitchFamily="18" charset="-52"/>
              </a:rPr>
              <a:t>konkurs.prodvizhenie@gmail.com</a:t>
            </a:r>
            <a:endParaRPr lang="ru-RU" sz="20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539" y="1482499"/>
            <a:ext cx="530631" cy="5306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7363" y="2529110"/>
            <a:ext cx="5713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1. Одну портретную фотографию (деловой стиль) хорошего качества в формате </a:t>
            </a: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r>
              <a:rPr lang="en-US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jpg</a:t>
            </a:r>
            <a:r>
              <a:rPr lang="en-US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,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файл должен быть назван по фамилии </a:t>
            </a:r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конкурсанта</a:t>
            </a:r>
            <a:endParaRPr lang="ru-RU" sz="28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7176" name="Picture 8" descr="Бесплатное векторное изображение Пакет значков профиля в рисованном стиле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04" b="65977"/>
          <a:stretch/>
        </p:blipFill>
        <p:spPr bwMode="auto">
          <a:xfrm>
            <a:off x="5951208" y="4295882"/>
            <a:ext cx="4996539" cy="25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8686</TotalTime>
  <Words>1787</Words>
  <Application>Microsoft Office PowerPoint</Application>
  <PresentationFormat>Широкоэкранный</PresentationFormat>
  <Paragraphs>257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-apple-system</vt:lpstr>
      <vt:lpstr>Arial</vt:lpstr>
      <vt:lpstr>Calibri</vt:lpstr>
      <vt:lpstr>Calibri Light</vt:lpstr>
      <vt:lpstr>Century Gothic</vt:lpstr>
      <vt:lpstr>PT Astra Serif</vt:lpstr>
      <vt:lpstr>Times New Roman</vt:lpstr>
      <vt:lpstr>Wingdings</vt:lpstr>
      <vt:lpstr>Тема Office</vt:lpstr>
      <vt:lpstr>Презентация PowerPoint</vt:lpstr>
      <vt:lpstr>РЕГИОНАЛЬНЫЙ КОНКУРС  ПРОФЕССИОНАЛЬНОГО МАСТЕРСТВА  МОЛОДЫХ ПЕДАГОГОВ</vt:lpstr>
      <vt:lpstr>Учредитель конкурса:</vt:lpstr>
      <vt:lpstr>Цель и задачи конкурса:</vt:lpstr>
      <vt:lpstr>Участники Конкурса:</vt:lpstr>
      <vt:lpstr>Условия участия:</vt:lpstr>
      <vt:lpstr>Сроки проведения  и этапы конкурса:</vt:lpstr>
      <vt:lpstr>Схема подачи документов:</vt:lpstr>
      <vt:lpstr>Перечень документов для Оператора  Конкурса:</vt:lpstr>
      <vt:lpstr>Перечень документов для Оператора  Конкурса: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приема документов  Оператором Конкурса:</vt:lpstr>
      <vt:lpstr>Презентация PowerPoint</vt:lpstr>
      <vt:lpstr>Презентация PowerPoint</vt:lpstr>
      <vt:lpstr>Презентация PowerPoint</vt:lpstr>
      <vt:lpstr>Рекомендации по подготовке «Видео-самопрезентация»</vt:lpstr>
      <vt:lpstr>Заочный этап. Конкурсное испытание «Образовательная технология в обучении»</vt:lpstr>
      <vt:lpstr>Заочный этап. Конкурсное испытание «Образовательная технология в обучении»</vt:lpstr>
      <vt:lpstr>Заочный этап. Конкурсное испытание «Образовательная технология в обучении»</vt:lpstr>
      <vt:lpstr>Заочный этап. Конкурсное испытание «Образовательная технология в обучении»</vt:lpstr>
      <vt:lpstr>Порядок проведения заочного этапа:</vt:lpstr>
      <vt:lpstr>Очный этап Конкурсное испытание «Дебаты 2.0»</vt:lpstr>
      <vt:lpstr>Очный этап Конкурсное испытание «Дебаты 2.0»</vt:lpstr>
      <vt:lpstr>Рекомендации по подготовке «Дебаты 2.0»</vt:lpstr>
      <vt:lpstr>Очный этап. Конкурсное испытание  «Творческая мастерская молодого педагога» </vt:lpstr>
      <vt:lpstr>Очный этап. Конкурсное испытание  «Творческая мастерская молодого педагога»  </vt:lpstr>
      <vt:lpstr>Очный этап. Конкурсное испытание  «Творческая мастерская молодого педагога»  </vt:lpstr>
      <vt:lpstr>Подведение итогов Конкурса  </vt:lpstr>
      <vt:lpstr>Рекомендации по подготовке конкурсных документов</vt:lpstr>
      <vt:lpstr>Региональный конкурс профессионального  мастерства молодых педагогов «PROдвижение к вершинам мастерства»</vt:lpstr>
      <vt:lpstr>Мероприятия для молодых педагогов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КОНКУРС</dc:title>
  <dc:creator>Галина Владимировна Бочарова</dc:creator>
  <cp:lastModifiedBy>Жанат Сергеевич Абдыкеров</cp:lastModifiedBy>
  <cp:revision>329</cp:revision>
  <cp:lastPrinted>2021-10-12T11:33:33Z</cp:lastPrinted>
  <dcterms:created xsi:type="dcterms:W3CDTF">2021-02-11T10:52:39Z</dcterms:created>
  <dcterms:modified xsi:type="dcterms:W3CDTF">2024-02-27T03:14:13Z</dcterms:modified>
</cp:coreProperties>
</file>