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63" r:id="rId2"/>
  </p:sldMasterIdLst>
  <p:notesMasterIdLst>
    <p:notesMasterId r:id="rId17"/>
  </p:notesMasterIdLst>
  <p:sldIdLst>
    <p:sldId id="256" r:id="rId3"/>
    <p:sldId id="359" r:id="rId4"/>
    <p:sldId id="371" r:id="rId5"/>
    <p:sldId id="357" r:id="rId6"/>
    <p:sldId id="377" r:id="rId7"/>
    <p:sldId id="372" r:id="rId8"/>
    <p:sldId id="373" r:id="rId9"/>
    <p:sldId id="370" r:id="rId10"/>
    <p:sldId id="366" r:id="rId11"/>
    <p:sldId id="374" r:id="rId12"/>
    <p:sldId id="376" r:id="rId13"/>
    <p:sldId id="367" r:id="rId14"/>
    <p:sldId id="375" r:id="rId15"/>
    <p:sldId id="36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10" d="100"/>
          <a:sy n="110" d="100"/>
        </p:scale>
        <p:origin x="-47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DED70A-D5FB-4F12-9300-4858F359AD06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61BE41A0-34D1-482D-AE5E-E8E9BC61E1A3}">
      <dgm:prSet phldrT="[Текст]"/>
      <dgm:spPr/>
      <dgm:t>
        <a:bodyPr/>
        <a:lstStyle/>
        <a:p>
          <a:r>
            <a:rPr lang="ru-RU" dirty="0" smtClean="0"/>
            <a:t>Нормативные документы/Методические материалы</a:t>
          </a:r>
          <a:endParaRPr lang="ru-RU" dirty="0"/>
        </a:p>
      </dgm:t>
    </dgm:pt>
    <dgm:pt modelId="{3D858D37-2DAE-46EE-90B0-379B31E59659}" type="parTrans" cxnId="{7423657E-ED51-4303-9C68-F4C8BD355EC6}">
      <dgm:prSet/>
      <dgm:spPr/>
      <dgm:t>
        <a:bodyPr/>
        <a:lstStyle/>
        <a:p>
          <a:endParaRPr lang="ru-RU"/>
        </a:p>
      </dgm:t>
    </dgm:pt>
    <dgm:pt modelId="{047C8EC2-EB40-452B-9F0E-0D9693DA1752}" type="sibTrans" cxnId="{7423657E-ED51-4303-9C68-F4C8BD355EC6}">
      <dgm:prSet/>
      <dgm:spPr/>
      <dgm:t>
        <a:bodyPr/>
        <a:lstStyle/>
        <a:p>
          <a:endParaRPr lang="ru-RU"/>
        </a:p>
      </dgm:t>
    </dgm:pt>
    <dgm:pt modelId="{15F7D2B8-424C-4B5D-A5FB-D0210BF15D7B}">
      <dgm:prSet/>
      <dgm:spPr/>
      <dgm:t>
        <a:bodyPr/>
        <a:lstStyle/>
        <a:p>
          <a:r>
            <a:rPr lang="ru-RU" dirty="0" smtClean="0"/>
            <a:t> База наставников образовательных организаций Кузбасса</a:t>
          </a:r>
          <a:endParaRPr lang="ru-RU" dirty="0"/>
        </a:p>
      </dgm:t>
    </dgm:pt>
    <dgm:pt modelId="{8F837320-BF94-478F-B16A-3A220BACCEB2}" type="parTrans" cxnId="{D31E9701-B20C-41FC-AE49-2597604EC3EF}">
      <dgm:prSet/>
      <dgm:spPr/>
      <dgm:t>
        <a:bodyPr/>
        <a:lstStyle/>
        <a:p>
          <a:endParaRPr lang="ru-RU"/>
        </a:p>
      </dgm:t>
    </dgm:pt>
    <dgm:pt modelId="{FAF20AC8-68F7-43B5-8EA2-B39569769BC9}" type="sibTrans" cxnId="{D31E9701-B20C-41FC-AE49-2597604EC3EF}">
      <dgm:prSet/>
      <dgm:spPr/>
      <dgm:t>
        <a:bodyPr/>
        <a:lstStyle/>
        <a:p>
          <a:endParaRPr lang="ru-RU"/>
        </a:p>
      </dgm:t>
    </dgm:pt>
    <dgm:pt modelId="{CF2FD132-28DC-435E-9F5D-BCFAE2D386B8}">
      <dgm:prSet/>
      <dgm:spPr/>
      <dgm:t>
        <a:bodyPr/>
        <a:lstStyle/>
        <a:p>
          <a:r>
            <a:rPr lang="ru-RU" dirty="0" smtClean="0"/>
            <a:t>Лучшие практики наставничества</a:t>
          </a:r>
          <a:endParaRPr lang="ru-RU" dirty="0"/>
        </a:p>
      </dgm:t>
    </dgm:pt>
    <dgm:pt modelId="{DF047F55-4F7B-4FD1-9B8C-60E36029DD5F}" type="parTrans" cxnId="{1F253D87-A7D3-40B1-9439-01173C21BC12}">
      <dgm:prSet/>
      <dgm:spPr/>
      <dgm:t>
        <a:bodyPr/>
        <a:lstStyle/>
        <a:p>
          <a:endParaRPr lang="ru-RU"/>
        </a:p>
      </dgm:t>
    </dgm:pt>
    <dgm:pt modelId="{F93BA18F-3D56-4606-B7B8-62A1F67A9DB3}" type="sibTrans" cxnId="{1F253D87-A7D3-40B1-9439-01173C21BC12}">
      <dgm:prSet/>
      <dgm:spPr/>
      <dgm:t>
        <a:bodyPr/>
        <a:lstStyle/>
        <a:p>
          <a:endParaRPr lang="ru-RU"/>
        </a:p>
      </dgm:t>
    </dgm:pt>
    <dgm:pt modelId="{4ACF6E81-CB4A-4F53-90E5-7212D4A4C81E}">
      <dgm:prSet/>
      <dgm:spPr/>
      <dgm:t>
        <a:bodyPr/>
        <a:lstStyle/>
        <a:p>
          <a:r>
            <a:rPr lang="ru-RU" dirty="0" smtClean="0"/>
            <a:t>Мониторинг наставничества</a:t>
          </a:r>
          <a:endParaRPr lang="ru-RU" dirty="0"/>
        </a:p>
      </dgm:t>
    </dgm:pt>
    <dgm:pt modelId="{C9BE0DD2-1B2D-4C5C-819D-87379CB5B3BC}" type="parTrans" cxnId="{C14940A1-79F6-4F4C-900B-4F14BC760EC1}">
      <dgm:prSet/>
      <dgm:spPr/>
      <dgm:t>
        <a:bodyPr/>
        <a:lstStyle/>
        <a:p>
          <a:endParaRPr lang="ru-RU"/>
        </a:p>
      </dgm:t>
    </dgm:pt>
    <dgm:pt modelId="{156530AF-CF2C-46FB-B797-21E8153BC916}" type="sibTrans" cxnId="{C14940A1-79F6-4F4C-900B-4F14BC760EC1}">
      <dgm:prSet/>
      <dgm:spPr/>
      <dgm:t>
        <a:bodyPr/>
        <a:lstStyle/>
        <a:p>
          <a:endParaRPr lang="ru-RU"/>
        </a:p>
      </dgm:t>
    </dgm:pt>
    <dgm:pt modelId="{D44FBFF8-F260-41BB-A9D3-6E0A7404A4E0}">
      <dgm:prSet/>
      <dgm:spPr/>
      <dgm:t>
        <a:bodyPr/>
        <a:lstStyle/>
        <a:p>
          <a:r>
            <a:rPr lang="ru-RU" dirty="0" smtClean="0"/>
            <a:t>Региональный клуб наставников «Навигатор»</a:t>
          </a:r>
          <a:endParaRPr lang="ru-RU" dirty="0"/>
        </a:p>
      </dgm:t>
    </dgm:pt>
    <dgm:pt modelId="{5E52A572-C1E9-4DC6-A0AF-D5F0FAE70912}" type="parTrans" cxnId="{5202C2B1-C5B7-44C7-A1FC-D00E545C626E}">
      <dgm:prSet/>
      <dgm:spPr/>
      <dgm:t>
        <a:bodyPr/>
        <a:lstStyle/>
        <a:p>
          <a:endParaRPr lang="ru-RU"/>
        </a:p>
      </dgm:t>
    </dgm:pt>
    <dgm:pt modelId="{80B42C29-3460-46FD-B77C-FF55000A998E}" type="sibTrans" cxnId="{5202C2B1-C5B7-44C7-A1FC-D00E545C626E}">
      <dgm:prSet/>
      <dgm:spPr/>
      <dgm:t>
        <a:bodyPr/>
        <a:lstStyle/>
        <a:p>
          <a:endParaRPr lang="ru-RU"/>
        </a:p>
      </dgm:t>
    </dgm:pt>
    <dgm:pt modelId="{6E30F5B4-8F57-4813-9464-D7875AE08558}" type="pres">
      <dgm:prSet presAssocID="{78DED70A-D5FB-4F12-9300-4858F359AD0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D9520B8E-BDCF-4D5A-A588-3A16F25F5158}" type="pres">
      <dgm:prSet presAssocID="{78DED70A-D5FB-4F12-9300-4858F359AD06}" presName="Name1" presStyleCnt="0"/>
      <dgm:spPr/>
    </dgm:pt>
    <dgm:pt modelId="{C08E6C23-88D9-42C2-A616-21C786AD9C2B}" type="pres">
      <dgm:prSet presAssocID="{78DED70A-D5FB-4F12-9300-4858F359AD06}" presName="cycle" presStyleCnt="0"/>
      <dgm:spPr/>
    </dgm:pt>
    <dgm:pt modelId="{FD1D4CD5-252F-4162-B9BF-45F8ADAD46ED}" type="pres">
      <dgm:prSet presAssocID="{78DED70A-D5FB-4F12-9300-4858F359AD06}" presName="srcNode" presStyleLbl="node1" presStyleIdx="0" presStyleCnt="5"/>
      <dgm:spPr/>
    </dgm:pt>
    <dgm:pt modelId="{CDD58D89-A275-4B62-838C-DC20D0DC214C}" type="pres">
      <dgm:prSet presAssocID="{78DED70A-D5FB-4F12-9300-4858F359AD06}" presName="conn" presStyleLbl="parChTrans1D2" presStyleIdx="0" presStyleCnt="1"/>
      <dgm:spPr/>
      <dgm:t>
        <a:bodyPr/>
        <a:lstStyle/>
        <a:p>
          <a:endParaRPr lang="ru-RU"/>
        </a:p>
      </dgm:t>
    </dgm:pt>
    <dgm:pt modelId="{6C2D5AD4-CA9E-4DD1-A191-3C34F5ECEDE9}" type="pres">
      <dgm:prSet presAssocID="{78DED70A-D5FB-4F12-9300-4858F359AD06}" presName="extraNode" presStyleLbl="node1" presStyleIdx="0" presStyleCnt="5"/>
      <dgm:spPr/>
    </dgm:pt>
    <dgm:pt modelId="{946DB8A8-DF02-4583-A7C8-119492F1078B}" type="pres">
      <dgm:prSet presAssocID="{78DED70A-D5FB-4F12-9300-4858F359AD06}" presName="dstNode" presStyleLbl="node1" presStyleIdx="0" presStyleCnt="5"/>
      <dgm:spPr/>
    </dgm:pt>
    <dgm:pt modelId="{D06B9FEF-D1B8-4C49-965D-7434E6DD04DC}" type="pres">
      <dgm:prSet presAssocID="{61BE41A0-34D1-482D-AE5E-E8E9BC61E1A3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EDC490-8A0A-406E-8560-39BEC615E8AB}" type="pres">
      <dgm:prSet presAssocID="{61BE41A0-34D1-482D-AE5E-E8E9BC61E1A3}" presName="accent_1" presStyleCnt="0"/>
      <dgm:spPr/>
    </dgm:pt>
    <dgm:pt modelId="{D4BCE1E7-CD27-4217-93D8-A47893E8BABB}" type="pres">
      <dgm:prSet presAssocID="{61BE41A0-34D1-482D-AE5E-E8E9BC61E1A3}" presName="accentRepeatNode" presStyleLbl="solidFgAcc1" presStyleIdx="0" presStyleCnt="5"/>
      <dgm:spPr/>
    </dgm:pt>
    <dgm:pt modelId="{0D627E54-293A-444E-B97E-E7BB6413E71A}" type="pres">
      <dgm:prSet presAssocID="{15F7D2B8-424C-4B5D-A5FB-D0210BF15D7B}" presName="text_2" presStyleLbl="node1" presStyleIdx="1" presStyleCnt="5" custLinFactNeighborX="-1118" custLinFactNeighborY="76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8A3246-78EF-41E4-A58B-2FEC0785A25D}" type="pres">
      <dgm:prSet presAssocID="{15F7D2B8-424C-4B5D-A5FB-D0210BF15D7B}" presName="accent_2" presStyleCnt="0"/>
      <dgm:spPr/>
    </dgm:pt>
    <dgm:pt modelId="{6F0DC8AD-7F86-42DC-8322-7F68001EDC02}" type="pres">
      <dgm:prSet presAssocID="{15F7D2B8-424C-4B5D-A5FB-D0210BF15D7B}" presName="accentRepeatNode" presStyleLbl="solidFgAcc1" presStyleIdx="1" presStyleCnt="5"/>
      <dgm:spPr/>
    </dgm:pt>
    <dgm:pt modelId="{CF14B5F2-270F-4322-A685-FB986B195D00}" type="pres">
      <dgm:prSet presAssocID="{CF2FD132-28DC-435E-9F5D-BCFAE2D386B8}" presName="text_3" presStyleLbl="node1" presStyleIdx="2" presStyleCnt="5" custLinFactNeighborX="-345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1DDFEA-0F2A-40F8-85A9-14DAB3446558}" type="pres">
      <dgm:prSet presAssocID="{CF2FD132-28DC-435E-9F5D-BCFAE2D386B8}" presName="accent_3" presStyleCnt="0"/>
      <dgm:spPr/>
    </dgm:pt>
    <dgm:pt modelId="{95A3DF87-200F-48F5-A130-FA40F5C3996A}" type="pres">
      <dgm:prSet presAssocID="{CF2FD132-28DC-435E-9F5D-BCFAE2D386B8}" presName="accentRepeatNode" presStyleLbl="solidFgAcc1" presStyleIdx="2" presStyleCnt="5"/>
      <dgm:spPr/>
    </dgm:pt>
    <dgm:pt modelId="{6EDFC5F3-C2A4-4B31-9DC7-67F90A7763DF}" type="pres">
      <dgm:prSet presAssocID="{4ACF6E81-CB4A-4F53-90E5-7212D4A4C81E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DD0982-1FE8-4024-A5ED-63042DD6A908}" type="pres">
      <dgm:prSet presAssocID="{4ACF6E81-CB4A-4F53-90E5-7212D4A4C81E}" presName="accent_4" presStyleCnt="0"/>
      <dgm:spPr/>
    </dgm:pt>
    <dgm:pt modelId="{922756A2-F8FD-43CC-8D43-F4982E29DD91}" type="pres">
      <dgm:prSet presAssocID="{4ACF6E81-CB4A-4F53-90E5-7212D4A4C81E}" presName="accentRepeatNode" presStyleLbl="solidFgAcc1" presStyleIdx="3" presStyleCnt="5"/>
      <dgm:spPr/>
    </dgm:pt>
    <dgm:pt modelId="{717ABC91-0AB0-483D-B145-EF78FED30D13}" type="pres">
      <dgm:prSet presAssocID="{D44FBFF8-F260-41BB-A9D3-6E0A7404A4E0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B0F0A8-FEFB-4CCA-AC80-903D2D90D5B7}" type="pres">
      <dgm:prSet presAssocID="{D44FBFF8-F260-41BB-A9D3-6E0A7404A4E0}" presName="accent_5" presStyleCnt="0"/>
      <dgm:spPr/>
    </dgm:pt>
    <dgm:pt modelId="{60ECCA5F-7919-4BDB-938E-C171EC980C37}" type="pres">
      <dgm:prSet presAssocID="{D44FBFF8-F260-41BB-A9D3-6E0A7404A4E0}" presName="accentRepeatNode" presStyleLbl="solidFgAcc1" presStyleIdx="4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4E98DA98-4F49-4C42-AD4E-59E05D229D07}" type="presOf" srcId="{4ACF6E81-CB4A-4F53-90E5-7212D4A4C81E}" destId="{6EDFC5F3-C2A4-4B31-9DC7-67F90A7763DF}" srcOrd="0" destOrd="0" presId="urn:microsoft.com/office/officeart/2008/layout/VerticalCurvedList"/>
    <dgm:cxn modelId="{5202C2B1-C5B7-44C7-A1FC-D00E545C626E}" srcId="{78DED70A-D5FB-4F12-9300-4858F359AD06}" destId="{D44FBFF8-F260-41BB-A9D3-6E0A7404A4E0}" srcOrd="4" destOrd="0" parTransId="{5E52A572-C1E9-4DC6-A0AF-D5F0FAE70912}" sibTransId="{80B42C29-3460-46FD-B77C-FF55000A998E}"/>
    <dgm:cxn modelId="{CB73C9C3-89A8-4D2F-8B81-1874BAA51318}" type="presOf" srcId="{15F7D2B8-424C-4B5D-A5FB-D0210BF15D7B}" destId="{0D627E54-293A-444E-B97E-E7BB6413E71A}" srcOrd="0" destOrd="0" presId="urn:microsoft.com/office/officeart/2008/layout/VerticalCurvedList"/>
    <dgm:cxn modelId="{DA360809-96E6-4C8D-92A0-CDF012C31725}" type="presOf" srcId="{78DED70A-D5FB-4F12-9300-4858F359AD06}" destId="{6E30F5B4-8F57-4813-9464-D7875AE08558}" srcOrd="0" destOrd="0" presId="urn:microsoft.com/office/officeart/2008/layout/VerticalCurvedList"/>
    <dgm:cxn modelId="{3922BA70-4F71-454D-ADF9-C880CE157103}" type="presOf" srcId="{D44FBFF8-F260-41BB-A9D3-6E0A7404A4E0}" destId="{717ABC91-0AB0-483D-B145-EF78FED30D13}" srcOrd="0" destOrd="0" presId="urn:microsoft.com/office/officeart/2008/layout/VerticalCurvedList"/>
    <dgm:cxn modelId="{D31E9701-B20C-41FC-AE49-2597604EC3EF}" srcId="{78DED70A-D5FB-4F12-9300-4858F359AD06}" destId="{15F7D2B8-424C-4B5D-A5FB-D0210BF15D7B}" srcOrd="1" destOrd="0" parTransId="{8F837320-BF94-478F-B16A-3A220BACCEB2}" sibTransId="{FAF20AC8-68F7-43B5-8EA2-B39569769BC9}"/>
    <dgm:cxn modelId="{C14940A1-79F6-4F4C-900B-4F14BC760EC1}" srcId="{78DED70A-D5FB-4F12-9300-4858F359AD06}" destId="{4ACF6E81-CB4A-4F53-90E5-7212D4A4C81E}" srcOrd="3" destOrd="0" parTransId="{C9BE0DD2-1B2D-4C5C-819D-87379CB5B3BC}" sibTransId="{156530AF-CF2C-46FB-B797-21E8153BC916}"/>
    <dgm:cxn modelId="{030B102C-8F09-49B3-808B-01473234527D}" type="presOf" srcId="{CF2FD132-28DC-435E-9F5D-BCFAE2D386B8}" destId="{CF14B5F2-270F-4322-A685-FB986B195D00}" srcOrd="0" destOrd="0" presId="urn:microsoft.com/office/officeart/2008/layout/VerticalCurvedList"/>
    <dgm:cxn modelId="{4E1FA631-BB4C-4501-B93B-5A1B2EE5BDD8}" type="presOf" srcId="{047C8EC2-EB40-452B-9F0E-0D9693DA1752}" destId="{CDD58D89-A275-4B62-838C-DC20D0DC214C}" srcOrd="0" destOrd="0" presId="urn:microsoft.com/office/officeart/2008/layout/VerticalCurvedList"/>
    <dgm:cxn modelId="{A2D462A3-93F8-4D3F-A4E7-BB66B76C2301}" type="presOf" srcId="{61BE41A0-34D1-482D-AE5E-E8E9BC61E1A3}" destId="{D06B9FEF-D1B8-4C49-965D-7434E6DD04DC}" srcOrd="0" destOrd="0" presId="urn:microsoft.com/office/officeart/2008/layout/VerticalCurvedList"/>
    <dgm:cxn modelId="{7423657E-ED51-4303-9C68-F4C8BD355EC6}" srcId="{78DED70A-D5FB-4F12-9300-4858F359AD06}" destId="{61BE41A0-34D1-482D-AE5E-E8E9BC61E1A3}" srcOrd="0" destOrd="0" parTransId="{3D858D37-2DAE-46EE-90B0-379B31E59659}" sibTransId="{047C8EC2-EB40-452B-9F0E-0D9693DA1752}"/>
    <dgm:cxn modelId="{1F253D87-A7D3-40B1-9439-01173C21BC12}" srcId="{78DED70A-D5FB-4F12-9300-4858F359AD06}" destId="{CF2FD132-28DC-435E-9F5D-BCFAE2D386B8}" srcOrd="2" destOrd="0" parTransId="{DF047F55-4F7B-4FD1-9B8C-60E36029DD5F}" sibTransId="{F93BA18F-3D56-4606-B7B8-62A1F67A9DB3}"/>
    <dgm:cxn modelId="{FFFB2678-A9C4-4E7E-9D87-7C333855127D}" type="presParOf" srcId="{6E30F5B4-8F57-4813-9464-D7875AE08558}" destId="{D9520B8E-BDCF-4D5A-A588-3A16F25F5158}" srcOrd="0" destOrd="0" presId="urn:microsoft.com/office/officeart/2008/layout/VerticalCurvedList"/>
    <dgm:cxn modelId="{3A657744-380D-421D-ABBF-C06C615EDC6B}" type="presParOf" srcId="{D9520B8E-BDCF-4D5A-A588-3A16F25F5158}" destId="{C08E6C23-88D9-42C2-A616-21C786AD9C2B}" srcOrd="0" destOrd="0" presId="urn:microsoft.com/office/officeart/2008/layout/VerticalCurvedList"/>
    <dgm:cxn modelId="{C27670DC-4C8F-424A-81C6-E3E0D0B1670D}" type="presParOf" srcId="{C08E6C23-88D9-42C2-A616-21C786AD9C2B}" destId="{FD1D4CD5-252F-4162-B9BF-45F8ADAD46ED}" srcOrd="0" destOrd="0" presId="urn:microsoft.com/office/officeart/2008/layout/VerticalCurvedList"/>
    <dgm:cxn modelId="{251DE825-5FBE-49C3-B68A-34704957C4A7}" type="presParOf" srcId="{C08E6C23-88D9-42C2-A616-21C786AD9C2B}" destId="{CDD58D89-A275-4B62-838C-DC20D0DC214C}" srcOrd="1" destOrd="0" presId="urn:microsoft.com/office/officeart/2008/layout/VerticalCurvedList"/>
    <dgm:cxn modelId="{89B24F4B-55EE-49F7-B36D-2E5B1493E235}" type="presParOf" srcId="{C08E6C23-88D9-42C2-A616-21C786AD9C2B}" destId="{6C2D5AD4-CA9E-4DD1-A191-3C34F5ECEDE9}" srcOrd="2" destOrd="0" presId="urn:microsoft.com/office/officeart/2008/layout/VerticalCurvedList"/>
    <dgm:cxn modelId="{B4D52B17-68BD-4046-8772-C230712529D6}" type="presParOf" srcId="{C08E6C23-88D9-42C2-A616-21C786AD9C2B}" destId="{946DB8A8-DF02-4583-A7C8-119492F1078B}" srcOrd="3" destOrd="0" presId="urn:microsoft.com/office/officeart/2008/layout/VerticalCurvedList"/>
    <dgm:cxn modelId="{0D137DC5-4737-40F2-8C89-42E693794C4B}" type="presParOf" srcId="{D9520B8E-BDCF-4D5A-A588-3A16F25F5158}" destId="{D06B9FEF-D1B8-4C49-965D-7434E6DD04DC}" srcOrd="1" destOrd="0" presId="urn:microsoft.com/office/officeart/2008/layout/VerticalCurvedList"/>
    <dgm:cxn modelId="{6A09F0B5-B240-4B52-B581-6FCB4C433B0B}" type="presParOf" srcId="{D9520B8E-BDCF-4D5A-A588-3A16F25F5158}" destId="{93EDC490-8A0A-406E-8560-39BEC615E8AB}" srcOrd="2" destOrd="0" presId="urn:microsoft.com/office/officeart/2008/layout/VerticalCurvedList"/>
    <dgm:cxn modelId="{E6332C82-B3A8-4EA0-A0BD-C193AFDAD908}" type="presParOf" srcId="{93EDC490-8A0A-406E-8560-39BEC615E8AB}" destId="{D4BCE1E7-CD27-4217-93D8-A47893E8BABB}" srcOrd="0" destOrd="0" presId="urn:microsoft.com/office/officeart/2008/layout/VerticalCurvedList"/>
    <dgm:cxn modelId="{A0E2082B-3D50-46F2-9529-5FFC728E17FC}" type="presParOf" srcId="{D9520B8E-BDCF-4D5A-A588-3A16F25F5158}" destId="{0D627E54-293A-444E-B97E-E7BB6413E71A}" srcOrd="3" destOrd="0" presId="urn:microsoft.com/office/officeart/2008/layout/VerticalCurvedList"/>
    <dgm:cxn modelId="{30F9B40F-73A6-424B-BC7E-880A78D4939E}" type="presParOf" srcId="{D9520B8E-BDCF-4D5A-A588-3A16F25F5158}" destId="{8A8A3246-78EF-41E4-A58B-2FEC0785A25D}" srcOrd="4" destOrd="0" presId="urn:microsoft.com/office/officeart/2008/layout/VerticalCurvedList"/>
    <dgm:cxn modelId="{BAE863B1-BC71-41CD-AAA2-79BE459FCDD2}" type="presParOf" srcId="{8A8A3246-78EF-41E4-A58B-2FEC0785A25D}" destId="{6F0DC8AD-7F86-42DC-8322-7F68001EDC02}" srcOrd="0" destOrd="0" presId="urn:microsoft.com/office/officeart/2008/layout/VerticalCurvedList"/>
    <dgm:cxn modelId="{05BA4A40-44FD-4C21-B548-9DA2DF3FE81E}" type="presParOf" srcId="{D9520B8E-BDCF-4D5A-A588-3A16F25F5158}" destId="{CF14B5F2-270F-4322-A685-FB986B195D00}" srcOrd="5" destOrd="0" presId="urn:microsoft.com/office/officeart/2008/layout/VerticalCurvedList"/>
    <dgm:cxn modelId="{AD33E153-E10E-4233-A409-2B85E9D21CE0}" type="presParOf" srcId="{D9520B8E-BDCF-4D5A-A588-3A16F25F5158}" destId="{A51DDFEA-0F2A-40F8-85A9-14DAB3446558}" srcOrd="6" destOrd="0" presId="urn:microsoft.com/office/officeart/2008/layout/VerticalCurvedList"/>
    <dgm:cxn modelId="{2FE4EA55-852D-4200-9CCF-EC5B27B90EF3}" type="presParOf" srcId="{A51DDFEA-0F2A-40F8-85A9-14DAB3446558}" destId="{95A3DF87-200F-48F5-A130-FA40F5C3996A}" srcOrd="0" destOrd="0" presId="urn:microsoft.com/office/officeart/2008/layout/VerticalCurvedList"/>
    <dgm:cxn modelId="{2F100B37-CA35-4C36-BCF1-34AFFD291B3C}" type="presParOf" srcId="{D9520B8E-BDCF-4D5A-A588-3A16F25F5158}" destId="{6EDFC5F3-C2A4-4B31-9DC7-67F90A7763DF}" srcOrd="7" destOrd="0" presId="urn:microsoft.com/office/officeart/2008/layout/VerticalCurvedList"/>
    <dgm:cxn modelId="{C7EBA78F-BABC-4B1D-81C6-E7B590901044}" type="presParOf" srcId="{D9520B8E-BDCF-4D5A-A588-3A16F25F5158}" destId="{0FDD0982-1FE8-4024-A5ED-63042DD6A908}" srcOrd="8" destOrd="0" presId="urn:microsoft.com/office/officeart/2008/layout/VerticalCurvedList"/>
    <dgm:cxn modelId="{40E3E64E-631B-4E6F-A4C2-36D8F00ADC6A}" type="presParOf" srcId="{0FDD0982-1FE8-4024-A5ED-63042DD6A908}" destId="{922756A2-F8FD-43CC-8D43-F4982E29DD91}" srcOrd="0" destOrd="0" presId="urn:microsoft.com/office/officeart/2008/layout/VerticalCurvedList"/>
    <dgm:cxn modelId="{AC5BD921-EAF0-48F6-9A92-7A74C758FAE5}" type="presParOf" srcId="{D9520B8E-BDCF-4D5A-A588-3A16F25F5158}" destId="{717ABC91-0AB0-483D-B145-EF78FED30D13}" srcOrd="9" destOrd="0" presId="urn:microsoft.com/office/officeart/2008/layout/VerticalCurvedList"/>
    <dgm:cxn modelId="{33E22C66-F8BA-42FC-8BC4-5494D7873F0E}" type="presParOf" srcId="{D9520B8E-BDCF-4D5A-A588-3A16F25F5158}" destId="{B7B0F0A8-FEFB-4CCA-AC80-903D2D90D5B7}" srcOrd="10" destOrd="0" presId="urn:microsoft.com/office/officeart/2008/layout/VerticalCurvedList"/>
    <dgm:cxn modelId="{98405DB9-0A48-49A6-968F-89E6B7B58C24}" type="presParOf" srcId="{B7B0F0A8-FEFB-4CCA-AC80-903D2D90D5B7}" destId="{60ECCA5F-7919-4BDB-938E-C171EC980C3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750D86-AC40-48F9-8085-2A586B450017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5B7F611-67B1-47D1-B3E7-ACA7C1866690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</a:rPr>
            <a:t>поддерживать развитие системы непрерывного повышения профессионального мастерства, «горизонтального обучения» среди педагогических работников, в том числе на основе обмена опытом</a:t>
          </a:r>
          <a:endParaRPr lang="ru-RU" sz="1400" dirty="0">
            <a:solidFill>
              <a:schemeClr val="bg1"/>
            </a:solidFill>
          </a:endParaRPr>
        </a:p>
      </dgm:t>
    </dgm:pt>
    <dgm:pt modelId="{4725E9E9-FA9D-41DB-AA0F-5F8ABE5FF9A6}" type="parTrans" cxnId="{7C7F738C-DE00-48D4-9505-8C8A34FFB789}">
      <dgm:prSet/>
      <dgm:spPr/>
      <dgm:t>
        <a:bodyPr/>
        <a:lstStyle/>
        <a:p>
          <a:endParaRPr lang="ru-RU" sz="5400">
            <a:solidFill>
              <a:schemeClr val="tx1"/>
            </a:solidFill>
          </a:endParaRPr>
        </a:p>
      </dgm:t>
    </dgm:pt>
    <dgm:pt modelId="{E1FA43A3-466C-4BF4-AD53-4B6D5BD2FC65}" type="sibTrans" cxnId="{7C7F738C-DE00-48D4-9505-8C8A34FFB789}">
      <dgm:prSet/>
      <dgm:spPr/>
      <dgm:t>
        <a:bodyPr/>
        <a:lstStyle/>
        <a:p>
          <a:endParaRPr lang="ru-RU" sz="5400">
            <a:solidFill>
              <a:schemeClr val="tx1"/>
            </a:solidFill>
          </a:endParaRPr>
        </a:p>
      </dgm:t>
    </dgm:pt>
    <dgm:pt modelId="{2C74D4C6-4171-4194-BCFC-4DAB77B645CE}">
      <dgm:prSet custT="1"/>
      <dgm:spPr/>
      <dgm:t>
        <a:bodyPr/>
        <a:lstStyle/>
        <a:p>
          <a:r>
            <a:rPr lang="ru-RU" sz="1600" dirty="0" smtClean="0">
              <a:solidFill>
                <a:schemeClr val="bg1"/>
              </a:solidFill>
            </a:rPr>
            <a:t>способствовать внедрению и развитию системы наставничества педагогических работников в образовательных организациях региона</a:t>
          </a:r>
          <a:endParaRPr lang="ru-RU" sz="1600" dirty="0">
            <a:solidFill>
              <a:schemeClr val="bg1"/>
            </a:solidFill>
          </a:endParaRPr>
        </a:p>
      </dgm:t>
    </dgm:pt>
    <dgm:pt modelId="{23FCF204-580E-492D-9960-48B30DCD6812}" type="parTrans" cxnId="{EF29EAEF-3A73-4692-94FD-4AA21CE7C404}">
      <dgm:prSet/>
      <dgm:spPr/>
      <dgm:t>
        <a:bodyPr/>
        <a:lstStyle/>
        <a:p>
          <a:endParaRPr lang="ru-RU" sz="5400">
            <a:solidFill>
              <a:schemeClr val="tx1"/>
            </a:solidFill>
          </a:endParaRPr>
        </a:p>
      </dgm:t>
    </dgm:pt>
    <dgm:pt modelId="{6B6C40F0-E2B3-4B8C-B6F5-600BD8B09A19}" type="sibTrans" cxnId="{EF29EAEF-3A73-4692-94FD-4AA21CE7C404}">
      <dgm:prSet/>
      <dgm:spPr/>
      <dgm:t>
        <a:bodyPr/>
        <a:lstStyle/>
        <a:p>
          <a:endParaRPr lang="ru-RU" sz="5400">
            <a:solidFill>
              <a:schemeClr val="tx1"/>
            </a:solidFill>
          </a:endParaRPr>
        </a:p>
      </dgm:t>
    </dgm:pt>
    <dgm:pt modelId="{B6612348-19C9-4425-9F89-B1CFDB78390D}">
      <dgm:prSet custT="1"/>
      <dgm:spPr/>
      <dgm:t>
        <a:bodyPr/>
        <a:lstStyle/>
        <a:p>
          <a:endParaRPr lang="ru-RU" sz="1400" dirty="0" smtClean="0">
            <a:solidFill>
              <a:schemeClr val="tx1"/>
            </a:solidFill>
          </a:endParaRPr>
        </a:p>
        <a:p>
          <a:r>
            <a:rPr lang="ru-RU" sz="1600" dirty="0" smtClean="0">
              <a:solidFill>
                <a:schemeClr val="bg1"/>
              </a:solidFill>
            </a:rPr>
            <a:t>обеспечить информационную, консультационную, методическую поддержку педагогов, испытывающих затруднения в профессиональной деятельности</a:t>
          </a:r>
        </a:p>
        <a:p>
          <a:endParaRPr lang="ru-RU" sz="1400" dirty="0">
            <a:solidFill>
              <a:schemeClr val="tx1"/>
            </a:solidFill>
          </a:endParaRPr>
        </a:p>
      </dgm:t>
    </dgm:pt>
    <dgm:pt modelId="{015B27C3-CDE1-4CC2-886F-932FAC548883}" type="parTrans" cxnId="{B7A5E1BA-431D-4307-A014-9C337F4E1C93}">
      <dgm:prSet/>
      <dgm:spPr/>
      <dgm:t>
        <a:bodyPr/>
        <a:lstStyle/>
        <a:p>
          <a:endParaRPr lang="ru-RU" sz="5400">
            <a:solidFill>
              <a:schemeClr val="tx1"/>
            </a:solidFill>
          </a:endParaRPr>
        </a:p>
      </dgm:t>
    </dgm:pt>
    <dgm:pt modelId="{E6CA5965-08DE-4A41-A332-03145BEB4B0F}" type="sibTrans" cxnId="{B7A5E1BA-431D-4307-A014-9C337F4E1C93}">
      <dgm:prSet/>
      <dgm:spPr/>
      <dgm:t>
        <a:bodyPr/>
        <a:lstStyle/>
        <a:p>
          <a:endParaRPr lang="ru-RU" sz="5400">
            <a:solidFill>
              <a:schemeClr val="tx1"/>
            </a:solidFill>
          </a:endParaRPr>
        </a:p>
      </dgm:t>
    </dgm:pt>
    <dgm:pt modelId="{B5E8B773-7831-4507-B8EE-FB812A07955D}">
      <dgm:prSet custT="1"/>
      <dgm:spPr/>
      <dgm:t>
        <a:bodyPr/>
        <a:lstStyle/>
        <a:p>
          <a:r>
            <a:rPr lang="ru-RU" sz="1800" dirty="0" smtClean="0">
              <a:solidFill>
                <a:schemeClr val="bg1"/>
              </a:solidFill>
            </a:rPr>
            <a:t>обеспечить обмен опытом и эффективными практиками наставничества</a:t>
          </a:r>
          <a:endParaRPr lang="ru-RU" sz="1800" dirty="0">
            <a:solidFill>
              <a:schemeClr val="bg1"/>
            </a:solidFill>
          </a:endParaRPr>
        </a:p>
      </dgm:t>
    </dgm:pt>
    <dgm:pt modelId="{2DC2A8AB-E84C-45E5-9AC9-FDA93A25532E}" type="parTrans" cxnId="{00B04CC4-DA84-46C7-A545-6B9950CE8D15}">
      <dgm:prSet/>
      <dgm:spPr/>
      <dgm:t>
        <a:bodyPr/>
        <a:lstStyle/>
        <a:p>
          <a:endParaRPr lang="ru-RU" sz="5400">
            <a:solidFill>
              <a:schemeClr val="tx1"/>
            </a:solidFill>
          </a:endParaRPr>
        </a:p>
      </dgm:t>
    </dgm:pt>
    <dgm:pt modelId="{7E4DF6CE-B09A-43D6-AF0E-6B44890377E0}" type="sibTrans" cxnId="{00B04CC4-DA84-46C7-A545-6B9950CE8D15}">
      <dgm:prSet/>
      <dgm:spPr/>
      <dgm:t>
        <a:bodyPr/>
        <a:lstStyle/>
        <a:p>
          <a:endParaRPr lang="ru-RU" sz="5400">
            <a:solidFill>
              <a:schemeClr val="tx1"/>
            </a:solidFill>
          </a:endParaRPr>
        </a:p>
      </dgm:t>
    </dgm:pt>
    <dgm:pt modelId="{D23E43C0-4C7D-4611-A472-110EF7B7AEA7}" type="pres">
      <dgm:prSet presAssocID="{9C750D86-AC40-48F9-8085-2A586B45001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3726AB6-8C35-4F4D-96F4-6D2D959AD1B0}" type="pres">
      <dgm:prSet presAssocID="{95B7F611-67B1-47D1-B3E7-ACA7C1866690}" presName="parentLin" presStyleCnt="0"/>
      <dgm:spPr/>
    </dgm:pt>
    <dgm:pt modelId="{B5B6929A-FC70-4199-811F-B5A5B0D2F2E1}" type="pres">
      <dgm:prSet presAssocID="{95B7F611-67B1-47D1-B3E7-ACA7C1866690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30071DD9-3EF7-4570-ABD0-F39DC99AB481}" type="pres">
      <dgm:prSet presAssocID="{95B7F611-67B1-47D1-B3E7-ACA7C1866690}" presName="parentText" presStyleLbl="node1" presStyleIdx="0" presStyleCnt="4" custScaleX="142857" custLinFactNeighborX="-63649" custLinFactNeighborY="139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EAE363-4DCA-429B-97C4-CC58CCD65888}" type="pres">
      <dgm:prSet presAssocID="{95B7F611-67B1-47D1-B3E7-ACA7C1866690}" presName="negativeSpace" presStyleCnt="0"/>
      <dgm:spPr/>
    </dgm:pt>
    <dgm:pt modelId="{B93CEFBD-A2A7-414F-AECE-46FC982A54B2}" type="pres">
      <dgm:prSet presAssocID="{95B7F611-67B1-47D1-B3E7-ACA7C1866690}" presName="childText" presStyleLbl="conFgAcc1" presStyleIdx="0" presStyleCnt="4">
        <dgm:presLayoutVars>
          <dgm:bulletEnabled val="1"/>
        </dgm:presLayoutVars>
      </dgm:prSet>
      <dgm:spPr/>
    </dgm:pt>
    <dgm:pt modelId="{3F85AE5B-B8CE-49B1-B6C5-965403D6B636}" type="pres">
      <dgm:prSet presAssocID="{E1FA43A3-466C-4BF4-AD53-4B6D5BD2FC65}" presName="spaceBetweenRectangles" presStyleCnt="0"/>
      <dgm:spPr/>
    </dgm:pt>
    <dgm:pt modelId="{862DE7DD-7716-43B7-A67D-F2147ABA9171}" type="pres">
      <dgm:prSet presAssocID="{2C74D4C6-4171-4194-BCFC-4DAB77B645CE}" presName="parentLin" presStyleCnt="0"/>
      <dgm:spPr/>
    </dgm:pt>
    <dgm:pt modelId="{E349E2B3-BAC8-401A-A8E0-9C48C2FCBFE1}" type="pres">
      <dgm:prSet presAssocID="{2C74D4C6-4171-4194-BCFC-4DAB77B645CE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C1DA330E-F3E3-4552-9CED-D94A4FD95873}" type="pres">
      <dgm:prSet presAssocID="{2C74D4C6-4171-4194-BCFC-4DAB77B645CE}" presName="parentText" presStyleLbl="node1" presStyleIdx="1" presStyleCnt="4" custScaleX="142857" custLinFactNeighborX="-66731" custLinFactNeighborY="-2360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1510EB-86F5-4DBC-A9EE-2B24D11D1210}" type="pres">
      <dgm:prSet presAssocID="{2C74D4C6-4171-4194-BCFC-4DAB77B645CE}" presName="negativeSpace" presStyleCnt="0"/>
      <dgm:spPr/>
    </dgm:pt>
    <dgm:pt modelId="{6D01DB08-36B9-4C3B-90FC-9518CFD5E586}" type="pres">
      <dgm:prSet presAssocID="{2C74D4C6-4171-4194-BCFC-4DAB77B645CE}" presName="childText" presStyleLbl="conFgAcc1" presStyleIdx="1" presStyleCnt="4">
        <dgm:presLayoutVars>
          <dgm:bulletEnabled val="1"/>
        </dgm:presLayoutVars>
      </dgm:prSet>
      <dgm:spPr/>
    </dgm:pt>
    <dgm:pt modelId="{769F71D7-7AB9-4701-85FE-406A67EC4E36}" type="pres">
      <dgm:prSet presAssocID="{6B6C40F0-E2B3-4B8C-B6F5-600BD8B09A19}" presName="spaceBetweenRectangles" presStyleCnt="0"/>
      <dgm:spPr/>
    </dgm:pt>
    <dgm:pt modelId="{15246864-A8BE-48A9-B19F-DBAC76B294AB}" type="pres">
      <dgm:prSet presAssocID="{B6612348-19C9-4425-9F89-B1CFDB78390D}" presName="parentLin" presStyleCnt="0"/>
      <dgm:spPr/>
    </dgm:pt>
    <dgm:pt modelId="{EAB45A23-D9C5-40AA-8E6A-D5A8B98C9B7A}" type="pres">
      <dgm:prSet presAssocID="{B6612348-19C9-4425-9F89-B1CFDB78390D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EE983A6B-7B98-45BE-A80B-43CCBFE28492}" type="pres">
      <dgm:prSet presAssocID="{B6612348-19C9-4425-9F89-B1CFDB78390D}" presName="parentText" presStyleLbl="node1" presStyleIdx="2" presStyleCnt="4" custScaleX="142285" custLinFactNeighborX="-72799" custLinFactNeighborY="-5387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1C7620-A2C7-450B-A1FF-9BAB72B53DE4}" type="pres">
      <dgm:prSet presAssocID="{B6612348-19C9-4425-9F89-B1CFDB78390D}" presName="negativeSpace" presStyleCnt="0"/>
      <dgm:spPr/>
    </dgm:pt>
    <dgm:pt modelId="{EC003699-BFF7-4C94-9731-586FDAF630E7}" type="pres">
      <dgm:prSet presAssocID="{B6612348-19C9-4425-9F89-B1CFDB78390D}" presName="childText" presStyleLbl="conFgAcc1" presStyleIdx="2" presStyleCnt="4">
        <dgm:presLayoutVars>
          <dgm:bulletEnabled val="1"/>
        </dgm:presLayoutVars>
      </dgm:prSet>
      <dgm:spPr/>
    </dgm:pt>
    <dgm:pt modelId="{F3A2A54C-400E-4B4E-B1DF-C9C564532CA3}" type="pres">
      <dgm:prSet presAssocID="{E6CA5965-08DE-4A41-A332-03145BEB4B0F}" presName="spaceBetweenRectangles" presStyleCnt="0"/>
      <dgm:spPr/>
    </dgm:pt>
    <dgm:pt modelId="{836BC254-C154-42E5-9E42-0322C3C6DA16}" type="pres">
      <dgm:prSet presAssocID="{B5E8B773-7831-4507-B8EE-FB812A07955D}" presName="parentLin" presStyleCnt="0"/>
      <dgm:spPr/>
    </dgm:pt>
    <dgm:pt modelId="{CE272109-9E8C-4487-9315-26AD7FE0C7C2}" type="pres">
      <dgm:prSet presAssocID="{B5E8B773-7831-4507-B8EE-FB812A07955D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A4C96DB3-7F64-4D83-BC52-BDB7BBFE616B}" type="pres">
      <dgm:prSet presAssocID="{B5E8B773-7831-4507-B8EE-FB812A07955D}" presName="parentText" presStyleLbl="node1" presStyleIdx="3" presStyleCnt="4" custScaleX="142857" custLinFactNeighborX="-80574" custLinFactNeighborY="-9696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12E141-B63A-4585-9F6E-5DEF426D9FD1}" type="pres">
      <dgm:prSet presAssocID="{B5E8B773-7831-4507-B8EE-FB812A07955D}" presName="negativeSpace" presStyleCnt="0"/>
      <dgm:spPr/>
    </dgm:pt>
    <dgm:pt modelId="{16C9F717-14D2-48E0-897A-74AE6CDCE5E9}" type="pres">
      <dgm:prSet presAssocID="{B5E8B773-7831-4507-B8EE-FB812A07955D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0B04CC4-DA84-46C7-A545-6B9950CE8D15}" srcId="{9C750D86-AC40-48F9-8085-2A586B450017}" destId="{B5E8B773-7831-4507-B8EE-FB812A07955D}" srcOrd="3" destOrd="0" parTransId="{2DC2A8AB-E84C-45E5-9AC9-FDA93A25532E}" sibTransId="{7E4DF6CE-B09A-43D6-AF0E-6B44890377E0}"/>
    <dgm:cxn modelId="{B7A5E1BA-431D-4307-A014-9C337F4E1C93}" srcId="{9C750D86-AC40-48F9-8085-2A586B450017}" destId="{B6612348-19C9-4425-9F89-B1CFDB78390D}" srcOrd="2" destOrd="0" parTransId="{015B27C3-CDE1-4CC2-886F-932FAC548883}" sibTransId="{E6CA5965-08DE-4A41-A332-03145BEB4B0F}"/>
    <dgm:cxn modelId="{2B0B4688-F211-433A-8C01-D88E615C47A5}" type="presOf" srcId="{2C74D4C6-4171-4194-BCFC-4DAB77B645CE}" destId="{E349E2B3-BAC8-401A-A8E0-9C48C2FCBFE1}" srcOrd="0" destOrd="0" presId="urn:microsoft.com/office/officeart/2005/8/layout/list1"/>
    <dgm:cxn modelId="{8A050938-2B8A-4AFC-82A2-588A2E12F667}" type="presOf" srcId="{95B7F611-67B1-47D1-B3E7-ACA7C1866690}" destId="{30071DD9-3EF7-4570-ABD0-F39DC99AB481}" srcOrd="1" destOrd="0" presId="urn:microsoft.com/office/officeart/2005/8/layout/list1"/>
    <dgm:cxn modelId="{308BA636-7E51-4D31-9BB9-35C54394A0BD}" type="presOf" srcId="{B6612348-19C9-4425-9F89-B1CFDB78390D}" destId="{EE983A6B-7B98-45BE-A80B-43CCBFE28492}" srcOrd="1" destOrd="0" presId="urn:microsoft.com/office/officeart/2005/8/layout/list1"/>
    <dgm:cxn modelId="{EF29EAEF-3A73-4692-94FD-4AA21CE7C404}" srcId="{9C750D86-AC40-48F9-8085-2A586B450017}" destId="{2C74D4C6-4171-4194-BCFC-4DAB77B645CE}" srcOrd="1" destOrd="0" parTransId="{23FCF204-580E-492D-9960-48B30DCD6812}" sibTransId="{6B6C40F0-E2B3-4B8C-B6F5-600BD8B09A19}"/>
    <dgm:cxn modelId="{92559EE5-4EEE-4265-912E-796F1F1CE598}" type="presOf" srcId="{9C750D86-AC40-48F9-8085-2A586B450017}" destId="{D23E43C0-4C7D-4611-A472-110EF7B7AEA7}" srcOrd="0" destOrd="0" presId="urn:microsoft.com/office/officeart/2005/8/layout/list1"/>
    <dgm:cxn modelId="{6686B1E0-32EF-453E-95C5-1CBF4A43864D}" type="presOf" srcId="{B5E8B773-7831-4507-B8EE-FB812A07955D}" destId="{CE272109-9E8C-4487-9315-26AD7FE0C7C2}" srcOrd="0" destOrd="0" presId="urn:microsoft.com/office/officeart/2005/8/layout/list1"/>
    <dgm:cxn modelId="{7C7F738C-DE00-48D4-9505-8C8A34FFB789}" srcId="{9C750D86-AC40-48F9-8085-2A586B450017}" destId="{95B7F611-67B1-47D1-B3E7-ACA7C1866690}" srcOrd="0" destOrd="0" parTransId="{4725E9E9-FA9D-41DB-AA0F-5F8ABE5FF9A6}" sibTransId="{E1FA43A3-466C-4BF4-AD53-4B6D5BD2FC65}"/>
    <dgm:cxn modelId="{9E7851EF-AF70-4934-958B-75DE338CD38F}" type="presOf" srcId="{B5E8B773-7831-4507-B8EE-FB812A07955D}" destId="{A4C96DB3-7F64-4D83-BC52-BDB7BBFE616B}" srcOrd="1" destOrd="0" presId="urn:microsoft.com/office/officeart/2005/8/layout/list1"/>
    <dgm:cxn modelId="{0FE337A0-439E-4964-9A34-E035560DAE1D}" type="presOf" srcId="{95B7F611-67B1-47D1-B3E7-ACA7C1866690}" destId="{B5B6929A-FC70-4199-811F-B5A5B0D2F2E1}" srcOrd="0" destOrd="0" presId="urn:microsoft.com/office/officeart/2005/8/layout/list1"/>
    <dgm:cxn modelId="{9CAA314A-2E08-4D22-B1FD-271EC7C66546}" type="presOf" srcId="{B6612348-19C9-4425-9F89-B1CFDB78390D}" destId="{EAB45A23-D9C5-40AA-8E6A-D5A8B98C9B7A}" srcOrd="0" destOrd="0" presId="urn:microsoft.com/office/officeart/2005/8/layout/list1"/>
    <dgm:cxn modelId="{6FC1108F-0BCC-4082-9BEF-83A1EEC8384A}" type="presOf" srcId="{2C74D4C6-4171-4194-BCFC-4DAB77B645CE}" destId="{C1DA330E-F3E3-4552-9CED-D94A4FD95873}" srcOrd="1" destOrd="0" presId="urn:microsoft.com/office/officeart/2005/8/layout/list1"/>
    <dgm:cxn modelId="{1B1E6FFB-717A-4B83-8CC1-1969D476A7BA}" type="presParOf" srcId="{D23E43C0-4C7D-4611-A472-110EF7B7AEA7}" destId="{93726AB6-8C35-4F4D-96F4-6D2D959AD1B0}" srcOrd="0" destOrd="0" presId="urn:microsoft.com/office/officeart/2005/8/layout/list1"/>
    <dgm:cxn modelId="{78673FF5-E4F2-4DF4-8593-1CE931ED0B14}" type="presParOf" srcId="{93726AB6-8C35-4F4D-96F4-6D2D959AD1B0}" destId="{B5B6929A-FC70-4199-811F-B5A5B0D2F2E1}" srcOrd="0" destOrd="0" presId="urn:microsoft.com/office/officeart/2005/8/layout/list1"/>
    <dgm:cxn modelId="{652CD9E4-45E2-46BD-9D61-9A281CDC30CC}" type="presParOf" srcId="{93726AB6-8C35-4F4D-96F4-6D2D959AD1B0}" destId="{30071DD9-3EF7-4570-ABD0-F39DC99AB481}" srcOrd="1" destOrd="0" presId="urn:microsoft.com/office/officeart/2005/8/layout/list1"/>
    <dgm:cxn modelId="{4FFB9979-90C2-4E71-8EB8-2BAF5DE2FC05}" type="presParOf" srcId="{D23E43C0-4C7D-4611-A472-110EF7B7AEA7}" destId="{8CEAE363-4DCA-429B-97C4-CC58CCD65888}" srcOrd="1" destOrd="0" presId="urn:microsoft.com/office/officeart/2005/8/layout/list1"/>
    <dgm:cxn modelId="{7D2B7069-6070-4A22-87AA-7CA1E49EDB62}" type="presParOf" srcId="{D23E43C0-4C7D-4611-A472-110EF7B7AEA7}" destId="{B93CEFBD-A2A7-414F-AECE-46FC982A54B2}" srcOrd="2" destOrd="0" presId="urn:microsoft.com/office/officeart/2005/8/layout/list1"/>
    <dgm:cxn modelId="{AE489B57-6A9C-4D69-845C-126F73D3C2C4}" type="presParOf" srcId="{D23E43C0-4C7D-4611-A472-110EF7B7AEA7}" destId="{3F85AE5B-B8CE-49B1-B6C5-965403D6B636}" srcOrd="3" destOrd="0" presId="urn:microsoft.com/office/officeart/2005/8/layout/list1"/>
    <dgm:cxn modelId="{50ED2280-1C7B-4587-BC2D-792C3319A6F2}" type="presParOf" srcId="{D23E43C0-4C7D-4611-A472-110EF7B7AEA7}" destId="{862DE7DD-7716-43B7-A67D-F2147ABA9171}" srcOrd="4" destOrd="0" presId="urn:microsoft.com/office/officeart/2005/8/layout/list1"/>
    <dgm:cxn modelId="{600FA970-3548-44E4-9BC2-DD677B7CBF9A}" type="presParOf" srcId="{862DE7DD-7716-43B7-A67D-F2147ABA9171}" destId="{E349E2B3-BAC8-401A-A8E0-9C48C2FCBFE1}" srcOrd="0" destOrd="0" presId="urn:microsoft.com/office/officeart/2005/8/layout/list1"/>
    <dgm:cxn modelId="{D4253C67-2E4C-46AF-A381-2FFCF21D90AB}" type="presParOf" srcId="{862DE7DD-7716-43B7-A67D-F2147ABA9171}" destId="{C1DA330E-F3E3-4552-9CED-D94A4FD95873}" srcOrd="1" destOrd="0" presId="urn:microsoft.com/office/officeart/2005/8/layout/list1"/>
    <dgm:cxn modelId="{F9DA50DC-9EC0-4E29-ACF4-D8ACA4C824E3}" type="presParOf" srcId="{D23E43C0-4C7D-4611-A472-110EF7B7AEA7}" destId="{071510EB-86F5-4DBC-A9EE-2B24D11D1210}" srcOrd="5" destOrd="0" presId="urn:microsoft.com/office/officeart/2005/8/layout/list1"/>
    <dgm:cxn modelId="{7CC58149-FDFD-409B-AC8F-2BD555150752}" type="presParOf" srcId="{D23E43C0-4C7D-4611-A472-110EF7B7AEA7}" destId="{6D01DB08-36B9-4C3B-90FC-9518CFD5E586}" srcOrd="6" destOrd="0" presId="urn:microsoft.com/office/officeart/2005/8/layout/list1"/>
    <dgm:cxn modelId="{5B22F218-F15D-4D7B-ACE7-E3A8D5C2C43C}" type="presParOf" srcId="{D23E43C0-4C7D-4611-A472-110EF7B7AEA7}" destId="{769F71D7-7AB9-4701-85FE-406A67EC4E36}" srcOrd="7" destOrd="0" presId="urn:microsoft.com/office/officeart/2005/8/layout/list1"/>
    <dgm:cxn modelId="{0D7D9722-D6B8-41F5-8834-447512A77D1A}" type="presParOf" srcId="{D23E43C0-4C7D-4611-A472-110EF7B7AEA7}" destId="{15246864-A8BE-48A9-B19F-DBAC76B294AB}" srcOrd="8" destOrd="0" presId="urn:microsoft.com/office/officeart/2005/8/layout/list1"/>
    <dgm:cxn modelId="{E8DE5851-CAEA-4FE6-BD48-C3A2C5F024D9}" type="presParOf" srcId="{15246864-A8BE-48A9-B19F-DBAC76B294AB}" destId="{EAB45A23-D9C5-40AA-8E6A-D5A8B98C9B7A}" srcOrd="0" destOrd="0" presId="urn:microsoft.com/office/officeart/2005/8/layout/list1"/>
    <dgm:cxn modelId="{9F55077B-AEA3-4353-9C0E-66CBBF8B8E56}" type="presParOf" srcId="{15246864-A8BE-48A9-B19F-DBAC76B294AB}" destId="{EE983A6B-7B98-45BE-A80B-43CCBFE28492}" srcOrd="1" destOrd="0" presId="urn:microsoft.com/office/officeart/2005/8/layout/list1"/>
    <dgm:cxn modelId="{3981F416-04E6-4A5D-9080-20B3A346A244}" type="presParOf" srcId="{D23E43C0-4C7D-4611-A472-110EF7B7AEA7}" destId="{9F1C7620-A2C7-450B-A1FF-9BAB72B53DE4}" srcOrd="9" destOrd="0" presId="urn:microsoft.com/office/officeart/2005/8/layout/list1"/>
    <dgm:cxn modelId="{EB14178C-340E-4FDE-A49F-7232D9F8CF75}" type="presParOf" srcId="{D23E43C0-4C7D-4611-A472-110EF7B7AEA7}" destId="{EC003699-BFF7-4C94-9731-586FDAF630E7}" srcOrd="10" destOrd="0" presId="urn:microsoft.com/office/officeart/2005/8/layout/list1"/>
    <dgm:cxn modelId="{05A6986F-A4B8-4605-AF0B-B2D1BB1051E6}" type="presParOf" srcId="{D23E43C0-4C7D-4611-A472-110EF7B7AEA7}" destId="{F3A2A54C-400E-4B4E-B1DF-C9C564532CA3}" srcOrd="11" destOrd="0" presId="urn:microsoft.com/office/officeart/2005/8/layout/list1"/>
    <dgm:cxn modelId="{784A0ED7-346E-4923-80EF-1AF316457773}" type="presParOf" srcId="{D23E43C0-4C7D-4611-A472-110EF7B7AEA7}" destId="{836BC254-C154-42E5-9E42-0322C3C6DA16}" srcOrd="12" destOrd="0" presId="urn:microsoft.com/office/officeart/2005/8/layout/list1"/>
    <dgm:cxn modelId="{D7BADC1C-9BA8-4729-A8B4-9B8D788EE79E}" type="presParOf" srcId="{836BC254-C154-42E5-9E42-0322C3C6DA16}" destId="{CE272109-9E8C-4487-9315-26AD7FE0C7C2}" srcOrd="0" destOrd="0" presId="urn:microsoft.com/office/officeart/2005/8/layout/list1"/>
    <dgm:cxn modelId="{913ACE71-9821-492C-AF31-F11187E68F6C}" type="presParOf" srcId="{836BC254-C154-42E5-9E42-0322C3C6DA16}" destId="{A4C96DB3-7F64-4D83-BC52-BDB7BBFE616B}" srcOrd="1" destOrd="0" presId="urn:microsoft.com/office/officeart/2005/8/layout/list1"/>
    <dgm:cxn modelId="{BADB12B9-D976-4C54-AB60-1F1AA39E3874}" type="presParOf" srcId="{D23E43C0-4C7D-4611-A472-110EF7B7AEA7}" destId="{CC12E141-B63A-4585-9F6E-5DEF426D9FD1}" srcOrd="13" destOrd="0" presId="urn:microsoft.com/office/officeart/2005/8/layout/list1"/>
    <dgm:cxn modelId="{E4D9B45C-BAB7-4FED-9CDA-6625F0EE520F}" type="presParOf" srcId="{D23E43C0-4C7D-4611-A472-110EF7B7AEA7}" destId="{16C9F717-14D2-48E0-897A-74AE6CDCE5E9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D58D89-A275-4B62-838C-DC20D0DC214C}">
      <dsp:nvSpPr>
        <dsp:cNvPr id="0" name=""/>
        <dsp:cNvSpPr/>
      </dsp:nvSpPr>
      <dsp:spPr>
        <a:xfrm>
          <a:off x="-3678557" y="-565185"/>
          <a:ext cx="4384938" cy="4384938"/>
        </a:xfrm>
        <a:prstGeom prst="blockArc">
          <a:avLst>
            <a:gd name="adj1" fmla="val 18900000"/>
            <a:gd name="adj2" fmla="val 2700000"/>
            <a:gd name="adj3" fmla="val 493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6B9FEF-D1B8-4C49-965D-7434E6DD04DC}">
      <dsp:nvSpPr>
        <dsp:cNvPr id="0" name=""/>
        <dsp:cNvSpPr/>
      </dsp:nvSpPr>
      <dsp:spPr>
        <a:xfrm>
          <a:off x="309741" y="203345"/>
          <a:ext cx="7775855" cy="40695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017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Нормативные документы/Методические материалы</a:t>
          </a:r>
          <a:endParaRPr lang="ru-RU" sz="2100" kern="1200" dirty="0"/>
        </a:p>
      </dsp:txBody>
      <dsp:txXfrm>
        <a:off x="309741" y="203345"/>
        <a:ext cx="7775855" cy="406951"/>
      </dsp:txXfrm>
    </dsp:sp>
    <dsp:sp modelId="{D4BCE1E7-CD27-4217-93D8-A47893E8BABB}">
      <dsp:nvSpPr>
        <dsp:cNvPr id="0" name=""/>
        <dsp:cNvSpPr/>
      </dsp:nvSpPr>
      <dsp:spPr>
        <a:xfrm>
          <a:off x="55397" y="152476"/>
          <a:ext cx="508688" cy="5086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627E54-293A-444E-B97E-E7BB6413E71A}">
      <dsp:nvSpPr>
        <dsp:cNvPr id="0" name=""/>
        <dsp:cNvSpPr/>
      </dsp:nvSpPr>
      <dsp:spPr>
        <a:xfrm>
          <a:off x="517677" y="844675"/>
          <a:ext cx="7484246" cy="406951"/>
        </a:xfrm>
        <a:prstGeom prst="rect">
          <a:avLst/>
        </a:prstGeom>
        <a:solidFill>
          <a:schemeClr val="accent3">
            <a:hueOff val="677650"/>
            <a:satOff val="25000"/>
            <a:lumOff val="-36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017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 База наставников образовательных организаций Кузбасса</a:t>
          </a:r>
          <a:endParaRPr lang="ru-RU" sz="2100" kern="1200" dirty="0"/>
        </a:p>
      </dsp:txBody>
      <dsp:txXfrm>
        <a:off x="517677" y="844675"/>
        <a:ext cx="7484246" cy="406951"/>
      </dsp:txXfrm>
    </dsp:sp>
    <dsp:sp modelId="{6F0DC8AD-7F86-42DC-8322-7F68001EDC02}">
      <dsp:nvSpPr>
        <dsp:cNvPr id="0" name=""/>
        <dsp:cNvSpPr/>
      </dsp:nvSpPr>
      <dsp:spPr>
        <a:xfrm>
          <a:off x="347006" y="762707"/>
          <a:ext cx="508688" cy="5086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677650"/>
              <a:satOff val="25000"/>
              <a:lumOff val="-36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14B5F2-270F-4322-A685-FB986B195D00}">
      <dsp:nvSpPr>
        <dsp:cNvPr id="0" name=""/>
        <dsp:cNvSpPr/>
      </dsp:nvSpPr>
      <dsp:spPr>
        <a:xfrm>
          <a:off x="665339" y="1423807"/>
          <a:ext cx="7394746" cy="406951"/>
        </a:xfrm>
        <a:prstGeom prst="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017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Лучшие практики наставничества</a:t>
          </a:r>
          <a:endParaRPr lang="ru-RU" sz="2100" kern="1200" dirty="0"/>
        </a:p>
      </dsp:txBody>
      <dsp:txXfrm>
        <a:off x="665339" y="1423807"/>
        <a:ext cx="7394746" cy="406951"/>
      </dsp:txXfrm>
    </dsp:sp>
    <dsp:sp modelId="{95A3DF87-200F-48F5-A130-FA40F5C3996A}">
      <dsp:nvSpPr>
        <dsp:cNvPr id="0" name=""/>
        <dsp:cNvSpPr/>
      </dsp:nvSpPr>
      <dsp:spPr>
        <a:xfrm>
          <a:off x="436507" y="1372939"/>
          <a:ext cx="508688" cy="5086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DFC5F3-C2A4-4B31-9DC7-67F90A7763DF}">
      <dsp:nvSpPr>
        <dsp:cNvPr id="0" name=""/>
        <dsp:cNvSpPr/>
      </dsp:nvSpPr>
      <dsp:spPr>
        <a:xfrm>
          <a:off x="601350" y="2034039"/>
          <a:ext cx="7484246" cy="406951"/>
        </a:xfrm>
        <a:prstGeom prst="rect">
          <a:avLst/>
        </a:prstGeom>
        <a:solidFill>
          <a:schemeClr val="accent3">
            <a:hueOff val="2032949"/>
            <a:satOff val="75000"/>
            <a:lumOff val="-110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017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Мониторинг наставничества</a:t>
          </a:r>
          <a:endParaRPr lang="ru-RU" sz="2100" kern="1200" dirty="0"/>
        </a:p>
      </dsp:txBody>
      <dsp:txXfrm>
        <a:off x="601350" y="2034039"/>
        <a:ext cx="7484246" cy="406951"/>
      </dsp:txXfrm>
    </dsp:sp>
    <dsp:sp modelId="{922756A2-F8FD-43CC-8D43-F4982E29DD91}">
      <dsp:nvSpPr>
        <dsp:cNvPr id="0" name=""/>
        <dsp:cNvSpPr/>
      </dsp:nvSpPr>
      <dsp:spPr>
        <a:xfrm>
          <a:off x="347006" y="1983170"/>
          <a:ext cx="508688" cy="5086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032949"/>
              <a:satOff val="75000"/>
              <a:lumOff val="-110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7ABC91-0AB0-483D-B145-EF78FED30D13}">
      <dsp:nvSpPr>
        <dsp:cNvPr id="0" name=""/>
        <dsp:cNvSpPr/>
      </dsp:nvSpPr>
      <dsp:spPr>
        <a:xfrm>
          <a:off x="309741" y="2644270"/>
          <a:ext cx="7775855" cy="406951"/>
        </a:xfrm>
        <a:prstGeom prst="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017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Региональный клуб наставников «Навигатор»</a:t>
          </a:r>
          <a:endParaRPr lang="ru-RU" sz="2100" kern="1200" dirty="0"/>
        </a:p>
      </dsp:txBody>
      <dsp:txXfrm>
        <a:off x="309741" y="2644270"/>
        <a:ext cx="7775855" cy="406951"/>
      </dsp:txXfrm>
    </dsp:sp>
    <dsp:sp modelId="{60ECCA5F-7919-4BDB-938E-C171EC980C37}">
      <dsp:nvSpPr>
        <dsp:cNvPr id="0" name=""/>
        <dsp:cNvSpPr/>
      </dsp:nvSpPr>
      <dsp:spPr>
        <a:xfrm>
          <a:off x="55397" y="2593401"/>
          <a:ext cx="508688" cy="50868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3CEFBD-A2A7-414F-AECE-46FC982A54B2}">
      <dsp:nvSpPr>
        <dsp:cNvPr id="0" name=""/>
        <dsp:cNvSpPr/>
      </dsp:nvSpPr>
      <dsp:spPr>
        <a:xfrm>
          <a:off x="0" y="401407"/>
          <a:ext cx="7217533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071DD9-3EF7-4570-ABD0-F39DC99AB481}">
      <dsp:nvSpPr>
        <dsp:cNvPr id="0" name=""/>
        <dsp:cNvSpPr/>
      </dsp:nvSpPr>
      <dsp:spPr>
        <a:xfrm>
          <a:off x="124904" y="113931"/>
          <a:ext cx="6872155" cy="7970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964" tIns="0" rIns="190964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</a:rPr>
            <a:t>поддерживать развитие системы непрерывного повышения профессионального мастерства, «горизонтального обучения» среди педагогических работников, в том числе на основе обмена опытом</a:t>
          </a:r>
          <a:endParaRPr lang="ru-RU" sz="1400" kern="1200" dirty="0">
            <a:solidFill>
              <a:schemeClr val="bg1"/>
            </a:solidFill>
          </a:endParaRPr>
        </a:p>
      </dsp:txBody>
      <dsp:txXfrm>
        <a:off x="163812" y="152839"/>
        <a:ext cx="6794339" cy="719224"/>
      </dsp:txXfrm>
    </dsp:sp>
    <dsp:sp modelId="{6D01DB08-36B9-4C3B-90FC-9518CFD5E586}">
      <dsp:nvSpPr>
        <dsp:cNvPr id="0" name=""/>
        <dsp:cNvSpPr/>
      </dsp:nvSpPr>
      <dsp:spPr>
        <a:xfrm>
          <a:off x="0" y="1626127"/>
          <a:ext cx="7217533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DA330E-F3E3-4552-9CED-D94A4FD95873}">
      <dsp:nvSpPr>
        <dsp:cNvPr id="0" name=""/>
        <dsp:cNvSpPr/>
      </dsp:nvSpPr>
      <dsp:spPr>
        <a:xfrm>
          <a:off x="114314" y="1039466"/>
          <a:ext cx="6872155" cy="797040"/>
        </a:xfrm>
        <a:prstGeom prst="round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964" tIns="0" rIns="190964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</a:rPr>
            <a:t>способствовать внедрению и развитию системы наставничества педагогических работников в образовательных организациях региона</a:t>
          </a:r>
          <a:endParaRPr lang="ru-RU" sz="1600" kern="1200" dirty="0">
            <a:solidFill>
              <a:schemeClr val="bg1"/>
            </a:solidFill>
          </a:endParaRPr>
        </a:p>
      </dsp:txBody>
      <dsp:txXfrm>
        <a:off x="153222" y="1078374"/>
        <a:ext cx="6794339" cy="719224"/>
      </dsp:txXfrm>
    </dsp:sp>
    <dsp:sp modelId="{EC003699-BFF7-4C94-9731-586FDAF630E7}">
      <dsp:nvSpPr>
        <dsp:cNvPr id="0" name=""/>
        <dsp:cNvSpPr/>
      </dsp:nvSpPr>
      <dsp:spPr>
        <a:xfrm>
          <a:off x="0" y="2850848"/>
          <a:ext cx="7217533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902231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983A6B-7B98-45BE-A80B-43CCBFE28492}">
      <dsp:nvSpPr>
        <dsp:cNvPr id="0" name=""/>
        <dsp:cNvSpPr/>
      </dsp:nvSpPr>
      <dsp:spPr>
        <a:xfrm>
          <a:off x="93752" y="2022954"/>
          <a:ext cx="6865700" cy="797040"/>
        </a:xfrm>
        <a:prstGeom prst="roundRect">
          <a:avLst/>
        </a:prstGeom>
        <a:solidFill>
          <a:schemeClr val="accent5">
            <a:hueOff val="-4902231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964" tIns="0" rIns="190964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solidFill>
              <a:schemeClr val="tx1"/>
            </a:solidFill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</a:rPr>
            <a:t>обеспечить информационную, консультационную, методическую поддержку педагогов, испытывающих затруднения в профессиональной деятельности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solidFill>
              <a:schemeClr val="tx1"/>
            </a:solidFill>
          </a:endParaRPr>
        </a:p>
      </dsp:txBody>
      <dsp:txXfrm>
        <a:off x="132660" y="2061862"/>
        <a:ext cx="6787884" cy="719224"/>
      </dsp:txXfrm>
    </dsp:sp>
    <dsp:sp modelId="{16C9F717-14D2-48E0-897A-74AE6CDCE5E9}">
      <dsp:nvSpPr>
        <dsp:cNvPr id="0" name=""/>
        <dsp:cNvSpPr/>
      </dsp:nvSpPr>
      <dsp:spPr>
        <a:xfrm>
          <a:off x="0" y="4075568"/>
          <a:ext cx="7217533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5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C96DB3-7F64-4D83-BC52-BDB7BBFE616B}">
      <dsp:nvSpPr>
        <dsp:cNvPr id="0" name=""/>
        <dsp:cNvSpPr/>
      </dsp:nvSpPr>
      <dsp:spPr>
        <a:xfrm>
          <a:off x="66749" y="2904174"/>
          <a:ext cx="6872155" cy="797040"/>
        </a:xfrm>
        <a:prstGeom prst="roundRect">
          <a:avLst/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964" tIns="0" rIns="190964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</a:rPr>
            <a:t>обеспечить обмен опытом и эффективными практиками наставничества</a:t>
          </a:r>
          <a:endParaRPr lang="ru-RU" sz="1800" kern="1200" dirty="0">
            <a:solidFill>
              <a:schemeClr val="bg1"/>
            </a:solidFill>
          </a:endParaRPr>
        </a:p>
      </dsp:txBody>
      <dsp:txXfrm>
        <a:off x="105657" y="2943082"/>
        <a:ext cx="6794339" cy="719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5DE8CB-14A7-461E-9167-822235B15C55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EF96BB-E5F9-4160-97E9-CB472D02D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638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0D187-9ACE-4919-8D23-3274025312D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991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0D187-9ACE-4919-8D23-3274025312D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991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0D187-9ACE-4919-8D23-3274025312D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991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0D187-9ACE-4919-8D23-3274025312D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763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0D187-9ACE-4919-8D23-3274025312D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763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9CAA-E8D7-4139-AF4D-9135FE6CB84F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F2492-CE2F-4D01-B0CD-C20434317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265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9CAA-E8D7-4139-AF4D-9135FE6CB84F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F2492-CE2F-4D01-B0CD-C20434317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33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9CAA-E8D7-4139-AF4D-9135FE6CB84F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F2492-CE2F-4D01-B0CD-C20434317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889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13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Заголовок презентации</a:t>
            </a:r>
          </a:p>
        </p:txBody>
      </p:sp>
      <p:sp>
        <p:nvSpPr>
          <p:cNvPr id="23" name="Автор и дата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Автор и дата</a:t>
            </a:r>
          </a:p>
        </p:txBody>
      </p:sp>
      <p:sp>
        <p:nvSpPr>
          <p:cNvPr id="2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63396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39F01A1-4496-4D2B-BB66-3ABF28448607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5208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E9E1245-6C67-4A5A-9131-92FB90CA04F3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9466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24DBA19-AF56-477E-8BFE-2A3AB6935FA6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1979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2FC8E41-8E55-46C0-9102-76DD99478E71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90120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DBAE3ED-E57C-4331-A79F-7BD6B669E899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61466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29FB374-040D-44ED-9CBE-F45C92552886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70652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6CF7CB9-E1E6-4214-B3C5-9F3ABF151D86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8310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9CAA-E8D7-4139-AF4D-9135FE6CB84F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F2492-CE2F-4D01-B0CD-C20434317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5780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BCDD097-6611-4CE7-97B1-D42812D223A6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6756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43C781F-EAB6-4A95-9BFC-3AE541716295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35987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3E68C2F-D5F9-405F-8948-7ED6F40A6487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03185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8C36241-94FE-49C3-8A64-EFC43C6C7CB2}" type="slidenum">
              <a:rPr/>
              <a:pPr/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12693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854E435-76F2-40BA-9125-3CBAB04B73EC}" type="slidenum">
              <a:rPr/>
              <a:pPr/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81137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524641"/>
                </a:solidFill>
                <a:latin typeface="Gothic Uralic"/>
                <a:cs typeface="Gothic Ural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11/25/2024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811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9CAA-E8D7-4139-AF4D-9135FE6CB84F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F2492-CE2F-4D01-B0CD-C20434317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486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9CAA-E8D7-4139-AF4D-9135FE6CB84F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F2492-CE2F-4D01-B0CD-C20434317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829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9CAA-E8D7-4139-AF4D-9135FE6CB84F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F2492-CE2F-4D01-B0CD-C20434317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564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9CAA-E8D7-4139-AF4D-9135FE6CB84F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F2492-CE2F-4D01-B0CD-C20434317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664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9CAA-E8D7-4139-AF4D-9135FE6CB84F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F2492-CE2F-4D01-B0CD-C20434317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499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9CAA-E8D7-4139-AF4D-9135FE6CB84F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F2492-CE2F-4D01-B0CD-C20434317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413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9CAA-E8D7-4139-AF4D-9135FE6CB84F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F2492-CE2F-4D01-B0CD-C20434317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7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09CAA-E8D7-4139-AF4D-9135FE6CB84F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F2492-CE2F-4D01-B0CD-C20434317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85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r>
              <a:t>&lt;нижний колонтитул&gt;</a:t>
            </a:r>
          </a:p>
        </p:txBody>
      </p:sp>
      <p:sp>
        <p:nvSpPr>
          <p:cNvPr id="78" name="PlaceHolder 2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fld id="{573214F3-E08D-413F-8607-B0A3E8D2CC81}" type="slidenum">
              <a:rPr/>
              <a:pPr/>
              <a:t>‹#›</a:t>
            </a:fld>
            <a:endParaRPr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r>
              <a:t>&lt;дата/время&gt;</a:t>
            </a:r>
          </a:p>
        </p:txBody>
      </p:sp>
      <p:sp>
        <p:nvSpPr>
          <p:cNvPr id="80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  <p:extLst>
      <p:ext uri="{BB962C8B-B14F-4D97-AF65-F5344CB8AC3E}">
        <p14:creationId xmlns:p14="http://schemas.microsoft.com/office/powerpoint/2010/main" val="1290437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mailto:ipk@kuz-edu.ru" TargetMode="External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ideairo.kuz-edu.ru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1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0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043" y="7937"/>
            <a:ext cx="12168498" cy="6858000"/>
            <a:chOff x="0" y="0"/>
            <a:chExt cx="6174386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74386" cy="3479800"/>
            </a:xfrm>
            <a:custGeom>
              <a:avLst/>
              <a:gdLst/>
              <a:ahLst/>
              <a:cxnLst/>
              <a:rect l="l" t="t" r="r" b="b"/>
              <a:pathLst>
                <a:path w="6174386" h="3479800">
                  <a:moveTo>
                    <a:pt x="0" y="0"/>
                  </a:moveTo>
                  <a:lnTo>
                    <a:pt x="6174386" y="0"/>
                  </a:lnTo>
                  <a:lnTo>
                    <a:pt x="6174386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0E1B4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164002" y="1059194"/>
            <a:ext cx="1101842" cy="245729"/>
            <a:chOff x="0" y="0"/>
            <a:chExt cx="8581837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581837" cy="1913890"/>
            </a:xfrm>
            <a:custGeom>
              <a:avLst/>
              <a:gdLst/>
              <a:ahLst/>
              <a:cxnLst/>
              <a:rect l="l" t="t" r="r" b="b"/>
              <a:pathLst>
                <a:path w="8581837" h="1913890">
                  <a:moveTo>
                    <a:pt x="0" y="0"/>
                  </a:moveTo>
                  <a:lnTo>
                    <a:pt x="8581837" y="0"/>
                  </a:lnTo>
                  <a:lnTo>
                    <a:pt x="8581837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0265844" y="628197"/>
            <a:ext cx="1101842" cy="245729"/>
            <a:chOff x="0" y="0"/>
            <a:chExt cx="3292157" cy="7342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92156" cy="734205"/>
            </a:xfrm>
            <a:custGeom>
              <a:avLst/>
              <a:gdLst/>
              <a:ahLst/>
              <a:cxnLst/>
              <a:rect l="l" t="t" r="r" b="b"/>
              <a:pathLst>
                <a:path w="3292156" h="734205">
                  <a:moveTo>
                    <a:pt x="0" y="0"/>
                  </a:moveTo>
                  <a:lnTo>
                    <a:pt x="3292156" y="0"/>
                  </a:lnTo>
                  <a:lnTo>
                    <a:pt x="3292156" y="734205"/>
                  </a:lnTo>
                  <a:lnTo>
                    <a:pt x="0" y="734205"/>
                  </a:lnTo>
                  <a:close/>
                </a:path>
              </a:pathLst>
            </a:custGeom>
            <a:solidFill>
              <a:srgbClr val="FF1616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989230" y="4884018"/>
            <a:ext cx="3073974" cy="998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67"/>
              </a:lnSpc>
            </a:pPr>
            <a:r>
              <a:rPr lang="ru-RU" sz="1600" dirty="0" smtClean="0">
                <a:solidFill>
                  <a:srgbClr val="FEFEFE"/>
                </a:solidFill>
                <a:latin typeface="Open Sans"/>
              </a:rPr>
              <a:t>Бородкина Евгения Викторовна, методист ЦНППМ ИРО Кузбасса</a:t>
            </a:r>
            <a:endParaRPr lang="en-US" sz="1600" dirty="0">
              <a:solidFill>
                <a:srgbClr val="FEFEFE"/>
              </a:solidFill>
              <a:latin typeface="Open Sans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77783" y="2280474"/>
            <a:ext cx="6807200" cy="18154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 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6" name="AutoShape 2" descr="Презентации на заказ для студентов в Киеве, Одессе, Харькове |  Онлайн-сервис помощи студентам №1 Чип и Дей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244906" y="364142"/>
            <a:ext cx="8423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0262" y="873926"/>
            <a:ext cx="71779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Реализация системы наставничества </a:t>
            </a:r>
            <a:endParaRPr lang="ru-RU" sz="3600" dirty="0" smtClean="0">
              <a:solidFill>
                <a:schemeClr val="bg1"/>
              </a:solidFill>
            </a:endParaRPr>
          </a:p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педагогических </a:t>
            </a:r>
            <a:r>
              <a:rPr lang="ru-RU" sz="3600" dirty="0">
                <a:solidFill>
                  <a:schemeClr val="bg1"/>
                </a:solidFill>
              </a:rPr>
              <a:t>работников </a:t>
            </a:r>
            <a:endParaRPr lang="ru-RU" sz="3600" dirty="0" smtClean="0">
              <a:solidFill>
                <a:schemeClr val="bg1"/>
              </a:solidFill>
            </a:endParaRPr>
          </a:p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в </a:t>
            </a:r>
            <a:r>
              <a:rPr lang="ru-RU" sz="3600" dirty="0">
                <a:solidFill>
                  <a:schemeClr val="bg1"/>
                </a:solidFill>
              </a:rPr>
              <a:t>Кемеровской области-Кузбассе: </a:t>
            </a:r>
            <a:endParaRPr lang="ru-RU" sz="3600" dirty="0" smtClean="0">
              <a:solidFill>
                <a:schemeClr val="bg1"/>
              </a:solidFill>
            </a:endParaRPr>
          </a:p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инструменты </a:t>
            </a:r>
            <a:r>
              <a:rPr lang="ru-RU" sz="3600" dirty="0">
                <a:solidFill>
                  <a:schemeClr val="bg1"/>
                </a:solidFill>
              </a:rPr>
              <a:t>и практики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8246" y="3188214"/>
            <a:ext cx="3860945" cy="3378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705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>
            <a:extLst>
              <a:ext uri="{FF2B5EF4-FFF2-40B4-BE49-F238E27FC236}">
                <a16:creationId xmlns="" xmlns:a16="http://schemas.microsoft.com/office/drawing/2014/main" id="{F6796213-8CA3-4687-9587-65A4B38AFB5F}"/>
              </a:ext>
            </a:extLst>
          </p:cNvPr>
          <p:cNvSpPr txBox="1">
            <a:spLocks/>
          </p:cNvSpPr>
          <p:nvPr/>
        </p:nvSpPr>
        <p:spPr>
          <a:xfrm>
            <a:off x="611042" y="55457"/>
            <a:ext cx="7563440" cy="829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20" rIns="45719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 defTabSz="457200">
              <a:lnSpc>
                <a:spcPct val="100000"/>
              </a:lnSpc>
              <a:spcBef>
                <a:spcPts val="0"/>
              </a:spcBef>
            </a:pPr>
            <a:r>
              <a:rPr lang="ru-RU" sz="4000" b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Темы  для обсуждения</a:t>
            </a:r>
            <a:endParaRPr lang="ru-RU" sz="4000" b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553822" y="3543759"/>
            <a:ext cx="337005" cy="2988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93503" y="5408102"/>
            <a:ext cx="4219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Оценка эффективности наставничества педагогических работников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93503" y="6081655"/>
            <a:ext cx="4959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Психологическая поддержка в процессе наставничества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027963" y="4761771"/>
            <a:ext cx="5589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Проектирование персонализированной программы наставничества педагогических работников</a:t>
            </a:r>
            <a:endParaRPr lang="ru-RU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10117143" y="0"/>
            <a:ext cx="2138487" cy="6858000"/>
            <a:chOff x="15175714" y="0"/>
            <a:chExt cx="3207730" cy="10287000"/>
          </a:xfrm>
        </p:grpSpPr>
        <p:grpSp>
          <p:nvGrpSpPr>
            <p:cNvPr id="10" name="Group 2"/>
            <p:cNvGrpSpPr/>
            <p:nvPr/>
          </p:nvGrpSpPr>
          <p:grpSpPr>
            <a:xfrm>
              <a:off x="16399656" y="0"/>
              <a:ext cx="1983788" cy="10287000"/>
              <a:chOff x="853030" y="1649683"/>
              <a:chExt cx="671059" cy="3479800"/>
            </a:xfrm>
          </p:grpSpPr>
          <p:sp>
            <p:nvSpPr>
              <p:cNvPr id="14" name="Freeform 3"/>
              <p:cNvSpPr/>
              <p:nvPr/>
            </p:nvSpPr>
            <p:spPr>
              <a:xfrm>
                <a:off x="853030" y="1649683"/>
                <a:ext cx="671059" cy="3479800"/>
              </a:xfrm>
              <a:custGeom>
                <a:avLst/>
                <a:gdLst/>
                <a:ahLst/>
                <a:cxnLst/>
                <a:rect l="l" t="t" r="r" b="b"/>
                <a:pathLst>
                  <a:path w="956945" h="3479800">
                    <a:moveTo>
                      <a:pt x="0" y="0"/>
                    </a:moveTo>
                    <a:lnTo>
                      <a:pt x="956945" y="0"/>
                    </a:lnTo>
                    <a:lnTo>
                      <a:pt x="956945" y="3479800"/>
                    </a:lnTo>
                    <a:lnTo>
                      <a:pt x="0" y="3479800"/>
                    </a:lnTo>
                    <a:close/>
                  </a:path>
                </a:pathLst>
              </a:custGeom>
              <a:solidFill>
                <a:srgbClr val="0E1B42"/>
              </a:solidFill>
            </p:spPr>
          </p:sp>
        </p:grpSp>
        <p:pic>
          <p:nvPicPr>
            <p:cNvPr id="11" name="Picture 4"/>
            <p:cNvPicPr>
              <a:picLocks noChangeAspect="1"/>
            </p:cNvPicPr>
            <p:nvPr/>
          </p:nvPicPr>
          <p:blipFill>
            <a:blip r:embed="rId3"/>
            <a:srcRect l="18911" r="22958" b="11362"/>
            <a:stretch>
              <a:fillRect/>
            </a:stretch>
          </p:blipFill>
          <p:spPr>
            <a:xfrm>
              <a:off x="16407677" y="342900"/>
              <a:ext cx="1776858" cy="1676400"/>
            </a:xfrm>
            <a:prstGeom prst="rect">
              <a:avLst/>
            </a:prstGeom>
          </p:spPr>
        </p:pic>
        <p:grpSp>
          <p:nvGrpSpPr>
            <p:cNvPr id="12" name="Group 7"/>
            <p:cNvGrpSpPr/>
            <p:nvPr/>
          </p:nvGrpSpPr>
          <p:grpSpPr>
            <a:xfrm>
              <a:off x="15175714" y="9715500"/>
              <a:ext cx="2256995" cy="410498"/>
              <a:chOff x="0" y="0"/>
              <a:chExt cx="2847371" cy="517874"/>
            </a:xfrm>
          </p:grpSpPr>
          <p:sp>
            <p:nvSpPr>
              <p:cNvPr id="13" name="Freeform 8"/>
              <p:cNvSpPr/>
              <p:nvPr/>
            </p:nvSpPr>
            <p:spPr>
              <a:xfrm>
                <a:off x="0" y="0"/>
                <a:ext cx="2847371" cy="517874"/>
              </a:xfrm>
              <a:custGeom>
                <a:avLst/>
                <a:gdLst/>
                <a:ahLst/>
                <a:cxnLst/>
                <a:rect l="l" t="t" r="r" b="b"/>
                <a:pathLst>
                  <a:path w="2847371" h="517874">
                    <a:moveTo>
                      <a:pt x="0" y="0"/>
                    </a:moveTo>
                    <a:lnTo>
                      <a:pt x="2847371" y="0"/>
                    </a:lnTo>
                    <a:lnTo>
                      <a:pt x="2847371" y="517874"/>
                    </a:lnTo>
                    <a:lnTo>
                      <a:pt x="0" y="517874"/>
                    </a:lnTo>
                    <a:close/>
                  </a:path>
                </a:pathLst>
              </a:custGeom>
              <a:solidFill>
                <a:srgbClr val="FF1616"/>
              </a:solidFill>
            </p:spPr>
          </p:sp>
        </p:grpSp>
      </p:grpSp>
      <p:sp>
        <p:nvSpPr>
          <p:cNvPr id="15" name="Овал 14"/>
          <p:cNvSpPr/>
          <p:nvPr/>
        </p:nvSpPr>
        <p:spPr>
          <a:xfrm>
            <a:off x="553823" y="2598723"/>
            <a:ext cx="337005" cy="2988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553824" y="4222526"/>
            <a:ext cx="337005" cy="2988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039154" y="184084"/>
            <a:ext cx="35947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Региональный клуб наставников «Навигатор»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21986" y="1546331"/>
            <a:ext cx="609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Наставничество </a:t>
            </a:r>
            <a:r>
              <a:rPr lang="ru-RU" dirty="0"/>
              <a:t>в образовательной организации: практическая реализация различных форм наставничества педагогических </a:t>
            </a:r>
            <a:r>
              <a:rPr lang="ru-RU" dirty="0" smtClean="0"/>
              <a:t>работников</a:t>
            </a:r>
            <a:endParaRPr lang="ru-RU" dirty="0"/>
          </a:p>
        </p:txBody>
      </p:sp>
      <p:sp>
        <p:nvSpPr>
          <p:cNvPr id="18" name="Овал 17"/>
          <p:cNvSpPr/>
          <p:nvPr/>
        </p:nvSpPr>
        <p:spPr>
          <a:xfrm>
            <a:off x="553824" y="1047357"/>
            <a:ext cx="337005" cy="2988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48047" y="2535862"/>
            <a:ext cx="61699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Наставничество </a:t>
            </a:r>
            <a:r>
              <a:rPr lang="ru-RU" dirty="0"/>
              <a:t>в образовательной организации: практическая реализация различных видов наставничества педагогических </a:t>
            </a:r>
            <a:r>
              <a:rPr lang="ru-RU" dirty="0" smtClean="0"/>
              <a:t>работников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027963" y="4115397"/>
            <a:ext cx="65211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Современные </a:t>
            </a:r>
            <a:r>
              <a:rPr lang="ru-RU" dirty="0"/>
              <a:t>технологии в наставничестве педагогических </a:t>
            </a:r>
            <a:r>
              <a:rPr lang="ru-RU" dirty="0" smtClean="0"/>
              <a:t>работников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946126" y="928318"/>
            <a:ext cx="63907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Нормативно-правовые </a:t>
            </a:r>
            <a:r>
              <a:rPr lang="ru-RU" dirty="0"/>
              <a:t>основы регулирования наставничества в образовательных </a:t>
            </a:r>
            <a:r>
              <a:rPr lang="ru-RU" dirty="0" smtClean="0"/>
              <a:t>организациях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027963" y="3460439"/>
            <a:ext cx="50950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Эффективные </a:t>
            </a:r>
            <a:r>
              <a:rPr lang="ru-RU" dirty="0"/>
              <a:t>практики взаимодействия наставнических пар/групп</a:t>
            </a:r>
          </a:p>
        </p:txBody>
      </p:sp>
      <p:sp>
        <p:nvSpPr>
          <p:cNvPr id="23" name="Овал 22"/>
          <p:cNvSpPr/>
          <p:nvPr/>
        </p:nvSpPr>
        <p:spPr>
          <a:xfrm>
            <a:off x="535461" y="1684395"/>
            <a:ext cx="337005" cy="2988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535459" y="4846503"/>
            <a:ext cx="337005" cy="2988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535461" y="5581845"/>
            <a:ext cx="337005" cy="2988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533166" y="6273898"/>
            <a:ext cx="337005" cy="2988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2" name="AutoShape 2" descr="blob:https://web.telegram.org/a5abad00-92ee-4944-8e80-1a48bfb8f05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068" y="1143061"/>
            <a:ext cx="1353258" cy="1853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AutoShape 5" descr="blob:https://web.telegram.org/de6902e7-5276-4731-8090-becccf68f0a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270" y="3142473"/>
            <a:ext cx="1378584" cy="1830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985" y="3208967"/>
            <a:ext cx="1925735" cy="1444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AutoShape 9" descr="blob:https://web.telegram.org/e4626c27-460f-48fa-a398-aada9225541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278" y="1336565"/>
            <a:ext cx="1724461" cy="1293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979130" y="4240490"/>
            <a:ext cx="1558317" cy="2770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86161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>
            <a:extLst>
              <a:ext uri="{FF2B5EF4-FFF2-40B4-BE49-F238E27FC236}">
                <a16:creationId xmlns="" xmlns:a16="http://schemas.microsoft.com/office/drawing/2014/main" id="{F6796213-8CA3-4687-9587-65A4B38AFB5F}"/>
              </a:ext>
            </a:extLst>
          </p:cNvPr>
          <p:cNvSpPr txBox="1">
            <a:spLocks/>
          </p:cNvSpPr>
          <p:nvPr/>
        </p:nvSpPr>
        <p:spPr>
          <a:xfrm>
            <a:off x="612775" y="81695"/>
            <a:ext cx="8928040" cy="1453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20" rIns="45719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 defTabSz="457200">
              <a:lnSpc>
                <a:spcPct val="100000"/>
              </a:lnSpc>
              <a:spcBef>
                <a:spcPts val="0"/>
              </a:spcBef>
            </a:pPr>
            <a:r>
              <a:rPr lang="ru-RU" b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ДПП ПК «Технологии </a:t>
            </a:r>
            <a:r>
              <a:rPr lang="ru-RU" b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наставничества в профессиональной деятельности руководящих и педагогических </a:t>
            </a:r>
            <a:r>
              <a:rPr lang="ru-RU" b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кадров» </a:t>
            </a:r>
            <a:endParaRPr lang="ru-RU" b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682819" y="4040242"/>
            <a:ext cx="337005" cy="2988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10117143" y="0"/>
            <a:ext cx="2138487" cy="6858000"/>
            <a:chOff x="15175714" y="0"/>
            <a:chExt cx="3207730" cy="10287000"/>
          </a:xfrm>
        </p:grpSpPr>
        <p:grpSp>
          <p:nvGrpSpPr>
            <p:cNvPr id="10" name="Group 2"/>
            <p:cNvGrpSpPr/>
            <p:nvPr/>
          </p:nvGrpSpPr>
          <p:grpSpPr>
            <a:xfrm>
              <a:off x="16399656" y="0"/>
              <a:ext cx="1983788" cy="10287000"/>
              <a:chOff x="853030" y="1649683"/>
              <a:chExt cx="671059" cy="3479800"/>
            </a:xfrm>
          </p:grpSpPr>
          <p:sp>
            <p:nvSpPr>
              <p:cNvPr id="14" name="Freeform 3"/>
              <p:cNvSpPr/>
              <p:nvPr/>
            </p:nvSpPr>
            <p:spPr>
              <a:xfrm>
                <a:off x="853030" y="1649683"/>
                <a:ext cx="671059" cy="3479800"/>
              </a:xfrm>
              <a:custGeom>
                <a:avLst/>
                <a:gdLst/>
                <a:ahLst/>
                <a:cxnLst/>
                <a:rect l="l" t="t" r="r" b="b"/>
                <a:pathLst>
                  <a:path w="956945" h="3479800">
                    <a:moveTo>
                      <a:pt x="0" y="0"/>
                    </a:moveTo>
                    <a:lnTo>
                      <a:pt x="956945" y="0"/>
                    </a:lnTo>
                    <a:lnTo>
                      <a:pt x="956945" y="3479800"/>
                    </a:lnTo>
                    <a:lnTo>
                      <a:pt x="0" y="3479800"/>
                    </a:lnTo>
                    <a:close/>
                  </a:path>
                </a:pathLst>
              </a:custGeom>
              <a:solidFill>
                <a:srgbClr val="0E1B42"/>
              </a:solidFill>
            </p:spPr>
          </p:sp>
        </p:grpSp>
        <p:pic>
          <p:nvPicPr>
            <p:cNvPr id="11" name="Picture 4"/>
            <p:cNvPicPr>
              <a:picLocks noChangeAspect="1"/>
            </p:cNvPicPr>
            <p:nvPr/>
          </p:nvPicPr>
          <p:blipFill>
            <a:blip r:embed="rId3"/>
            <a:srcRect l="18911" r="22958" b="11362"/>
            <a:stretch>
              <a:fillRect/>
            </a:stretch>
          </p:blipFill>
          <p:spPr>
            <a:xfrm>
              <a:off x="16407677" y="342900"/>
              <a:ext cx="1776858" cy="1676400"/>
            </a:xfrm>
            <a:prstGeom prst="rect">
              <a:avLst/>
            </a:prstGeom>
          </p:spPr>
        </p:pic>
        <p:grpSp>
          <p:nvGrpSpPr>
            <p:cNvPr id="12" name="Group 7"/>
            <p:cNvGrpSpPr/>
            <p:nvPr/>
          </p:nvGrpSpPr>
          <p:grpSpPr>
            <a:xfrm>
              <a:off x="15175714" y="9715500"/>
              <a:ext cx="2256995" cy="410498"/>
              <a:chOff x="0" y="0"/>
              <a:chExt cx="2847371" cy="517874"/>
            </a:xfrm>
          </p:grpSpPr>
          <p:sp>
            <p:nvSpPr>
              <p:cNvPr id="13" name="Freeform 8"/>
              <p:cNvSpPr/>
              <p:nvPr/>
            </p:nvSpPr>
            <p:spPr>
              <a:xfrm>
                <a:off x="0" y="0"/>
                <a:ext cx="2847371" cy="517874"/>
              </a:xfrm>
              <a:custGeom>
                <a:avLst/>
                <a:gdLst/>
                <a:ahLst/>
                <a:cxnLst/>
                <a:rect l="l" t="t" r="r" b="b"/>
                <a:pathLst>
                  <a:path w="2847371" h="517874">
                    <a:moveTo>
                      <a:pt x="0" y="0"/>
                    </a:moveTo>
                    <a:lnTo>
                      <a:pt x="2847371" y="0"/>
                    </a:lnTo>
                    <a:lnTo>
                      <a:pt x="2847371" y="517874"/>
                    </a:lnTo>
                    <a:lnTo>
                      <a:pt x="0" y="517874"/>
                    </a:lnTo>
                    <a:close/>
                  </a:path>
                </a:pathLst>
              </a:custGeom>
              <a:solidFill>
                <a:srgbClr val="FF1616"/>
              </a:solidFill>
            </p:spPr>
          </p:sp>
        </p:grpSp>
      </p:grpSp>
      <p:sp>
        <p:nvSpPr>
          <p:cNvPr id="16" name="Овал 15"/>
          <p:cNvSpPr/>
          <p:nvPr/>
        </p:nvSpPr>
        <p:spPr>
          <a:xfrm>
            <a:off x="698547" y="4784317"/>
            <a:ext cx="337005" cy="2988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44173" y="5562174"/>
            <a:ext cx="337005" cy="2988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2" name="AutoShape 2" descr="blob:https://web.telegram.org/a5abad00-92ee-4944-8e80-1a48bfb8f05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AutoShape 5" descr="blob:https://web.telegram.org/de6902e7-5276-4731-8090-becccf68f0a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AutoShape 9" descr="blob:https://web.telegram.org/e4626c27-460f-48fa-a398-aada9225541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682819" y="2474892"/>
            <a:ext cx="508325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ru-RU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Стажировочные</a:t>
            </a:r>
            <a:r>
              <a:rPr lang="ru-RU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ru-RU" sz="28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площадки по направлению «Учитель. Школьная команда»</a:t>
            </a:r>
            <a:endParaRPr lang="ru-RU" sz="28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02180" y="1550928"/>
            <a:ext cx="3796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Около 3 500 человек</a:t>
            </a:r>
            <a:endParaRPr lang="ru-RU" sz="32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960809" y="3899463"/>
            <a:ext cx="621636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  <a:t>Наставничество как эффективное средство профессионального развития учителя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020993" y="469674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  <a:t>Организация сопровождения молодых учителей как условие их закрепления в профессии</a:t>
            </a:r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1081178" y="550089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/>
                <a:ea typeface="Calibri"/>
              </a:rPr>
              <a:t>Создание условий для развития профессиональных компетенций учителей</a:t>
            </a:r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6202392" y="2469841"/>
            <a:ext cx="43304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97</a:t>
            </a:r>
            <a:r>
              <a:rPr lang="ru-RU" dirty="0" smtClean="0"/>
              <a:t> площадок по магистральным направлениям проекта «Школа </a:t>
            </a:r>
            <a:r>
              <a:rPr lang="ru-RU" dirty="0" err="1" smtClean="0"/>
              <a:t>Минпросвещения</a:t>
            </a:r>
            <a:r>
              <a:rPr lang="ru-RU" dirty="0" smtClean="0"/>
              <a:t> России»</a:t>
            </a:r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7073659" y="3576297"/>
            <a:ext cx="2587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Ежегодно- более </a:t>
            </a:r>
            <a:r>
              <a:rPr lang="ru-RU" b="1" dirty="0" smtClean="0"/>
              <a:t>5 000 </a:t>
            </a:r>
            <a:r>
              <a:rPr lang="ru-RU" dirty="0" smtClean="0"/>
              <a:t>стажеров </a:t>
            </a:r>
            <a:endParaRPr lang="ru-RU" dirty="0"/>
          </a:p>
        </p:txBody>
      </p:sp>
      <p:pic>
        <p:nvPicPr>
          <p:cNvPr id="2050" name="Picture 2" descr="\\192.168.200.2\Publ\220 - ЦНППМ\Садретдинова\Конференция 27.09\Экспорт без названия\IMG_04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522" y="1285539"/>
            <a:ext cx="1673324" cy="11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192.168.200.2\Publ\220 - ЦНППМ\Садретдинова\Конференция 27.09\Экспорт без названия\IMG_05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622" y="4045299"/>
            <a:ext cx="1846052" cy="123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\\192.168.200.2\Publ\220 - ЦНППМ\Садретдинова\Конференция 27.09\Экспорт без названия\IMG_05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178" y="5388883"/>
            <a:ext cx="1837427" cy="122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8947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>
            <a:extLst>
              <a:ext uri="{FF2B5EF4-FFF2-40B4-BE49-F238E27FC236}">
                <a16:creationId xmlns="" xmlns:a16="http://schemas.microsoft.com/office/drawing/2014/main" id="{F6796213-8CA3-4687-9587-65A4B38AFB5F}"/>
              </a:ext>
            </a:extLst>
          </p:cNvPr>
          <p:cNvSpPr txBox="1">
            <a:spLocks/>
          </p:cNvSpPr>
          <p:nvPr/>
        </p:nvSpPr>
        <p:spPr>
          <a:xfrm>
            <a:off x="395414" y="0"/>
            <a:ext cx="10577385" cy="1100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45719" tIns="45720" rIns="45719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600" dirty="0" smtClean="0">
                <a:solidFill>
                  <a:srgbClr val="0070C0"/>
                </a:solidFill>
              </a:rPr>
              <a:t>Традиционные мероприятия по наставничеству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79816" y="1297459"/>
            <a:ext cx="56779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414" y="893975"/>
            <a:ext cx="86177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ea typeface="Times New Roman"/>
              </a:rPr>
              <a:t>Секция по наставничеству в рамках </a:t>
            </a:r>
            <a:r>
              <a:rPr lang="ru-RU" b="1" dirty="0" smtClean="0">
                <a:solidFill>
                  <a:srgbClr val="000000"/>
                </a:solidFill>
                <a:ea typeface="Times New Roman"/>
              </a:rPr>
              <a:t>Всероссийской </a:t>
            </a:r>
            <a:r>
              <a:rPr lang="ru-RU" b="1" dirty="0">
                <a:solidFill>
                  <a:srgbClr val="000000"/>
                </a:solidFill>
                <a:ea typeface="Times New Roman"/>
              </a:rPr>
              <a:t>научно-­</a:t>
            </a:r>
            <a:r>
              <a:rPr lang="ru-RU" b="1" dirty="0" smtClean="0">
                <a:solidFill>
                  <a:srgbClr val="000000"/>
                </a:solidFill>
                <a:ea typeface="Times New Roman"/>
              </a:rPr>
              <a:t>практической конференции «Современный </a:t>
            </a:r>
            <a:r>
              <a:rPr lang="ru-RU" b="1" dirty="0">
                <a:solidFill>
                  <a:srgbClr val="000000"/>
                </a:solidFill>
                <a:ea typeface="Times New Roman"/>
              </a:rPr>
              <a:t>взгляд на непрерывное повышение профессионального мастерства педагогических работников и управленческих кадров</a:t>
            </a:r>
            <a:r>
              <a:rPr lang="ru-RU" b="1" dirty="0" smtClean="0">
                <a:solidFill>
                  <a:srgbClr val="000000"/>
                </a:solidFill>
                <a:ea typeface="Times New Roman"/>
              </a:rPr>
              <a:t>»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67941" y="2284916"/>
            <a:ext cx="72375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a typeface="Times New Roman"/>
              </a:rPr>
              <a:t>Межрегиональный форум работников образования «Наставничество как пространство для профессионального развития»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0000"/>
                </a:solidFill>
                <a:ea typeface="Times New Roman"/>
              </a:rPr>
              <a:t>эффективный </a:t>
            </a:r>
            <a:r>
              <a:rPr lang="ru-RU" dirty="0" smtClean="0">
                <a:solidFill>
                  <a:srgbClr val="000000"/>
                </a:solidFill>
                <a:ea typeface="Times New Roman"/>
              </a:rPr>
              <a:t>наставник</a:t>
            </a:r>
            <a:r>
              <a:rPr lang="ru-RU" dirty="0">
                <a:solidFill>
                  <a:srgbClr val="000000"/>
                </a:solidFill>
                <a:ea typeface="Times New Roman"/>
              </a:rPr>
              <a:t>: как сделать работу наставника успешной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0000"/>
                </a:solidFill>
                <a:ea typeface="Times New Roman"/>
              </a:rPr>
              <a:t>психологическая поддержка в процессе наставничества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0000"/>
                </a:solidFill>
                <a:ea typeface="Times New Roman"/>
              </a:rPr>
              <a:t>проектирование адаптивной среды в образовательной организации для молодых </a:t>
            </a:r>
            <a:r>
              <a:rPr lang="ru-RU" dirty="0" smtClean="0">
                <a:solidFill>
                  <a:srgbClr val="000000"/>
                </a:solidFill>
                <a:ea typeface="Times New Roman"/>
              </a:rPr>
              <a:t>педагогов</a:t>
            </a:r>
            <a:endParaRPr lang="ru-RU" dirty="0">
              <a:solidFill>
                <a:srgbClr val="000000"/>
              </a:solidFill>
              <a:ea typeface="Times New Roman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0000"/>
                </a:solidFill>
                <a:ea typeface="Times New Roman"/>
              </a:rPr>
              <a:t>наставничество как форма социального </a:t>
            </a:r>
            <a:r>
              <a:rPr lang="ru-RU" dirty="0" smtClean="0">
                <a:solidFill>
                  <a:srgbClr val="000000"/>
                </a:solidFill>
                <a:ea typeface="Times New Roman"/>
              </a:rPr>
              <a:t>партнерства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ea typeface="Times New Roman"/>
              </a:rPr>
              <a:t>реверсивное наставничество</a:t>
            </a:r>
            <a:endParaRPr lang="ru-RU" dirty="0">
              <a:solidFill>
                <a:srgbClr val="000000"/>
              </a:solidFill>
              <a:ea typeface="Times New Roman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0248235" y="85003"/>
            <a:ext cx="2138487" cy="6858000"/>
            <a:chOff x="15175714" y="0"/>
            <a:chExt cx="3207730" cy="10287000"/>
          </a:xfrm>
        </p:grpSpPr>
        <p:grpSp>
          <p:nvGrpSpPr>
            <p:cNvPr id="12" name="Group 2"/>
            <p:cNvGrpSpPr/>
            <p:nvPr/>
          </p:nvGrpSpPr>
          <p:grpSpPr>
            <a:xfrm>
              <a:off x="16399656" y="0"/>
              <a:ext cx="1983788" cy="10287000"/>
              <a:chOff x="853030" y="1649683"/>
              <a:chExt cx="671059" cy="3479800"/>
            </a:xfrm>
          </p:grpSpPr>
          <p:sp>
            <p:nvSpPr>
              <p:cNvPr id="16" name="Freeform 3"/>
              <p:cNvSpPr/>
              <p:nvPr/>
            </p:nvSpPr>
            <p:spPr>
              <a:xfrm>
                <a:off x="853030" y="1649683"/>
                <a:ext cx="671059" cy="3479800"/>
              </a:xfrm>
              <a:custGeom>
                <a:avLst/>
                <a:gdLst/>
                <a:ahLst/>
                <a:cxnLst/>
                <a:rect l="l" t="t" r="r" b="b"/>
                <a:pathLst>
                  <a:path w="956945" h="3479800">
                    <a:moveTo>
                      <a:pt x="0" y="0"/>
                    </a:moveTo>
                    <a:lnTo>
                      <a:pt x="956945" y="0"/>
                    </a:lnTo>
                    <a:lnTo>
                      <a:pt x="956945" y="3479800"/>
                    </a:lnTo>
                    <a:lnTo>
                      <a:pt x="0" y="3479800"/>
                    </a:lnTo>
                    <a:close/>
                  </a:path>
                </a:pathLst>
              </a:custGeom>
              <a:solidFill>
                <a:srgbClr val="0E1B42"/>
              </a:solidFill>
            </p:spPr>
          </p:sp>
        </p:grpSp>
        <p:pic>
          <p:nvPicPr>
            <p:cNvPr id="13" name="Picture 4"/>
            <p:cNvPicPr>
              <a:picLocks noChangeAspect="1"/>
            </p:cNvPicPr>
            <p:nvPr/>
          </p:nvPicPr>
          <p:blipFill>
            <a:blip r:embed="rId3"/>
            <a:srcRect l="18911" r="22958" b="11362"/>
            <a:stretch>
              <a:fillRect/>
            </a:stretch>
          </p:blipFill>
          <p:spPr>
            <a:xfrm>
              <a:off x="16407677" y="342900"/>
              <a:ext cx="1776858" cy="1676400"/>
            </a:xfrm>
            <a:prstGeom prst="rect">
              <a:avLst/>
            </a:prstGeom>
          </p:spPr>
        </p:pic>
        <p:grpSp>
          <p:nvGrpSpPr>
            <p:cNvPr id="14" name="Group 7"/>
            <p:cNvGrpSpPr/>
            <p:nvPr/>
          </p:nvGrpSpPr>
          <p:grpSpPr>
            <a:xfrm>
              <a:off x="15175714" y="9715500"/>
              <a:ext cx="2256995" cy="410498"/>
              <a:chOff x="0" y="0"/>
              <a:chExt cx="2847371" cy="517874"/>
            </a:xfrm>
          </p:grpSpPr>
          <p:sp>
            <p:nvSpPr>
              <p:cNvPr id="15" name="Freeform 8"/>
              <p:cNvSpPr/>
              <p:nvPr/>
            </p:nvSpPr>
            <p:spPr>
              <a:xfrm>
                <a:off x="0" y="0"/>
                <a:ext cx="2847371" cy="517874"/>
              </a:xfrm>
              <a:custGeom>
                <a:avLst/>
                <a:gdLst/>
                <a:ahLst/>
                <a:cxnLst/>
                <a:rect l="l" t="t" r="r" b="b"/>
                <a:pathLst>
                  <a:path w="2847371" h="517874">
                    <a:moveTo>
                      <a:pt x="0" y="0"/>
                    </a:moveTo>
                    <a:lnTo>
                      <a:pt x="2847371" y="0"/>
                    </a:lnTo>
                    <a:lnTo>
                      <a:pt x="2847371" y="517874"/>
                    </a:lnTo>
                    <a:lnTo>
                      <a:pt x="0" y="517874"/>
                    </a:lnTo>
                    <a:close/>
                  </a:path>
                </a:pathLst>
              </a:custGeom>
              <a:solidFill>
                <a:srgbClr val="FF1616"/>
              </a:solidFill>
            </p:spPr>
          </p:sp>
        </p:grpSp>
      </p:grpSp>
      <p:sp>
        <p:nvSpPr>
          <p:cNvPr id="18" name="TextBox 17"/>
          <p:cNvSpPr txBox="1"/>
          <p:nvPr/>
        </p:nvSpPr>
        <p:spPr>
          <a:xfrm>
            <a:off x="671459" y="4911678"/>
            <a:ext cx="66437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Региональный </a:t>
            </a:r>
            <a:r>
              <a:rPr lang="ru-RU" b="1" dirty="0"/>
              <a:t>межведомственный форум «Я - НАСТАВНИК</a:t>
            </a:r>
            <a:r>
              <a:rPr lang="ru-RU" b="1" dirty="0" smtClean="0"/>
              <a:t>»</a:t>
            </a:r>
          </a:p>
          <a:p>
            <a:r>
              <a:rPr lang="ru-RU" dirty="0" smtClean="0"/>
              <a:t>открытая дискуссия </a:t>
            </a:r>
            <a:r>
              <a:rPr lang="ru-RU" dirty="0"/>
              <a:t>по вопросам совершенствования системы наставничества в регионе, укрепления межведомственного взаимодействия в организации наставничества, привлечения партнеров к реализации наставнической деятельности педагогических работников.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1" t="14200" r="7618" b="15146"/>
          <a:stretch/>
        </p:blipFill>
        <p:spPr bwMode="auto">
          <a:xfrm rot="16200000">
            <a:off x="8684105" y="4774888"/>
            <a:ext cx="1409496" cy="22572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 descr="\\192.168.200.2\Publ\220 - ЦНППМ\Садретдинова\Конференция 27.09\Экспорт без названия\IMG_03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829" y="703657"/>
            <a:ext cx="1781406" cy="118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\\192.168.200.2\Publ\220 - ЦНППМ\Садретдинова\Конференция 27.09\Экспорт без названия\IMG_04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506" y="3538502"/>
            <a:ext cx="1933717" cy="128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830" y="2027208"/>
            <a:ext cx="1845198" cy="1230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04593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>
            <a:extLst>
              <a:ext uri="{FF2B5EF4-FFF2-40B4-BE49-F238E27FC236}">
                <a16:creationId xmlns="" xmlns:a16="http://schemas.microsoft.com/office/drawing/2014/main" id="{F6796213-8CA3-4687-9587-65A4B38AFB5F}"/>
              </a:ext>
            </a:extLst>
          </p:cNvPr>
          <p:cNvSpPr txBox="1">
            <a:spLocks/>
          </p:cNvSpPr>
          <p:nvPr/>
        </p:nvSpPr>
        <p:spPr>
          <a:xfrm>
            <a:off x="395414" y="0"/>
            <a:ext cx="10577385" cy="1100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45719" tIns="45720" rIns="45719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600" dirty="0" smtClean="0">
                <a:solidFill>
                  <a:srgbClr val="0070C0"/>
                </a:solidFill>
              </a:rPr>
              <a:t>Традиционные мероприятия по наставничеству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13416" y="1647644"/>
            <a:ext cx="30860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Более </a:t>
            </a: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 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наставнических практик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0248235" y="85003"/>
            <a:ext cx="2138487" cy="6858000"/>
            <a:chOff x="15175714" y="0"/>
            <a:chExt cx="3207730" cy="10287000"/>
          </a:xfrm>
        </p:grpSpPr>
        <p:grpSp>
          <p:nvGrpSpPr>
            <p:cNvPr id="12" name="Group 2"/>
            <p:cNvGrpSpPr/>
            <p:nvPr/>
          </p:nvGrpSpPr>
          <p:grpSpPr>
            <a:xfrm>
              <a:off x="16399656" y="0"/>
              <a:ext cx="1983788" cy="10287000"/>
              <a:chOff x="853030" y="1649683"/>
              <a:chExt cx="671059" cy="3479800"/>
            </a:xfrm>
          </p:grpSpPr>
          <p:sp>
            <p:nvSpPr>
              <p:cNvPr id="16" name="Freeform 3"/>
              <p:cNvSpPr/>
              <p:nvPr/>
            </p:nvSpPr>
            <p:spPr>
              <a:xfrm>
                <a:off x="853030" y="1649683"/>
                <a:ext cx="671059" cy="3479800"/>
              </a:xfrm>
              <a:custGeom>
                <a:avLst/>
                <a:gdLst/>
                <a:ahLst/>
                <a:cxnLst/>
                <a:rect l="l" t="t" r="r" b="b"/>
                <a:pathLst>
                  <a:path w="956945" h="3479800">
                    <a:moveTo>
                      <a:pt x="0" y="0"/>
                    </a:moveTo>
                    <a:lnTo>
                      <a:pt x="956945" y="0"/>
                    </a:lnTo>
                    <a:lnTo>
                      <a:pt x="956945" y="3479800"/>
                    </a:lnTo>
                    <a:lnTo>
                      <a:pt x="0" y="3479800"/>
                    </a:lnTo>
                    <a:close/>
                  </a:path>
                </a:pathLst>
              </a:custGeom>
              <a:solidFill>
                <a:srgbClr val="0E1B42"/>
              </a:solidFill>
            </p:spPr>
          </p:sp>
        </p:grpSp>
        <p:pic>
          <p:nvPicPr>
            <p:cNvPr id="13" name="Picture 4"/>
            <p:cNvPicPr>
              <a:picLocks noChangeAspect="1"/>
            </p:cNvPicPr>
            <p:nvPr/>
          </p:nvPicPr>
          <p:blipFill>
            <a:blip r:embed="rId3"/>
            <a:srcRect l="18911" r="22958" b="11362"/>
            <a:stretch>
              <a:fillRect/>
            </a:stretch>
          </p:blipFill>
          <p:spPr>
            <a:xfrm>
              <a:off x="16407677" y="342900"/>
              <a:ext cx="1776858" cy="1676400"/>
            </a:xfrm>
            <a:prstGeom prst="rect">
              <a:avLst/>
            </a:prstGeom>
          </p:spPr>
        </p:pic>
        <p:grpSp>
          <p:nvGrpSpPr>
            <p:cNvPr id="14" name="Group 7"/>
            <p:cNvGrpSpPr/>
            <p:nvPr/>
          </p:nvGrpSpPr>
          <p:grpSpPr>
            <a:xfrm>
              <a:off x="15175714" y="9715500"/>
              <a:ext cx="2256995" cy="410498"/>
              <a:chOff x="0" y="0"/>
              <a:chExt cx="2847371" cy="517874"/>
            </a:xfrm>
          </p:grpSpPr>
          <p:sp>
            <p:nvSpPr>
              <p:cNvPr id="15" name="Freeform 8"/>
              <p:cNvSpPr/>
              <p:nvPr/>
            </p:nvSpPr>
            <p:spPr>
              <a:xfrm>
                <a:off x="0" y="0"/>
                <a:ext cx="2847371" cy="517874"/>
              </a:xfrm>
              <a:custGeom>
                <a:avLst/>
                <a:gdLst/>
                <a:ahLst/>
                <a:cxnLst/>
                <a:rect l="l" t="t" r="r" b="b"/>
                <a:pathLst>
                  <a:path w="2847371" h="517874">
                    <a:moveTo>
                      <a:pt x="0" y="0"/>
                    </a:moveTo>
                    <a:lnTo>
                      <a:pt x="2847371" y="0"/>
                    </a:lnTo>
                    <a:lnTo>
                      <a:pt x="2847371" y="517874"/>
                    </a:lnTo>
                    <a:lnTo>
                      <a:pt x="0" y="517874"/>
                    </a:lnTo>
                    <a:close/>
                  </a:path>
                </a:pathLst>
              </a:custGeom>
              <a:solidFill>
                <a:srgbClr val="FF1616"/>
              </a:solidFill>
            </p:spPr>
          </p:sp>
        </p:grpSp>
      </p:grpSp>
      <p:sp>
        <p:nvSpPr>
          <p:cNvPr id="19" name="TextBox 18"/>
          <p:cNvSpPr txBox="1"/>
          <p:nvPr/>
        </p:nvSpPr>
        <p:spPr>
          <a:xfrm>
            <a:off x="155575" y="881293"/>
            <a:ext cx="7700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Региональная эстафета наставнических практик</a:t>
            </a:r>
            <a:endParaRPr lang="ru-RU" sz="2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" t="10389" r="20972" b="33103"/>
          <a:stretch/>
        </p:blipFill>
        <p:spPr bwMode="auto">
          <a:xfrm>
            <a:off x="5226906" y="1647644"/>
            <a:ext cx="5502424" cy="2294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414" y="2469106"/>
            <a:ext cx="431033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000" b="1" dirty="0">
                <a:latin typeface="Times New Roman"/>
                <a:ea typeface="Calibri"/>
              </a:rPr>
              <a:t>Направления </a:t>
            </a:r>
            <a:endParaRPr lang="ru-RU" sz="2000" b="1" dirty="0" smtClean="0">
              <a:latin typeface="Times New Roman"/>
              <a:ea typeface="Calibri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/>
                <a:ea typeface="Calibri"/>
              </a:rPr>
              <a:t>Открывая </a:t>
            </a:r>
            <a:r>
              <a:rPr lang="ru-RU" sz="2000" dirty="0">
                <a:latin typeface="Times New Roman"/>
                <a:ea typeface="Calibri"/>
              </a:rPr>
              <a:t>дверь в </a:t>
            </a:r>
            <a:r>
              <a:rPr lang="ru-RU" sz="2000" dirty="0" smtClean="0">
                <a:latin typeface="Times New Roman"/>
                <a:ea typeface="Calibri"/>
              </a:rPr>
              <a:t>профессию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/>
                <a:ea typeface="Calibri"/>
              </a:rPr>
              <a:t>Профессионал </a:t>
            </a:r>
            <a:r>
              <a:rPr lang="ru-RU" sz="2000" dirty="0">
                <a:latin typeface="Times New Roman"/>
                <a:ea typeface="Calibri"/>
              </a:rPr>
              <a:t>– </a:t>
            </a:r>
            <a:r>
              <a:rPr lang="ru-RU" sz="2000" dirty="0" smtClean="0">
                <a:latin typeface="Times New Roman"/>
                <a:ea typeface="Calibri"/>
              </a:rPr>
              <a:t>профессионалу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/>
                <a:ea typeface="Calibri"/>
              </a:rPr>
              <a:t>Школа </a:t>
            </a:r>
            <a:r>
              <a:rPr lang="ru-RU" sz="2000" dirty="0">
                <a:latin typeface="Times New Roman"/>
                <a:ea typeface="Calibri"/>
              </a:rPr>
              <a:t>наставничества, или как стать хорошим </a:t>
            </a:r>
            <a:r>
              <a:rPr lang="ru-RU" sz="2000" dirty="0" smtClean="0">
                <a:latin typeface="Times New Roman"/>
                <a:ea typeface="Calibri"/>
              </a:rPr>
              <a:t>наставником</a:t>
            </a:r>
            <a:endParaRPr lang="ru-RU" sz="2000" dirty="0">
              <a:effectLst/>
            </a:endParaRPr>
          </a:p>
        </p:txBody>
      </p:sp>
      <p:sp>
        <p:nvSpPr>
          <p:cNvPr id="4" name="AutoShape 2" descr="blob:https://web.whatsapp.com/37c4adb2-e03c-447e-b474-0da67901a47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4" t="19618" r="37161" b="21076"/>
          <a:stretch/>
        </p:blipFill>
        <p:spPr bwMode="auto">
          <a:xfrm>
            <a:off x="7571198" y="4811351"/>
            <a:ext cx="2501662" cy="1887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9" t="20447" r="30676" b="19850"/>
          <a:stretch/>
        </p:blipFill>
        <p:spPr bwMode="auto">
          <a:xfrm>
            <a:off x="9137533" y="3674528"/>
            <a:ext cx="2587926" cy="154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0" t="20356" r="29513" b="19707"/>
          <a:stretch/>
        </p:blipFill>
        <p:spPr bwMode="auto">
          <a:xfrm>
            <a:off x="4886901" y="4218317"/>
            <a:ext cx="2957187" cy="1675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8" t="20738" r="29325" b="20691"/>
          <a:stretch/>
        </p:blipFill>
        <p:spPr bwMode="auto">
          <a:xfrm>
            <a:off x="2760450" y="4446592"/>
            <a:ext cx="3225307" cy="1750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0" t="19988" r="37210" b="23296"/>
          <a:stretch/>
        </p:blipFill>
        <p:spPr bwMode="auto">
          <a:xfrm>
            <a:off x="460375" y="4816565"/>
            <a:ext cx="2416879" cy="172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2" t="20428" r="36719" b="19686"/>
          <a:stretch/>
        </p:blipFill>
        <p:spPr bwMode="auto">
          <a:xfrm>
            <a:off x="4886901" y="2728822"/>
            <a:ext cx="1992360" cy="1489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25310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40535"/>
            <a:ext cx="12192000" cy="5617845"/>
            <a:chOff x="0" y="1240535"/>
            <a:chExt cx="12192000" cy="5617845"/>
          </a:xfrm>
        </p:grpSpPr>
        <p:sp>
          <p:nvSpPr>
            <p:cNvPr id="3" name="object 3"/>
            <p:cNvSpPr/>
            <p:nvPr/>
          </p:nvSpPr>
          <p:spPr>
            <a:xfrm>
              <a:off x="0" y="1240535"/>
              <a:ext cx="12192000" cy="5617845"/>
            </a:xfrm>
            <a:custGeom>
              <a:avLst/>
              <a:gdLst/>
              <a:ahLst/>
              <a:cxnLst/>
              <a:rect l="l" t="t" r="r" b="b"/>
              <a:pathLst>
                <a:path w="12192000" h="5617845">
                  <a:moveTo>
                    <a:pt x="12192000" y="0"/>
                  </a:moveTo>
                  <a:lnTo>
                    <a:pt x="0" y="0"/>
                  </a:lnTo>
                  <a:lnTo>
                    <a:pt x="0" y="5617461"/>
                  </a:lnTo>
                  <a:lnTo>
                    <a:pt x="12192000" y="5617461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1B3181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srgbClr val="000000"/>
                </a:solidFill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937004"/>
              <a:ext cx="12192000" cy="12633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srgbClr val="000000"/>
                </a:solidFill>
              </a:endParaRPr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397755" y="2170303"/>
            <a:ext cx="747775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40" dirty="0">
                <a:solidFill>
                  <a:srgbClr val="FFFFFF"/>
                </a:solidFill>
              </a:rPr>
              <a:t>Приглашаем </a:t>
            </a:r>
            <a:r>
              <a:rPr sz="3600" spc="-75" dirty="0">
                <a:solidFill>
                  <a:srgbClr val="FFFFFF"/>
                </a:solidFill>
              </a:rPr>
              <a:t>к</a:t>
            </a:r>
            <a:r>
              <a:rPr sz="3600" spc="-25" dirty="0">
                <a:solidFill>
                  <a:srgbClr val="FFFFFF"/>
                </a:solidFill>
              </a:rPr>
              <a:t> </a:t>
            </a:r>
            <a:r>
              <a:rPr sz="3600" spc="100" dirty="0">
                <a:solidFill>
                  <a:srgbClr val="FFFFFF"/>
                </a:solidFill>
              </a:rPr>
              <a:t>сотрудничеству!</a:t>
            </a:r>
            <a:endParaRPr sz="3600"/>
          </a:p>
        </p:txBody>
      </p:sp>
      <p:grpSp>
        <p:nvGrpSpPr>
          <p:cNvPr id="6" name="object 6"/>
          <p:cNvGrpSpPr/>
          <p:nvPr/>
        </p:nvGrpSpPr>
        <p:grpSpPr>
          <a:xfrm>
            <a:off x="0" y="643126"/>
            <a:ext cx="6762750" cy="6215380"/>
            <a:chOff x="0" y="643126"/>
            <a:chExt cx="6762750" cy="6215380"/>
          </a:xfrm>
        </p:grpSpPr>
        <p:sp>
          <p:nvSpPr>
            <p:cNvPr id="7" name="object 7"/>
            <p:cNvSpPr/>
            <p:nvPr/>
          </p:nvSpPr>
          <p:spPr>
            <a:xfrm>
              <a:off x="0" y="643126"/>
              <a:ext cx="4829556" cy="62148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2074164" y="2479548"/>
              <a:ext cx="1854708" cy="181660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6390938" y="5824323"/>
              <a:ext cx="372110" cy="259079"/>
            </a:xfrm>
            <a:custGeom>
              <a:avLst/>
              <a:gdLst/>
              <a:ahLst/>
              <a:cxnLst/>
              <a:rect l="l" t="t" r="r" b="b"/>
              <a:pathLst>
                <a:path w="372109" h="259079">
                  <a:moveTo>
                    <a:pt x="371504" y="0"/>
                  </a:moveTo>
                  <a:lnTo>
                    <a:pt x="0" y="0"/>
                  </a:lnTo>
                  <a:lnTo>
                    <a:pt x="0" y="258513"/>
                  </a:lnTo>
                  <a:lnTo>
                    <a:pt x="371504" y="258513"/>
                  </a:lnTo>
                  <a:lnTo>
                    <a:pt x="371504" y="230816"/>
                  </a:lnTo>
                  <a:lnTo>
                    <a:pt x="41329" y="230816"/>
                  </a:lnTo>
                  <a:lnTo>
                    <a:pt x="53867" y="218351"/>
                  </a:lnTo>
                  <a:lnTo>
                    <a:pt x="27862" y="218351"/>
                  </a:lnTo>
                  <a:lnTo>
                    <a:pt x="27862" y="39700"/>
                  </a:lnTo>
                  <a:lnTo>
                    <a:pt x="54159" y="39700"/>
                  </a:lnTo>
                  <a:lnTo>
                    <a:pt x="41793" y="27697"/>
                  </a:lnTo>
                  <a:lnTo>
                    <a:pt x="371504" y="27697"/>
                  </a:lnTo>
                  <a:lnTo>
                    <a:pt x="371504" y="0"/>
                  </a:lnTo>
                  <a:close/>
                </a:path>
                <a:path w="372109" h="259079">
                  <a:moveTo>
                    <a:pt x="266084" y="140797"/>
                  </a:moveTo>
                  <a:lnTo>
                    <a:pt x="240544" y="140797"/>
                  </a:lnTo>
                  <a:lnTo>
                    <a:pt x="330632" y="230816"/>
                  </a:lnTo>
                  <a:lnTo>
                    <a:pt x="371504" y="230816"/>
                  </a:lnTo>
                  <a:lnTo>
                    <a:pt x="371504" y="217890"/>
                  </a:lnTo>
                  <a:lnTo>
                    <a:pt x="343634" y="217890"/>
                  </a:lnTo>
                  <a:lnTo>
                    <a:pt x="266084" y="140797"/>
                  </a:lnTo>
                  <a:close/>
                </a:path>
                <a:path w="372109" h="259079">
                  <a:moveTo>
                    <a:pt x="54159" y="39700"/>
                  </a:moveTo>
                  <a:lnTo>
                    <a:pt x="27862" y="39700"/>
                  </a:lnTo>
                  <a:lnTo>
                    <a:pt x="118414" y="127872"/>
                  </a:lnTo>
                  <a:lnTo>
                    <a:pt x="27862" y="218351"/>
                  </a:lnTo>
                  <a:lnTo>
                    <a:pt x="53867" y="218351"/>
                  </a:lnTo>
                  <a:lnTo>
                    <a:pt x="131881" y="140797"/>
                  </a:lnTo>
                  <a:lnTo>
                    <a:pt x="158320" y="140797"/>
                  </a:lnTo>
                  <a:lnTo>
                    <a:pt x="54159" y="39700"/>
                  </a:lnTo>
                  <a:close/>
                </a:path>
                <a:path w="372109" h="259079">
                  <a:moveTo>
                    <a:pt x="371504" y="40161"/>
                  </a:moveTo>
                  <a:lnTo>
                    <a:pt x="343634" y="40161"/>
                  </a:lnTo>
                  <a:lnTo>
                    <a:pt x="343634" y="217890"/>
                  </a:lnTo>
                  <a:lnTo>
                    <a:pt x="371504" y="217890"/>
                  </a:lnTo>
                  <a:lnTo>
                    <a:pt x="371504" y="40161"/>
                  </a:lnTo>
                  <a:close/>
                </a:path>
                <a:path w="372109" h="259079">
                  <a:moveTo>
                    <a:pt x="158320" y="140797"/>
                  </a:moveTo>
                  <a:lnTo>
                    <a:pt x="131881" y="140797"/>
                  </a:lnTo>
                  <a:lnTo>
                    <a:pt x="166709" y="174496"/>
                  </a:lnTo>
                  <a:lnTo>
                    <a:pt x="172281" y="179574"/>
                  </a:lnTo>
                  <a:lnTo>
                    <a:pt x="179247" y="182344"/>
                  </a:lnTo>
                  <a:lnTo>
                    <a:pt x="193178" y="182344"/>
                  </a:lnTo>
                  <a:lnTo>
                    <a:pt x="200144" y="179574"/>
                  </a:lnTo>
                  <a:lnTo>
                    <a:pt x="205716" y="174496"/>
                  </a:lnTo>
                  <a:lnTo>
                    <a:pt x="215735" y="164802"/>
                  </a:lnTo>
                  <a:lnTo>
                    <a:pt x="182962" y="164802"/>
                  </a:lnTo>
                  <a:lnTo>
                    <a:pt x="179247" y="161109"/>
                  </a:lnTo>
                  <a:lnTo>
                    <a:pt x="158320" y="140797"/>
                  </a:lnTo>
                  <a:close/>
                </a:path>
                <a:path w="372109" h="259079">
                  <a:moveTo>
                    <a:pt x="371504" y="27697"/>
                  </a:moveTo>
                  <a:lnTo>
                    <a:pt x="330167" y="27697"/>
                  </a:lnTo>
                  <a:lnTo>
                    <a:pt x="192249" y="161109"/>
                  </a:lnTo>
                  <a:lnTo>
                    <a:pt x="188534" y="164802"/>
                  </a:lnTo>
                  <a:lnTo>
                    <a:pt x="215735" y="164802"/>
                  </a:lnTo>
                  <a:lnTo>
                    <a:pt x="240544" y="140797"/>
                  </a:lnTo>
                  <a:lnTo>
                    <a:pt x="266084" y="140797"/>
                  </a:lnTo>
                  <a:lnTo>
                    <a:pt x="253082" y="127872"/>
                  </a:lnTo>
                  <a:lnTo>
                    <a:pt x="343634" y="40161"/>
                  </a:lnTo>
                  <a:lnTo>
                    <a:pt x="371504" y="40161"/>
                  </a:lnTo>
                  <a:lnTo>
                    <a:pt x="371504" y="27697"/>
                  </a:lnTo>
                  <a:close/>
                </a:path>
              </a:pathLst>
            </a:custGeom>
            <a:solidFill>
              <a:srgbClr val="AEABAB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6387593" y="5345103"/>
              <a:ext cx="82302" cy="8443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6352328" y="5366916"/>
              <a:ext cx="268605" cy="276225"/>
            </a:xfrm>
            <a:custGeom>
              <a:avLst/>
              <a:gdLst/>
              <a:ahLst/>
              <a:cxnLst/>
              <a:rect l="l" t="t" r="r" b="b"/>
              <a:pathLst>
                <a:path w="268604" h="276225">
                  <a:moveTo>
                    <a:pt x="24195" y="0"/>
                  </a:moveTo>
                  <a:lnTo>
                    <a:pt x="7208" y="17961"/>
                  </a:lnTo>
                  <a:lnTo>
                    <a:pt x="3518" y="24417"/>
                  </a:lnTo>
                  <a:lnTo>
                    <a:pt x="1086" y="31475"/>
                  </a:lnTo>
                  <a:lnTo>
                    <a:pt x="0" y="38949"/>
                  </a:lnTo>
                  <a:lnTo>
                    <a:pt x="170" y="51342"/>
                  </a:lnTo>
                  <a:lnTo>
                    <a:pt x="18352" y="107368"/>
                  </a:lnTo>
                  <a:lnTo>
                    <a:pt x="53892" y="159424"/>
                  </a:lnTo>
                  <a:lnTo>
                    <a:pt x="80352" y="190171"/>
                  </a:lnTo>
                  <a:lnTo>
                    <a:pt x="109412" y="218329"/>
                  </a:lnTo>
                  <a:lnTo>
                    <a:pt x="146423" y="247754"/>
                  </a:lnTo>
                  <a:lnTo>
                    <a:pt x="191922" y="270279"/>
                  </a:lnTo>
                  <a:lnTo>
                    <a:pt x="221762" y="275947"/>
                  </a:lnTo>
                  <a:lnTo>
                    <a:pt x="232045" y="275525"/>
                  </a:lnTo>
                  <a:lnTo>
                    <a:pt x="241861" y="272805"/>
                  </a:lnTo>
                  <a:lnTo>
                    <a:pt x="250852" y="267932"/>
                  </a:lnTo>
                  <a:lnTo>
                    <a:pt x="258661" y="261050"/>
                  </a:lnTo>
                  <a:lnTo>
                    <a:pt x="268571" y="250866"/>
                  </a:lnTo>
                  <a:lnTo>
                    <a:pt x="196460" y="177031"/>
                  </a:lnTo>
                  <a:lnTo>
                    <a:pt x="182579" y="191670"/>
                  </a:lnTo>
                  <a:lnTo>
                    <a:pt x="177642" y="191711"/>
                  </a:lnTo>
                  <a:lnTo>
                    <a:pt x="81783" y="93251"/>
                  </a:lnTo>
                  <a:lnTo>
                    <a:pt x="81783" y="88109"/>
                  </a:lnTo>
                  <a:lnTo>
                    <a:pt x="96042" y="73781"/>
                  </a:lnTo>
                  <a:close/>
                </a:path>
              </a:pathLst>
            </a:custGeom>
            <a:solidFill>
              <a:srgbClr val="AAA6A6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6559963" y="5521696"/>
              <a:ext cx="82060" cy="8476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6523433" y="5288042"/>
              <a:ext cx="179223" cy="18959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srgbClr val="000000"/>
                </a:solidFill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654422" y="3669538"/>
            <a:ext cx="7227570" cy="10592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280"/>
              </a:lnSpc>
              <a:spcBef>
                <a:spcPts val="100"/>
              </a:spcBef>
            </a:pPr>
            <a:r>
              <a:rPr lang="ru-RU" sz="2000" spc="100" dirty="0" smtClean="0">
                <a:solidFill>
                  <a:srgbClr val="FFFFFF"/>
                </a:solidFill>
                <a:latin typeface="URW Gothic"/>
                <a:cs typeface="URW Gothic"/>
              </a:rPr>
              <a:t>ЦНППМ ИРО Кузбасса</a:t>
            </a:r>
            <a:endParaRPr lang="ru-RU" dirty="0" smtClean="0">
              <a:solidFill>
                <a:srgbClr val="FFFFFF"/>
              </a:solidFill>
              <a:latin typeface="URW Gothic"/>
              <a:cs typeface="URW Gothic"/>
            </a:endParaRPr>
          </a:p>
          <a:p>
            <a:pPr algn="ctr">
              <a:lnSpc>
                <a:spcPts val="2280"/>
              </a:lnSpc>
              <a:spcBef>
                <a:spcPts val="100"/>
              </a:spcBef>
            </a:pPr>
            <a:r>
              <a:rPr dirty="0" smtClean="0">
                <a:solidFill>
                  <a:srgbClr val="FFFFFF"/>
                </a:solidFill>
                <a:latin typeface="URW Gothic"/>
                <a:cs typeface="URW Gothic"/>
              </a:rPr>
              <a:t>8 </a:t>
            </a:r>
            <a:r>
              <a:rPr spc="-10" dirty="0">
                <a:solidFill>
                  <a:srgbClr val="FFFFFF"/>
                </a:solidFill>
                <a:latin typeface="URW Gothic"/>
                <a:cs typeface="URW Gothic"/>
              </a:rPr>
              <a:t>(3842)</a:t>
            </a:r>
            <a:r>
              <a:rPr spc="25" dirty="0">
                <a:solidFill>
                  <a:srgbClr val="FFFFFF"/>
                </a:solidFill>
                <a:latin typeface="URW Gothic"/>
                <a:cs typeface="URW Gothic"/>
              </a:rPr>
              <a:t> </a:t>
            </a:r>
            <a:r>
              <a:rPr spc="-5" dirty="0" smtClean="0">
                <a:solidFill>
                  <a:srgbClr val="FFFFFF"/>
                </a:solidFill>
                <a:latin typeface="URW Gothic"/>
                <a:cs typeface="URW Gothic"/>
              </a:rPr>
              <a:t>31-15-</a:t>
            </a:r>
            <a:r>
              <a:rPr lang="ru-RU" spc="-5" dirty="0" smtClean="0">
                <a:solidFill>
                  <a:srgbClr val="FFFFFF"/>
                </a:solidFill>
                <a:latin typeface="URW Gothic"/>
                <a:cs typeface="URW Gothic"/>
              </a:rPr>
              <a:t>95</a:t>
            </a:r>
            <a:endParaRPr dirty="0">
              <a:solidFill>
                <a:srgbClr val="000000"/>
              </a:solidFill>
              <a:latin typeface="URW Gothic"/>
              <a:cs typeface="URW Gothic"/>
            </a:endParaRPr>
          </a:p>
          <a:p>
            <a:pPr marL="2322830">
              <a:spcBef>
                <a:spcPts val="1285"/>
              </a:spcBef>
            </a:pPr>
            <a:r>
              <a:rPr spc="-5" dirty="0">
                <a:solidFill>
                  <a:srgbClr val="FFFFFF"/>
                </a:solidFill>
                <a:latin typeface="URW Gothic"/>
                <a:cs typeface="URW Gothic"/>
                <a:hlinkClick r:id="rId8"/>
              </a:rPr>
              <a:t>ipk@kuz-edu.ru</a:t>
            </a:r>
            <a:endParaRPr dirty="0">
              <a:solidFill>
                <a:srgbClr val="000000"/>
              </a:solidFill>
              <a:latin typeface="URW Gothic"/>
              <a:cs typeface="URW Gothic"/>
            </a:endParaRPr>
          </a:p>
        </p:txBody>
      </p:sp>
    </p:spTree>
    <p:extLst>
      <p:ext uri="{BB962C8B-B14F-4D97-AF65-F5344CB8AC3E}">
        <p14:creationId xmlns:p14="http://schemas.microsoft.com/office/powerpoint/2010/main" val="908029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/>
          <p:cNvSpPr txBox="1"/>
          <p:nvPr/>
        </p:nvSpPr>
        <p:spPr>
          <a:xfrm>
            <a:off x="113584" y="307076"/>
            <a:ext cx="1081952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Система образования Кемеровской области-Кузбасса</a:t>
            </a:r>
            <a:endParaRPr lang="ru-RU" sz="3200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20321" y="992464"/>
            <a:ext cx="2092961" cy="0"/>
          </a:xfrm>
          <a:prstGeom prst="line">
            <a:avLst/>
          </a:prstGeom>
          <a:noFill/>
          <a:ln w="571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Прямоугольник 16"/>
          <p:cNvSpPr/>
          <p:nvPr/>
        </p:nvSpPr>
        <p:spPr>
          <a:xfrm>
            <a:off x="436144" y="749563"/>
            <a:ext cx="2001010" cy="786633"/>
          </a:xfrm>
          <a:prstGeom prst="rect">
            <a:avLst/>
          </a:prstGeom>
          <a:solidFill>
            <a:srgbClr val="FFFFF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825</a:t>
            </a:r>
            <a:r>
              <a:rPr lang="ru-RU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ДОО</a:t>
            </a:r>
            <a:endParaRPr lang="ru-RU" sz="28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590219" y="1631354"/>
            <a:ext cx="2987082" cy="3216426"/>
          </a:xfrm>
          <a:prstGeom prst="rect">
            <a:avLst/>
          </a:prstGeom>
          <a:solidFill>
            <a:srgbClr val="FFFFF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 Narrow" panose="020B060602020203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241689" y="992464"/>
            <a:ext cx="4166920" cy="347345"/>
          </a:xfrm>
          <a:prstGeom prst="rect">
            <a:avLst/>
          </a:prstGeom>
          <a:noFill/>
          <a:ln w="12700" cap="flat" cmpd="sng" algn="ctr">
            <a:noFill/>
            <a:prstDash val="sysDot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000" dirty="0">
              <a:solidFill>
                <a:srgbClr val="FF0000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10117143" y="0"/>
            <a:ext cx="2138487" cy="6858000"/>
            <a:chOff x="15175714" y="0"/>
            <a:chExt cx="3207730" cy="10287000"/>
          </a:xfrm>
        </p:grpSpPr>
        <p:grpSp>
          <p:nvGrpSpPr>
            <p:cNvPr id="26" name="Group 2"/>
            <p:cNvGrpSpPr/>
            <p:nvPr/>
          </p:nvGrpSpPr>
          <p:grpSpPr>
            <a:xfrm>
              <a:off x="16399656" y="0"/>
              <a:ext cx="1983788" cy="10287000"/>
              <a:chOff x="853030" y="1649683"/>
              <a:chExt cx="671059" cy="3479800"/>
            </a:xfrm>
          </p:grpSpPr>
          <p:sp>
            <p:nvSpPr>
              <p:cNvPr id="38" name="Freeform 3"/>
              <p:cNvSpPr/>
              <p:nvPr/>
            </p:nvSpPr>
            <p:spPr>
              <a:xfrm>
                <a:off x="853030" y="1649683"/>
                <a:ext cx="671059" cy="3479800"/>
              </a:xfrm>
              <a:custGeom>
                <a:avLst/>
                <a:gdLst/>
                <a:ahLst/>
                <a:cxnLst/>
                <a:rect l="l" t="t" r="r" b="b"/>
                <a:pathLst>
                  <a:path w="956945" h="3479800">
                    <a:moveTo>
                      <a:pt x="0" y="0"/>
                    </a:moveTo>
                    <a:lnTo>
                      <a:pt x="956945" y="0"/>
                    </a:lnTo>
                    <a:lnTo>
                      <a:pt x="956945" y="3479800"/>
                    </a:lnTo>
                    <a:lnTo>
                      <a:pt x="0" y="3479800"/>
                    </a:lnTo>
                    <a:close/>
                  </a:path>
                </a:pathLst>
              </a:custGeom>
              <a:solidFill>
                <a:srgbClr val="0E1B42"/>
              </a:solidFill>
            </p:spPr>
          </p:sp>
        </p:grpSp>
        <p:pic>
          <p:nvPicPr>
            <p:cNvPr id="33" name="Picture 4"/>
            <p:cNvPicPr>
              <a:picLocks noChangeAspect="1"/>
            </p:cNvPicPr>
            <p:nvPr/>
          </p:nvPicPr>
          <p:blipFill>
            <a:blip r:embed="rId2"/>
            <a:srcRect l="18911" r="22958" b="11362"/>
            <a:stretch>
              <a:fillRect/>
            </a:stretch>
          </p:blipFill>
          <p:spPr>
            <a:xfrm>
              <a:off x="16407677" y="342900"/>
              <a:ext cx="1776858" cy="1676400"/>
            </a:xfrm>
            <a:prstGeom prst="rect">
              <a:avLst/>
            </a:prstGeom>
          </p:spPr>
        </p:pic>
        <p:grpSp>
          <p:nvGrpSpPr>
            <p:cNvPr id="36" name="Group 7"/>
            <p:cNvGrpSpPr/>
            <p:nvPr/>
          </p:nvGrpSpPr>
          <p:grpSpPr>
            <a:xfrm>
              <a:off x="15175714" y="9715500"/>
              <a:ext cx="2256995" cy="410498"/>
              <a:chOff x="0" y="0"/>
              <a:chExt cx="2847371" cy="517874"/>
            </a:xfrm>
          </p:grpSpPr>
          <p:sp>
            <p:nvSpPr>
              <p:cNvPr id="37" name="Freeform 8"/>
              <p:cNvSpPr/>
              <p:nvPr/>
            </p:nvSpPr>
            <p:spPr>
              <a:xfrm>
                <a:off x="0" y="0"/>
                <a:ext cx="2847371" cy="517874"/>
              </a:xfrm>
              <a:custGeom>
                <a:avLst/>
                <a:gdLst/>
                <a:ahLst/>
                <a:cxnLst/>
                <a:rect l="l" t="t" r="r" b="b"/>
                <a:pathLst>
                  <a:path w="2847371" h="517874">
                    <a:moveTo>
                      <a:pt x="0" y="0"/>
                    </a:moveTo>
                    <a:lnTo>
                      <a:pt x="2847371" y="0"/>
                    </a:lnTo>
                    <a:lnTo>
                      <a:pt x="2847371" y="517874"/>
                    </a:lnTo>
                    <a:lnTo>
                      <a:pt x="0" y="517874"/>
                    </a:lnTo>
                    <a:close/>
                  </a:path>
                </a:pathLst>
              </a:custGeom>
              <a:solidFill>
                <a:srgbClr val="FF1616"/>
              </a:solidFill>
            </p:spPr>
          </p:sp>
        </p:grpSp>
      </p:grpSp>
      <p:pic>
        <p:nvPicPr>
          <p:cNvPr id="34" name="Рисунок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240" y="6034381"/>
            <a:ext cx="412925" cy="41292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C37F393B-D1E9-4DEB-AE79-729AB83424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505" y="1102438"/>
            <a:ext cx="3518510" cy="46879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20391" y="992464"/>
            <a:ext cx="1885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 Narrow" panose="020B0606020202030204" pitchFamily="34" charset="0"/>
              </a:rPr>
              <a:t>644 </a:t>
            </a:r>
            <a:r>
              <a:rPr lang="ru-RU" sz="2800" dirty="0">
                <a:latin typeface="Arial Narrow" panose="020B0606020202030204" pitchFamily="34" charset="0"/>
              </a:rPr>
              <a:t>ОО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34612" y="873748"/>
            <a:ext cx="1731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>
                <a:latin typeface="Arial Narrow" panose="020B0606020202030204" pitchFamily="34" charset="0"/>
              </a:defRPr>
            </a:lvl1pPr>
          </a:lstStyle>
          <a:p>
            <a:r>
              <a:rPr lang="ru-RU" sz="3200" dirty="0"/>
              <a:t>109 </a:t>
            </a:r>
            <a:r>
              <a:rPr lang="ru-RU" sz="2800" b="0" dirty="0"/>
              <a:t>ОДО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1288" y="1638587"/>
            <a:ext cx="66596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Около</a:t>
            </a:r>
            <a:r>
              <a:rPr lang="ru-RU" dirty="0" smtClean="0"/>
              <a:t> 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35 000 </a:t>
            </a:r>
            <a:r>
              <a:rPr lang="ru-RU" sz="2800" dirty="0" smtClean="0"/>
              <a:t>педагогических работников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931604" y="2497211"/>
            <a:ext cx="3759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Около </a:t>
            </a:r>
            <a:r>
              <a:rPr lang="ru-RU" b="1" dirty="0" smtClean="0"/>
              <a:t>2 000 </a:t>
            </a:r>
            <a:r>
              <a:rPr lang="ru-RU" dirty="0" smtClean="0"/>
              <a:t>молодых специалистов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026159" y="3073282"/>
            <a:ext cx="50709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15 %</a:t>
            </a:r>
            <a:r>
              <a:rPr lang="ru-RU" sz="2000" dirty="0" smtClean="0"/>
              <a:t> педагогов ОО в возрасте 60 лет и более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15594" y="3705366"/>
            <a:ext cx="311409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latin typeface="Arial Narrow" panose="020B0606020202030204" pitchFamily="34" charset="0"/>
              </a:rPr>
              <a:t>100 %</a:t>
            </a:r>
            <a:r>
              <a:rPr lang="ru-RU" sz="1600" dirty="0">
                <a:latin typeface="Arial Narrow" panose="020B0606020202030204" pitchFamily="34" charset="0"/>
              </a:rPr>
              <a:t>  общеобразовательных организаций, образовательных организаций дополнительного </a:t>
            </a:r>
            <a:r>
              <a:rPr lang="ru-RU" sz="1600" dirty="0" smtClean="0">
                <a:latin typeface="Arial Narrow" panose="020B0606020202030204" pitchFamily="34" charset="0"/>
              </a:rPr>
              <a:t>образования, </a:t>
            </a:r>
            <a:r>
              <a:rPr lang="ru-RU" sz="1600" dirty="0">
                <a:latin typeface="Arial Narrow" panose="020B0606020202030204" pitchFamily="34" charset="0"/>
              </a:rPr>
              <a:t>реализующих целевую </a:t>
            </a:r>
          </a:p>
          <a:p>
            <a:pPr lvl="0" algn="ctr"/>
            <a:r>
              <a:rPr lang="ru-RU" sz="1600" dirty="0">
                <a:latin typeface="Arial Narrow" panose="020B0606020202030204" pitchFamily="34" charset="0"/>
              </a:rPr>
              <a:t>модель наставничества педагогических работников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629685" y="3940390"/>
            <a:ext cx="48364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 smtClean="0">
                <a:latin typeface="Arial Narrow" panose="020B0606020202030204" pitchFamily="34" charset="0"/>
              </a:rPr>
              <a:t>100 %</a:t>
            </a:r>
            <a:r>
              <a:rPr lang="ru-RU" sz="1600" dirty="0" smtClean="0">
                <a:latin typeface="Arial Narrow" panose="020B0606020202030204" pitchFamily="34" charset="0"/>
              </a:rPr>
              <a:t> педагогических </a:t>
            </a:r>
            <a:r>
              <a:rPr lang="ru-RU" sz="1600" dirty="0">
                <a:latin typeface="Arial Narrow" panose="020B0606020202030204" pitchFamily="34" charset="0"/>
              </a:rPr>
              <a:t>работников в возрасте до 35 </a:t>
            </a:r>
            <a:r>
              <a:rPr lang="ru-RU" sz="1600" dirty="0" smtClean="0">
                <a:latin typeface="Arial Narrow" panose="020B0606020202030204" pitchFamily="34" charset="0"/>
              </a:rPr>
              <a:t>лет, </a:t>
            </a:r>
            <a:r>
              <a:rPr lang="ru-RU" sz="1600" dirty="0">
                <a:latin typeface="Arial Narrow" panose="020B0606020202030204" pitchFamily="34" charset="0"/>
              </a:rPr>
              <a:t>участвующих в различных формах поддержки и сопровождения в первые три года </a:t>
            </a:r>
            <a:r>
              <a:rPr lang="ru-RU" sz="1600" dirty="0" smtClean="0">
                <a:latin typeface="Arial Narrow" panose="020B0606020202030204" pitchFamily="34" charset="0"/>
              </a:rPr>
              <a:t>работы</a:t>
            </a:r>
            <a:endParaRPr lang="ru-RU" sz="1600" dirty="0">
              <a:latin typeface="Arial Narrow" panose="020B060602020203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547674" y="5251816"/>
            <a:ext cx="47855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 smtClean="0">
                <a:latin typeface="Arial Narrow" panose="020B0606020202030204" pitchFamily="34" charset="0"/>
              </a:rPr>
              <a:t>100 %</a:t>
            </a:r>
            <a:r>
              <a:rPr lang="ru-RU" sz="1600" dirty="0" smtClean="0">
                <a:latin typeface="Arial Narrow" panose="020B0606020202030204" pitchFamily="34" charset="0"/>
              </a:rPr>
              <a:t> педагогических </a:t>
            </a:r>
            <a:r>
              <a:rPr lang="ru-RU" sz="1600" dirty="0">
                <a:latin typeface="Arial Narrow" panose="020B0606020202030204" pitchFamily="34" charset="0"/>
              </a:rPr>
              <a:t>работников в возрасте до 35 </a:t>
            </a:r>
            <a:r>
              <a:rPr lang="ru-RU" sz="1600" dirty="0" smtClean="0">
                <a:latin typeface="Arial Narrow" panose="020B0606020202030204" pitchFamily="34" charset="0"/>
              </a:rPr>
              <a:t>лет и со стажем работы не более 3-х лет, охваченных целевой моделью наставничества</a:t>
            </a:r>
            <a:endParaRPr lang="ru-RU" sz="16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1575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0376"/>
            <a:ext cx="11683999" cy="79828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Ключевые для педагогического образования издержки</a:t>
            </a:r>
            <a:endParaRPr lang="ru-RU" sz="3200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4" name="Пятиугольник 3"/>
          <p:cNvSpPr/>
          <p:nvPr/>
        </p:nvSpPr>
        <p:spPr>
          <a:xfrm>
            <a:off x="232229" y="1097524"/>
            <a:ext cx="3512458" cy="896712"/>
          </a:xfrm>
          <a:prstGeom prst="homePlat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prstClr val="white"/>
                </a:solidFill>
                <a:latin typeface="Georgia" panose="02040502050405020303" pitchFamily="18" charset="0"/>
              </a:rPr>
              <a:t>Поступление выпускников </a:t>
            </a:r>
            <a:r>
              <a:rPr lang="ru-RU" sz="1400" b="1" dirty="0" smtClean="0">
                <a:solidFill>
                  <a:srgbClr val="ED7D31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11 классов</a:t>
            </a:r>
            <a:r>
              <a:rPr lang="ru-RU" sz="1400" dirty="0" smtClean="0">
                <a:solidFill>
                  <a:prstClr val="white"/>
                </a:solidFill>
                <a:latin typeface="Georgia" panose="02040502050405020303" pitchFamily="18" charset="0"/>
              </a:rPr>
              <a:t> на педагогические направления вузов </a:t>
            </a:r>
            <a:endParaRPr lang="ru-RU" sz="1400" dirty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3860800" y="1181898"/>
            <a:ext cx="1843315" cy="896710"/>
          </a:xfrm>
          <a:prstGeom prst="round2Diag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Максимальный показатель за 5 лет - 11,2 % 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(1050 чел.)</a:t>
            </a:r>
            <a:endParaRPr lang="ru-RU" sz="14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1171888" y="2096267"/>
            <a:ext cx="3062516" cy="1119694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Поступление выпускников </a:t>
            </a: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11 классов</a:t>
            </a:r>
            <a:r>
              <a:rPr lang="ru-RU" sz="1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1400" u="sng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психолого-педагогического профиля </a:t>
            </a:r>
            <a:r>
              <a:rPr lang="ru-RU" sz="1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на педагогические направления вузов </a:t>
            </a:r>
            <a:endParaRPr lang="ru-RU" sz="14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4234404" y="2294132"/>
            <a:ext cx="1674583" cy="908984"/>
          </a:xfrm>
          <a:prstGeom prst="round2Diag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Максимальный показатель за 5 лет – 30,4 %</a:t>
            </a:r>
            <a:endParaRPr lang="ru-RU" sz="14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Пятиугольник 7"/>
          <p:cNvSpPr/>
          <p:nvPr/>
        </p:nvSpPr>
        <p:spPr>
          <a:xfrm>
            <a:off x="232229" y="3429000"/>
            <a:ext cx="3512458" cy="86099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prstClr val="white"/>
                </a:solidFill>
                <a:latin typeface="Georgia" panose="02040502050405020303" pitchFamily="18" charset="0"/>
              </a:rPr>
              <a:t>Поступление выпускников </a:t>
            </a:r>
            <a:r>
              <a:rPr lang="ru-RU" sz="1400" b="1" dirty="0" smtClean="0">
                <a:solidFill>
                  <a:srgbClr val="ED7D31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9 классов</a:t>
            </a:r>
            <a:r>
              <a:rPr lang="ru-RU" sz="1400" dirty="0" smtClean="0">
                <a:solidFill>
                  <a:prstClr val="white"/>
                </a:solidFill>
                <a:latin typeface="Georgia" panose="02040502050405020303" pitchFamily="18" charset="0"/>
              </a:rPr>
              <a:t> на педагогические направления ПО </a:t>
            </a:r>
            <a:endParaRPr lang="ru-RU" sz="1400" dirty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3775255" y="3429000"/>
            <a:ext cx="1843315" cy="896710"/>
          </a:xfrm>
          <a:prstGeom prst="round2Diag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Максимальный показатель за 5 лет - 7,0 % 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(3450 чел.)</a:t>
            </a:r>
            <a:endParaRPr lang="ru-RU" sz="14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Пятиугольник 9"/>
          <p:cNvSpPr/>
          <p:nvPr/>
        </p:nvSpPr>
        <p:spPr>
          <a:xfrm>
            <a:off x="5996073" y="1639162"/>
            <a:ext cx="3512458" cy="860991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Снижение мотивации к приходу в педагогическую профессию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после 1 или 2 курса </a:t>
            </a:r>
            <a:endParaRPr lang="ru-RU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6066655" y="2844683"/>
            <a:ext cx="3512458" cy="860991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Приход в профессию </a:t>
            </a:r>
            <a:r>
              <a:rPr lang="ru-RU" sz="1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выпускников педагогических вузов и колледжей</a:t>
            </a:r>
            <a:endParaRPr lang="ru-RU" sz="14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15" name="Пятиугольник 14"/>
          <p:cNvSpPr/>
          <p:nvPr/>
        </p:nvSpPr>
        <p:spPr>
          <a:xfrm>
            <a:off x="2191657" y="4492174"/>
            <a:ext cx="3512458" cy="860991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Уход из профессии в течение или после первых </a:t>
            </a: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3-х лет</a:t>
            </a:r>
            <a:r>
              <a:rPr lang="ru-RU" sz="1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(в системе общего и дополнительного образования)</a:t>
            </a:r>
            <a:endParaRPr lang="ru-RU" sz="14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5805718" y="4444778"/>
            <a:ext cx="1843315" cy="896710"/>
          </a:xfrm>
          <a:prstGeom prst="round2Diag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Максимальный показатель за 5 лет - 40 % </a:t>
            </a:r>
          </a:p>
        </p:txBody>
      </p:sp>
      <p:sp>
        <p:nvSpPr>
          <p:cNvPr id="17" name="Пятиугольник 16"/>
          <p:cNvSpPr/>
          <p:nvPr/>
        </p:nvSpPr>
        <p:spPr>
          <a:xfrm>
            <a:off x="2278743" y="5730933"/>
            <a:ext cx="3512458" cy="860991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Уход из профессии в течение или после первых </a:t>
            </a:r>
            <a:r>
              <a:rPr lang="ru-RU" sz="1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6-ти лет </a:t>
            </a:r>
            <a:r>
              <a:rPr lang="ru-RU" sz="1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(в системе общего и дополнительного образования)</a:t>
            </a:r>
            <a:endParaRPr lang="ru-RU" sz="14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5908987" y="5693146"/>
            <a:ext cx="1843315" cy="896710"/>
          </a:xfrm>
          <a:prstGeom prst="round2Diag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Максимальный показатель за 5 лет - 25 % </a:t>
            </a:r>
          </a:p>
        </p:txBody>
      </p:sp>
      <p:sp>
        <p:nvSpPr>
          <p:cNvPr id="20" name="Стрелка углом вверх 19"/>
          <p:cNvSpPr/>
          <p:nvPr/>
        </p:nvSpPr>
        <p:spPr>
          <a:xfrm rot="5400000">
            <a:off x="373973" y="2008281"/>
            <a:ext cx="830490" cy="802400"/>
          </a:xfrm>
          <a:prstGeom prst="bentUpArrow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10117143" y="0"/>
            <a:ext cx="2138487" cy="6858000"/>
            <a:chOff x="15175714" y="0"/>
            <a:chExt cx="3207730" cy="10287000"/>
          </a:xfrm>
        </p:grpSpPr>
        <p:grpSp>
          <p:nvGrpSpPr>
            <p:cNvPr id="22" name="Group 2"/>
            <p:cNvGrpSpPr/>
            <p:nvPr/>
          </p:nvGrpSpPr>
          <p:grpSpPr>
            <a:xfrm>
              <a:off x="16399656" y="0"/>
              <a:ext cx="1983788" cy="10287000"/>
              <a:chOff x="853030" y="1649683"/>
              <a:chExt cx="671059" cy="3479800"/>
            </a:xfrm>
          </p:grpSpPr>
          <p:sp>
            <p:nvSpPr>
              <p:cNvPr id="26" name="Freeform 3"/>
              <p:cNvSpPr/>
              <p:nvPr/>
            </p:nvSpPr>
            <p:spPr>
              <a:xfrm>
                <a:off x="853030" y="1649683"/>
                <a:ext cx="671059" cy="3479800"/>
              </a:xfrm>
              <a:custGeom>
                <a:avLst/>
                <a:gdLst/>
                <a:ahLst/>
                <a:cxnLst/>
                <a:rect l="l" t="t" r="r" b="b"/>
                <a:pathLst>
                  <a:path w="956945" h="3479800">
                    <a:moveTo>
                      <a:pt x="0" y="0"/>
                    </a:moveTo>
                    <a:lnTo>
                      <a:pt x="956945" y="0"/>
                    </a:lnTo>
                    <a:lnTo>
                      <a:pt x="956945" y="3479800"/>
                    </a:lnTo>
                    <a:lnTo>
                      <a:pt x="0" y="3479800"/>
                    </a:lnTo>
                    <a:close/>
                  </a:path>
                </a:pathLst>
              </a:custGeom>
              <a:solidFill>
                <a:srgbClr val="0E1B42"/>
              </a:solidFill>
            </p:spPr>
          </p:sp>
        </p:grpSp>
        <p:pic>
          <p:nvPicPr>
            <p:cNvPr id="23" name="Picture 4"/>
            <p:cNvPicPr>
              <a:picLocks noChangeAspect="1"/>
            </p:cNvPicPr>
            <p:nvPr/>
          </p:nvPicPr>
          <p:blipFill>
            <a:blip r:embed="rId2"/>
            <a:srcRect l="18911" r="22958" b="11362"/>
            <a:stretch>
              <a:fillRect/>
            </a:stretch>
          </p:blipFill>
          <p:spPr>
            <a:xfrm>
              <a:off x="16407677" y="342900"/>
              <a:ext cx="1776858" cy="1676400"/>
            </a:xfrm>
            <a:prstGeom prst="rect">
              <a:avLst/>
            </a:prstGeom>
          </p:spPr>
        </p:pic>
        <p:grpSp>
          <p:nvGrpSpPr>
            <p:cNvPr id="24" name="Group 7"/>
            <p:cNvGrpSpPr/>
            <p:nvPr/>
          </p:nvGrpSpPr>
          <p:grpSpPr>
            <a:xfrm>
              <a:off x="15175714" y="9715500"/>
              <a:ext cx="2256995" cy="410498"/>
              <a:chOff x="0" y="0"/>
              <a:chExt cx="2847371" cy="517874"/>
            </a:xfrm>
          </p:grpSpPr>
          <p:sp>
            <p:nvSpPr>
              <p:cNvPr id="25" name="Freeform 8"/>
              <p:cNvSpPr/>
              <p:nvPr/>
            </p:nvSpPr>
            <p:spPr>
              <a:xfrm>
                <a:off x="0" y="0"/>
                <a:ext cx="2847371" cy="517874"/>
              </a:xfrm>
              <a:custGeom>
                <a:avLst/>
                <a:gdLst/>
                <a:ahLst/>
                <a:cxnLst/>
                <a:rect l="l" t="t" r="r" b="b"/>
                <a:pathLst>
                  <a:path w="2847371" h="517874">
                    <a:moveTo>
                      <a:pt x="0" y="0"/>
                    </a:moveTo>
                    <a:lnTo>
                      <a:pt x="2847371" y="0"/>
                    </a:lnTo>
                    <a:lnTo>
                      <a:pt x="2847371" y="517874"/>
                    </a:lnTo>
                    <a:lnTo>
                      <a:pt x="0" y="517874"/>
                    </a:lnTo>
                    <a:close/>
                  </a:path>
                </a:pathLst>
              </a:custGeom>
              <a:solidFill>
                <a:srgbClr val="FF1616"/>
              </a:solidFill>
            </p:spPr>
          </p:sp>
        </p:grpSp>
      </p:grp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9596262" y="1618141"/>
            <a:ext cx="1659410" cy="896710"/>
          </a:xfrm>
          <a:prstGeom prst="round2Diag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Максимальный показатель за 5 лет - 40 %* </a:t>
            </a: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9628799" y="2827967"/>
            <a:ext cx="1560037" cy="896710"/>
          </a:xfrm>
          <a:prstGeom prst="round2Diag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Максимальный показатель за 5 лет  - 17%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(450 чел.)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98757" y="5583925"/>
            <a:ext cx="2523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solidFill>
                  <a:prstClr val="black"/>
                </a:solidFill>
                <a:latin typeface="Georgia" panose="02040502050405020303" pitchFamily="18" charset="0"/>
              </a:rPr>
              <a:t>*По результатам социологического исследования профессиональных настроений и ожиданий обучающихся колледжей и вузов</a:t>
            </a:r>
            <a:endParaRPr lang="ru-RU" sz="1100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68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/>
          <p:cNvSpPr txBox="1"/>
          <p:nvPr/>
        </p:nvSpPr>
        <p:spPr>
          <a:xfrm>
            <a:off x="611945" y="128730"/>
            <a:ext cx="7523872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32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Проекты ИРО Кузбасса по решению кадровых проблем системы образования 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20321" y="992464"/>
            <a:ext cx="2092961" cy="0"/>
          </a:xfrm>
          <a:prstGeom prst="line">
            <a:avLst/>
          </a:prstGeom>
          <a:noFill/>
          <a:ln w="571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Прямоугольник 9"/>
          <p:cNvSpPr/>
          <p:nvPr/>
        </p:nvSpPr>
        <p:spPr>
          <a:xfrm>
            <a:off x="336205" y="3259979"/>
            <a:ext cx="10451868" cy="3280440"/>
          </a:xfrm>
          <a:prstGeom prst="rect">
            <a:avLst/>
          </a:prstGeom>
          <a:solidFill>
            <a:srgbClr val="FFFFF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/>
          <p:cNvGrpSpPr/>
          <p:nvPr/>
        </p:nvGrpSpPr>
        <p:grpSpPr>
          <a:xfrm>
            <a:off x="10117143" y="0"/>
            <a:ext cx="2138487" cy="6858000"/>
            <a:chOff x="15175714" y="0"/>
            <a:chExt cx="3207730" cy="10287000"/>
          </a:xfrm>
        </p:grpSpPr>
        <p:grpSp>
          <p:nvGrpSpPr>
            <p:cNvPr id="17" name="Group 2"/>
            <p:cNvGrpSpPr/>
            <p:nvPr/>
          </p:nvGrpSpPr>
          <p:grpSpPr>
            <a:xfrm>
              <a:off x="16399656" y="0"/>
              <a:ext cx="1983788" cy="10287000"/>
              <a:chOff x="853030" y="1649683"/>
              <a:chExt cx="671059" cy="3479800"/>
            </a:xfrm>
          </p:grpSpPr>
          <p:sp>
            <p:nvSpPr>
              <p:cNvPr id="24" name="Freeform 3"/>
              <p:cNvSpPr/>
              <p:nvPr/>
            </p:nvSpPr>
            <p:spPr>
              <a:xfrm>
                <a:off x="853030" y="1649683"/>
                <a:ext cx="671059" cy="3479800"/>
              </a:xfrm>
              <a:custGeom>
                <a:avLst/>
                <a:gdLst/>
                <a:ahLst/>
                <a:cxnLst/>
                <a:rect l="l" t="t" r="r" b="b"/>
                <a:pathLst>
                  <a:path w="956945" h="3479800">
                    <a:moveTo>
                      <a:pt x="0" y="0"/>
                    </a:moveTo>
                    <a:lnTo>
                      <a:pt x="956945" y="0"/>
                    </a:lnTo>
                    <a:lnTo>
                      <a:pt x="956945" y="3479800"/>
                    </a:lnTo>
                    <a:lnTo>
                      <a:pt x="0" y="3479800"/>
                    </a:lnTo>
                    <a:close/>
                  </a:path>
                </a:pathLst>
              </a:custGeom>
              <a:solidFill>
                <a:srgbClr val="0E1B42"/>
              </a:solidFill>
            </p:spPr>
          </p:sp>
        </p:grpSp>
        <p:pic>
          <p:nvPicPr>
            <p:cNvPr id="20" name="Picture 4"/>
            <p:cNvPicPr>
              <a:picLocks noChangeAspect="1"/>
            </p:cNvPicPr>
            <p:nvPr/>
          </p:nvPicPr>
          <p:blipFill>
            <a:blip r:embed="rId2"/>
            <a:srcRect l="18911" r="22958" b="11362"/>
            <a:stretch>
              <a:fillRect/>
            </a:stretch>
          </p:blipFill>
          <p:spPr>
            <a:xfrm>
              <a:off x="16407677" y="342900"/>
              <a:ext cx="1776858" cy="1676400"/>
            </a:xfrm>
            <a:prstGeom prst="rect">
              <a:avLst/>
            </a:prstGeom>
          </p:spPr>
        </p:pic>
        <p:grpSp>
          <p:nvGrpSpPr>
            <p:cNvPr id="21" name="Group 7"/>
            <p:cNvGrpSpPr/>
            <p:nvPr/>
          </p:nvGrpSpPr>
          <p:grpSpPr>
            <a:xfrm>
              <a:off x="15175714" y="9715500"/>
              <a:ext cx="2256995" cy="410498"/>
              <a:chOff x="0" y="0"/>
              <a:chExt cx="2847371" cy="517874"/>
            </a:xfrm>
          </p:grpSpPr>
          <p:sp>
            <p:nvSpPr>
              <p:cNvPr id="23" name="Freeform 8"/>
              <p:cNvSpPr/>
              <p:nvPr/>
            </p:nvSpPr>
            <p:spPr>
              <a:xfrm>
                <a:off x="0" y="0"/>
                <a:ext cx="2847371" cy="517874"/>
              </a:xfrm>
              <a:custGeom>
                <a:avLst/>
                <a:gdLst/>
                <a:ahLst/>
                <a:cxnLst/>
                <a:rect l="l" t="t" r="r" b="b"/>
                <a:pathLst>
                  <a:path w="2847371" h="517874">
                    <a:moveTo>
                      <a:pt x="0" y="0"/>
                    </a:moveTo>
                    <a:lnTo>
                      <a:pt x="2847371" y="0"/>
                    </a:lnTo>
                    <a:lnTo>
                      <a:pt x="2847371" y="517874"/>
                    </a:lnTo>
                    <a:lnTo>
                      <a:pt x="0" y="517874"/>
                    </a:lnTo>
                    <a:close/>
                  </a:path>
                </a:pathLst>
              </a:custGeom>
              <a:solidFill>
                <a:srgbClr val="FF1616"/>
              </a:solidFill>
            </p:spPr>
          </p:sp>
        </p:grpSp>
      </p:grpSp>
      <p:sp>
        <p:nvSpPr>
          <p:cNvPr id="19" name="Овал 18"/>
          <p:cNvSpPr/>
          <p:nvPr/>
        </p:nvSpPr>
        <p:spPr>
          <a:xfrm>
            <a:off x="336204" y="2970733"/>
            <a:ext cx="1074057" cy="10618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1</a:t>
            </a:r>
            <a:endParaRPr lang="ru-RU" sz="36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336205" y="4253885"/>
            <a:ext cx="1074057" cy="10618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atin typeface="Georgia" panose="02040502050405020303" pitchFamily="18" charset="0"/>
              </a:rPr>
              <a:t>2</a:t>
            </a:r>
            <a:endParaRPr lang="ru-RU" sz="3600" dirty="0">
              <a:latin typeface="Georgia" panose="02040502050405020303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DD5AF42-E27C-4B30-9FC2-4EC2CABD3A65}"/>
              </a:ext>
            </a:extLst>
          </p:cNvPr>
          <p:cNvSpPr txBox="1"/>
          <p:nvPr/>
        </p:nvSpPr>
        <p:spPr>
          <a:xfrm flipH="1">
            <a:off x="480082" y="1801493"/>
            <a:ext cx="10164113" cy="92333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b">
            <a:spAutoFit/>
          </a:bodyPr>
          <a:lstStyle/>
          <a:p>
            <a:pPr algn="ctr"/>
            <a:r>
              <a:rPr lang="ru-RU" b="1" dirty="0">
                <a:solidFill>
                  <a:srgbClr val="2391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Цель – подготовка, закрепление и адаптация педагогических кадров </a:t>
            </a:r>
            <a:r>
              <a:rPr lang="ru-RU" b="1" dirty="0" smtClean="0">
                <a:solidFill>
                  <a:srgbClr val="2391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системы </a:t>
            </a:r>
            <a:r>
              <a:rPr lang="ru-RU" b="1" dirty="0">
                <a:solidFill>
                  <a:srgbClr val="2391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образования региона с учётом традиций кузбасской научно-педагогической школы в рамках модели </a:t>
            </a:r>
            <a:r>
              <a:rPr lang="ru-RU" b="1" dirty="0" smtClean="0">
                <a:solidFill>
                  <a:srgbClr val="2391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«школа-колледж/вуз-работодатель</a:t>
            </a:r>
            <a:r>
              <a:rPr lang="ru-RU" b="1" dirty="0">
                <a:solidFill>
                  <a:srgbClr val="2391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»</a:t>
            </a:r>
          </a:p>
        </p:txBody>
      </p:sp>
      <p:sp>
        <p:nvSpPr>
          <p:cNvPr id="25" name="Овал 24"/>
          <p:cNvSpPr/>
          <p:nvPr/>
        </p:nvSpPr>
        <p:spPr>
          <a:xfrm>
            <a:off x="287476" y="5648125"/>
            <a:ext cx="1074057" cy="10618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atin typeface="Georgia" panose="02040502050405020303" pitchFamily="18" charset="0"/>
              </a:rPr>
              <a:t>3</a:t>
            </a:r>
            <a:endParaRPr lang="ru-RU" sz="3600" dirty="0">
              <a:latin typeface="Georgia" panose="02040502050405020303" pitchFamily="18" charset="0"/>
            </a:endParaRPr>
          </a:p>
        </p:txBody>
      </p:sp>
      <p:sp>
        <p:nvSpPr>
          <p:cNvPr id="26" name="Пятиугольник 25"/>
          <p:cNvSpPr/>
          <p:nvPr/>
        </p:nvSpPr>
        <p:spPr>
          <a:xfrm>
            <a:off x="1530141" y="2844531"/>
            <a:ext cx="8285604" cy="1168938"/>
          </a:xfrm>
          <a:prstGeom prst="homePlat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Проект «Развитие сети профильных психолого-педагогических классов/ групп в образовательных организациях Кузбасса»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ятиугольник 26"/>
          <p:cNvSpPr/>
          <p:nvPr/>
        </p:nvSpPr>
        <p:spPr>
          <a:xfrm>
            <a:off x="1530141" y="4240414"/>
            <a:ext cx="8285604" cy="1168938"/>
          </a:xfrm>
          <a:prstGeom prst="homePlat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Проект «Многоуровневая система закрепления молодых педагогов в образовательных организациях Кузбасса»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ятиугольник 27"/>
          <p:cNvSpPr/>
          <p:nvPr/>
        </p:nvSpPr>
        <p:spPr>
          <a:xfrm>
            <a:off x="1530141" y="5648125"/>
            <a:ext cx="8285604" cy="1100626"/>
          </a:xfrm>
          <a:prstGeom prst="homePlat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Концепция кадрового резерва  системы образования Кузбасса с учётом проектов/ конкурсов АНО «Россия – страна возможностей»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="" xmlns:a16="http://schemas.microsoft.com/office/drawing/2014/main" id="{9B425FE9-7498-1F14-2989-6A94E2A425F6}"/>
              </a:ext>
            </a:extLst>
          </p:cNvPr>
          <p:cNvGrpSpPr/>
          <p:nvPr/>
        </p:nvGrpSpPr>
        <p:grpSpPr>
          <a:xfrm>
            <a:off x="8701338" y="-1"/>
            <a:ext cx="2086736" cy="1458511"/>
            <a:chOff x="7287562" y="4162396"/>
            <a:chExt cx="4279900" cy="2695604"/>
          </a:xfrm>
        </p:grpSpPr>
        <p:sp>
          <p:nvSpPr>
            <p:cNvPr id="30" name="Скругленный прямоугольник 9">
              <a:extLst>
                <a:ext uri="{FF2B5EF4-FFF2-40B4-BE49-F238E27FC236}">
                  <a16:creationId xmlns="" xmlns:a16="http://schemas.microsoft.com/office/drawing/2014/main" id="{4AA1167B-4BA1-3F73-3617-3659FC3FE389}"/>
                </a:ext>
              </a:extLst>
            </p:cNvPr>
            <p:cNvSpPr/>
            <p:nvPr/>
          </p:nvSpPr>
          <p:spPr>
            <a:xfrm>
              <a:off x="8221164" y="4162396"/>
              <a:ext cx="3346298" cy="2481862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="" xmlns:a16="http://schemas.microsoft.com/office/drawing/2014/main" id="{987ECEEB-DABC-BE81-AE83-52B2F50A0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87562" y="4178300"/>
              <a:ext cx="4279900" cy="2679700"/>
            </a:xfrm>
            <a:prstGeom prst="rect">
              <a:avLst/>
            </a:prstGeom>
          </p:spPr>
        </p:pic>
      </p:grpSp>
      <p:sp>
        <p:nvSpPr>
          <p:cNvPr id="32" name="Пятиугольник 31"/>
          <p:cNvSpPr/>
          <p:nvPr/>
        </p:nvSpPr>
        <p:spPr>
          <a:xfrm>
            <a:off x="1634320" y="1042201"/>
            <a:ext cx="7067018" cy="832617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Портфель проектов «Бесшовное педагогическое образование: Кузбасс»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7030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/>
          <p:cNvSpPr txBox="1"/>
          <p:nvPr/>
        </p:nvSpPr>
        <p:spPr>
          <a:xfrm>
            <a:off x="455557" y="301113"/>
            <a:ext cx="7034414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Онлайн-ресурс «</a:t>
            </a:r>
            <a:r>
              <a:rPr lang="ru-RU" sz="3200" b="1" dirty="0" err="1" smtClean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Кузбасс.Будущее.РФ</a:t>
            </a:r>
            <a:r>
              <a:rPr lang="ru-RU" sz="3200" b="1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»</a:t>
            </a:r>
            <a:endParaRPr lang="ru-RU" sz="3200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20321" y="992464"/>
            <a:ext cx="2092961" cy="0"/>
          </a:xfrm>
          <a:prstGeom prst="line">
            <a:avLst/>
          </a:prstGeom>
          <a:noFill/>
          <a:ln w="571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Прямоугольник 9"/>
          <p:cNvSpPr/>
          <p:nvPr/>
        </p:nvSpPr>
        <p:spPr>
          <a:xfrm>
            <a:off x="336205" y="3259979"/>
            <a:ext cx="10451868" cy="3280440"/>
          </a:xfrm>
          <a:prstGeom prst="rect">
            <a:avLst/>
          </a:prstGeom>
          <a:solidFill>
            <a:srgbClr val="FFFFF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/>
          <p:cNvGrpSpPr/>
          <p:nvPr/>
        </p:nvGrpSpPr>
        <p:grpSpPr>
          <a:xfrm>
            <a:off x="10117143" y="0"/>
            <a:ext cx="2138487" cy="6858000"/>
            <a:chOff x="15175714" y="0"/>
            <a:chExt cx="3207730" cy="10287000"/>
          </a:xfrm>
        </p:grpSpPr>
        <p:grpSp>
          <p:nvGrpSpPr>
            <p:cNvPr id="17" name="Group 2"/>
            <p:cNvGrpSpPr/>
            <p:nvPr/>
          </p:nvGrpSpPr>
          <p:grpSpPr>
            <a:xfrm>
              <a:off x="16399656" y="0"/>
              <a:ext cx="1983788" cy="10287000"/>
              <a:chOff x="853030" y="1649683"/>
              <a:chExt cx="671059" cy="3479800"/>
            </a:xfrm>
          </p:grpSpPr>
          <p:sp>
            <p:nvSpPr>
              <p:cNvPr id="24" name="Freeform 3"/>
              <p:cNvSpPr/>
              <p:nvPr/>
            </p:nvSpPr>
            <p:spPr>
              <a:xfrm>
                <a:off x="853030" y="1649683"/>
                <a:ext cx="671059" cy="3479800"/>
              </a:xfrm>
              <a:custGeom>
                <a:avLst/>
                <a:gdLst/>
                <a:ahLst/>
                <a:cxnLst/>
                <a:rect l="l" t="t" r="r" b="b"/>
                <a:pathLst>
                  <a:path w="956945" h="3479800">
                    <a:moveTo>
                      <a:pt x="0" y="0"/>
                    </a:moveTo>
                    <a:lnTo>
                      <a:pt x="956945" y="0"/>
                    </a:lnTo>
                    <a:lnTo>
                      <a:pt x="956945" y="3479800"/>
                    </a:lnTo>
                    <a:lnTo>
                      <a:pt x="0" y="3479800"/>
                    </a:lnTo>
                    <a:close/>
                  </a:path>
                </a:pathLst>
              </a:custGeom>
              <a:solidFill>
                <a:srgbClr val="0E1B42"/>
              </a:solidFill>
            </p:spPr>
          </p:sp>
        </p:grpSp>
        <p:pic>
          <p:nvPicPr>
            <p:cNvPr id="20" name="Picture 4"/>
            <p:cNvPicPr>
              <a:picLocks noChangeAspect="1"/>
            </p:cNvPicPr>
            <p:nvPr/>
          </p:nvPicPr>
          <p:blipFill>
            <a:blip r:embed="rId2"/>
            <a:srcRect l="18911" r="22958" b="11362"/>
            <a:stretch>
              <a:fillRect/>
            </a:stretch>
          </p:blipFill>
          <p:spPr>
            <a:xfrm>
              <a:off x="16407677" y="342900"/>
              <a:ext cx="1776858" cy="1676400"/>
            </a:xfrm>
            <a:prstGeom prst="rect">
              <a:avLst/>
            </a:prstGeom>
          </p:spPr>
        </p:pic>
        <p:grpSp>
          <p:nvGrpSpPr>
            <p:cNvPr id="21" name="Group 7"/>
            <p:cNvGrpSpPr/>
            <p:nvPr/>
          </p:nvGrpSpPr>
          <p:grpSpPr>
            <a:xfrm>
              <a:off x="15175714" y="9715500"/>
              <a:ext cx="2256995" cy="410498"/>
              <a:chOff x="0" y="0"/>
              <a:chExt cx="2847371" cy="517874"/>
            </a:xfrm>
          </p:grpSpPr>
          <p:sp>
            <p:nvSpPr>
              <p:cNvPr id="23" name="Freeform 8"/>
              <p:cNvSpPr/>
              <p:nvPr/>
            </p:nvSpPr>
            <p:spPr>
              <a:xfrm>
                <a:off x="0" y="0"/>
                <a:ext cx="2847371" cy="517874"/>
              </a:xfrm>
              <a:custGeom>
                <a:avLst/>
                <a:gdLst/>
                <a:ahLst/>
                <a:cxnLst/>
                <a:rect l="l" t="t" r="r" b="b"/>
                <a:pathLst>
                  <a:path w="2847371" h="517874">
                    <a:moveTo>
                      <a:pt x="0" y="0"/>
                    </a:moveTo>
                    <a:lnTo>
                      <a:pt x="2847371" y="0"/>
                    </a:lnTo>
                    <a:lnTo>
                      <a:pt x="2847371" y="517874"/>
                    </a:lnTo>
                    <a:lnTo>
                      <a:pt x="0" y="517874"/>
                    </a:lnTo>
                    <a:close/>
                  </a:path>
                </a:pathLst>
              </a:custGeom>
              <a:solidFill>
                <a:srgbClr val="FF1616"/>
              </a:solidFill>
            </p:spPr>
          </p:sp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" t="10007" b="4914"/>
          <a:stretch/>
        </p:blipFill>
        <p:spPr bwMode="auto">
          <a:xfrm>
            <a:off x="867445" y="992464"/>
            <a:ext cx="9410469" cy="548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489971" y="307348"/>
            <a:ext cx="2787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YS Text"/>
                <a:hlinkClick r:id="rId4"/>
              </a:rPr>
              <a:t>https://ideairo.kuz-edu.ru/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08520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/>
          <p:cNvSpPr txBox="1"/>
          <p:nvPr/>
        </p:nvSpPr>
        <p:spPr>
          <a:xfrm>
            <a:off x="472015" y="228600"/>
            <a:ext cx="9550257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Условия внедрения системы наставничества</a:t>
            </a:r>
            <a:endParaRPr lang="ru-RU" sz="3200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20321" y="992464"/>
            <a:ext cx="2092961" cy="0"/>
          </a:xfrm>
          <a:prstGeom prst="line">
            <a:avLst/>
          </a:prstGeom>
          <a:noFill/>
          <a:ln w="571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Прямоугольник 9"/>
          <p:cNvSpPr/>
          <p:nvPr/>
        </p:nvSpPr>
        <p:spPr>
          <a:xfrm>
            <a:off x="-20321" y="2366958"/>
            <a:ext cx="10451868" cy="3280440"/>
          </a:xfrm>
          <a:prstGeom prst="rect">
            <a:avLst/>
          </a:prstGeom>
          <a:solidFill>
            <a:srgbClr val="FFFFF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/>
          <p:cNvGrpSpPr/>
          <p:nvPr/>
        </p:nvGrpSpPr>
        <p:grpSpPr>
          <a:xfrm>
            <a:off x="10117143" y="0"/>
            <a:ext cx="2138487" cy="6858000"/>
            <a:chOff x="15175714" y="0"/>
            <a:chExt cx="3207730" cy="10287000"/>
          </a:xfrm>
        </p:grpSpPr>
        <p:grpSp>
          <p:nvGrpSpPr>
            <p:cNvPr id="17" name="Group 2"/>
            <p:cNvGrpSpPr/>
            <p:nvPr/>
          </p:nvGrpSpPr>
          <p:grpSpPr>
            <a:xfrm>
              <a:off x="16399656" y="0"/>
              <a:ext cx="1983788" cy="10287000"/>
              <a:chOff x="853030" y="1649683"/>
              <a:chExt cx="671059" cy="3479800"/>
            </a:xfrm>
          </p:grpSpPr>
          <p:sp>
            <p:nvSpPr>
              <p:cNvPr id="24" name="Freeform 3"/>
              <p:cNvSpPr/>
              <p:nvPr/>
            </p:nvSpPr>
            <p:spPr>
              <a:xfrm>
                <a:off x="853030" y="1649683"/>
                <a:ext cx="671059" cy="3479800"/>
              </a:xfrm>
              <a:custGeom>
                <a:avLst/>
                <a:gdLst/>
                <a:ahLst/>
                <a:cxnLst/>
                <a:rect l="l" t="t" r="r" b="b"/>
                <a:pathLst>
                  <a:path w="956945" h="3479800">
                    <a:moveTo>
                      <a:pt x="0" y="0"/>
                    </a:moveTo>
                    <a:lnTo>
                      <a:pt x="956945" y="0"/>
                    </a:lnTo>
                    <a:lnTo>
                      <a:pt x="956945" y="3479800"/>
                    </a:lnTo>
                    <a:lnTo>
                      <a:pt x="0" y="3479800"/>
                    </a:lnTo>
                    <a:close/>
                  </a:path>
                </a:pathLst>
              </a:custGeom>
              <a:solidFill>
                <a:srgbClr val="0E1B42"/>
              </a:solidFill>
            </p:spPr>
          </p:sp>
        </p:grpSp>
        <p:pic>
          <p:nvPicPr>
            <p:cNvPr id="20" name="Picture 4"/>
            <p:cNvPicPr>
              <a:picLocks noChangeAspect="1"/>
            </p:cNvPicPr>
            <p:nvPr/>
          </p:nvPicPr>
          <p:blipFill>
            <a:blip r:embed="rId2"/>
            <a:srcRect l="18911" r="22958" b="11362"/>
            <a:stretch>
              <a:fillRect/>
            </a:stretch>
          </p:blipFill>
          <p:spPr>
            <a:xfrm>
              <a:off x="16407677" y="342900"/>
              <a:ext cx="1776858" cy="1676400"/>
            </a:xfrm>
            <a:prstGeom prst="rect">
              <a:avLst/>
            </a:prstGeom>
          </p:spPr>
        </p:pic>
        <p:grpSp>
          <p:nvGrpSpPr>
            <p:cNvPr id="21" name="Group 7"/>
            <p:cNvGrpSpPr/>
            <p:nvPr/>
          </p:nvGrpSpPr>
          <p:grpSpPr>
            <a:xfrm>
              <a:off x="15175714" y="9715500"/>
              <a:ext cx="2256995" cy="410498"/>
              <a:chOff x="0" y="0"/>
              <a:chExt cx="2847371" cy="517874"/>
            </a:xfrm>
          </p:grpSpPr>
          <p:sp>
            <p:nvSpPr>
              <p:cNvPr id="23" name="Freeform 8"/>
              <p:cNvSpPr/>
              <p:nvPr/>
            </p:nvSpPr>
            <p:spPr>
              <a:xfrm>
                <a:off x="0" y="0"/>
                <a:ext cx="2847371" cy="517874"/>
              </a:xfrm>
              <a:custGeom>
                <a:avLst/>
                <a:gdLst/>
                <a:ahLst/>
                <a:cxnLst/>
                <a:rect l="l" t="t" r="r" b="b"/>
                <a:pathLst>
                  <a:path w="2847371" h="517874">
                    <a:moveTo>
                      <a:pt x="0" y="0"/>
                    </a:moveTo>
                    <a:lnTo>
                      <a:pt x="2847371" y="0"/>
                    </a:lnTo>
                    <a:lnTo>
                      <a:pt x="2847371" y="517874"/>
                    </a:lnTo>
                    <a:lnTo>
                      <a:pt x="0" y="517874"/>
                    </a:lnTo>
                    <a:close/>
                  </a:path>
                </a:pathLst>
              </a:custGeom>
              <a:solidFill>
                <a:srgbClr val="FF1616"/>
              </a:solidFill>
            </p:spPr>
          </p:sp>
        </p:grpSp>
      </p:grpSp>
      <p:sp>
        <p:nvSpPr>
          <p:cNvPr id="32" name="Прямоугольник 31"/>
          <p:cNvSpPr/>
          <p:nvPr/>
        </p:nvSpPr>
        <p:spPr>
          <a:xfrm>
            <a:off x="967021" y="2690336"/>
            <a:ext cx="81361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 smtClean="0">
                <a:solidFill>
                  <a:srgbClr val="0070C0"/>
                </a:solidFill>
              </a:rPr>
              <a:t>Единый информационный портал «Наставничество педагогических работников»</a:t>
            </a:r>
            <a:endParaRPr lang="ru-RU" u="sng" dirty="0">
              <a:solidFill>
                <a:srgbClr val="0070C0"/>
              </a:solidFill>
            </a:endParaRPr>
          </a:p>
        </p:txBody>
      </p:sp>
      <p:graphicFrame>
        <p:nvGraphicFramePr>
          <p:cNvPr id="33" name="Схема 32"/>
          <p:cNvGraphicFramePr/>
          <p:nvPr>
            <p:extLst>
              <p:ext uri="{D42A27DB-BD31-4B8C-83A1-F6EECF244321}">
                <p14:modId xmlns:p14="http://schemas.microsoft.com/office/powerpoint/2010/main" val="3595976459"/>
              </p:ext>
            </p:extLst>
          </p:nvPr>
        </p:nvGraphicFramePr>
        <p:xfrm>
          <a:off x="862113" y="3090493"/>
          <a:ext cx="8128000" cy="3254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4" name="Picture 4" descr="http://qrcoder.ru/code/?https%3A%2F%2Fipk.kuz-edu.ru%2Findex.php%2F8-kategoriya%2F1256-tsentr-nepreryvnogo-povysheniya-professional-nogo-masterstva-pedagogicheskikh-rabotnikov&amp;4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267" y="953739"/>
            <a:ext cx="1413218" cy="141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97" t="17837" r="21616" b="4693"/>
          <a:stretch/>
        </p:blipFill>
        <p:spPr bwMode="auto">
          <a:xfrm>
            <a:off x="2616104" y="714887"/>
            <a:ext cx="2029220" cy="1906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4" t="17287" r="21376" b="5729"/>
          <a:stretch/>
        </p:blipFill>
        <p:spPr bwMode="auto">
          <a:xfrm>
            <a:off x="4645324" y="721561"/>
            <a:ext cx="1623190" cy="1899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0" t="17011" r="21741" b="4594"/>
          <a:stretch/>
        </p:blipFill>
        <p:spPr bwMode="auto">
          <a:xfrm>
            <a:off x="793630" y="702717"/>
            <a:ext cx="1653432" cy="1915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http://qrcoder.ru/code/?https%3A%2F%2Fipk.kuz-edu.ru%2Findex.php%2F8-kategoriya%2F1256-tsentr-nepreryvnogo-povysheniya-professional-nogo-masterstva-pedagogicheskikh-rabotnikov&amp;4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663" y="4030494"/>
            <a:ext cx="1413218" cy="141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Овал 17"/>
          <p:cNvSpPr/>
          <p:nvPr/>
        </p:nvSpPr>
        <p:spPr>
          <a:xfrm>
            <a:off x="528100" y="6184339"/>
            <a:ext cx="438921" cy="438921"/>
          </a:xfrm>
          <a:prstGeom prst="ellipse">
            <a:avLst/>
          </a:prstGeom>
          <a:blipFill rotWithShape="0">
            <a:blip r:embed="rId12"/>
            <a:stretch>
              <a:fillRect/>
            </a:stretch>
          </a:blipFill>
        </p:spPr>
        <p:style>
          <a:lnRef idx="2">
            <a:schemeClr val="accent3">
              <a:hueOff val="2710599"/>
              <a:satOff val="100000"/>
              <a:lumOff val="-14706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9" name="Группа 18"/>
          <p:cNvGrpSpPr/>
          <p:nvPr/>
        </p:nvGrpSpPr>
        <p:grpSpPr>
          <a:xfrm>
            <a:off x="967021" y="6204054"/>
            <a:ext cx="7995823" cy="478542"/>
            <a:chOff x="268493" y="2154202"/>
            <a:chExt cx="7995823" cy="478542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268493" y="2154202"/>
              <a:ext cx="7995823" cy="47854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2710599"/>
                <a:satOff val="100000"/>
                <a:lumOff val="-14706"/>
                <a:alphaOff val="0"/>
              </a:schemeClr>
            </a:fillRef>
            <a:effectRef idx="0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Прямоугольник 24"/>
            <p:cNvSpPr/>
            <p:nvPr/>
          </p:nvSpPr>
          <p:spPr>
            <a:xfrm>
              <a:off x="268493" y="2281607"/>
              <a:ext cx="7918187" cy="3511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8715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/>
                <a:t>Полезные ссылки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25300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/>
          <p:cNvSpPr txBox="1"/>
          <p:nvPr/>
        </p:nvSpPr>
        <p:spPr>
          <a:xfrm>
            <a:off x="566886" y="228600"/>
            <a:ext cx="955025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База наставников</a:t>
            </a:r>
            <a:endParaRPr lang="ru-RU" sz="3600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20321" y="992464"/>
            <a:ext cx="2092961" cy="0"/>
          </a:xfrm>
          <a:prstGeom prst="line">
            <a:avLst/>
          </a:prstGeom>
          <a:noFill/>
          <a:ln w="571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6" name="Группа 15"/>
          <p:cNvGrpSpPr/>
          <p:nvPr/>
        </p:nvGrpSpPr>
        <p:grpSpPr>
          <a:xfrm>
            <a:off x="10117143" y="0"/>
            <a:ext cx="2138487" cy="6858000"/>
            <a:chOff x="15175714" y="0"/>
            <a:chExt cx="3207730" cy="10287000"/>
          </a:xfrm>
        </p:grpSpPr>
        <p:grpSp>
          <p:nvGrpSpPr>
            <p:cNvPr id="17" name="Group 2"/>
            <p:cNvGrpSpPr/>
            <p:nvPr/>
          </p:nvGrpSpPr>
          <p:grpSpPr>
            <a:xfrm>
              <a:off x="16399656" y="0"/>
              <a:ext cx="1983788" cy="10287000"/>
              <a:chOff x="853030" y="1649683"/>
              <a:chExt cx="671059" cy="3479800"/>
            </a:xfrm>
          </p:grpSpPr>
          <p:sp>
            <p:nvSpPr>
              <p:cNvPr id="24" name="Freeform 3"/>
              <p:cNvSpPr/>
              <p:nvPr/>
            </p:nvSpPr>
            <p:spPr>
              <a:xfrm>
                <a:off x="853030" y="1649683"/>
                <a:ext cx="671059" cy="3479800"/>
              </a:xfrm>
              <a:custGeom>
                <a:avLst/>
                <a:gdLst/>
                <a:ahLst/>
                <a:cxnLst/>
                <a:rect l="l" t="t" r="r" b="b"/>
                <a:pathLst>
                  <a:path w="956945" h="3479800">
                    <a:moveTo>
                      <a:pt x="0" y="0"/>
                    </a:moveTo>
                    <a:lnTo>
                      <a:pt x="956945" y="0"/>
                    </a:lnTo>
                    <a:lnTo>
                      <a:pt x="956945" y="3479800"/>
                    </a:lnTo>
                    <a:lnTo>
                      <a:pt x="0" y="3479800"/>
                    </a:lnTo>
                    <a:close/>
                  </a:path>
                </a:pathLst>
              </a:custGeom>
              <a:solidFill>
                <a:srgbClr val="0E1B42"/>
              </a:solidFill>
            </p:spPr>
          </p:sp>
        </p:grpSp>
        <p:pic>
          <p:nvPicPr>
            <p:cNvPr id="20" name="Picture 4"/>
            <p:cNvPicPr>
              <a:picLocks noChangeAspect="1"/>
            </p:cNvPicPr>
            <p:nvPr/>
          </p:nvPicPr>
          <p:blipFill>
            <a:blip r:embed="rId2"/>
            <a:srcRect l="18911" r="22958" b="11362"/>
            <a:stretch>
              <a:fillRect/>
            </a:stretch>
          </p:blipFill>
          <p:spPr>
            <a:xfrm>
              <a:off x="16407677" y="342900"/>
              <a:ext cx="1776858" cy="1676400"/>
            </a:xfrm>
            <a:prstGeom prst="rect">
              <a:avLst/>
            </a:prstGeom>
          </p:spPr>
        </p:pic>
        <p:grpSp>
          <p:nvGrpSpPr>
            <p:cNvPr id="21" name="Group 7"/>
            <p:cNvGrpSpPr/>
            <p:nvPr/>
          </p:nvGrpSpPr>
          <p:grpSpPr>
            <a:xfrm>
              <a:off x="15175714" y="9715500"/>
              <a:ext cx="2256995" cy="410498"/>
              <a:chOff x="0" y="0"/>
              <a:chExt cx="2847371" cy="517874"/>
            </a:xfrm>
          </p:grpSpPr>
          <p:sp>
            <p:nvSpPr>
              <p:cNvPr id="23" name="Freeform 8"/>
              <p:cNvSpPr/>
              <p:nvPr/>
            </p:nvSpPr>
            <p:spPr>
              <a:xfrm>
                <a:off x="0" y="0"/>
                <a:ext cx="2847371" cy="517874"/>
              </a:xfrm>
              <a:custGeom>
                <a:avLst/>
                <a:gdLst/>
                <a:ahLst/>
                <a:cxnLst/>
                <a:rect l="l" t="t" r="r" b="b"/>
                <a:pathLst>
                  <a:path w="2847371" h="517874">
                    <a:moveTo>
                      <a:pt x="0" y="0"/>
                    </a:moveTo>
                    <a:lnTo>
                      <a:pt x="2847371" y="0"/>
                    </a:lnTo>
                    <a:lnTo>
                      <a:pt x="2847371" y="517874"/>
                    </a:lnTo>
                    <a:lnTo>
                      <a:pt x="0" y="517874"/>
                    </a:lnTo>
                    <a:close/>
                  </a:path>
                </a:pathLst>
              </a:custGeom>
              <a:solidFill>
                <a:srgbClr val="FF1616"/>
              </a:solidFill>
            </p:spPr>
          </p:sp>
        </p:grpSp>
      </p:grp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" t="10566" r="18713" b="3570"/>
          <a:stretch/>
        </p:blipFill>
        <p:spPr bwMode="auto">
          <a:xfrm>
            <a:off x="267419" y="686493"/>
            <a:ext cx="9299983" cy="5712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40687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/>
          <p:cNvSpPr txBox="1"/>
          <p:nvPr/>
        </p:nvSpPr>
        <p:spPr>
          <a:xfrm>
            <a:off x="80753" y="146486"/>
            <a:ext cx="4554747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44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Региональный клуб наставников «Навигатор»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1731278"/>
            <a:ext cx="2092961" cy="0"/>
          </a:xfrm>
          <a:prstGeom prst="line">
            <a:avLst/>
          </a:prstGeom>
          <a:noFill/>
          <a:ln w="571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Прямоугольник 9"/>
          <p:cNvSpPr/>
          <p:nvPr/>
        </p:nvSpPr>
        <p:spPr>
          <a:xfrm>
            <a:off x="164657" y="3011821"/>
            <a:ext cx="7495600" cy="3280440"/>
          </a:xfrm>
          <a:prstGeom prst="rect">
            <a:avLst/>
          </a:prstGeom>
          <a:solidFill>
            <a:srgbClr val="FFFFF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11</a:t>
            </a:r>
            <a:endParaRPr lang="ru-RU" dirty="0"/>
          </a:p>
        </p:txBody>
      </p:sp>
      <p:grpSp>
        <p:nvGrpSpPr>
          <p:cNvPr id="16" name="Группа 15"/>
          <p:cNvGrpSpPr/>
          <p:nvPr/>
        </p:nvGrpSpPr>
        <p:grpSpPr>
          <a:xfrm>
            <a:off x="10117143" y="0"/>
            <a:ext cx="2138487" cy="6858000"/>
            <a:chOff x="15175714" y="0"/>
            <a:chExt cx="3207730" cy="10287000"/>
          </a:xfrm>
        </p:grpSpPr>
        <p:grpSp>
          <p:nvGrpSpPr>
            <p:cNvPr id="17" name="Group 2"/>
            <p:cNvGrpSpPr/>
            <p:nvPr/>
          </p:nvGrpSpPr>
          <p:grpSpPr>
            <a:xfrm>
              <a:off x="16399656" y="0"/>
              <a:ext cx="1983788" cy="10287000"/>
              <a:chOff x="853030" y="1649683"/>
              <a:chExt cx="671059" cy="3479800"/>
            </a:xfrm>
          </p:grpSpPr>
          <p:sp>
            <p:nvSpPr>
              <p:cNvPr id="24" name="Freeform 3"/>
              <p:cNvSpPr/>
              <p:nvPr/>
            </p:nvSpPr>
            <p:spPr>
              <a:xfrm>
                <a:off x="853030" y="1649683"/>
                <a:ext cx="671059" cy="3479800"/>
              </a:xfrm>
              <a:custGeom>
                <a:avLst/>
                <a:gdLst/>
                <a:ahLst/>
                <a:cxnLst/>
                <a:rect l="l" t="t" r="r" b="b"/>
                <a:pathLst>
                  <a:path w="956945" h="3479800">
                    <a:moveTo>
                      <a:pt x="0" y="0"/>
                    </a:moveTo>
                    <a:lnTo>
                      <a:pt x="956945" y="0"/>
                    </a:lnTo>
                    <a:lnTo>
                      <a:pt x="956945" y="3479800"/>
                    </a:lnTo>
                    <a:lnTo>
                      <a:pt x="0" y="3479800"/>
                    </a:lnTo>
                    <a:close/>
                  </a:path>
                </a:pathLst>
              </a:custGeom>
              <a:solidFill>
                <a:srgbClr val="0E1B42"/>
              </a:solidFill>
            </p:spPr>
          </p:sp>
        </p:grpSp>
        <p:pic>
          <p:nvPicPr>
            <p:cNvPr id="20" name="Picture 4"/>
            <p:cNvPicPr>
              <a:picLocks noChangeAspect="1"/>
            </p:cNvPicPr>
            <p:nvPr/>
          </p:nvPicPr>
          <p:blipFill>
            <a:blip r:embed="rId2"/>
            <a:srcRect l="18911" r="22958" b="11362"/>
            <a:stretch>
              <a:fillRect/>
            </a:stretch>
          </p:blipFill>
          <p:spPr>
            <a:xfrm>
              <a:off x="16407677" y="342900"/>
              <a:ext cx="1776858" cy="1676400"/>
            </a:xfrm>
            <a:prstGeom prst="rect">
              <a:avLst/>
            </a:prstGeom>
          </p:spPr>
        </p:pic>
        <p:grpSp>
          <p:nvGrpSpPr>
            <p:cNvPr id="21" name="Group 7"/>
            <p:cNvGrpSpPr/>
            <p:nvPr/>
          </p:nvGrpSpPr>
          <p:grpSpPr>
            <a:xfrm>
              <a:off x="15175714" y="9715500"/>
              <a:ext cx="2256995" cy="410498"/>
              <a:chOff x="0" y="0"/>
              <a:chExt cx="2847371" cy="517874"/>
            </a:xfrm>
          </p:grpSpPr>
          <p:sp>
            <p:nvSpPr>
              <p:cNvPr id="23" name="Freeform 8"/>
              <p:cNvSpPr/>
              <p:nvPr/>
            </p:nvSpPr>
            <p:spPr>
              <a:xfrm>
                <a:off x="0" y="0"/>
                <a:ext cx="2847371" cy="517874"/>
              </a:xfrm>
              <a:custGeom>
                <a:avLst/>
                <a:gdLst/>
                <a:ahLst/>
                <a:cxnLst/>
                <a:rect l="l" t="t" r="r" b="b"/>
                <a:pathLst>
                  <a:path w="2847371" h="517874">
                    <a:moveTo>
                      <a:pt x="0" y="0"/>
                    </a:moveTo>
                    <a:lnTo>
                      <a:pt x="2847371" y="0"/>
                    </a:lnTo>
                    <a:lnTo>
                      <a:pt x="2847371" y="517874"/>
                    </a:lnTo>
                    <a:lnTo>
                      <a:pt x="0" y="517874"/>
                    </a:lnTo>
                    <a:close/>
                  </a:path>
                </a:pathLst>
              </a:custGeom>
              <a:solidFill>
                <a:srgbClr val="FF1616"/>
              </a:solidFill>
            </p:spPr>
          </p:sp>
        </p:grpSp>
      </p:grpSp>
      <p:sp>
        <p:nvSpPr>
          <p:cNvPr id="32" name="Прямоугольник 31"/>
          <p:cNvSpPr/>
          <p:nvPr/>
        </p:nvSpPr>
        <p:spPr>
          <a:xfrm>
            <a:off x="4748242" y="146486"/>
            <a:ext cx="45719" cy="1421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793961" y="0"/>
            <a:ext cx="326897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Цель: организация профессионального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коммуникационного </a:t>
            </a:r>
          </a:p>
          <a:p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пространства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для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эффективного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сопровождения педагогической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деятельности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работников образования,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совершенствования </a:t>
            </a:r>
          </a:p>
          <a:p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личностных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и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профессиональных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компетенций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молодых </a:t>
            </a:r>
          </a:p>
          <a:p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педагогов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в условиях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региональной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системы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непрерывного </a:t>
            </a:r>
          </a:p>
          <a:p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повышения профессионального мастерства педагогических </a:t>
            </a:r>
          </a:p>
          <a:p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работников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и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управленческих кадров 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33" name="Схема 32"/>
          <p:cNvGraphicFramePr/>
          <p:nvPr>
            <p:extLst>
              <p:ext uri="{D42A27DB-BD31-4B8C-83A1-F6EECF244321}">
                <p14:modId xmlns:p14="http://schemas.microsoft.com/office/powerpoint/2010/main" val="1557071013"/>
              </p:ext>
            </p:extLst>
          </p:nvPr>
        </p:nvGraphicFramePr>
        <p:xfrm>
          <a:off x="336206" y="1991809"/>
          <a:ext cx="7217533" cy="4758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4" name="Группа 33"/>
          <p:cNvGrpSpPr/>
          <p:nvPr/>
        </p:nvGrpSpPr>
        <p:grpSpPr>
          <a:xfrm>
            <a:off x="402955" y="3011821"/>
            <a:ext cx="9365147" cy="3620601"/>
            <a:chOff x="-1851974" y="3011444"/>
            <a:chExt cx="9365147" cy="3620601"/>
          </a:xfrm>
        </p:grpSpPr>
        <p:sp>
          <p:nvSpPr>
            <p:cNvPr id="35" name="Скругленный прямоугольник 34"/>
            <p:cNvSpPr/>
            <p:nvPr/>
          </p:nvSpPr>
          <p:spPr>
            <a:xfrm>
              <a:off x="-1851974" y="5835005"/>
              <a:ext cx="6748343" cy="79704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353345"/>
                <a:satOff val="-10228"/>
                <a:lumOff val="-3922"/>
                <a:alphaOff val="0"/>
              </a:schemeClr>
            </a:fillRef>
            <a:effectRef idx="0">
              <a:schemeClr val="accent5">
                <a:hueOff val="-7353345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Скругленный прямоугольник 4"/>
            <p:cNvSpPr/>
            <p:nvPr/>
          </p:nvSpPr>
          <p:spPr>
            <a:xfrm>
              <a:off x="103198" y="3011444"/>
              <a:ext cx="7409975" cy="7192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8071" tIns="0" rIns="208071" bIns="0" numCol="1" spcCol="1270" anchor="ctr" anchorCtr="0">
              <a:noAutofit/>
            </a:bodyPr>
            <a:lstStyle/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639603" y="596909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способствовать вовлечению педагогов в экспертную </a:t>
            </a:r>
            <a:r>
              <a:rPr lang="ru-RU" dirty="0" smtClean="0">
                <a:solidFill>
                  <a:schemeClr val="bg1"/>
                </a:solidFill>
              </a:rPr>
              <a:t>деятельность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195094" y="2476451"/>
            <a:ext cx="231207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Муниципальные координаторы наставничества из 33 муниципалитетов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E08295CC-8A70-F967-B3D5-EB0D23C7E5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049" y="4417621"/>
            <a:ext cx="2430162" cy="155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6053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>
            <a:extLst>
              <a:ext uri="{FF2B5EF4-FFF2-40B4-BE49-F238E27FC236}">
                <a16:creationId xmlns="" xmlns:a16="http://schemas.microsoft.com/office/drawing/2014/main" id="{F6796213-8CA3-4687-9587-65A4B38AFB5F}"/>
              </a:ext>
            </a:extLst>
          </p:cNvPr>
          <p:cNvSpPr txBox="1">
            <a:spLocks/>
          </p:cNvSpPr>
          <p:nvPr/>
        </p:nvSpPr>
        <p:spPr>
          <a:xfrm>
            <a:off x="172529" y="58990"/>
            <a:ext cx="7263442" cy="932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45719" tIns="45720" rIns="45719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 algn="ctr">
              <a:defRPr/>
            </a:pPr>
            <a:r>
              <a:rPr lang="ru-RU" sz="3200" dirty="0" smtClean="0">
                <a:solidFill>
                  <a:srgbClr val="002060"/>
                </a:solidFill>
              </a:rPr>
              <a:t>Основные направления деятельности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264" y="2703262"/>
            <a:ext cx="2118232" cy="2254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3683" y="1035109"/>
            <a:ext cx="928202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Консультирование по проблемам внедрения целевой модели наставничества педагогических работников в образовательных организациях</a:t>
            </a:r>
            <a:b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sz="2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Консультирование педагогов по </a:t>
            </a:r>
            <a:r>
              <a:rPr lang="ru-RU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вопросам </a:t>
            </a:r>
            <a:r>
              <a:rPr lang="ru-RU" sz="2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профессиональной деятельности</a:t>
            </a:r>
          </a:p>
          <a:p>
            <a:pPr marL="457200" lvl="0" indent="-45720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ru-RU" sz="2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sz="2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</a:t>
            </a:r>
            <a:r>
              <a:rPr lang="ru-RU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проведение образовательных </a:t>
            </a:r>
            <a:r>
              <a:rPr lang="ru-RU" sz="2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событий, </a:t>
            </a:r>
            <a:r>
              <a:rPr lang="ru-RU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посвященных </a:t>
            </a:r>
            <a:r>
              <a:rPr lang="ru-RU" sz="2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наставничеству</a:t>
            </a:r>
          </a:p>
          <a:p>
            <a:pPr marL="457200" lvl="0" indent="-45720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ru-RU" sz="2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Экспертная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деятельность</a:t>
            </a:r>
          </a:p>
          <a:p>
            <a:pPr marL="457200" lvl="0" indent="-45720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Диссеминация опыта в области наставничества, участие в создании банка лучших практик</a:t>
            </a:r>
          </a:p>
          <a:p>
            <a:pPr marL="571500" lvl="0" indent="-57150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ru-RU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10053513" y="1"/>
            <a:ext cx="2138487" cy="6903065"/>
            <a:chOff x="15175714" y="-67596"/>
            <a:chExt cx="3207730" cy="10354597"/>
          </a:xfrm>
        </p:grpSpPr>
        <p:grpSp>
          <p:nvGrpSpPr>
            <p:cNvPr id="18" name="Group 2"/>
            <p:cNvGrpSpPr/>
            <p:nvPr/>
          </p:nvGrpSpPr>
          <p:grpSpPr>
            <a:xfrm>
              <a:off x="16399656" y="-67596"/>
              <a:ext cx="1983788" cy="10354597"/>
              <a:chOff x="853030" y="1626817"/>
              <a:chExt cx="671059" cy="3502666"/>
            </a:xfrm>
          </p:grpSpPr>
          <p:sp>
            <p:nvSpPr>
              <p:cNvPr id="22" name="Freeform 3"/>
              <p:cNvSpPr/>
              <p:nvPr/>
            </p:nvSpPr>
            <p:spPr>
              <a:xfrm>
                <a:off x="853030" y="1626817"/>
                <a:ext cx="671059" cy="3502666"/>
              </a:xfrm>
              <a:custGeom>
                <a:avLst/>
                <a:gdLst/>
                <a:ahLst/>
                <a:cxnLst/>
                <a:rect l="l" t="t" r="r" b="b"/>
                <a:pathLst>
                  <a:path w="956945" h="3479800">
                    <a:moveTo>
                      <a:pt x="0" y="0"/>
                    </a:moveTo>
                    <a:lnTo>
                      <a:pt x="956945" y="0"/>
                    </a:lnTo>
                    <a:lnTo>
                      <a:pt x="956945" y="3479800"/>
                    </a:lnTo>
                    <a:lnTo>
                      <a:pt x="0" y="3479800"/>
                    </a:lnTo>
                    <a:close/>
                  </a:path>
                </a:pathLst>
              </a:custGeom>
              <a:solidFill>
                <a:srgbClr val="0E1B42"/>
              </a:solidFill>
            </p:spPr>
          </p:sp>
        </p:grpSp>
        <p:pic>
          <p:nvPicPr>
            <p:cNvPr id="19" name="Picture 4"/>
            <p:cNvPicPr>
              <a:picLocks noChangeAspect="1"/>
            </p:cNvPicPr>
            <p:nvPr/>
          </p:nvPicPr>
          <p:blipFill>
            <a:blip r:embed="rId4"/>
            <a:srcRect l="18911" r="22958" b="11362"/>
            <a:stretch>
              <a:fillRect/>
            </a:stretch>
          </p:blipFill>
          <p:spPr>
            <a:xfrm>
              <a:off x="16407677" y="342900"/>
              <a:ext cx="1776858" cy="1676400"/>
            </a:xfrm>
            <a:prstGeom prst="rect">
              <a:avLst/>
            </a:prstGeom>
          </p:spPr>
        </p:pic>
        <p:grpSp>
          <p:nvGrpSpPr>
            <p:cNvPr id="20" name="Group 7"/>
            <p:cNvGrpSpPr/>
            <p:nvPr/>
          </p:nvGrpSpPr>
          <p:grpSpPr>
            <a:xfrm>
              <a:off x="15175714" y="9715500"/>
              <a:ext cx="2256995" cy="410498"/>
              <a:chOff x="0" y="0"/>
              <a:chExt cx="2847371" cy="517874"/>
            </a:xfrm>
          </p:grpSpPr>
          <p:sp>
            <p:nvSpPr>
              <p:cNvPr id="21" name="Freeform 8"/>
              <p:cNvSpPr/>
              <p:nvPr/>
            </p:nvSpPr>
            <p:spPr>
              <a:xfrm>
                <a:off x="0" y="0"/>
                <a:ext cx="2847371" cy="517874"/>
              </a:xfrm>
              <a:custGeom>
                <a:avLst/>
                <a:gdLst/>
                <a:ahLst/>
                <a:cxnLst/>
                <a:rect l="l" t="t" r="r" b="b"/>
                <a:pathLst>
                  <a:path w="2847371" h="517874">
                    <a:moveTo>
                      <a:pt x="0" y="0"/>
                    </a:moveTo>
                    <a:lnTo>
                      <a:pt x="2847371" y="0"/>
                    </a:lnTo>
                    <a:lnTo>
                      <a:pt x="2847371" y="517874"/>
                    </a:lnTo>
                    <a:lnTo>
                      <a:pt x="0" y="517874"/>
                    </a:lnTo>
                    <a:close/>
                  </a:path>
                </a:pathLst>
              </a:custGeom>
              <a:solidFill>
                <a:srgbClr val="FF1616"/>
              </a:solidFill>
            </p:spPr>
          </p:sp>
        </p:grpSp>
      </p:grpSp>
      <p:sp>
        <p:nvSpPr>
          <p:cNvPr id="4" name="Прямоугольник 3"/>
          <p:cNvSpPr/>
          <p:nvPr/>
        </p:nvSpPr>
        <p:spPr>
          <a:xfrm>
            <a:off x="7065033" y="130637"/>
            <a:ext cx="4132053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Региональный клуб наставников «Навигатор»</a:t>
            </a:r>
          </a:p>
        </p:txBody>
      </p:sp>
    </p:spTree>
    <p:extLst>
      <p:ext uri="{BB962C8B-B14F-4D97-AF65-F5344CB8AC3E}">
        <p14:creationId xmlns:p14="http://schemas.microsoft.com/office/powerpoint/2010/main" val="1732803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1763</TotalTime>
  <Words>827</Words>
  <Application>Microsoft Office PowerPoint</Application>
  <PresentationFormat>Произвольный</PresentationFormat>
  <Paragraphs>128</Paragraphs>
  <Slides>14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Тема Office</vt:lpstr>
      <vt:lpstr>1_Тема Office</vt:lpstr>
      <vt:lpstr>Презентация PowerPoint</vt:lpstr>
      <vt:lpstr>Презентация PowerPoint</vt:lpstr>
      <vt:lpstr>Ключевые для педагогического образования издержки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Приглашаем к сотрудничеству!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K220_5</dc:creator>
  <cp:lastModifiedBy>mnt</cp:lastModifiedBy>
  <cp:revision>209</cp:revision>
  <dcterms:created xsi:type="dcterms:W3CDTF">2022-02-16T09:47:20Z</dcterms:created>
  <dcterms:modified xsi:type="dcterms:W3CDTF">2024-11-25T02:32:21Z</dcterms:modified>
</cp:coreProperties>
</file>