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66" r:id="rId3"/>
    <p:sldId id="272" r:id="rId4"/>
    <p:sldId id="274" r:id="rId5"/>
    <p:sldId id="286" r:id="rId6"/>
    <p:sldId id="273" r:id="rId7"/>
    <p:sldId id="278" r:id="rId8"/>
    <p:sldId id="280" r:id="rId9"/>
    <p:sldId id="294" r:id="rId10"/>
    <p:sldId id="282" r:id="rId11"/>
    <p:sldId id="283" r:id="rId12"/>
    <p:sldId id="295" r:id="rId13"/>
    <p:sldId id="292" r:id="rId14"/>
    <p:sldId id="297" r:id="rId15"/>
    <p:sldId id="298" r:id="rId16"/>
    <p:sldId id="299" r:id="rId17"/>
    <p:sldId id="287" r:id="rId18"/>
    <p:sldId id="256" r:id="rId19"/>
    <p:sldId id="289" r:id="rId20"/>
    <p:sldId id="284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0D407-8A49-449B-A2FB-57662676FFB5}" type="doc">
      <dgm:prSet loTypeId="urn:microsoft.com/office/officeart/2005/8/layout/process3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1C989A6-91A2-47B9-BC64-5AC81E64E8ED}">
      <dgm:prSet phldrT="[Текст]" custT="1"/>
      <dgm:spPr/>
      <dgm:t>
        <a:bodyPr/>
        <a:lstStyle/>
        <a:p>
          <a:r>
            <a:rPr lang="ru-RU" sz="1600" b="1" dirty="0" smtClean="0"/>
            <a:t>Наставническая пара «учитель + молодой специалист»</a:t>
          </a:r>
          <a:endParaRPr lang="ru-RU" sz="1600" b="1" dirty="0"/>
        </a:p>
      </dgm:t>
    </dgm:pt>
    <dgm:pt modelId="{A684CFCC-91C6-4805-BFE8-56499D04CC73}" type="parTrans" cxnId="{9AFF2B7B-6B86-49B5-981C-9C1EA02DCC71}">
      <dgm:prSet/>
      <dgm:spPr/>
      <dgm:t>
        <a:bodyPr/>
        <a:lstStyle/>
        <a:p>
          <a:endParaRPr lang="ru-RU"/>
        </a:p>
      </dgm:t>
    </dgm:pt>
    <dgm:pt modelId="{4CAF5AF8-761D-493F-9B84-83AFD83CCE9A}" type="sibTrans" cxnId="{9AFF2B7B-6B86-49B5-981C-9C1EA02DCC71}">
      <dgm:prSet/>
      <dgm:spPr/>
      <dgm:t>
        <a:bodyPr/>
        <a:lstStyle/>
        <a:p>
          <a:endParaRPr lang="ru-RU"/>
        </a:p>
      </dgm:t>
    </dgm:pt>
    <dgm:pt modelId="{F71DBC3D-D0C8-435E-A51E-30172889C99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rgbClr val="0070C0"/>
              </a:solidFill>
            </a:rPr>
            <a:t>Взаимопосещение</a:t>
          </a:r>
          <a:r>
            <a:rPr lang="ru-RU" sz="1400" b="1" dirty="0" smtClean="0">
              <a:solidFill>
                <a:srgbClr val="0070C0"/>
              </a:solidFill>
            </a:rPr>
            <a:t> уроков</a:t>
          </a:r>
          <a:endParaRPr lang="ru-RU" sz="1400" b="1" dirty="0">
            <a:solidFill>
              <a:srgbClr val="0070C0"/>
            </a:solidFill>
          </a:endParaRPr>
        </a:p>
      </dgm:t>
    </dgm:pt>
    <dgm:pt modelId="{711CF080-078C-412C-83C7-6A36AAE91CF9}" type="parTrans" cxnId="{11D175A9-3880-4BAD-9854-B48CA27D9F8D}">
      <dgm:prSet/>
      <dgm:spPr/>
      <dgm:t>
        <a:bodyPr/>
        <a:lstStyle/>
        <a:p>
          <a:endParaRPr lang="ru-RU"/>
        </a:p>
      </dgm:t>
    </dgm:pt>
    <dgm:pt modelId="{A692FBAA-FB14-4901-A54A-8130C1A22408}" type="sibTrans" cxnId="{11D175A9-3880-4BAD-9854-B48CA27D9F8D}">
      <dgm:prSet/>
      <dgm:spPr/>
      <dgm:t>
        <a:bodyPr/>
        <a:lstStyle/>
        <a:p>
          <a:endParaRPr lang="ru-RU"/>
        </a:p>
      </dgm:t>
    </dgm:pt>
    <dgm:pt modelId="{2504E401-E56D-4BFA-9B55-BABAEA006B1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Младшие школьники</a:t>
          </a:r>
          <a:endParaRPr lang="ru-RU" sz="1600" b="1" dirty="0"/>
        </a:p>
      </dgm:t>
    </dgm:pt>
    <dgm:pt modelId="{CAEFA37B-53CB-4CF2-A81A-B7B2FD5A5FCA}" type="parTrans" cxnId="{5EE24B19-A6D0-492F-B1BD-13813CD8F675}">
      <dgm:prSet/>
      <dgm:spPr/>
      <dgm:t>
        <a:bodyPr/>
        <a:lstStyle/>
        <a:p>
          <a:endParaRPr lang="ru-RU"/>
        </a:p>
      </dgm:t>
    </dgm:pt>
    <dgm:pt modelId="{6B02A86D-7804-4EF1-B9AF-6ADF289E1FA7}" type="sibTrans" cxnId="{5EE24B19-A6D0-492F-B1BD-13813CD8F675}">
      <dgm:prSet/>
      <dgm:spPr/>
      <dgm:t>
        <a:bodyPr/>
        <a:lstStyle/>
        <a:p>
          <a:endParaRPr lang="ru-RU"/>
        </a:p>
      </dgm:t>
    </dgm:pt>
    <dgm:pt modelId="{37437945-B84B-4411-8E89-930C2024E6D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 err="1" smtClean="0"/>
            <a:t>Психолого-педагогичские</a:t>
          </a:r>
          <a:r>
            <a:rPr lang="ru-RU" sz="1600" b="1" dirty="0" smtClean="0"/>
            <a:t> классы</a:t>
          </a:r>
          <a:endParaRPr lang="ru-RU" sz="1600" b="1" dirty="0"/>
        </a:p>
      </dgm:t>
    </dgm:pt>
    <dgm:pt modelId="{5474DEDF-7ECC-4D5E-BA83-D63B3CDB1B98}" type="parTrans" cxnId="{B01618D6-E26C-41F4-9761-6CB360246A8B}">
      <dgm:prSet/>
      <dgm:spPr/>
      <dgm:t>
        <a:bodyPr/>
        <a:lstStyle/>
        <a:p>
          <a:endParaRPr lang="ru-RU"/>
        </a:p>
      </dgm:t>
    </dgm:pt>
    <dgm:pt modelId="{AF583AF6-2C42-4EE1-A6E6-1FC9FAC460E6}" type="sibTrans" cxnId="{B01618D6-E26C-41F4-9761-6CB360246A8B}">
      <dgm:prSet/>
      <dgm:spPr/>
      <dgm:t>
        <a:bodyPr/>
        <a:lstStyle/>
        <a:p>
          <a:endParaRPr lang="ru-RU"/>
        </a:p>
      </dgm:t>
    </dgm:pt>
    <dgm:pt modelId="{03110464-01AC-47E5-8E4C-331A630E84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Олимпиада им. К.Д. Ушинского</a:t>
          </a:r>
          <a:endParaRPr lang="ru-RU" sz="1400" b="1" dirty="0">
            <a:solidFill>
              <a:srgbClr val="0070C0"/>
            </a:solidFill>
          </a:endParaRPr>
        </a:p>
      </dgm:t>
    </dgm:pt>
    <dgm:pt modelId="{5B215B91-14BB-404E-9C41-5E7217A33C87}" type="parTrans" cxnId="{A01539FD-8A4B-42D8-AD9E-C2A9512AA824}">
      <dgm:prSet/>
      <dgm:spPr/>
      <dgm:t>
        <a:bodyPr/>
        <a:lstStyle/>
        <a:p>
          <a:endParaRPr lang="ru-RU"/>
        </a:p>
      </dgm:t>
    </dgm:pt>
    <dgm:pt modelId="{9F49AD13-04BD-42BA-86D8-F5C1116ED811}" type="sibTrans" cxnId="{A01539FD-8A4B-42D8-AD9E-C2A9512AA824}">
      <dgm:prSet/>
      <dgm:spPr/>
      <dgm:t>
        <a:bodyPr/>
        <a:lstStyle/>
        <a:p>
          <a:endParaRPr lang="ru-RU"/>
        </a:p>
      </dgm:t>
    </dgm:pt>
    <dgm:pt modelId="{EB0C9D37-066A-49CA-88DB-4A122CFE175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Практикумы</a:t>
          </a:r>
          <a:endParaRPr lang="ru-RU" sz="1400" b="1" dirty="0">
            <a:solidFill>
              <a:srgbClr val="0070C0"/>
            </a:solidFill>
          </a:endParaRPr>
        </a:p>
      </dgm:t>
    </dgm:pt>
    <dgm:pt modelId="{447BC823-2CE9-4B81-9693-33EA07A5AD54}" type="parTrans" cxnId="{AEE8B3CA-A184-4A46-BDE3-B21653B6C810}">
      <dgm:prSet/>
      <dgm:spPr/>
      <dgm:t>
        <a:bodyPr/>
        <a:lstStyle/>
        <a:p>
          <a:endParaRPr lang="ru-RU"/>
        </a:p>
      </dgm:t>
    </dgm:pt>
    <dgm:pt modelId="{3EF47373-586C-47F8-A96A-49F20579E932}" type="sibTrans" cxnId="{AEE8B3CA-A184-4A46-BDE3-B21653B6C810}">
      <dgm:prSet/>
      <dgm:spPr/>
      <dgm:t>
        <a:bodyPr/>
        <a:lstStyle/>
        <a:p>
          <a:endParaRPr lang="ru-RU"/>
        </a:p>
      </dgm:t>
    </dgm:pt>
    <dgm:pt modelId="{82A4BE8A-DE95-4D1B-AFB8-3C803BFF91D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Мастер-классы</a:t>
          </a:r>
          <a:endParaRPr lang="ru-RU" sz="1400" b="1" dirty="0">
            <a:solidFill>
              <a:srgbClr val="0070C0"/>
            </a:solidFill>
          </a:endParaRPr>
        </a:p>
      </dgm:t>
    </dgm:pt>
    <dgm:pt modelId="{FD53B9F1-90F2-45DB-8EA2-26BD3BD26B42}" type="parTrans" cxnId="{71E2AD2E-901F-41D2-BC0C-EA030B28BCA3}">
      <dgm:prSet/>
      <dgm:spPr/>
      <dgm:t>
        <a:bodyPr/>
        <a:lstStyle/>
        <a:p>
          <a:endParaRPr lang="ru-RU"/>
        </a:p>
      </dgm:t>
    </dgm:pt>
    <dgm:pt modelId="{C3401427-035F-4960-B46F-41E62E94EBAE}" type="sibTrans" cxnId="{71E2AD2E-901F-41D2-BC0C-EA030B28BCA3}">
      <dgm:prSet/>
      <dgm:spPr/>
      <dgm:t>
        <a:bodyPr/>
        <a:lstStyle/>
        <a:p>
          <a:endParaRPr lang="ru-RU"/>
        </a:p>
      </dgm:t>
    </dgm:pt>
    <dgm:pt modelId="{C6F5F605-824C-44A9-B16C-48D71DDC3136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Фрагменты уроков</a:t>
          </a:r>
          <a:endParaRPr lang="ru-RU" sz="1400" b="1" dirty="0">
            <a:solidFill>
              <a:srgbClr val="0070C0"/>
            </a:solidFill>
          </a:endParaRPr>
        </a:p>
      </dgm:t>
    </dgm:pt>
    <dgm:pt modelId="{10C4AC92-5C86-4710-BE6C-FD874D40B0DA}" type="parTrans" cxnId="{C5F705DD-1B09-47D5-A92F-D506EBBE83C8}">
      <dgm:prSet/>
      <dgm:spPr/>
      <dgm:t>
        <a:bodyPr/>
        <a:lstStyle/>
        <a:p>
          <a:endParaRPr lang="ru-RU"/>
        </a:p>
      </dgm:t>
    </dgm:pt>
    <dgm:pt modelId="{B985DBE7-F2B0-4FB4-B33D-32B1F1F8D4E8}" type="sibTrans" cxnId="{C5F705DD-1B09-47D5-A92F-D506EBBE83C8}">
      <dgm:prSet/>
      <dgm:spPr/>
      <dgm:t>
        <a:bodyPr/>
        <a:lstStyle/>
        <a:p>
          <a:endParaRPr lang="ru-RU"/>
        </a:p>
      </dgm:t>
    </dgm:pt>
    <dgm:pt modelId="{ABC2C79E-CB08-42A9-9102-2485867D7254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Мероприятия</a:t>
          </a:r>
          <a:endParaRPr lang="ru-RU" sz="1400" b="1" dirty="0">
            <a:solidFill>
              <a:srgbClr val="0070C0"/>
            </a:solidFill>
          </a:endParaRPr>
        </a:p>
      </dgm:t>
    </dgm:pt>
    <dgm:pt modelId="{7E9B233A-FC29-44B8-BD05-0D595AE184E2}" type="parTrans" cxnId="{EC7C46B4-A511-4C09-87C8-B79F74103D77}">
      <dgm:prSet/>
      <dgm:spPr/>
      <dgm:t>
        <a:bodyPr/>
        <a:lstStyle/>
        <a:p>
          <a:endParaRPr lang="ru-RU"/>
        </a:p>
      </dgm:t>
    </dgm:pt>
    <dgm:pt modelId="{685FBAEA-0801-4261-B923-947E744DAC4E}" type="sibTrans" cxnId="{EC7C46B4-A511-4C09-87C8-B79F74103D77}">
      <dgm:prSet/>
      <dgm:spPr/>
      <dgm:t>
        <a:bodyPr/>
        <a:lstStyle/>
        <a:p>
          <a:endParaRPr lang="ru-RU"/>
        </a:p>
      </dgm:t>
    </dgm:pt>
    <dgm:pt modelId="{9ACF431E-FE4B-41BB-A1B5-F60B11BE6379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Наставнические пары «</a:t>
          </a:r>
          <a:r>
            <a:rPr lang="ru-RU" sz="1400" b="1" dirty="0" err="1" smtClean="0">
              <a:solidFill>
                <a:srgbClr val="0070C0"/>
              </a:solidFill>
            </a:rPr>
            <a:t>ученик+ученик</a:t>
          </a:r>
          <a:r>
            <a:rPr lang="ru-RU" sz="1400" b="1" dirty="0" smtClean="0">
              <a:solidFill>
                <a:srgbClr val="0070C0"/>
              </a:solidFill>
            </a:rPr>
            <a:t>»</a:t>
          </a:r>
          <a:endParaRPr lang="ru-RU" sz="1400" b="1" dirty="0">
            <a:solidFill>
              <a:srgbClr val="0070C0"/>
            </a:solidFill>
          </a:endParaRPr>
        </a:p>
      </dgm:t>
    </dgm:pt>
    <dgm:pt modelId="{FC8DEB13-11F5-4734-9EB2-7680F63F3374}" type="parTrans" cxnId="{C2EE0F56-3D9A-4C60-AABB-883AB6AB9490}">
      <dgm:prSet/>
      <dgm:spPr/>
      <dgm:t>
        <a:bodyPr/>
        <a:lstStyle/>
        <a:p>
          <a:endParaRPr lang="ru-RU"/>
        </a:p>
      </dgm:t>
    </dgm:pt>
    <dgm:pt modelId="{8045ACF6-2769-47DE-88A3-D4B5B5968310}" type="sibTrans" cxnId="{C2EE0F56-3D9A-4C60-AABB-883AB6AB9490}">
      <dgm:prSet/>
      <dgm:spPr/>
      <dgm:t>
        <a:bodyPr/>
        <a:lstStyle/>
        <a:p>
          <a:endParaRPr lang="ru-RU"/>
        </a:p>
      </dgm:t>
    </dgm:pt>
    <dgm:pt modelId="{7ADD7D11-0B76-4A33-B1AC-DC7DCF64382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Консультативная помощь</a:t>
          </a:r>
          <a:endParaRPr lang="ru-RU" sz="1400" b="1" dirty="0">
            <a:solidFill>
              <a:srgbClr val="0070C0"/>
            </a:solidFill>
          </a:endParaRPr>
        </a:p>
      </dgm:t>
    </dgm:pt>
    <dgm:pt modelId="{55976CB8-C971-4B69-B748-BF027B7C0A8F}" type="parTrans" cxnId="{C16843BA-9265-42CF-B9AB-61635FE19EE7}">
      <dgm:prSet/>
      <dgm:spPr/>
      <dgm:t>
        <a:bodyPr/>
        <a:lstStyle/>
        <a:p>
          <a:endParaRPr lang="ru-RU"/>
        </a:p>
      </dgm:t>
    </dgm:pt>
    <dgm:pt modelId="{C4DFA319-9E43-4D89-99B0-D9E2A469D797}" type="sibTrans" cxnId="{C16843BA-9265-42CF-B9AB-61635FE19EE7}">
      <dgm:prSet/>
      <dgm:spPr/>
      <dgm:t>
        <a:bodyPr/>
        <a:lstStyle/>
        <a:p>
          <a:endParaRPr lang="ru-RU"/>
        </a:p>
      </dgm:t>
    </dgm:pt>
    <dgm:pt modelId="{3F1E3AA3-B3E4-4AC2-8C18-A650C728223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Конкурсное движение</a:t>
          </a:r>
          <a:endParaRPr lang="ru-RU" sz="1400" b="1" dirty="0">
            <a:solidFill>
              <a:srgbClr val="0070C0"/>
            </a:solidFill>
          </a:endParaRPr>
        </a:p>
      </dgm:t>
    </dgm:pt>
    <dgm:pt modelId="{D5A5C2DE-E8E0-4E2C-A0D9-9FA7242637B4}" type="parTrans" cxnId="{8491D604-6F30-4FBD-8FA8-3C04862FF392}">
      <dgm:prSet/>
      <dgm:spPr/>
      <dgm:t>
        <a:bodyPr/>
        <a:lstStyle/>
        <a:p>
          <a:endParaRPr lang="ru-RU"/>
        </a:p>
      </dgm:t>
    </dgm:pt>
    <dgm:pt modelId="{6501961B-CF4E-42BB-B3D9-8146675AB39B}" type="sibTrans" cxnId="{8491D604-6F30-4FBD-8FA8-3C04862FF392}">
      <dgm:prSet/>
      <dgm:spPr/>
      <dgm:t>
        <a:bodyPr/>
        <a:lstStyle/>
        <a:p>
          <a:endParaRPr lang="ru-RU"/>
        </a:p>
      </dgm:t>
    </dgm:pt>
    <dgm:pt modelId="{F933536A-58C9-4957-87AB-5A76BBAA56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Школа молодого учителя</a:t>
          </a:r>
          <a:endParaRPr lang="ru-RU" sz="1400" b="1" dirty="0">
            <a:solidFill>
              <a:srgbClr val="0070C0"/>
            </a:solidFill>
          </a:endParaRPr>
        </a:p>
      </dgm:t>
    </dgm:pt>
    <dgm:pt modelId="{81FC04ED-8C2B-4A72-B046-C878321EC1AF}" type="parTrans" cxnId="{AA0F16B6-DE47-4B7D-AC8B-ACBFA2221C41}">
      <dgm:prSet/>
      <dgm:spPr/>
      <dgm:t>
        <a:bodyPr/>
        <a:lstStyle/>
        <a:p>
          <a:endParaRPr lang="ru-RU"/>
        </a:p>
      </dgm:t>
    </dgm:pt>
    <dgm:pt modelId="{21B05DBA-6D1D-4946-9E90-835A72AA3582}" type="sibTrans" cxnId="{AA0F16B6-DE47-4B7D-AC8B-ACBFA2221C41}">
      <dgm:prSet/>
      <dgm:spPr/>
      <dgm:t>
        <a:bodyPr/>
        <a:lstStyle/>
        <a:p>
          <a:endParaRPr lang="ru-RU"/>
        </a:p>
      </dgm:t>
    </dgm:pt>
    <dgm:pt modelId="{33ED0F8E-B8EF-4BEF-ACEF-245C72AB172F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Помощь в учебе</a:t>
          </a:r>
          <a:endParaRPr lang="ru-RU" sz="1400" b="1" dirty="0">
            <a:solidFill>
              <a:srgbClr val="0070C0"/>
            </a:solidFill>
          </a:endParaRPr>
        </a:p>
      </dgm:t>
    </dgm:pt>
    <dgm:pt modelId="{AB581252-B67B-4027-99EE-C44997217641}" type="parTrans" cxnId="{6EEF4C8D-16BC-4BC9-85DD-D29D2952406B}">
      <dgm:prSet/>
      <dgm:spPr/>
      <dgm:t>
        <a:bodyPr/>
        <a:lstStyle/>
        <a:p>
          <a:endParaRPr lang="ru-RU"/>
        </a:p>
      </dgm:t>
    </dgm:pt>
    <dgm:pt modelId="{97C9D6DB-9638-49A7-A58F-26A02EF7A647}" type="sibTrans" cxnId="{6EEF4C8D-16BC-4BC9-85DD-D29D2952406B}">
      <dgm:prSet/>
      <dgm:spPr/>
      <dgm:t>
        <a:bodyPr/>
        <a:lstStyle/>
        <a:p>
          <a:endParaRPr lang="ru-RU"/>
        </a:p>
      </dgm:t>
    </dgm:pt>
    <dgm:pt modelId="{2B2BF60F-87FA-417E-BEA0-B1B493525741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Совместная творческая деятельность</a:t>
          </a:r>
          <a:endParaRPr lang="ru-RU" sz="1400" b="1" dirty="0">
            <a:solidFill>
              <a:srgbClr val="0070C0"/>
            </a:solidFill>
          </a:endParaRPr>
        </a:p>
      </dgm:t>
    </dgm:pt>
    <dgm:pt modelId="{3AB8A562-F2E1-4D36-8403-F09AB7D8DA70}" type="parTrans" cxnId="{82692F53-5B19-4FB4-ADAF-2ACD448923B7}">
      <dgm:prSet/>
      <dgm:spPr/>
      <dgm:t>
        <a:bodyPr/>
        <a:lstStyle/>
        <a:p>
          <a:endParaRPr lang="ru-RU"/>
        </a:p>
      </dgm:t>
    </dgm:pt>
    <dgm:pt modelId="{C0997D3C-2601-4689-AF0A-70EA2F71D941}" type="sibTrans" cxnId="{82692F53-5B19-4FB4-ADAF-2ACD448923B7}">
      <dgm:prSet/>
      <dgm:spPr/>
      <dgm:t>
        <a:bodyPr/>
        <a:lstStyle/>
        <a:p>
          <a:endParaRPr lang="ru-RU"/>
        </a:p>
      </dgm:t>
    </dgm:pt>
    <dgm:pt modelId="{BAADEDA1-733F-4CB4-968F-3D895E90978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Освоение программы ППК</a:t>
          </a:r>
          <a:endParaRPr lang="ru-RU" sz="1400" b="1" dirty="0">
            <a:solidFill>
              <a:srgbClr val="0070C0"/>
            </a:solidFill>
          </a:endParaRPr>
        </a:p>
      </dgm:t>
    </dgm:pt>
    <dgm:pt modelId="{82149AC1-98F2-49E5-831A-D5025570EF09}" type="parTrans" cxnId="{13FB0B5B-F3C9-4F31-AE93-209CF3C5AF41}">
      <dgm:prSet/>
      <dgm:spPr/>
      <dgm:t>
        <a:bodyPr/>
        <a:lstStyle/>
        <a:p>
          <a:endParaRPr lang="ru-RU"/>
        </a:p>
      </dgm:t>
    </dgm:pt>
    <dgm:pt modelId="{522FD5B1-E506-4F78-B191-AFF7B3E3B425}" type="sibTrans" cxnId="{13FB0B5B-F3C9-4F31-AE93-209CF3C5AF41}">
      <dgm:prSet/>
      <dgm:spPr/>
      <dgm:t>
        <a:bodyPr/>
        <a:lstStyle/>
        <a:p>
          <a:endParaRPr lang="ru-RU"/>
        </a:p>
      </dgm:t>
    </dgm:pt>
    <dgm:pt modelId="{38AE20E6-B08F-4823-B42A-D9DB8083674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Конкурсное движение</a:t>
          </a:r>
          <a:endParaRPr lang="ru-RU" sz="1400" b="1" dirty="0">
            <a:solidFill>
              <a:srgbClr val="0070C0"/>
            </a:solidFill>
          </a:endParaRPr>
        </a:p>
      </dgm:t>
    </dgm:pt>
    <dgm:pt modelId="{279C042E-1936-4B77-BE7A-22106D7FDC0E}" type="parTrans" cxnId="{8E7679B7-D778-4F17-BF7C-8C7776BA5202}">
      <dgm:prSet/>
      <dgm:spPr/>
      <dgm:t>
        <a:bodyPr/>
        <a:lstStyle/>
        <a:p>
          <a:endParaRPr lang="ru-RU"/>
        </a:p>
      </dgm:t>
    </dgm:pt>
    <dgm:pt modelId="{03DF1787-B29B-4361-8680-81C7F314F741}" type="sibTrans" cxnId="{8E7679B7-D778-4F17-BF7C-8C7776BA5202}">
      <dgm:prSet/>
      <dgm:spPr/>
      <dgm:t>
        <a:bodyPr/>
        <a:lstStyle/>
        <a:p>
          <a:endParaRPr lang="ru-RU"/>
        </a:p>
      </dgm:t>
    </dgm:pt>
    <dgm:pt modelId="{9DF9C53F-EEB1-4365-8827-8C73835981A1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Организация досуга</a:t>
          </a:r>
          <a:endParaRPr lang="ru-RU" sz="1400" b="1" dirty="0">
            <a:solidFill>
              <a:srgbClr val="0070C0"/>
            </a:solidFill>
          </a:endParaRPr>
        </a:p>
      </dgm:t>
    </dgm:pt>
    <dgm:pt modelId="{F231C567-8412-49C5-A93F-DC3E5A3F2AE4}" type="parTrans" cxnId="{D79F84CC-6008-4520-A943-92266DEC16D1}">
      <dgm:prSet/>
      <dgm:spPr/>
      <dgm:t>
        <a:bodyPr/>
        <a:lstStyle/>
        <a:p>
          <a:endParaRPr lang="ru-RU"/>
        </a:p>
      </dgm:t>
    </dgm:pt>
    <dgm:pt modelId="{5CBFBF58-9310-4D70-A564-567DF6CACF13}" type="sibTrans" cxnId="{D79F84CC-6008-4520-A943-92266DEC16D1}">
      <dgm:prSet/>
      <dgm:spPr/>
      <dgm:t>
        <a:bodyPr/>
        <a:lstStyle/>
        <a:p>
          <a:endParaRPr lang="ru-RU"/>
        </a:p>
      </dgm:t>
    </dgm:pt>
    <dgm:pt modelId="{5DC63A43-D3B0-4FE8-91FE-423A673D41C7}" type="pres">
      <dgm:prSet presAssocID="{FB90D407-8A49-449B-A2FB-57662676FF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0EDEE-5763-4113-BF8C-6315ABE1DD62}" type="pres">
      <dgm:prSet presAssocID="{F1C989A6-91A2-47B9-BC64-5AC81E64E8ED}" presName="composite" presStyleCnt="0"/>
      <dgm:spPr/>
    </dgm:pt>
    <dgm:pt modelId="{AEB8F97C-491E-4AC8-A790-48826A03A95C}" type="pres">
      <dgm:prSet presAssocID="{F1C989A6-91A2-47B9-BC64-5AC81E64E8E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A1866-851C-4F41-883E-128DF6DA2750}" type="pres">
      <dgm:prSet presAssocID="{F1C989A6-91A2-47B9-BC64-5AC81E64E8ED}" presName="parSh" presStyleLbl="node1" presStyleIdx="0" presStyleCnt="3" custScaleX="107142" custScaleY="123383"/>
      <dgm:spPr/>
      <dgm:t>
        <a:bodyPr/>
        <a:lstStyle/>
        <a:p>
          <a:endParaRPr lang="ru-RU"/>
        </a:p>
      </dgm:t>
    </dgm:pt>
    <dgm:pt modelId="{581ED592-18D7-4DE8-B94C-D5A2A9739CCF}" type="pres">
      <dgm:prSet presAssocID="{F1C989A6-91A2-47B9-BC64-5AC81E64E8ED}" presName="desTx" presStyleLbl="fgAcc1" presStyleIdx="0" presStyleCnt="3" custScaleX="100085" custScaleY="89409" custLinFactNeighborX="-1930" custLinFactNeighborY="-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081AA-94AB-4926-8E3D-1539E8B700F6}" type="pres">
      <dgm:prSet presAssocID="{4CAF5AF8-761D-493F-9B84-83AFD83CCE9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8C2335-529B-48D9-89D8-AFC5212901D4}" type="pres">
      <dgm:prSet presAssocID="{4CAF5AF8-761D-493F-9B84-83AFD83CCE9A}" presName="connTx" presStyleLbl="sibTrans2D1" presStyleIdx="0" presStyleCnt="2"/>
      <dgm:spPr/>
      <dgm:t>
        <a:bodyPr/>
        <a:lstStyle/>
        <a:p>
          <a:endParaRPr lang="ru-RU"/>
        </a:p>
      </dgm:t>
    </dgm:pt>
    <dgm:pt modelId="{FE32D6EC-FD84-4DDD-8C72-030D3975397A}" type="pres">
      <dgm:prSet presAssocID="{37437945-B84B-4411-8E89-930C2024E6DE}" presName="composite" presStyleCnt="0"/>
      <dgm:spPr/>
    </dgm:pt>
    <dgm:pt modelId="{B3D5F29E-F97D-449F-9E41-68E9C56BC5DA}" type="pres">
      <dgm:prSet presAssocID="{37437945-B84B-4411-8E89-930C2024E6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73C2-F113-41CB-8D96-09854996E1FF}" type="pres">
      <dgm:prSet presAssocID="{37437945-B84B-4411-8E89-930C2024E6DE}" presName="parSh" presStyleLbl="node1" presStyleIdx="1" presStyleCnt="3" custScaleY="115000" custLinFactNeighborX="-3918" custLinFactNeighborY="-3910"/>
      <dgm:spPr/>
      <dgm:t>
        <a:bodyPr/>
        <a:lstStyle/>
        <a:p>
          <a:endParaRPr lang="ru-RU"/>
        </a:p>
      </dgm:t>
    </dgm:pt>
    <dgm:pt modelId="{D9BB2AC7-317A-4864-A95F-6623377793C0}" type="pres">
      <dgm:prSet presAssocID="{37437945-B84B-4411-8E89-930C2024E6DE}" presName="desTx" presStyleLbl="fgAcc1" presStyleIdx="1" presStyleCnt="3" custAng="0" custScaleX="108294" custScaleY="93473" custLinFactNeighborX="4228" custLinFactNeighborY="-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82E49-3388-423C-922E-01FE901891D9}" type="pres">
      <dgm:prSet presAssocID="{AF583AF6-2C42-4EE1-A6E6-1FC9FAC460E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0504922-B1E6-42B0-BCF6-75F6A9CDEFFB}" type="pres">
      <dgm:prSet presAssocID="{AF583AF6-2C42-4EE1-A6E6-1FC9FAC460E6}" presName="connTx" presStyleLbl="sibTrans2D1" presStyleIdx="1" presStyleCnt="2"/>
      <dgm:spPr/>
      <dgm:t>
        <a:bodyPr/>
        <a:lstStyle/>
        <a:p>
          <a:endParaRPr lang="ru-RU"/>
        </a:p>
      </dgm:t>
    </dgm:pt>
    <dgm:pt modelId="{A7BFE79C-FF00-4879-B4F1-DA73B59BDAE4}" type="pres">
      <dgm:prSet presAssocID="{2504E401-E56D-4BFA-9B55-BABAEA006B16}" presName="composite" presStyleCnt="0"/>
      <dgm:spPr/>
    </dgm:pt>
    <dgm:pt modelId="{F14DF814-6EAE-43DB-B534-343C2D81BB40}" type="pres">
      <dgm:prSet presAssocID="{2504E401-E56D-4BFA-9B55-BABAEA006B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D6C67-BEB2-41FF-AB3C-931A2E131348}" type="pres">
      <dgm:prSet presAssocID="{2504E401-E56D-4BFA-9B55-BABAEA006B16}" presName="parSh" presStyleLbl="node1" presStyleIdx="2" presStyleCnt="3" custScaleY="109443" custLinFactNeighborX="-681" custLinFactNeighborY="-3702"/>
      <dgm:spPr/>
      <dgm:t>
        <a:bodyPr/>
        <a:lstStyle/>
        <a:p>
          <a:endParaRPr lang="ru-RU"/>
        </a:p>
      </dgm:t>
    </dgm:pt>
    <dgm:pt modelId="{27EDB03E-6917-4038-AC5C-38C4DE084F95}" type="pres">
      <dgm:prSet presAssocID="{2504E401-E56D-4BFA-9B55-BABAEA006B16}" presName="desTx" presStyleLbl="fgAcc1" presStyleIdx="2" presStyleCnt="3" custAng="0" custScaleX="105783" custScaleY="91147" custLinFactNeighborX="-685" custLinFactNeighborY="-10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B78E8-2A5E-4BD0-B86A-D60B62138749}" type="presOf" srcId="{4CAF5AF8-761D-493F-9B84-83AFD83CCE9A}" destId="{5B8C2335-529B-48D9-89D8-AFC5212901D4}" srcOrd="1" destOrd="0" presId="urn:microsoft.com/office/officeart/2005/8/layout/process3"/>
    <dgm:cxn modelId="{6FC3C961-BC57-4D22-9A54-1092FFDDD357}" type="presOf" srcId="{38AE20E6-B08F-4823-B42A-D9DB8083674C}" destId="{D9BB2AC7-317A-4864-A95F-6623377793C0}" srcOrd="0" destOrd="4" presId="urn:microsoft.com/office/officeart/2005/8/layout/process3"/>
    <dgm:cxn modelId="{C271A920-1819-4F41-88EF-1F4D86CEBF89}" type="presOf" srcId="{F1C989A6-91A2-47B9-BC64-5AC81E64E8ED}" destId="{C44A1866-851C-4F41-883E-128DF6DA2750}" srcOrd="1" destOrd="0" presId="urn:microsoft.com/office/officeart/2005/8/layout/process3"/>
    <dgm:cxn modelId="{13FB0B5B-F3C9-4F31-AE93-209CF3C5AF41}" srcId="{37437945-B84B-4411-8E89-930C2024E6DE}" destId="{BAADEDA1-733F-4CB4-968F-3D895E909782}" srcOrd="3" destOrd="0" parTransId="{82149AC1-98F2-49E5-831A-D5025570EF09}" sibTransId="{522FD5B1-E506-4F78-B191-AFF7B3E3B425}"/>
    <dgm:cxn modelId="{EF640102-42E9-4AA7-A790-367CB82A0D0D}" type="presOf" srcId="{03110464-01AC-47E5-8E4C-331A630E8406}" destId="{D9BB2AC7-317A-4864-A95F-6623377793C0}" srcOrd="0" destOrd="0" presId="urn:microsoft.com/office/officeart/2005/8/layout/process3"/>
    <dgm:cxn modelId="{348C4BEA-2A06-46D1-B27E-E59228BF3AA8}" type="presOf" srcId="{2504E401-E56D-4BFA-9B55-BABAEA006B16}" destId="{6E4D6C67-BEB2-41FF-AB3C-931A2E131348}" srcOrd="1" destOrd="0" presId="urn:microsoft.com/office/officeart/2005/8/layout/process3"/>
    <dgm:cxn modelId="{9CE8CA6D-5A43-468D-B9CB-6D3CEE828875}" type="presOf" srcId="{7ADD7D11-0B76-4A33-B1AC-DC7DCF643821}" destId="{581ED592-18D7-4DE8-B94C-D5A2A9739CCF}" srcOrd="0" destOrd="1" presId="urn:microsoft.com/office/officeart/2005/8/layout/process3"/>
    <dgm:cxn modelId="{5EE24B19-A6D0-492F-B1BD-13813CD8F675}" srcId="{FB90D407-8A49-449B-A2FB-57662676FFB5}" destId="{2504E401-E56D-4BFA-9B55-BABAEA006B16}" srcOrd="2" destOrd="0" parTransId="{CAEFA37B-53CB-4CF2-A81A-B7B2FD5A5FCA}" sibTransId="{6B02A86D-7804-4EF1-B9AF-6ADF289E1FA7}"/>
    <dgm:cxn modelId="{1E0CAD18-3E0B-434A-A479-954C0F0B60A3}" type="presOf" srcId="{F1C989A6-91A2-47B9-BC64-5AC81E64E8ED}" destId="{AEB8F97C-491E-4AC8-A790-48826A03A95C}" srcOrd="0" destOrd="0" presId="urn:microsoft.com/office/officeart/2005/8/layout/process3"/>
    <dgm:cxn modelId="{E6B0A9AE-BFC7-468D-B037-748953999120}" type="presOf" srcId="{AF583AF6-2C42-4EE1-A6E6-1FC9FAC460E6}" destId="{B6F82E49-3388-423C-922E-01FE901891D9}" srcOrd="0" destOrd="0" presId="urn:microsoft.com/office/officeart/2005/8/layout/process3"/>
    <dgm:cxn modelId="{7D15FC6B-34A9-4EFE-8BFB-F3A5A37C286B}" type="presOf" srcId="{4CAF5AF8-761D-493F-9B84-83AFD83CCE9A}" destId="{CC6081AA-94AB-4926-8E3D-1539E8B700F6}" srcOrd="0" destOrd="0" presId="urn:microsoft.com/office/officeart/2005/8/layout/process3"/>
    <dgm:cxn modelId="{C1CB0C73-4826-4435-8CE0-9538E0D094A4}" type="presOf" srcId="{C6F5F605-824C-44A9-B16C-48D71DDC3136}" destId="{27EDB03E-6917-4038-AC5C-38C4DE084F95}" srcOrd="0" destOrd="0" presId="urn:microsoft.com/office/officeart/2005/8/layout/process3"/>
    <dgm:cxn modelId="{D79F84CC-6008-4520-A943-92266DEC16D1}" srcId="{2504E401-E56D-4BFA-9B55-BABAEA006B16}" destId="{9DF9C53F-EEB1-4365-8827-8C73835981A1}" srcOrd="5" destOrd="0" parTransId="{F231C567-8412-49C5-A93F-DC3E5A3F2AE4}" sibTransId="{5CBFBF58-9310-4D70-A564-567DF6CACF13}"/>
    <dgm:cxn modelId="{09E901EF-76A0-4A58-9DDB-1F09F8FEB04D}" type="presOf" srcId="{BAADEDA1-733F-4CB4-968F-3D895E909782}" destId="{D9BB2AC7-317A-4864-A95F-6623377793C0}" srcOrd="0" destOrd="3" presId="urn:microsoft.com/office/officeart/2005/8/layout/process3"/>
    <dgm:cxn modelId="{AEE8B3CA-A184-4A46-BDE3-B21653B6C810}" srcId="{37437945-B84B-4411-8E89-930C2024E6DE}" destId="{EB0C9D37-066A-49CA-88DB-4A122CFE1750}" srcOrd="1" destOrd="0" parTransId="{447BC823-2CE9-4B81-9693-33EA07A5AD54}" sibTransId="{3EF47373-586C-47F8-A96A-49F20579E932}"/>
    <dgm:cxn modelId="{9C1A2487-9B19-4FA4-A53A-DE1547DA97C2}" type="presOf" srcId="{37437945-B84B-4411-8E89-930C2024E6DE}" destId="{B3D5F29E-F97D-449F-9E41-68E9C56BC5DA}" srcOrd="0" destOrd="0" presId="urn:microsoft.com/office/officeart/2005/8/layout/process3"/>
    <dgm:cxn modelId="{B01618D6-E26C-41F4-9761-6CB360246A8B}" srcId="{FB90D407-8A49-449B-A2FB-57662676FFB5}" destId="{37437945-B84B-4411-8E89-930C2024E6DE}" srcOrd="1" destOrd="0" parTransId="{5474DEDF-7ECC-4D5E-BA83-D63B3CDB1B98}" sibTransId="{AF583AF6-2C42-4EE1-A6E6-1FC9FAC460E6}"/>
    <dgm:cxn modelId="{C16843BA-9265-42CF-B9AB-61635FE19EE7}" srcId="{F1C989A6-91A2-47B9-BC64-5AC81E64E8ED}" destId="{7ADD7D11-0B76-4A33-B1AC-DC7DCF643821}" srcOrd="1" destOrd="0" parTransId="{55976CB8-C971-4B69-B748-BF027B7C0A8F}" sibTransId="{C4DFA319-9E43-4D89-99B0-D9E2A469D797}"/>
    <dgm:cxn modelId="{82692F53-5B19-4FB4-ADAF-2ACD448923B7}" srcId="{2504E401-E56D-4BFA-9B55-BABAEA006B16}" destId="{2B2BF60F-87FA-417E-BEA0-B1B493525741}" srcOrd="4" destOrd="0" parTransId="{3AB8A562-F2E1-4D36-8403-F09AB7D8DA70}" sibTransId="{C0997D3C-2601-4689-AF0A-70EA2F71D941}"/>
    <dgm:cxn modelId="{71E2AD2E-901F-41D2-BC0C-EA030B28BCA3}" srcId="{37437945-B84B-4411-8E89-930C2024E6DE}" destId="{82A4BE8A-DE95-4D1B-AFB8-3C803BFF91DB}" srcOrd="2" destOrd="0" parTransId="{FD53B9F1-90F2-45DB-8EA2-26BD3BD26B42}" sibTransId="{C3401427-035F-4960-B46F-41E62E94EBAE}"/>
    <dgm:cxn modelId="{DB124DD7-11B4-49DF-9DFA-68CD91AE2453}" type="presOf" srcId="{33ED0F8E-B8EF-4BEF-ACEF-245C72AB172F}" destId="{27EDB03E-6917-4038-AC5C-38C4DE084F95}" srcOrd="0" destOrd="3" presId="urn:microsoft.com/office/officeart/2005/8/layout/process3"/>
    <dgm:cxn modelId="{E46C26FA-0F13-4FA0-8F5E-03E89BECDC06}" type="presOf" srcId="{F71DBC3D-D0C8-435E-A51E-30172889C99A}" destId="{581ED592-18D7-4DE8-B94C-D5A2A9739CCF}" srcOrd="0" destOrd="0" presId="urn:microsoft.com/office/officeart/2005/8/layout/process3"/>
    <dgm:cxn modelId="{9AFF2B7B-6B86-49B5-981C-9C1EA02DCC71}" srcId="{FB90D407-8A49-449B-A2FB-57662676FFB5}" destId="{F1C989A6-91A2-47B9-BC64-5AC81E64E8ED}" srcOrd="0" destOrd="0" parTransId="{A684CFCC-91C6-4805-BFE8-56499D04CC73}" sibTransId="{4CAF5AF8-761D-493F-9B84-83AFD83CCE9A}"/>
    <dgm:cxn modelId="{865DC4A1-502C-4AE5-91B8-E2AB8622768F}" type="presOf" srcId="{3F1E3AA3-B3E4-4AC2-8C18-A650C7282233}" destId="{581ED592-18D7-4DE8-B94C-D5A2A9739CCF}" srcOrd="0" destOrd="2" presId="urn:microsoft.com/office/officeart/2005/8/layout/process3"/>
    <dgm:cxn modelId="{AA0F16B6-DE47-4B7D-AC8B-ACBFA2221C41}" srcId="{F1C989A6-91A2-47B9-BC64-5AC81E64E8ED}" destId="{F933536A-58C9-4957-87AB-5A76BBAA56DF}" srcOrd="3" destOrd="0" parTransId="{81FC04ED-8C2B-4A72-B046-C878321EC1AF}" sibTransId="{21B05DBA-6D1D-4946-9E90-835A72AA3582}"/>
    <dgm:cxn modelId="{7847F621-3514-4B42-979D-8773A674AB40}" type="presOf" srcId="{2504E401-E56D-4BFA-9B55-BABAEA006B16}" destId="{F14DF814-6EAE-43DB-B534-343C2D81BB40}" srcOrd="0" destOrd="0" presId="urn:microsoft.com/office/officeart/2005/8/layout/process3"/>
    <dgm:cxn modelId="{C5F705DD-1B09-47D5-A92F-D506EBBE83C8}" srcId="{2504E401-E56D-4BFA-9B55-BABAEA006B16}" destId="{C6F5F605-824C-44A9-B16C-48D71DDC3136}" srcOrd="0" destOrd="0" parTransId="{10C4AC92-5C86-4710-BE6C-FD874D40B0DA}" sibTransId="{B985DBE7-F2B0-4FB4-B33D-32B1F1F8D4E8}"/>
    <dgm:cxn modelId="{8491D604-6F30-4FBD-8FA8-3C04862FF392}" srcId="{F1C989A6-91A2-47B9-BC64-5AC81E64E8ED}" destId="{3F1E3AA3-B3E4-4AC2-8C18-A650C7282233}" srcOrd="2" destOrd="0" parTransId="{D5A5C2DE-E8E0-4E2C-A0D9-9FA7242637B4}" sibTransId="{6501961B-CF4E-42BB-B3D9-8146675AB39B}"/>
    <dgm:cxn modelId="{A01539FD-8A4B-42D8-AD9E-C2A9512AA824}" srcId="{37437945-B84B-4411-8E89-930C2024E6DE}" destId="{03110464-01AC-47E5-8E4C-331A630E8406}" srcOrd="0" destOrd="0" parTransId="{5B215B91-14BB-404E-9C41-5E7217A33C87}" sibTransId="{9F49AD13-04BD-42BA-86D8-F5C1116ED811}"/>
    <dgm:cxn modelId="{181DEFDD-716A-4933-AC4F-3AE4BA27D64A}" type="presOf" srcId="{FB90D407-8A49-449B-A2FB-57662676FFB5}" destId="{5DC63A43-D3B0-4FE8-91FE-423A673D41C7}" srcOrd="0" destOrd="0" presId="urn:microsoft.com/office/officeart/2005/8/layout/process3"/>
    <dgm:cxn modelId="{FC732F27-5A2F-4CBD-BD73-587F2D9942BD}" type="presOf" srcId="{37437945-B84B-4411-8E89-930C2024E6DE}" destId="{482A73C2-F113-41CB-8D96-09854996E1FF}" srcOrd="1" destOrd="0" presId="urn:microsoft.com/office/officeart/2005/8/layout/process3"/>
    <dgm:cxn modelId="{7F7E44B4-9DC5-452D-88B2-BF0F82A62CD7}" type="presOf" srcId="{AF583AF6-2C42-4EE1-A6E6-1FC9FAC460E6}" destId="{80504922-B1E6-42B0-BCF6-75F6A9CDEFFB}" srcOrd="1" destOrd="0" presId="urn:microsoft.com/office/officeart/2005/8/layout/process3"/>
    <dgm:cxn modelId="{C2EE0F56-3D9A-4C60-AABB-883AB6AB9490}" srcId="{2504E401-E56D-4BFA-9B55-BABAEA006B16}" destId="{9ACF431E-FE4B-41BB-A1B5-F60B11BE6379}" srcOrd="2" destOrd="0" parTransId="{FC8DEB13-11F5-4734-9EB2-7680F63F3374}" sibTransId="{8045ACF6-2769-47DE-88A3-D4B5B5968310}"/>
    <dgm:cxn modelId="{7587764E-F4FE-49F7-AA45-C31D0A765DC4}" type="presOf" srcId="{82A4BE8A-DE95-4D1B-AFB8-3C803BFF91DB}" destId="{D9BB2AC7-317A-4864-A95F-6623377793C0}" srcOrd="0" destOrd="2" presId="urn:microsoft.com/office/officeart/2005/8/layout/process3"/>
    <dgm:cxn modelId="{8E7679B7-D778-4F17-BF7C-8C7776BA5202}" srcId="{37437945-B84B-4411-8E89-930C2024E6DE}" destId="{38AE20E6-B08F-4823-B42A-D9DB8083674C}" srcOrd="4" destOrd="0" parTransId="{279C042E-1936-4B77-BE7A-22106D7FDC0E}" sibTransId="{03DF1787-B29B-4361-8680-81C7F314F741}"/>
    <dgm:cxn modelId="{5AEFE453-7BEA-4EC1-8E55-3B2452B753F3}" type="presOf" srcId="{2B2BF60F-87FA-417E-BEA0-B1B493525741}" destId="{27EDB03E-6917-4038-AC5C-38C4DE084F95}" srcOrd="0" destOrd="4" presId="urn:microsoft.com/office/officeart/2005/8/layout/process3"/>
    <dgm:cxn modelId="{EED0EB61-0678-424C-BEA5-43F446A146F5}" type="presOf" srcId="{9ACF431E-FE4B-41BB-A1B5-F60B11BE6379}" destId="{27EDB03E-6917-4038-AC5C-38C4DE084F95}" srcOrd="0" destOrd="2" presId="urn:microsoft.com/office/officeart/2005/8/layout/process3"/>
    <dgm:cxn modelId="{BD6A0857-279E-434D-8F24-CD0149CBFEFD}" type="presOf" srcId="{9DF9C53F-EEB1-4365-8827-8C73835981A1}" destId="{27EDB03E-6917-4038-AC5C-38C4DE084F95}" srcOrd="0" destOrd="5" presId="urn:microsoft.com/office/officeart/2005/8/layout/process3"/>
    <dgm:cxn modelId="{D698C79B-EE9C-4FAA-8825-885889703DB0}" type="presOf" srcId="{F933536A-58C9-4957-87AB-5A76BBAA56DF}" destId="{581ED592-18D7-4DE8-B94C-D5A2A9739CCF}" srcOrd="0" destOrd="3" presId="urn:microsoft.com/office/officeart/2005/8/layout/process3"/>
    <dgm:cxn modelId="{EC7C46B4-A511-4C09-87C8-B79F74103D77}" srcId="{2504E401-E56D-4BFA-9B55-BABAEA006B16}" destId="{ABC2C79E-CB08-42A9-9102-2485867D7254}" srcOrd="1" destOrd="0" parTransId="{7E9B233A-FC29-44B8-BD05-0D595AE184E2}" sibTransId="{685FBAEA-0801-4261-B923-947E744DAC4E}"/>
    <dgm:cxn modelId="{11D175A9-3880-4BAD-9854-B48CA27D9F8D}" srcId="{F1C989A6-91A2-47B9-BC64-5AC81E64E8ED}" destId="{F71DBC3D-D0C8-435E-A51E-30172889C99A}" srcOrd="0" destOrd="0" parTransId="{711CF080-078C-412C-83C7-6A36AAE91CF9}" sibTransId="{A692FBAA-FB14-4901-A54A-8130C1A22408}"/>
    <dgm:cxn modelId="{530ED0B9-85B6-48A7-B666-D50E9B631411}" type="presOf" srcId="{EB0C9D37-066A-49CA-88DB-4A122CFE1750}" destId="{D9BB2AC7-317A-4864-A95F-6623377793C0}" srcOrd="0" destOrd="1" presId="urn:microsoft.com/office/officeart/2005/8/layout/process3"/>
    <dgm:cxn modelId="{B43B126D-03F3-4015-B732-3557D8658BFB}" type="presOf" srcId="{ABC2C79E-CB08-42A9-9102-2485867D7254}" destId="{27EDB03E-6917-4038-AC5C-38C4DE084F95}" srcOrd="0" destOrd="1" presId="urn:microsoft.com/office/officeart/2005/8/layout/process3"/>
    <dgm:cxn modelId="{6EEF4C8D-16BC-4BC9-85DD-D29D2952406B}" srcId="{2504E401-E56D-4BFA-9B55-BABAEA006B16}" destId="{33ED0F8E-B8EF-4BEF-ACEF-245C72AB172F}" srcOrd="3" destOrd="0" parTransId="{AB581252-B67B-4027-99EE-C44997217641}" sibTransId="{97C9D6DB-9638-49A7-A58F-26A02EF7A647}"/>
    <dgm:cxn modelId="{1EFFBE41-8EBD-4C72-92B7-CDF64437C5A5}" type="presParOf" srcId="{5DC63A43-D3B0-4FE8-91FE-423A673D41C7}" destId="{B9D0EDEE-5763-4113-BF8C-6315ABE1DD62}" srcOrd="0" destOrd="0" presId="urn:microsoft.com/office/officeart/2005/8/layout/process3"/>
    <dgm:cxn modelId="{7C563108-120C-4DB0-A4F5-01AD5260821C}" type="presParOf" srcId="{B9D0EDEE-5763-4113-BF8C-6315ABE1DD62}" destId="{AEB8F97C-491E-4AC8-A790-48826A03A95C}" srcOrd="0" destOrd="0" presId="urn:microsoft.com/office/officeart/2005/8/layout/process3"/>
    <dgm:cxn modelId="{DD7CF645-9010-4504-AF7B-3869044A9DF5}" type="presParOf" srcId="{B9D0EDEE-5763-4113-BF8C-6315ABE1DD62}" destId="{C44A1866-851C-4F41-883E-128DF6DA2750}" srcOrd="1" destOrd="0" presId="urn:microsoft.com/office/officeart/2005/8/layout/process3"/>
    <dgm:cxn modelId="{59DFF6A7-FFD6-4054-AF62-41B112ED6560}" type="presParOf" srcId="{B9D0EDEE-5763-4113-BF8C-6315ABE1DD62}" destId="{581ED592-18D7-4DE8-B94C-D5A2A9739CCF}" srcOrd="2" destOrd="0" presId="urn:microsoft.com/office/officeart/2005/8/layout/process3"/>
    <dgm:cxn modelId="{47EA8BC3-A35D-4483-AFB2-CB6F4C686BC0}" type="presParOf" srcId="{5DC63A43-D3B0-4FE8-91FE-423A673D41C7}" destId="{CC6081AA-94AB-4926-8E3D-1539E8B700F6}" srcOrd="1" destOrd="0" presId="urn:microsoft.com/office/officeart/2005/8/layout/process3"/>
    <dgm:cxn modelId="{21F61B7F-67FE-4383-A33C-169F2BBA8F6C}" type="presParOf" srcId="{CC6081AA-94AB-4926-8E3D-1539E8B700F6}" destId="{5B8C2335-529B-48D9-89D8-AFC5212901D4}" srcOrd="0" destOrd="0" presId="urn:microsoft.com/office/officeart/2005/8/layout/process3"/>
    <dgm:cxn modelId="{6184C971-BC9C-413A-AA8F-2DED0391BCD8}" type="presParOf" srcId="{5DC63A43-D3B0-4FE8-91FE-423A673D41C7}" destId="{FE32D6EC-FD84-4DDD-8C72-030D3975397A}" srcOrd="2" destOrd="0" presId="urn:microsoft.com/office/officeart/2005/8/layout/process3"/>
    <dgm:cxn modelId="{8099C6B4-47A9-43E5-BF42-4C4E0B758D1B}" type="presParOf" srcId="{FE32D6EC-FD84-4DDD-8C72-030D3975397A}" destId="{B3D5F29E-F97D-449F-9E41-68E9C56BC5DA}" srcOrd="0" destOrd="0" presId="urn:microsoft.com/office/officeart/2005/8/layout/process3"/>
    <dgm:cxn modelId="{B876EE68-11F1-4DE0-A663-523B81D9FE8E}" type="presParOf" srcId="{FE32D6EC-FD84-4DDD-8C72-030D3975397A}" destId="{482A73C2-F113-41CB-8D96-09854996E1FF}" srcOrd="1" destOrd="0" presId="urn:microsoft.com/office/officeart/2005/8/layout/process3"/>
    <dgm:cxn modelId="{076E7851-D034-4251-BF27-90F6C1D72C9C}" type="presParOf" srcId="{FE32D6EC-FD84-4DDD-8C72-030D3975397A}" destId="{D9BB2AC7-317A-4864-A95F-6623377793C0}" srcOrd="2" destOrd="0" presId="urn:microsoft.com/office/officeart/2005/8/layout/process3"/>
    <dgm:cxn modelId="{4F338692-6BD2-4C2B-95CF-27427FDD7310}" type="presParOf" srcId="{5DC63A43-D3B0-4FE8-91FE-423A673D41C7}" destId="{B6F82E49-3388-423C-922E-01FE901891D9}" srcOrd="3" destOrd="0" presId="urn:microsoft.com/office/officeart/2005/8/layout/process3"/>
    <dgm:cxn modelId="{180BEE53-DAEA-4774-9B0F-FCCF2B84D4F3}" type="presParOf" srcId="{B6F82E49-3388-423C-922E-01FE901891D9}" destId="{80504922-B1E6-42B0-BCF6-75F6A9CDEFFB}" srcOrd="0" destOrd="0" presId="urn:microsoft.com/office/officeart/2005/8/layout/process3"/>
    <dgm:cxn modelId="{86DC1476-71F0-4270-8E90-34F8CF93C707}" type="presParOf" srcId="{5DC63A43-D3B0-4FE8-91FE-423A673D41C7}" destId="{A7BFE79C-FF00-4879-B4F1-DA73B59BDAE4}" srcOrd="4" destOrd="0" presId="urn:microsoft.com/office/officeart/2005/8/layout/process3"/>
    <dgm:cxn modelId="{D2ACAD01-D89B-4F89-BBDA-26323B3A74BE}" type="presParOf" srcId="{A7BFE79C-FF00-4879-B4F1-DA73B59BDAE4}" destId="{F14DF814-6EAE-43DB-B534-343C2D81BB40}" srcOrd="0" destOrd="0" presId="urn:microsoft.com/office/officeart/2005/8/layout/process3"/>
    <dgm:cxn modelId="{D23B0ADC-811B-47C8-A61A-94237D0470D2}" type="presParOf" srcId="{A7BFE79C-FF00-4879-B4F1-DA73B59BDAE4}" destId="{6E4D6C67-BEB2-41FF-AB3C-931A2E131348}" srcOrd="1" destOrd="0" presId="urn:microsoft.com/office/officeart/2005/8/layout/process3"/>
    <dgm:cxn modelId="{72FBA9E7-9752-4FFC-8122-7B94B987B854}" type="presParOf" srcId="{A7BFE79C-FF00-4879-B4F1-DA73B59BDAE4}" destId="{27EDB03E-6917-4038-AC5C-38C4DE084F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1866-851C-4F41-883E-128DF6DA2750}">
      <dsp:nvSpPr>
        <dsp:cNvPr id="0" name=""/>
        <dsp:cNvSpPr/>
      </dsp:nvSpPr>
      <dsp:spPr>
        <a:xfrm>
          <a:off x="3231" y="11759"/>
          <a:ext cx="2062497" cy="325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Наставническая пара «учитель + молодой специалист»</a:t>
          </a:r>
          <a:endParaRPr lang="ru-RU" sz="1600" b="1" kern="1200" dirty="0"/>
        </a:p>
      </dsp:txBody>
      <dsp:txXfrm>
        <a:off x="3231" y="11759"/>
        <a:ext cx="2062497" cy="950055"/>
      </dsp:txXfrm>
    </dsp:sp>
    <dsp:sp modelId="{581ED592-18D7-4DE8-B94C-D5A2A9739CCF}">
      <dsp:nvSpPr>
        <dsp:cNvPr id="0" name=""/>
        <dsp:cNvSpPr/>
      </dsp:nvSpPr>
      <dsp:spPr>
        <a:xfrm>
          <a:off x="428282" y="1109974"/>
          <a:ext cx="1926649" cy="314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rgbClr val="0070C0"/>
              </a:solidFill>
            </a:rPr>
            <a:t>Взаимопосещение</a:t>
          </a:r>
          <a:r>
            <a:rPr lang="ru-RU" sz="1400" b="1" kern="1200" dirty="0" smtClean="0">
              <a:solidFill>
                <a:srgbClr val="0070C0"/>
              </a:solidFill>
            </a:rPr>
            <a:t> уроков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Консультативная помощь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Конкурсное движение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Школа молодого учителя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484712" y="1166404"/>
        <a:ext cx="1813789" cy="3028614"/>
      </dsp:txXfrm>
    </dsp:sp>
    <dsp:sp modelId="{CC6081AA-94AB-4926-8E3D-1539E8B700F6}">
      <dsp:nvSpPr>
        <dsp:cNvPr id="0" name=""/>
        <dsp:cNvSpPr/>
      </dsp:nvSpPr>
      <dsp:spPr>
        <a:xfrm rot="21549840">
          <a:off x="2321688" y="224408"/>
          <a:ext cx="542753" cy="4792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21696" y="321311"/>
        <a:ext cx="398971" cy="287564"/>
      </dsp:txXfrm>
    </dsp:sp>
    <dsp:sp modelId="{482A73C2-F113-41CB-8D96-09854996E1FF}">
      <dsp:nvSpPr>
        <dsp:cNvPr id="0" name=""/>
        <dsp:cNvSpPr/>
      </dsp:nvSpPr>
      <dsp:spPr>
        <a:xfrm>
          <a:off x="3089683" y="0"/>
          <a:ext cx="1925013" cy="30304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Психолого-педагогичские</a:t>
          </a:r>
          <a:r>
            <a:rPr lang="ru-RU" sz="1600" b="1" kern="1200" dirty="0" smtClean="0"/>
            <a:t> классы</a:t>
          </a:r>
          <a:endParaRPr lang="ru-RU" sz="1600" b="1" kern="1200" dirty="0"/>
        </a:p>
      </dsp:txBody>
      <dsp:txXfrm>
        <a:off x="3089683" y="0"/>
        <a:ext cx="1925013" cy="885506"/>
      </dsp:txXfrm>
    </dsp:sp>
    <dsp:sp modelId="{D9BB2AC7-317A-4864-A95F-6623377793C0}">
      <dsp:nvSpPr>
        <dsp:cNvPr id="0" name=""/>
        <dsp:cNvSpPr/>
      </dsp:nvSpPr>
      <dsp:spPr>
        <a:xfrm>
          <a:off x="3560944" y="867648"/>
          <a:ext cx="2084674" cy="328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Олимпиада им. К.Д. Ушинского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Практикумы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Мастер-классы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Освоение программы ППК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Конкурсное движение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3622002" y="928706"/>
        <a:ext cx="1962558" cy="3162151"/>
      </dsp:txXfrm>
    </dsp:sp>
    <dsp:sp modelId="{B6F82E49-3388-423C-922E-01FE901891D9}">
      <dsp:nvSpPr>
        <dsp:cNvPr id="0" name=""/>
        <dsp:cNvSpPr/>
      </dsp:nvSpPr>
      <dsp:spPr>
        <a:xfrm rot="21577261">
          <a:off x="5342050" y="192289"/>
          <a:ext cx="694020" cy="4792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42052" y="288619"/>
        <a:ext cx="550238" cy="287564"/>
      </dsp:txXfrm>
    </dsp:sp>
    <dsp:sp modelId="{6E4D6C67-BEB2-41FF-AB3C-931A2E131348}">
      <dsp:nvSpPr>
        <dsp:cNvPr id="0" name=""/>
        <dsp:cNvSpPr/>
      </dsp:nvSpPr>
      <dsp:spPr>
        <a:xfrm>
          <a:off x="6324140" y="0"/>
          <a:ext cx="1925013" cy="288404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Младшие школьники</a:t>
          </a:r>
          <a:endParaRPr lang="ru-RU" sz="1600" b="1" kern="1200" dirty="0"/>
        </a:p>
      </dsp:txBody>
      <dsp:txXfrm>
        <a:off x="6324140" y="0"/>
        <a:ext cx="1925013" cy="842716"/>
      </dsp:txXfrm>
    </dsp:sp>
    <dsp:sp modelId="{27EDB03E-6917-4038-AC5C-38C4DE084F95}">
      <dsp:nvSpPr>
        <dsp:cNvPr id="0" name=""/>
        <dsp:cNvSpPr/>
      </dsp:nvSpPr>
      <dsp:spPr>
        <a:xfrm>
          <a:off x="6662681" y="777403"/>
          <a:ext cx="2036336" cy="3202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Фрагменты уроков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Мероприятия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Наставнические пары «</a:t>
          </a:r>
          <a:r>
            <a:rPr lang="ru-RU" sz="1400" b="1" kern="1200" dirty="0" err="1" smtClean="0">
              <a:solidFill>
                <a:srgbClr val="0070C0"/>
              </a:solidFill>
            </a:rPr>
            <a:t>ученик+ученик</a:t>
          </a:r>
          <a:r>
            <a:rPr lang="ru-RU" sz="1400" b="1" kern="1200" dirty="0" smtClean="0">
              <a:solidFill>
                <a:srgbClr val="0070C0"/>
              </a:solidFill>
            </a:rPr>
            <a:t>»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Помощь в учебе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Совместная творческая деятельность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Организация досуга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722323" y="837045"/>
        <a:ext cx="1917052" cy="308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FC823-95E8-46C1-B6F5-E4D8DD262FB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90E2-8908-4FC3-AF40-C8BE5C028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9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базе средней</a:t>
            </a:r>
            <a:r>
              <a:rPr lang="ru-RU" baseline="0" dirty="0" smtClean="0"/>
              <a:t> общеобразовательной школы №31, в Михайловской школе открыты психолого-педагогические классы. Работа  с ними строится по принципам каскадного наставничества, что  позволяет решать многие задачи, в том числе – по достижению нашей глобальной конечной цели: расширение кадрового потенциала образования округа. Например, ППК в СОШ №31 встроен в систему каскадного наставничества: наставник – молодой специалист-учащиеся ППК- учащиеся младшей школы. Эта лестница успеха, по которой шагают знания и опыт наставника, устремляются к самым младшим школьникам и, я уверена, роняют в их сознание первые зернышки, которые потом прорастут и заставят их сделать свой профессиональный выбор.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255CE-0C35-4A21-8F52-FE8D3F4053C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5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3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5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0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16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836713"/>
            <a:ext cx="103632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7541" y="2132856"/>
            <a:ext cx="8534400" cy="7200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4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7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9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6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574E-AD6E-478C-8BF5-72484EE6AD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3C29-F5A4-40BF-8839-18FBCB208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765" y="116632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3C55-07C2-4650-B8A7-C50CC62055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B712-F968-40A7-9AF3-E10CB52D1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6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BiYh/c4j6wPsVT" TargetMode="External"/><Relationship Id="rId2" Type="http://schemas.openxmlformats.org/officeDocument/2006/relationships/hyperlink" Target="https://cloud.mail.ru/public/Vwam/bnpyf5qD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537" y="0"/>
            <a:ext cx="11829408" cy="68575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194" y="3836203"/>
            <a:ext cx="1637805" cy="3067873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059723" y="3106615"/>
            <a:ext cx="7877908" cy="24032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4999" y="251971"/>
            <a:ext cx="9144000" cy="862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Прокопьевского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785" y="6025662"/>
            <a:ext cx="8247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Трусевич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Марина Владимировна,  методист  МКУ «ОКО УО» Прокопьевского МО,  муниципальный куратор наставничества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2590799"/>
            <a:ext cx="6131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Нескучная работа: наставничество как надежный способ закрепления молодых специалистов в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149251167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ра\Desktop\ФИЛЬМЫ\Фильм - Форум\Победители рег и мун конкурсов\WhatsApp Image 2023-01-30 at 14.32.19.jpeg"/>
          <p:cNvPicPr>
            <a:picLocks noChangeAspect="1" noChangeArrowheads="1"/>
          </p:cNvPicPr>
          <p:nvPr/>
        </p:nvPicPr>
        <p:blipFill>
          <a:blip r:embed="rId4"/>
          <a:srcRect l="15159" t="21002" r="16625" b="1434"/>
          <a:stretch>
            <a:fillRect/>
          </a:stretch>
        </p:blipFill>
        <p:spPr bwMode="auto">
          <a:xfrm>
            <a:off x="6470133" y="285868"/>
            <a:ext cx="2998968" cy="4546564"/>
          </a:xfrm>
          <a:prstGeom prst="rect">
            <a:avLst/>
          </a:prstGeom>
          <a:noFill/>
        </p:spPr>
      </p:pic>
      <p:pic>
        <p:nvPicPr>
          <p:cNvPr id="6148" name="Picture 4" descr="C:\Users\Ира\Desktop\ФИЛЬМЫ\Фильм - Форум\Победители рег и мун конкурсов\бесконч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7445" y="2808514"/>
            <a:ext cx="2622016" cy="3917284"/>
          </a:xfrm>
          <a:prstGeom prst="rect">
            <a:avLst/>
          </a:prstGeom>
          <a:noFill/>
        </p:spPr>
      </p:pic>
      <p:pic>
        <p:nvPicPr>
          <p:cNvPr id="6149" name="Picture 5" descr="C:\Users\Ира\Desktop\ФИЛЬМЫ\Фильм - Форум\Победители рег и мун конкурсов\заковряшина.jpg"/>
          <p:cNvPicPr>
            <a:picLocks noChangeAspect="1" noChangeArrowheads="1"/>
          </p:cNvPicPr>
          <p:nvPr/>
        </p:nvPicPr>
        <p:blipFill>
          <a:blip r:embed="rId6"/>
          <a:srcRect l="12125" t="13596" r="21699" b="13058"/>
          <a:stretch>
            <a:fillRect/>
          </a:stretch>
        </p:blipFill>
        <p:spPr bwMode="auto">
          <a:xfrm>
            <a:off x="8761361" y="2323527"/>
            <a:ext cx="2822424" cy="4170916"/>
          </a:xfrm>
          <a:prstGeom prst="rect">
            <a:avLst/>
          </a:prstGeom>
          <a:noFill/>
        </p:spPr>
      </p:pic>
      <p:pic>
        <p:nvPicPr>
          <p:cNvPr id="6150" name="Picture 6" descr="C:\Users\Ира\Downloads\WhatsApp Image 2023-06-07 at 15.26.2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0787" y="1908898"/>
            <a:ext cx="3338232" cy="4450976"/>
          </a:xfrm>
          <a:prstGeom prst="rect">
            <a:avLst/>
          </a:prstGeom>
          <a:noFill/>
        </p:spPr>
      </p:pic>
      <p:pic>
        <p:nvPicPr>
          <p:cNvPr id="4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85763" y="282966"/>
            <a:ext cx="2623279" cy="1378590"/>
          </a:xfrm>
          <a:prstGeom prst="rect">
            <a:avLst/>
          </a:prstGeom>
        </p:spPr>
      </p:pic>
      <p:pic>
        <p:nvPicPr>
          <p:cNvPr id="29698" name="Picture 2" descr="C:\Users\Ира\Desktop\ЭСТАФЕТА\WhatsApp Image 2023-10-16 at 11.07.02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097" y="130299"/>
            <a:ext cx="2991395" cy="2743200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03474" y="60328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0" y="365125"/>
            <a:ext cx="9570720" cy="57975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педагога – нескучная работа!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4881"/>
            <a:ext cx="10515600" cy="2026920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работы – дистанционные занятия с привлечением опытных успешных педагогов, молодых специалистов, гостей Школы.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Второй, третий год работы – практикумы,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интенсивы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ОО.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(четвертый) год работы – участие в проведении занятий, посещение уроков (занятий), мероприятий.</a:t>
            </a:r>
          </a:p>
          <a:p>
            <a:endParaRPr lang="ru-RU" dirty="0"/>
          </a:p>
        </p:txBody>
      </p:sp>
      <p:pic>
        <p:nvPicPr>
          <p:cNvPr id="9218" name="Picture 2" descr="https://sun9-20.userapi.com/impg/Ip-kdR3xiXr7xRxFDXJYoHBVFmP8CzD97O3AtQ/7SBw-iTdJg8.jpg?size=1280x960&amp;quality=95&amp;sign=74e556596c66b986f29b7e32176d93a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" y="2971801"/>
            <a:ext cx="3931921" cy="37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56.userapi.com/impg/ZcIS4tpqHEe1qWs3P36po3dx06RECeEGJQGWMQ/twNnS6ZHLEo.jpg?size=1600x1200&amp;quality=95&amp;sign=0b9adf6ec60fcb613b302673527c3d6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2560956"/>
            <a:ext cx="4130040" cy="42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46.userapi.com/impg/PJeQq5iKyzEsOX2AMbkxNJgFsQdxT4hwQvjATw/4IbLvTKZJcQ.jpg?size=1600x1200&amp;quality=95&amp;sign=098ccf3272663aa17ad294dd943d4fd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865120"/>
            <a:ext cx="367284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Перспективные направления программы наставничества как способа развития кадрового потенциала образования округа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Нескучная работа.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896600" cy="49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4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Каскадное наставничество как инструмент решения кадровой проблемы в ОО</a:t>
            </a:r>
          </a:p>
        </p:txBody>
      </p:sp>
      <p:cxnSp>
        <p:nvCxnSpPr>
          <p:cNvPr id="15" name="AutoShape 15"/>
          <p:cNvCxnSpPr>
            <a:cxnSpLocks noChangeShapeType="1"/>
            <a:stCxn id="4" idx="11"/>
            <a:endCxn id="8" idx="0"/>
          </p:cNvCxnSpPr>
          <p:nvPr/>
        </p:nvCxnSpPr>
        <p:spPr bwMode="gray">
          <a:xfrm>
            <a:off x="3722688" y="2235201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6" name="AutoShape 16"/>
          <p:cNvCxnSpPr>
            <a:cxnSpLocks noChangeShapeType="1"/>
            <a:stCxn id="7" idx="11"/>
            <a:endCxn id="11" idx="0"/>
          </p:cNvCxnSpPr>
          <p:nvPr/>
        </p:nvCxnSpPr>
        <p:spPr bwMode="gray">
          <a:xfrm>
            <a:off x="3722688" y="3378201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7" name="AutoShape 17"/>
          <p:cNvCxnSpPr>
            <a:cxnSpLocks noChangeShapeType="1"/>
            <a:stCxn id="10" idx="11"/>
            <a:endCxn id="14" idx="0"/>
          </p:cNvCxnSpPr>
          <p:nvPr/>
        </p:nvCxnSpPr>
        <p:spPr bwMode="gray">
          <a:xfrm>
            <a:off x="3722688" y="4521201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graphicFrame>
        <p:nvGraphicFramePr>
          <p:cNvPr id="25" name="Схема 24"/>
          <p:cNvGraphicFramePr/>
          <p:nvPr/>
        </p:nvGraphicFramePr>
        <p:xfrm>
          <a:off x="1809720" y="1714488"/>
          <a:ext cx="87154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Ира\Downloads\WhatsApp Image 2024-04-04 at 3.17.44 PM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6844" y="4714884"/>
            <a:ext cx="2357454" cy="1928826"/>
          </a:xfrm>
          <a:prstGeom prst="rect">
            <a:avLst/>
          </a:prstGeom>
          <a:noFill/>
        </p:spPr>
      </p:pic>
      <p:pic>
        <p:nvPicPr>
          <p:cNvPr id="1027" name="Picture 3" descr="C:\Users\Ира\Downloads\WhatsApp Image 2024-04-04 at 3.21.02 PM.jpeg"/>
          <p:cNvPicPr>
            <a:picLocks noChangeAspect="1" noChangeArrowheads="1"/>
          </p:cNvPicPr>
          <p:nvPr/>
        </p:nvPicPr>
        <p:blipFill>
          <a:blip r:embed="rId9" cstate="print"/>
          <a:srcRect l="14286" r="7143" b="16429"/>
          <a:stretch>
            <a:fillRect/>
          </a:stretch>
        </p:blipFill>
        <p:spPr bwMode="auto">
          <a:xfrm>
            <a:off x="4943872" y="4500570"/>
            <a:ext cx="1795070" cy="2214578"/>
          </a:xfrm>
          <a:prstGeom prst="rect">
            <a:avLst/>
          </a:prstGeom>
          <a:noFill/>
        </p:spPr>
      </p:pic>
      <p:pic>
        <p:nvPicPr>
          <p:cNvPr id="1028" name="Picture 4" descr="C:\Users\Ира\Downloads\WhatsApp Image 2024-04-04 at 3.15.43 PM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198" y="4786322"/>
            <a:ext cx="3955722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3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prstClr val="white"/>
                </a:solidFill>
              </a:rPr>
              <a:t>Реверсивное наставничество как инструмент решения кадровой проблемы в ОО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43840"/>
            <a:ext cx="1120140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201400" cy="13112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новых направлений нескучной работы.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72" y="1789611"/>
            <a:ext cx="620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3480"/>
            <a:ext cx="10515600" cy="557784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учебный год: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очно-заочного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молодых специалистов после окончания вузов 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+ 16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целевым договорам.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9-х классов в этом году поступили  в педагогические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вузы. 10 выпускников Киселевского педагогического колледжа пришли на работу в образовательные учреждения основного, дополнительного и дошкольного образования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+ 23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Киселевское училище поступили 14 выпускников 9-х классов – все они занимались в течение года в дистанционном психолого-педагогическом классе.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две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группы по 15 учащихся на базе Калачевской СОШ и СОШ 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дистанционный ППК на базе 9-х классов.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7527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2429" cy="13112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пропагандирование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опыта          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реализации Программы наставничества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«учитель-учитель» по отношению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молодым специалистам.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Ира\Downloads\WhatsApp Image 2023-12-15 at 12.53.3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3" t="2832" b="8350"/>
          <a:stretch>
            <a:fillRect/>
          </a:stretch>
        </p:blipFill>
        <p:spPr bwMode="auto">
          <a:xfrm>
            <a:off x="8022770" y="1463040"/>
            <a:ext cx="3803470" cy="46765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5840" y="2042160"/>
            <a:ext cx="674478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образовательный форум «Образование. Карьера», экспозиция по наставничеству 2023, 2024г. – серебряные медали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Региональная эстафета лучших практик наставничества – 2023г – лауреат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лучших практик наставничества в рамках проекта «Производительность труда» 2023г - лауреат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конференция. Вручение грантов, премий лучшим педагогам и наставникам – 2023, 2024г.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форум «Наставничество как пространство для профессионального развития»-2023г, участие наставников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1" y="1"/>
            <a:ext cx="8156448" cy="10607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 оценка эффективности Программы наставничества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466" y="710398"/>
            <a:ext cx="466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4360" y="1280160"/>
            <a:ext cx="397764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100% закрепление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молодых специалистов за образовательными учреждениями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спешная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адаптация в профессии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участников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муниципальных конкурсов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молодые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ИОМ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2 молодых специалиста – наставники, 1  вошел в состав регионального методического актива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 flipH="1">
            <a:off x="155547" y="4559808"/>
            <a:ext cx="457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0806" y="5181600"/>
            <a:ext cx="8234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степени всероссийского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лучших практик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наставничества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- 2022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сборнике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КРИПКиППО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Педагогический поиск», № 1, 2023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опыт реализации программы наставничества)</a:t>
            </a:r>
          </a:p>
        </p:txBody>
      </p:sp>
      <p:pic>
        <p:nvPicPr>
          <p:cNvPr id="4098" name="Picture 2" descr="C:\Users\Ира\Desktop\ГПН\бренд\Прокопьевский МО, Сибирский образовательный форум-2023.jpg"/>
          <p:cNvPicPr>
            <a:picLocks noChangeAspect="1" noChangeArrowheads="1"/>
          </p:cNvPicPr>
          <p:nvPr/>
        </p:nvPicPr>
        <p:blipFill>
          <a:blip r:embed="rId2" cstate="print"/>
          <a:srcRect t="10104" r="1408"/>
          <a:stretch>
            <a:fillRect/>
          </a:stretch>
        </p:blipFill>
        <p:spPr bwMode="auto">
          <a:xfrm>
            <a:off x="513686" y="1060704"/>
            <a:ext cx="7441594" cy="400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934937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33478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образовательными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 высшего образования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6688873" cy="463613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кадровых партнеров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СибГИУ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Представители Управлений образования, общеобразовательных школ, детских садов, учреждений дополнительного образования встретились со студентами - будущими педагогами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09 по 17 октября состоялась интенсивная профильная смена «Лаборатория инженеров: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совместный проект центра «Сириус. Кузбасс»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СибГИУ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Новокузнецк. В смене принял участие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Сарников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Егор, ученик 11 класса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СибГИУ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 Прокопьевского МО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Терентьевской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Кольчегизской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перенимали опыт студентов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СибГИУ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Международного Дня почв, где с детьми работала директор Института педагогического образования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СибГИУ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Инна Владимировна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Шимлина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научные сотрудники</a:t>
            </a:r>
          </a:p>
          <a:p>
            <a:endParaRPr lang="ru-RU" dirty="0"/>
          </a:p>
        </p:txBody>
      </p:sp>
      <p:pic>
        <p:nvPicPr>
          <p:cNvPr id="1026" name="Picture 2" descr="C:\Users\Ира\Desktop\фото сибгу.jpg"/>
          <p:cNvPicPr>
            <a:picLocks noChangeAspect="1" noChangeArrowheads="1"/>
          </p:cNvPicPr>
          <p:nvPr/>
        </p:nvPicPr>
        <p:blipFill>
          <a:blip r:embed="rId2"/>
          <a:srcRect t="6159"/>
          <a:stretch>
            <a:fillRect/>
          </a:stretch>
        </p:blipFill>
        <p:spPr bwMode="auto">
          <a:xfrm>
            <a:off x="8008617" y="3831301"/>
            <a:ext cx="3992137" cy="2888165"/>
          </a:xfrm>
          <a:prstGeom prst="rect">
            <a:avLst/>
          </a:prstGeom>
          <a:noFill/>
        </p:spPr>
      </p:pic>
      <p:pic>
        <p:nvPicPr>
          <p:cNvPr id="1027" name="Picture 3" descr="C:\Users\Ира\Desktop\фото сиг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1317" y="365125"/>
            <a:ext cx="4050123" cy="3649313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тиражирования и масштабирования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Представление опыта реализации программы: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успешное участие в конкурсах лучших практик наставничества: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https://cloud.mail.ru/public/Vwam/bnpyf5qDh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пресс-релизы;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участие в региональных образовательных мероприятиях (форумах, практикумах и т.д.):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https://cloud.mail.ru/public/BiYh/c4j6wPsVT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создание и развитие новых направлений наставничества.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323" y="234462"/>
            <a:ext cx="9854656" cy="3135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МОДЕЛЬ НАСТАВНИЧЕСТВА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3542" y="2029463"/>
            <a:ext cx="380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45" y="1113694"/>
            <a:ext cx="8136078" cy="444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0615" y="1758463"/>
            <a:ext cx="34348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Залог успешной реализации этой модели – в подборе и формировании наставнической пары «наставник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успешный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педагог) + наставляемый (молодой специалист)».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Результативная пара – это и есть сама по себе универсальная технология передачи опыта, знаний, формирования компетенций,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ценностей через неформальное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взаимообогащающее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7" y="1006119"/>
            <a:ext cx="8136078" cy="44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4937"/>
      </p:ext>
    </p:extLst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526" y="562909"/>
            <a:ext cx="10947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МЕРОПРИЯТИЙ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67" y="1446078"/>
            <a:ext cx="3173602" cy="4413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27" y="2460718"/>
            <a:ext cx="3204857" cy="4040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2988858"/>
            <a:ext cx="3362539" cy="33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6863" y="1324709"/>
            <a:ext cx="953086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Оказание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помощи в раскрытии личностного, творческого профессионального потенциала начинающего педагога, необходимого для успешной личной и профессиональной самореализации.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38" y="386862"/>
            <a:ext cx="1023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наставничества: цели и задачи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277" y="3059723"/>
            <a:ext cx="736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Создание внешней и внутренней мотивации молодого учителя для успешного закрепления в профессии.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6985" y="4548554"/>
            <a:ext cx="5380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Закрепление молодого специалиста в образовательной организации и его дальнейшая успешная профессиональная деятельность.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Ира\Desktop\photo_5193080159601803796_y (1).jpg"/>
          <p:cNvPicPr>
            <a:picLocks noChangeAspect="1" noChangeArrowheads="1"/>
          </p:cNvPicPr>
          <p:nvPr/>
        </p:nvPicPr>
        <p:blipFill>
          <a:blip r:embed="rId2"/>
          <a:srcRect l="5100" t="16519" b="6188"/>
          <a:stretch>
            <a:fillRect/>
          </a:stretch>
        </p:blipFill>
        <p:spPr bwMode="auto">
          <a:xfrm>
            <a:off x="2726514" y="4565283"/>
            <a:ext cx="3662563" cy="198791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6" y="3418428"/>
            <a:ext cx="2757295" cy="20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1517"/>
      </p:ext>
    </p:extLst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2429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муниципальной программы наставничества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как способ развития кадрового потенциала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в общеобразовательных учреждениях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Прокопьевского муниципального округа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1825624"/>
            <a:ext cx="5279570" cy="4498976"/>
          </a:xfrm>
        </p:spPr>
        <p:txBody>
          <a:bodyPr>
            <a:normAutofit lnSpcReduction="10000"/>
          </a:bodyPr>
          <a:lstStyle/>
          <a:p>
            <a:pPr marL="2714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Стабильное увеличение числа молодых     специалистов, приходящих </a:t>
            </a:r>
          </a:p>
          <a:p>
            <a:pPr marL="2714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 работу в образовательные учреждения округа:</a:t>
            </a:r>
          </a:p>
          <a:p>
            <a:pPr marL="271463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700" b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2021 год -  9 молодых специалистов;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2022 год – 11 молодых специалистов;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2023 год – 18 молодых специалистов: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2024 год -  23 молодых специалиста.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700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Стабильное увеличение размера единовременных пособий молодым специалистам: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700" b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2021 год –  со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средне-профессиональным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образованием – 50тыс. руб. , с высшим – 70тыс.руб.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2022 год – 60тыс.руб.  и 80тыс. руб.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2023-24 год   – 70 тыс. руб.  и 100 тыс. руб.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1700" dirty="0" smtClean="0"/>
          </a:p>
          <a:p>
            <a:endParaRPr lang="ru-RU" sz="1600" dirty="0"/>
          </a:p>
        </p:txBody>
      </p:sp>
      <p:pic>
        <p:nvPicPr>
          <p:cNvPr id="1026" name="Picture 2" descr="C:\Users\Ира\Downloads\IMG-20230323-WA0112.jpg"/>
          <p:cNvPicPr>
            <a:picLocks noChangeAspect="1" noChangeArrowheads="1"/>
          </p:cNvPicPr>
          <p:nvPr/>
        </p:nvPicPr>
        <p:blipFill>
          <a:blip r:embed="rId2"/>
          <a:srcRect l="17845"/>
          <a:stretch>
            <a:fillRect/>
          </a:stretch>
        </p:blipFill>
        <p:spPr bwMode="auto">
          <a:xfrm>
            <a:off x="6385560" y="716280"/>
            <a:ext cx="2595154" cy="3185160"/>
          </a:xfrm>
          <a:prstGeom prst="rect">
            <a:avLst/>
          </a:prstGeom>
          <a:noFill/>
        </p:spPr>
      </p:pic>
      <p:pic>
        <p:nvPicPr>
          <p:cNvPr id="11" name="Picture 5" descr="C:\Users\Ира\Downloads\IMG_20230426_125408 (1).jpg"/>
          <p:cNvPicPr>
            <a:picLocks noChangeAspect="1" noChangeArrowheads="1"/>
          </p:cNvPicPr>
          <p:nvPr/>
        </p:nvPicPr>
        <p:blipFill>
          <a:blip r:embed="rId3"/>
          <a:srcRect l="8392"/>
          <a:stretch>
            <a:fillRect/>
          </a:stretch>
        </p:blipFill>
        <p:spPr bwMode="auto">
          <a:xfrm>
            <a:off x="9187543" y="365126"/>
            <a:ext cx="2744629" cy="3945618"/>
          </a:xfrm>
          <a:prstGeom prst="rect">
            <a:avLst/>
          </a:prstGeom>
          <a:noFill/>
        </p:spPr>
      </p:pic>
      <p:pic>
        <p:nvPicPr>
          <p:cNvPr id="6146" name="Picture 2" descr="https://sun9-25.userapi.com/impg/C8Oba2Vqd_pkjbdHpxAXX-dZY8E3ob1SGLwDvA/UHSPG_FDHAQ.jpg?size=1600x1066&amp;quality=95&amp;sign=67fe33e1b5face9313dfa963d47a58c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3232298"/>
            <a:ext cx="6461759" cy="36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ра\Downloads\IMG-20230323-WA0112.jpg"/>
          <p:cNvPicPr>
            <a:picLocks noChangeAspect="1" noChangeArrowheads="1"/>
          </p:cNvPicPr>
          <p:nvPr/>
        </p:nvPicPr>
        <p:blipFill>
          <a:blip r:embed="rId2"/>
          <a:srcRect l="17845"/>
          <a:stretch>
            <a:fillRect/>
          </a:stretch>
        </p:blipFill>
        <p:spPr bwMode="auto">
          <a:xfrm>
            <a:off x="6386991" y="716280"/>
            <a:ext cx="2595154" cy="3185160"/>
          </a:xfrm>
          <a:prstGeom prst="rect">
            <a:avLst/>
          </a:prstGeom>
          <a:noFill/>
        </p:spPr>
      </p:pic>
      <p:pic>
        <p:nvPicPr>
          <p:cNvPr id="15" name="Picture 2" descr="C:\Users\Ира\Downloads\IMG-20230323-WA0112.jpg"/>
          <p:cNvPicPr>
            <a:picLocks noChangeAspect="1" noChangeArrowheads="1"/>
          </p:cNvPicPr>
          <p:nvPr/>
        </p:nvPicPr>
        <p:blipFill>
          <a:blip r:embed="rId2"/>
          <a:srcRect l="17845"/>
          <a:stretch>
            <a:fillRect/>
          </a:stretch>
        </p:blipFill>
        <p:spPr bwMode="auto">
          <a:xfrm>
            <a:off x="6385560" y="716280"/>
            <a:ext cx="2595154" cy="318516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69" y="231601"/>
            <a:ext cx="4360985" cy="8000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Предпосылки для запуска Программы наставничества  по направлению «учитель-учитель»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3542" y="2029463"/>
            <a:ext cx="380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87415" y="1594339"/>
            <a:ext cx="740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032" y="1219201"/>
            <a:ext cx="48299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 развития  кадрового потенциала  через привлечение молодых специалистов педагогических специальностей  в  общеобразовательные организации  Прокопьевского муниципального округа.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Потребность   в  омоложении  и пополнении  педагогических кадров.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 материальной и социальной поддержки молодых специалистов.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989296"/>
            <a:ext cx="5697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выплаты  молодым специалистам со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средне-профессиональным образованием – 70 тыс. руб., с высшим образованием - 100 тыс. руб.;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муниципального служебного жилья;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ежемесячная  доплата к заработной плате, компенсирующая отсутствие  квалификационной категории – 8 тыс. руб.</a:t>
            </a:r>
          </a:p>
          <a:p>
            <a:pPr marL="342900" indent="-34290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Профессионально-методическое сопровождение молодых специалистов со стороны педагогического сообщества 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бязательное закрепление наставника;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урсовая переподготовка;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профкомпетенций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(ИОМ).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молодого педагога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Наставник+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участие в региональных образовательных событиях.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81410"/>
            <a:ext cx="383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для реализации Программы наставничества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15800" r="2341" b="16238"/>
          <a:stretch>
            <a:fillRect/>
          </a:stretch>
        </p:blipFill>
        <p:spPr>
          <a:xfrm>
            <a:off x="468923" y="4091352"/>
            <a:ext cx="4771293" cy="25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4937"/>
      </p:ext>
    </p:extLst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79" y="231600"/>
            <a:ext cx="7472052" cy="71796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Ключевая идея 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3542" y="2029463"/>
            <a:ext cx="380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2339" y="1418492"/>
            <a:ext cx="5884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системы поддержки и развития навыков и компетенций – общекультурных,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молодого учителя, способного решать поставленные проектом задачи.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Целью внедрения Программы  наставничества является максимально полное раскрытие потенциала личности наставляемого, необходимого для успешной личной профессиональной самореализации в современных условиях.    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вета\Downloads\WhatsApp Image 2022-12-02 at 09.44.0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6" y="1066800"/>
            <a:ext cx="5118294" cy="51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34937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2680" cy="12686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 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наставников  #Наставник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Нескучная работа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Общие положения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1.2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Цель Конкурса: создание условий для творческого развития молодых педагогов, их личностного роста и успешного профессионального становления. </a:t>
            </a:r>
            <a:endParaRPr lang="ru-RU" sz="31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</a:t>
            </a:r>
          </a:p>
          <a:p>
            <a:pPr marL="0" indent="0">
              <a:buNone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Задачи Конкурса: </a:t>
            </a:r>
          </a:p>
          <a:p>
            <a:pPr marL="0" indent="0">
              <a:buNone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-выявлять степень </a:t>
            </a:r>
            <a:r>
              <a:rPr lang="ru-RU" sz="31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пар «</a:t>
            </a:r>
            <a:r>
              <a:rPr lang="ru-RU" sz="31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наставник+наставляемый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их психологическую совместимость и </a:t>
            </a:r>
            <a:r>
              <a:rPr lang="ru-RU" sz="31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паре; </a:t>
            </a:r>
          </a:p>
          <a:p>
            <a:pPr marL="0" indent="0">
              <a:buNone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-создавать ситуацию, требующую интенсивной совместной творческой деятельности; </a:t>
            </a:r>
          </a:p>
          <a:p>
            <a:pPr marL="0" indent="0">
              <a:buNone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-повышать статус и престиж наставничества; </a:t>
            </a:r>
          </a:p>
          <a:p>
            <a:pPr marL="0" indent="0">
              <a:buNone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-выявлять потенциальных участников региональных и всероссийских конкурсов профессионального мастерства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1.4. Участниками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молодые педагоги образовательных организаций, педагогический стаж которых не превышает   3-х лет, и их наставники – учителя  с  положительным опытом педагогической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831703"/>
      </p:ext>
    </p:extLst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152401"/>
            <a:ext cx="5994400" cy="685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Наставник+  - 2024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79.userapi.com/impg/LjdaSdo8SXt0SCOvN20FuncOTL4EoylLisiSJA/V5Ml2eS-4pk.jpg?size=1256x702&amp;quality=95&amp;sign=876b91f86146c3ea92dd058437484eb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838200"/>
            <a:ext cx="5290820" cy="34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79.userapi.com/impg/I_nXstT1aVDmlrp8cn4FviL6ERQhEfc1M52J1Q/9Uhokpdwvx4.jpg?size=978x714&amp;quality=95&amp;sign=9a9fcfd7c075de40f45ecb3dce75316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35680"/>
            <a:ext cx="4584065" cy="30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1.userapi.com/impg/9jE5tembPxh3nWCZr8w5nTOaT6B20xCbSCmVdw/qhXjX2_BzIg.jpg?size=1014x774&amp;quality=95&amp;sign=3da87fbc964dc4d6905af13ab0b126b2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3" y="3416301"/>
            <a:ext cx="4721597" cy="32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0" y="152401"/>
            <a:ext cx="5072539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:\Users\Ира\Desktop\КОНКУРС - НАСТАВНИКИ\Достижения\Достижения МС\WhatsApp Image 2022-05-27 at 15.42.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613" y="1581374"/>
            <a:ext cx="2524182" cy="3365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242047"/>
            <a:ext cx="10530840" cy="13307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Победы и достижения молодых специалистов  как показатель эффективности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наставничества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а\Desktop\КОНКУРС - НАСТАВНИКИ\Достижения\WhatsApp Image 2022-02-01 at 14.32.18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-958" t="7539" r="-2269" b="8404"/>
          <a:stretch>
            <a:fillRect/>
          </a:stretch>
        </p:blipFill>
        <p:spPr bwMode="auto">
          <a:xfrm>
            <a:off x="255494" y="1682578"/>
            <a:ext cx="1953351" cy="2943108"/>
          </a:xfrm>
          <a:prstGeom prst="rect">
            <a:avLst/>
          </a:prstGeom>
          <a:noFill/>
        </p:spPr>
      </p:pic>
      <p:pic>
        <p:nvPicPr>
          <p:cNvPr id="5123" name="Picture 3" descr="C:\Users\Ира\Desktop\КОНКУРС - НАСТАВНИКИ\Достижения\WhatsApp Image 2022-04-06 at 13.26.1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494" y="3477076"/>
            <a:ext cx="2050116" cy="3111983"/>
          </a:xfrm>
          <a:prstGeom prst="rect">
            <a:avLst/>
          </a:prstGeom>
          <a:noFill/>
        </p:spPr>
      </p:pic>
      <p:pic>
        <p:nvPicPr>
          <p:cNvPr id="5124" name="Picture 4" descr="C:\Users\Ира\Desktop\КОНКУРС - НАСТАВНИКИ\Достижения\WhatsApp Image 2022-05-26 at 17.04.1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0260" y="1565143"/>
            <a:ext cx="2306616" cy="3220407"/>
          </a:xfrm>
          <a:prstGeom prst="rect">
            <a:avLst/>
          </a:prstGeom>
          <a:noFill/>
        </p:spPr>
      </p:pic>
      <p:pic>
        <p:nvPicPr>
          <p:cNvPr id="5125" name="Picture 5" descr="C:\Users\Ира\Desktop\КОНКУРС - НАСТАВНИКИ\Достижения\WhatsApp Image 2022-05-26 at 18.43.1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8569" y="4457159"/>
            <a:ext cx="3005958" cy="2029022"/>
          </a:xfrm>
          <a:prstGeom prst="rect">
            <a:avLst/>
          </a:prstGeom>
          <a:noFill/>
        </p:spPr>
      </p:pic>
      <p:pic>
        <p:nvPicPr>
          <p:cNvPr id="5126" name="Picture 6" descr="C:\Users\Ира\Desktop\КОНКУРС - НАСТАВНИКИ\Достижения\WhatsApp Image 2022-05-27 at 07.32.0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8076" y="1684706"/>
            <a:ext cx="2144183" cy="2973516"/>
          </a:xfrm>
          <a:prstGeom prst="rect">
            <a:avLst/>
          </a:prstGeom>
          <a:noFill/>
        </p:spPr>
      </p:pic>
      <p:pic>
        <p:nvPicPr>
          <p:cNvPr id="5130" name="Picture 10" descr="C:\Users\Ира\Desktop\КОНКУРС - НАСТАВНИКИ\Достижения\WhatsApp Image 2022-05-27 at 10.47.1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19193" y="1681759"/>
            <a:ext cx="2039536" cy="2831461"/>
          </a:xfrm>
          <a:prstGeom prst="rect">
            <a:avLst/>
          </a:prstGeom>
          <a:noFill/>
        </p:spPr>
      </p:pic>
      <p:pic>
        <p:nvPicPr>
          <p:cNvPr id="5127" name="Picture 7" descr="C:\Users\Ира\Desktop\КОНКУРС - НАСТАВНИКИ\Достижения\WhatsApp Image 2022-05-27 at 10.29.25 (1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7626" y="3609510"/>
            <a:ext cx="2190469" cy="3087125"/>
          </a:xfrm>
          <a:prstGeom prst="rect">
            <a:avLst/>
          </a:prstGeom>
          <a:noFill/>
        </p:spPr>
      </p:pic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9708777" y="3670469"/>
          <a:ext cx="2129118" cy="301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Acrobat Document" r:id="rId11" imgW="5667122" imgH="8019837" progId="AcroExch.Document.DC">
                  <p:embed/>
                </p:oleObj>
              </mc:Choice>
              <mc:Fallback>
                <p:oleObj name="Acrobat Document" r:id="rId11" imgW="5667122" imgH="8019837" progId="AcroExch.Document.DC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8777" y="3670469"/>
                        <a:ext cx="2129118" cy="3012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11" descr="C:\Users\Ира\Desktop\КОНКУРС - НАСТАВНИКИ\Достижения\Достижения МС\WhatsApp Image 2022-05-27 at 15.41.03 (1).jpeg"/>
          <p:cNvPicPr>
            <a:picLocks noChangeAspect="1" noChangeArrowheads="1"/>
          </p:cNvPicPr>
          <p:nvPr/>
        </p:nvPicPr>
        <p:blipFill>
          <a:blip r:embed="rId13"/>
          <a:srcRect l="3333" t="2188" r="6875"/>
          <a:stretch>
            <a:fillRect/>
          </a:stretch>
        </p:blipFill>
        <p:spPr bwMode="auto">
          <a:xfrm>
            <a:off x="2218093" y="3620738"/>
            <a:ext cx="2152201" cy="3125934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1116</Words>
  <Application>Microsoft Office PowerPoint</Application>
  <PresentationFormat>Широкоэкранный</PresentationFormat>
  <Paragraphs>143</Paragraphs>
  <Slides>20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Acrobat Document</vt:lpstr>
      <vt:lpstr>Презентация PowerPoint</vt:lpstr>
      <vt:lpstr>  МУНИЦИПАЛЬНАЯ МОДЕЛЬ НАСТАВНИЧЕСТВА</vt:lpstr>
      <vt:lpstr>Презентация PowerPoint</vt:lpstr>
      <vt:lpstr>Реализация муниципальной программы наставничества             как способ развития кадрового потенциала                  в общеобразовательных учреждениях              Прокопьевского муниципального округа</vt:lpstr>
      <vt:lpstr>      Предпосылки для запуска Программы наставничества  по направлению «учитель-учитель»</vt:lpstr>
      <vt:lpstr>            Ключевая идея  </vt:lpstr>
      <vt:lpstr>Муниципальный конкурс молодых педагогов и их наставников  #Наставник+ . Нескучная работа</vt:lpstr>
      <vt:lpstr>#Наставник+  - 2024</vt:lpstr>
      <vt:lpstr>Победы и достижения молодых специалистов  как показатель эффективности  Программы наставничества</vt:lpstr>
      <vt:lpstr>Презентация PowerPoint</vt:lpstr>
      <vt:lpstr>Школа молодого педагога – нескучная работа!</vt:lpstr>
      <vt:lpstr>Перспективные направления программы наставничества как способа развития кадрового потенциала образования округа. Нескучная работа.</vt:lpstr>
      <vt:lpstr>Каскадное наставничество как инструмент решения кадровой проблемы в ОО</vt:lpstr>
      <vt:lpstr>Реверсивное наставничество как инструмент решения кадровой проблемы в ОО</vt:lpstr>
      <vt:lpstr>  Результативность новых направлений нескучной работы. </vt:lpstr>
      <vt:lpstr>    Распространение и пропагандирование опыта                 реализации Программы наставничества          «учитель-учитель» по отношению                  молодым специалистам.    </vt:lpstr>
      <vt:lpstr>Результаты и оценка эффективности Программы наставничества</vt:lpstr>
      <vt:lpstr>Сотрудничество с образовательными  учреждениями  высшего образования</vt:lpstr>
      <vt:lpstr>Возможность тиражирования и масштабирования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МОДЕЛЬ НАСТАВНИЧЕСТВА</dc:title>
  <dc:creator>Admin</dc:creator>
  <cp:lastModifiedBy>Марина Трусевич</cp:lastModifiedBy>
  <cp:revision>177</cp:revision>
  <dcterms:created xsi:type="dcterms:W3CDTF">2023-04-10T02:42:00Z</dcterms:created>
  <dcterms:modified xsi:type="dcterms:W3CDTF">2024-11-27T05:04:42Z</dcterms:modified>
</cp:coreProperties>
</file>