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75" r:id="rId2"/>
    <p:sldId id="278" r:id="rId3"/>
    <p:sldId id="276" r:id="rId4"/>
    <p:sldId id="402" r:id="rId5"/>
    <p:sldId id="279" r:id="rId6"/>
    <p:sldId id="282" r:id="rId7"/>
    <p:sldId id="415" r:id="rId8"/>
    <p:sldId id="417" r:id="rId9"/>
    <p:sldId id="283" r:id="rId10"/>
    <p:sldId id="383" r:id="rId11"/>
    <p:sldId id="409" r:id="rId12"/>
    <p:sldId id="424" r:id="rId13"/>
    <p:sldId id="421" r:id="rId14"/>
    <p:sldId id="423" r:id="rId15"/>
    <p:sldId id="432" r:id="rId16"/>
    <p:sldId id="433" r:id="rId17"/>
    <p:sldId id="422" r:id="rId18"/>
    <p:sldId id="444" r:id="rId19"/>
    <p:sldId id="466" r:id="rId20"/>
    <p:sldId id="467" r:id="rId21"/>
    <p:sldId id="468" r:id="rId22"/>
    <p:sldId id="445" r:id="rId23"/>
    <p:sldId id="439" r:id="rId24"/>
    <p:sldId id="446" r:id="rId25"/>
    <p:sldId id="465" r:id="rId26"/>
    <p:sldId id="425" r:id="rId27"/>
    <p:sldId id="464" r:id="rId28"/>
    <p:sldId id="420" r:id="rId29"/>
    <p:sldId id="44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38F3529-FDA3-4936-8FE9-B9FAA2E260AA}">
          <p14:sldIdLst>
            <p14:sldId id="275"/>
            <p14:sldId id="278"/>
            <p14:sldId id="276"/>
            <p14:sldId id="402"/>
            <p14:sldId id="279"/>
            <p14:sldId id="282"/>
            <p14:sldId id="415"/>
            <p14:sldId id="417"/>
            <p14:sldId id="283"/>
            <p14:sldId id="383"/>
          </p14:sldIdLst>
        </p14:section>
        <p14:section name="Раздел без заголовка" id="{247439B0-E38F-4387-8DE3-43D5E9BBC189}">
          <p14:sldIdLst>
            <p14:sldId id="409"/>
            <p14:sldId id="424"/>
            <p14:sldId id="421"/>
            <p14:sldId id="423"/>
            <p14:sldId id="432"/>
            <p14:sldId id="433"/>
            <p14:sldId id="422"/>
            <p14:sldId id="444"/>
            <p14:sldId id="466"/>
            <p14:sldId id="467"/>
            <p14:sldId id="468"/>
            <p14:sldId id="445"/>
            <p14:sldId id="439"/>
            <p14:sldId id="446"/>
            <p14:sldId id="465"/>
            <p14:sldId id="425"/>
            <p14:sldId id="464"/>
            <p14:sldId id="420"/>
            <p14:sldId id="4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3" autoAdjust="0"/>
    <p:restoredTop sz="94629" autoAdjust="0"/>
  </p:normalViewPr>
  <p:slideViewPr>
    <p:cSldViewPr>
      <p:cViewPr varScale="1">
        <p:scale>
          <a:sx n="101" d="100"/>
          <a:sy n="101" d="100"/>
        </p:scale>
        <p:origin x="12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3D1717-359D-40CC-B044-7561B744AC6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57A874-518A-4B29-B85C-7966C6719F66}">
      <dgm:prSet phldrT="[Текст]" custT="1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58750" h="114300" prst="artDeco"/>
          <a:bevelB w="152400" h="114300" prst="artDeco"/>
        </a:sp3d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Аттестуемый педагогический работник</a:t>
          </a:r>
          <a:endParaRPr lang="ru-RU" sz="2400" dirty="0">
            <a:solidFill>
              <a:schemeClr val="tx1"/>
            </a:solidFill>
          </a:endParaRPr>
        </a:p>
      </dgm:t>
    </dgm:pt>
    <dgm:pt modelId="{7C2694F2-20AF-4211-B7E9-172BC3B0D221}" type="parTrans" cxnId="{0BA908E2-B147-48B5-BEBA-EC2DB60F13BB}">
      <dgm:prSet/>
      <dgm:spPr/>
      <dgm:t>
        <a:bodyPr/>
        <a:lstStyle/>
        <a:p>
          <a:endParaRPr lang="ru-RU" sz="2400"/>
        </a:p>
      </dgm:t>
    </dgm:pt>
    <dgm:pt modelId="{6A27A007-15C8-4EB4-AB6D-B0D13A577C9B}" type="sibTrans" cxnId="{0BA908E2-B147-48B5-BEBA-EC2DB60F13BB}">
      <dgm:prSet/>
      <dgm:spPr/>
      <dgm:t>
        <a:bodyPr/>
        <a:lstStyle/>
        <a:p>
          <a:endParaRPr lang="ru-RU" sz="2400"/>
        </a:p>
      </dgm:t>
    </dgm:pt>
    <dgm:pt modelId="{8930A898-7EB2-4ADE-B2DB-FFC202BD80A9}">
      <dgm:prSet phldrT="[Текст]" custT="1"/>
      <dgm:spPr>
        <a:solidFill>
          <a:schemeClr val="accent3">
            <a:lumMod val="75000"/>
          </a:schemeClr>
        </a:solidFill>
        <a:scene3d>
          <a:camera prst="orthographicFront"/>
          <a:lightRig rig="threePt" dir="t"/>
        </a:scene3d>
        <a:sp3d>
          <a:bevelT w="158750" h="114300" prst="artDeco"/>
          <a:bevelB w="152400" h="114300" prst="artDeco"/>
        </a:sp3d>
      </dgm:spPr>
      <dgm:t>
        <a:bodyPr/>
        <a:lstStyle/>
        <a:p>
          <a:r>
            <a:rPr lang="ru-RU" sz="2400" dirty="0" smtClean="0"/>
            <a:t>Муниципальный координатор</a:t>
          </a:r>
          <a:endParaRPr lang="ru-RU" sz="2400" dirty="0"/>
        </a:p>
      </dgm:t>
    </dgm:pt>
    <dgm:pt modelId="{B4CBD723-466E-458D-9611-8E04F744FFED}" type="parTrans" cxnId="{88A13174-2994-4D82-9B66-03272F306693}">
      <dgm:prSet/>
      <dgm:spPr/>
      <dgm:t>
        <a:bodyPr/>
        <a:lstStyle/>
        <a:p>
          <a:endParaRPr lang="ru-RU" sz="2400"/>
        </a:p>
      </dgm:t>
    </dgm:pt>
    <dgm:pt modelId="{41BED508-8D3F-4B30-9056-81836F28428F}" type="sibTrans" cxnId="{88A13174-2994-4D82-9B66-03272F306693}">
      <dgm:prSet/>
      <dgm:spPr/>
      <dgm:t>
        <a:bodyPr/>
        <a:lstStyle/>
        <a:p>
          <a:endParaRPr lang="ru-RU" sz="2400"/>
        </a:p>
      </dgm:t>
    </dgm:pt>
    <dgm:pt modelId="{BD01C573-0FA0-44D6-9966-D907FCEDC615}">
      <dgm:prSet phldrT="[Текст]" custT="1"/>
      <dgm:spPr>
        <a:solidFill>
          <a:schemeClr val="tx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58750" h="114300" prst="artDeco"/>
          <a:bevelB w="152400" h="114300" prst="artDeco"/>
        </a:sp3d>
      </dgm:spPr>
      <dgm:t>
        <a:bodyPr/>
        <a:lstStyle/>
        <a:p>
          <a:r>
            <a:rPr lang="ru-RU" sz="2400" dirty="0" smtClean="0"/>
            <a:t>Специалист </a:t>
          </a:r>
          <a:r>
            <a:rPr lang="ru-RU" sz="2400" dirty="0" err="1" smtClean="0"/>
            <a:t>ЦОПМиКП</a:t>
          </a:r>
          <a:r>
            <a:rPr lang="ru-RU" sz="2400" dirty="0" smtClean="0"/>
            <a:t> (центра аттестации)</a:t>
          </a:r>
          <a:endParaRPr lang="ru-RU" sz="2400" dirty="0"/>
        </a:p>
      </dgm:t>
    </dgm:pt>
    <dgm:pt modelId="{2E6B0A56-F198-4486-BB8A-F904DE44C314}" type="parTrans" cxnId="{18FD3F80-7B71-49CC-B8DD-4AAC4F046139}">
      <dgm:prSet/>
      <dgm:spPr/>
      <dgm:t>
        <a:bodyPr/>
        <a:lstStyle/>
        <a:p>
          <a:endParaRPr lang="ru-RU" sz="2400"/>
        </a:p>
      </dgm:t>
    </dgm:pt>
    <dgm:pt modelId="{9ABEFA9A-6DFD-48BE-B3CE-6C9F081B95D4}" type="sibTrans" cxnId="{18FD3F80-7B71-49CC-B8DD-4AAC4F046139}">
      <dgm:prSet/>
      <dgm:spPr/>
      <dgm:t>
        <a:bodyPr/>
        <a:lstStyle/>
        <a:p>
          <a:endParaRPr lang="ru-RU" sz="2400"/>
        </a:p>
      </dgm:t>
    </dgm:pt>
    <dgm:pt modelId="{C4DAA528-D8F6-4DA6-9A09-9E4C03CE4054}">
      <dgm:prSet custT="1"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 w="158750" h="114300" prst="artDeco"/>
          <a:bevelB w="152400" h="114300" prst="artDeco"/>
        </a:sp3d>
      </dgm:spPr>
      <dgm:t>
        <a:bodyPr/>
        <a:lstStyle/>
        <a:p>
          <a:r>
            <a:rPr lang="ru-RU" sz="3600" b="1" dirty="0" smtClean="0"/>
            <a:t>Координатор в ОО</a:t>
          </a:r>
          <a:endParaRPr lang="ru-RU" sz="3600" b="1" dirty="0"/>
        </a:p>
      </dgm:t>
    </dgm:pt>
    <dgm:pt modelId="{48092776-AAC6-42B0-8140-E22C1E5FCFAE}" type="parTrans" cxnId="{A8199F21-BB85-4CF4-9165-A67728EB4668}">
      <dgm:prSet/>
      <dgm:spPr/>
      <dgm:t>
        <a:bodyPr/>
        <a:lstStyle/>
        <a:p>
          <a:endParaRPr lang="ru-RU" sz="2400"/>
        </a:p>
      </dgm:t>
    </dgm:pt>
    <dgm:pt modelId="{09F7881D-0395-49DB-BF0C-5043BFB3CED4}" type="sibTrans" cxnId="{A8199F21-BB85-4CF4-9165-A67728EB4668}">
      <dgm:prSet/>
      <dgm:spPr/>
      <dgm:t>
        <a:bodyPr/>
        <a:lstStyle/>
        <a:p>
          <a:endParaRPr lang="ru-RU" sz="2400"/>
        </a:p>
      </dgm:t>
    </dgm:pt>
    <dgm:pt modelId="{1E188CC3-2CBA-4E6B-BC58-9CFB8E812DE8}" type="pres">
      <dgm:prSet presAssocID="{3B3D1717-359D-40CC-B044-7561B744AC6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F3ACFBF-5C15-4C02-A0F4-ED7AFD1939F0}" type="pres">
      <dgm:prSet presAssocID="{B957A874-518A-4B29-B85C-7966C6719F66}" presName="composite" presStyleCnt="0"/>
      <dgm:spPr/>
    </dgm:pt>
    <dgm:pt modelId="{2A301835-1F95-4A42-9A0E-38809EB0DAD5}" type="pres">
      <dgm:prSet presAssocID="{B957A874-518A-4B29-B85C-7966C6719F66}" presName="bentUpArrow1" presStyleLbl="alignImgPlace1" presStyleIdx="0" presStyleCnt="3" custScaleX="87281" custScaleY="82208" custLinFactNeighborX="-87007" custLinFactNeighborY="-10976"/>
      <dgm:spPr/>
    </dgm:pt>
    <dgm:pt modelId="{661C0F5C-E992-4AF6-A44C-50815D29F540}" type="pres">
      <dgm:prSet presAssocID="{B957A874-518A-4B29-B85C-7966C6719F66}" presName="ParentText" presStyleLbl="node1" presStyleIdx="0" presStyleCnt="4" custScaleX="221697" custScaleY="120122" custLinFactNeighborX="-5180" custLinFactNeighborY="-419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88E7F-F476-49D5-87A1-0649308843BC}" type="pres">
      <dgm:prSet presAssocID="{B957A874-518A-4B29-B85C-7966C6719F66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5D281-2D5E-44DD-A060-C90E29F46A07}" type="pres">
      <dgm:prSet presAssocID="{6A27A007-15C8-4EB4-AB6D-B0D13A577C9B}" presName="sibTrans" presStyleCnt="0"/>
      <dgm:spPr/>
    </dgm:pt>
    <dgm:pt modelId="{28D79E8B-15AB-4764-9AAC-C27A379F7296}" type="pres">
      <dgm:prSet presAssocID="{C4DAA528-D8F6-4DA6-9A09-9E4C03CE4054}" presName="composite" presStyleCnt="0"/>
      <dgm:spPr/>
    </dgm:pt>
    <dgm:pt modelId="{CC094681-02B5-4CE5-AAE6-77D6D15C2C0D}" type="pres">
      <dgm:prSet presAssocID="{C4DAA528-D8F6-4DA6-9A09-9E4C03CE4054}" presName="bentUpArrow1" presStyleLbl="alignImgPlace1" presStyleIdx="1" presStyleCnt="3" custScaleX="86745" custScaleY="82232" custLinFactNeighborX="-68100" custLinFactNeighborY="-14743"/>
      <dgm:spPr/>
    </dgm:pt>
    <dgm:pt modelId="{AAAE1AE9-4E13-42C4-92F0-BC5BFD6B3CFB}" type="pres">
      <dgm:prSet presAssocID="{C4DAA528-D8F6-4DA6-9A09-9E4C03CE4054}" presName="ParentText" presStyleLbl="node1" presStyleIdx="1" presStyleCnt="4" custScaleX="251174" custScaleY="103049" custLinFactNeighborX="-31038" custLinFactNeighborY="-194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B2604-349D-498C-B445-E818FE300A30}" type="pres">
      <dgm:prSet presAssocID="{C4DAA528-D8F6-4DA6-9A09-9E4C03CE4054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E4FF666-2975-4C13-9100-A87B4A45AE58}" type="pres">
      <dgm:prSet presAssocID="{09F7881D-0395-49DB-BF0C-5043BFB3CED4}" presName="sibTrans" presStyleCnt="0"/>
      <dgm:spPr/>
    </dgm:pt>
    <dgm:pt modelId="{559C0325-1ADD-444A-AE5E-EE6334EC2A03}" type="pres">
      <dgm:prSet presAssocID="{8930A898-7EB2-4ADE-B2DB-FFC202BD80A9}" presName="composite" presStyleCnt="0"/>
      <dgm:spPr/>
    </dgm:pt>
    <dgm:pt modelId="{5CA4D3F8-7DC6-4320-A5A1-B7C143F0A189}" type="pres">
      <dgm:prSet presAssocID="{8930A898-7EB2-4ADE-B2DB-FFC202BD80A9}" presName="bentUpArrow1" presStyleLbl="alignImgPlace1" presStyleIdx="2" presStyleCnt="3" custScaleX="81949" custScaleY="79992" custLinFactNeighborX="-34048" custLinFactNeighborY="-17857"/>
      <dgm:spPr/>
    </dgm:pt>
    <dgm:pt modelId="{246C6C3B-D490-4041-8C7C-4B345AD705AA}" type="pres">
      <dgm:prSet presAssocID="{8930A898-7EB2-4ADE-B2DB-FFC202BD80A9}" presName="ParentText" presStyleLbl="node1" presStyleIdx="2" presStyleCnt="4" custScaleX="203160" custLinFactNeighborX="1179" custLinFactNeighborY="-162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02F214-6FC5-4D9D-8EF7-DFC32EE8AA9E}" type="pres">
      <dgm:prSet presAssocID="{8930A898-7EB2-4ADE-B2DB-FFC202BD80A9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6B457-1FBA-4C6C-9548-946EF893AF2D}" type="pres">
      <dgm:prSet presAssocID="{41BED508-8D3F-4B30-9056-81836F28428F}" presName="sibTrans" presStyleCnt="0"/>
      <dgm:spPr/>
    </dgm:pt>
    <dgm:pt modelId="{22AFCF7E-B5E0-4A1E-8018-0966D54161BA}" type="pres">
      <dgm:prSet presAssocID="{BD01C573-0FA0-44D6-9966-D907FCEDC615}" presName="composite" presStyleCnt="0"/>
      <dgm:spPr/>
    </dgm:pt>
    <dgm:pt modelId="{CBAE1E77-EC85-425B-BA3B-F8EFF8CA26E2}" type="pres">
      <dgm:prSet presAssocID="{BD01C573-0FA0-44D6-9966-D907FCEDC615}" presName="ParentText" presStyleLbl="node1" presStyleIdx="3" presStyleCnt="4" custScaleX="213705" custLinFactNeighborX="-7199" custLinFactNeighborY="-121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EDA053-C1BB-4FE8-AA09-97071ACF794E}" type="presOf" srcId="{B957A874-518A-4B29-B85C-7966C6719F66}" destId="{661C0F5C-E992-4AF6-A44C-50815D29F540}" srcOrd="0" destOrd="0" presId="urn:microsoft.com/office/officeart/2005/8/layout/StepDownProcess"/>
    <dgm:cxn modelId="{A8199F21-BB85-4CF4-9165-A67728EB4668}" srcId="{3B3D1717-359D-40CC-B044-7561B744AC66}" destId="{C4DAA528-D8F6-4DA6-9A09-9E4C03CE4054}" srcOrd="1" destOrd="0" parTransId="{48092776-AAC6-42B0-8140-E22C1E5FCFAE}" sibTransId="{09F7881D-0395-49DB-BF0C-5043BFB3CED4}"/>
    <dgm:cxn modelId="{62F9991A-16DD-467A-BDCF-03F1E3808B58}" type="presOf" srcId="{BD01C573-0FA0-44D6-9966-D907FCEDC615}" destId="{CBAE1E77-EC85-425B-BA3B-F8EFF8CA26E2}" srcOrd="0" destOrd="0" presId="urn:microsoft.com/office/officeart/2005/8/layout/StepDownProcess"/>
    <dgm:cxn modelId="{FFDE2C2D-6182-482F-A1E7-FB7FAD8A4BE1}" type="presOf" srcId="{C4DAA528-D8F6-4DA6-9A09-9E4C03CE4054}" destId="{AAAE1AE9-4E13-42C4-92F0-BC5BFD6B3CFB}" srcOrd="0" destOrd="0" presId="urn:microsoft.com/office/officeart/2005/8/layout/StepDownProcess"/>
    <dgm:cxn modelId="{18FD3F80-7B71-49CC-B8DD-4AAC4F046139}" srcId="{3B3D1717-359D-40CC-B044-7561B744AC66}" destId="{BD01C573-0FA0-44D6-9966-D907FCEDC615}" srcOrd="3" destOrd="0" parTransId="{2E6B0A56-F198-4486-BB8A-F904DE44C314}" sibTransId="{9ABEFA9A-6DFD-48BE-B3CE-6C9F081B95D4}"/>
    <dgm:cxn modelId="{88A13174-2994-4D82-9B66-03272F306693}" srcId="{3B3D1717-359D-40CC-B044-7561B744AC66}" destId="{8930A898-7EB2-4ADE-B2DB-FFC202BD80A9}" srcOrd="2" destOrd="0" parTransId="{B4CBD723-466E-458D-9611-8E04F744FFED}" sibTransId="{41BED508-8D3F-4B30-9056-81836F28428F}"/>
    <dgm:cxn modelId="{D1922292-6A91-4A36-8CA5-FD8B8056AD32}" type="presOf" srcId="{3B3D1717-359D-40CC-B044-7561B744AC66}" destId="{1E188CC3-2CBA-4E6B-BC58-9CFB8E812DE8}" srcOrd="0" destOrd="0" presId="urn:microsoft.com/office/officeart/2005/8/layout/StepDownProcess"/>
    <dgm:cxn modelId="{ABED039F-71F9-4CF6-9A9E-AEB252CDB5A8}" type="presOf" srcId="{8930A898-7EB2-4ADE-B2DB-FFC202BD80A9}" destId="{246C6C3B-D490-4041-8C7C-4B345AD705AA}" srcOrd="0" destOrd="0" presId="urn:microsoft.com/office/officeart/2005/8/layout/StepDownProcess"/>
    <dgm:cxn modelId="{0BA908E2-B147-48B5-BEBA-EC2DB60F13BB}" srcId="{3B3D1717-359D-40CC-B044-7561B744AC66}" destId="{B957A874-518A-4B29-B85C-7966C6719F66}" srcOrd="0" destOrd="0" parTransId="{7C2694F2-20AF-4211-B7E9-172BC3B0D221}" sibTransId="{6A27A007-15C8-4EB4-AB6D-B0D13A577C9B}"/>
    <dgm:cxn modelId="{D8B7F6C3-9A73-4FEC-A66E-E919D4CF5225}" type="presParOf" srcId="{1E188CC3-2CBA-4E6B-BC58-9CFB8E812DE8}" destId="{BF3ACFBF-5C15-4C02-A0F4-ED7AFD1939F0}" srcOrd="0" destOrd="0" presId="urn:microsoft.com/office/officeart/2005/8/layout/StepDownProcess"/>
    <dgm:cxn modelId="{7C563B26-7536-4BB7-A19C-B3FB005EF2E2}" type="presParOf" srcId="{BF3ACFBF-5C15-4C02-A0F4-ED7AFD1939F0}" destId="{2A301835-1F95-4A42-9A0E-38809EB0DAD5}" srcOrd="0" destOrd="0" presId="urn:microsoft.com/office/officeart/2005/8/layout/StepDownProcess"/>
    <dgm:cxn modelId="{568CDD7A-C739-4B09-A752-F18D14F4DD94}" type="presParOf" srcId="{BF3ACFBF-5C15-4C02-A0F4-ED7AFD1939F0}" destId="{661C0F5C-E992-4AF6-A44C-50815D29F540}" srcOrd="1" destOrd="0" presId="urn:microsoft.com/office/officeart/2005/8/layout/StepDownProcess"/>
    <dgm:cxn modelId="{92FC32DF-AC8A-4F4A-A693-3C89691D7CD4}" type="presParOf" srcId="{BF3ACFBF-5C15-4C02-A0F4-ED7AFD1939F0}" destId="{B0088E7F-F476-49D5-87A1-0649308843BC}" srcOrd="2" destOrd="0" presId="urn:microsoft.com/office/officeart/2005/8/layout/StepDownProcess"/>
    <dgm:cxn modelId="{52123252-FBF6-4909-8432-092B4615F445}" type="presParOf" srcId="{1E188CC3-2CBA-4E6B-BC58-9CFB8E812DE8}" destId="{0EC5D281-2D5E-44DD-A060-C90E29F46A07}" srcOrd="1" destOrd="0" presId="urn:microsoft.com/office/officeart/2005/8/layout/StepDownProcess"/>
    <dgm:cxn modelId="{B48317E8-700A-4FD3-81DB-F857F7DFF978}" type="presParOf" srcId="{1E188CC3-2CBA-4E6B-BC58-9CFB8E812DE8}" destId="{28D79E8B-15AB-4764-9AAC-C27A379F7296}" srcOrd="2" destOrd="0" presId="urn:microsoft.com/office/officeart/2005/8/layout/StepDownProcess"/>
    <dgm:cxn modelId="{09FCEFA3-6680-4849-ABB7-40420FE1FDB2}" type="presParOf" srcId="{28D79E8B-15AB-4764-9AAC-C27A379F7296}" destId="{CC094681-02B5-4CE5-AAE6-77D6D15C2C0D}" srcOrd="0" destOrd="0" presId="urn:microsoft.com/office/officeart/2005/8/layout/StepDownProcess"/>
    <dgm:cxn modelId="{727BD513-486D-4E91-AA26-ED6D3D33DBCD}" type="presParOf" srcId="{28D79E8B-15AB-4764-9AAC-C27A379F7296}" destId="{AAAE1AE9-4E13-42C4-92F0-BC5BFD6B3CFB}" srcOrd="1" destOrd="0" presId="urn:microsoft.com/office/officeart/2005/8/layout/StepDownProcess"/>
    <dgm:cxn modelId="{51B08BCC-FF9C-4C64-9B48-58142D583615}" type="presParOf" srcId="{28D79E8B-15AB-4764-9AAC-C27A379F7296}" destId="{07DB2604-349D-498C-B445-E818FE300A30}" srcOrd="2" destOrd="0" presId="urn:microsoft.com/office/officeart/2005/8/layout/StepDownProcess"/>
    <dgm:cxn modelId="{8B1B306D-1333-4068-826D-0BCE88E5D83B}" type="presParOf" srcId="{1E188CC3-2CBA-4E6B-BC58-9CFB8E812DE8}" destId="{AE4FF666-2975-4C13-9100-A87B4A45AE58}" srcOrd="3" destOrd="0" presId="urn:microsoft.com/office/officeart/2005/8/layout/StepDownProcess"/>
    <dgm:cxn modelId="{9CBF6FD4-9E12-4EB2-93E6-F9E9773E2548}" type="presParOf" srcId="{1E188CC3-2CBA-4E6B-BC58-9CFB8E812DE8}" destId="{559C0325-1ADD-444A-AE5E-EE6334EC2A03}" srcOrd="4" destOrd="0" presId="urn:microsoft.com/office/officeart/2005/8/layout/StepDownProcess"/>
    <dgm:cxn modelId="{B21BEEB1-2109-4535-BD92-9DAD9BEAA0CF}" type="presParOf" srcId="{559C0325-1ADD-444A-AE5E-EE6334EC2A03}" destId="{5CA4D3F8-7DC6-4320-A5A1-B7C143F0A189}" srcOrd="0" destOrd="0" presId="urn:microsoft.com/office/officeart/2005/8/layout/StepDownProcess"/>
    <dgm:cxn modelId="{2E10B222-3D29-4C25-8581-505CB424B6DD}" type="presParOf" srcId="{559C0325-1ADD-444A-AE5E-EE6334EC2A03}" destId="{246C6C3B-D490-4041-8C7C-4B345AD705AA}" srcOrd="1" destOrd="0" presId="urn:microsoft.com/office/officeart/2005/8/layout/StepDownProcess"/>
    <dgm:cxn modelId="{D60169A0-71D3-4ECE-B7A8-FD2AD108B62E}" type="presParOf" srcId="{559C0325-1ADD-444A-AE5E-EE6334EC2A03}" destId="{F602F214-6FC5-4D9D-8EF7-DFC32EE8AA9E}" srcOrd="2" destOrd="0" presId="urn:microsoft.com/office/officeart/2005/8/layout/StepDownProcess"/>
    <dgm:cxn modelId="{B7A138C1-DEE8-4F6C-B4E6-55C3CA0ED6BC}" type="presParOf" srcId="{1E188CC3-2CBA-4E6B-BC58-9CFB8E812DE8}" destId="{8326B457-1FBA-4C6C-9548-946EF893AF2D}" srcOrd="5" destOrd="0" presId="urn:microsoft.com/office/officeart/2005/8/layout/StepDownProcess"/>
    <dgm:cxn modelId="{07A1F0B3-FA45-409A-AFF4-7D07E3980577}" type="presParOf" srcId="{1E188CC3-2CBA-4E6B-BC58-9CFB8E812DE8}" destId="{22AFCF7E-B5E0-4A1E-8018-0966D54161BA}" srcOrd="6" destOrd="0" presId="urn:microsoft.com/office/officeart/2005/8/layout/StepDownProcess"/>
    <dgm:cxn modelId="{4DDCFA0A-A38B-4231-9ACE-984080D131D1}" type="presParOf" srcId="{22AFCF7E-B5E0-4A1E-8018-0966D54161BA}" destId="{CBAE1E77-EC85-425B-BA3B-F8EFF8CA26E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F70373-08A3-44F9-9E61-4DE9064917F4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5F2BF2-6C95-4F7A-BB3C-71DB12CD329B}" type="pres">
      <dgm:prSet presAssocID="{77F70373-08A3-44F9-9E61-4DE9064917F4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</dgm:ptLst>
  <dgm:cxnLst>
    <dgm:cxn modelId="{83E76D6E-6185-41C8-8F73-95948B6C58E6}" type="presOf" srcId="{77F70373-08A3-44F9-9E61-4DE9064917F4}" destId="{635F2BF2-6C95-4F7A-BB3C-71DB12CD329B}" srcOrd="0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01835-1F95-4A42-9A0E-38809EB0DAD5}">
      <dsp:nvSpPr>
        <dsp:cNvPr id="0" name=""/>
        <dsp:cNvSpPr/>
      </dsp:nvSpPr>
      <dsp:spPr>
        <a:xfrm rot="5400000">
          <a:off x="369391" y="1489903"/>
          <a:ext cx="779622" cy="9423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C0F5C-E992-4AF6-A44C-50815D29F540}">
      <dsp:nvSpPr>
        <dsp:cNvPr id="0" name=""/>
        <dsp:cNvSpPr/>
      </dsp:nvSpPr>
      <dsp:spPr>
        <a:xfrm>
          <a:off x="0" y="0"/>
          <a:ext cx="3539325" cy="1342335"/>
        </a:xfrm>
        <a:prstGeom prst="roundRect">
          <a:avLst>
            <a:gd name="adj" fmla="val 1667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8750" h="114300" prst="artDeco"/>
          <a:bevelB w="152400" h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Аттестуемый педагогический работник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65539" y="65539"/>
        <a:ext cx="3408247" cy="1211257"/>
      </dsp:txXfrm>
    </dsp:sp>
    <dsp:sp modelId="{B0088E7F-F476-49D5-87A1-0649308843BC}">
      <dsp:nvSpPr>
        <dsp:cNvPr id="0" name=""/>
        <dsp:cNvSpPr/>
      </dsp:nvSpPr>
      <dsp:spPr>
        <a:xfrm>
          <a:off x="2569625" y="580641"/>
          <a:ext cx="1161119" cy="90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94681-02B5-4CE5-AAE6-77D6D15C2C0D}">
      <dsp:nvSpPr>
        <dsp:cNvPr id="0" name=""/>
        <dsp:cNvSpPr/>
      </dsp:nvSpPr>
      <dsp:spPr>
        <a:xfrm rot="5400000">
          <a:off x="2598634" y="2645038"/>
          <a:ext cx="779850" cy="9365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E1AE9-4E13-42C4-92F0-BC5BFD6B3CFB}">
      <dsp:nvSpPr>
        <dsp:cNvPr id="0" name=""/>
        <dsp:cNvSpPr/>
      </dsp:nvSpPr>
      <dsp:spPr>
        <a:xfrm>
          <a:off x="1296144" y="1427254"/>
          <a:ext cx="4009916" cy="1151548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8750" h="114300" prst="artDeco"/>
          <a:bevelB w="152400" h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Координатор в ОО</a:t>
          </a:r>
          <a:endParaRPr lang="ru-RU" sz="3600" b="1" kern="1200" dirty="0"/>
        </a:p>
      </dsp:txBody>
      <dsp:txXfrm>
        <a:off x="1352368" y="1483478"/>
        <a:ext cx="3897468" cy="1039100"/>
      </dsp:txXfrm>
    </dsp:sp>
    <dsp:sp modelId="{07DB2604-349D-498C-B445-E818FE300A30}">
      <dsp:nvSpPr>
        <dsp:cNvPr id="0" name=""/>
        <dsp:cNvSpPr/>
      </dsp:nvSpPr>
      <dsp:spPr>
        <a:xfrm>
          <a:off x="4594849" y="1768607"/>
          <a:ext cx="1161119" cy="90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4D3F8-7DC6-4320-A5A1-B7C143F0A189}">
      <dsp:nvSpPr>
        <dsp:cNvPr id="0" name=""/>
        <dsp:cNvSpPr/>
      </dsp:nvSpPr>
      <dsp:spPr>
        <a:xfrm rot="5400000">
          <a:off x="4383567" y="3812440"/>
          <a:ext cx="758607" cy="88477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C6C3B-D490-4041-8C7C-4B345AD705AA}">
      <dsp:nvSpPr>
        <dsp:cNvPr id="0" name=""/>
        <dsp:cNvSpPr/>
      </dsp:nvSpPr>
      <dsp:spPr>
        <a:xfrm>
          <a:off x="3600406" y="2651383"/>
          <a:ext cx="3243387" cy="1117476"/>
        </a:xfrm>
        <a:prstGeom prst="roundRect">
          <a:avLst>
            <a:gd name="adj" fmla="val 1667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8750" h="114300" prst="artDeco"/>
          <a:bevelB w="152400" h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Муниципальный координатор</a:t>
          </a:r>
          <a:endParaRPr lang="ru-RU" sz="2400" kern="1200" dirty="0"/>
        </a:p>
      </dsp:txBody>
      <dsp:txXfrm>
        <a:off x="3654967" y="2705944"/>
        <a:ext cx="3134265" cy="1008354"/>
      </dsp:txXfrm>
    </dsp:sp>
    <dsp:sp modelId="{F602F214-6FC5-4D9D-8EF7-DFC32EE8AA9E}">
      <dsp:nvSpPr>
        <dsp:cNvPr id="0" name=""/>
        <dsp:cNvSpPr/>
      </dsp:nvSpPr>
      <dsp:spPr>
        <a:xfrm>
          <a:off x="6001513" y="2939650"/>
          <a:ext cx="1161119" cy="903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E1E77-EC85-425B-BA3B-F8EFF8CA26E2}">
      <dsp:nvSpPr>
        <dsp:cNvPr id="0" name=""/>
        <dsp:cNvSpPr/>
      </dsp:nvSpPr>
      <dsp:spPr>
        <a:xfrm>
          <a:off x="5256582" y="3857968"/>
          <a:ext cx="3411735" cy="1117476"/>
        </a:xfrm>
        <a:prstGeom prst="roundRect">
          <a:avLst>
            <a:gd name="adj" fmla="val 1667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8750" h="114300" prst="artDeco"/>
          <a:bevelB w="152400" h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Специалист </a:t>
          </a:r>
          <a:r>
            <a:rPr lang="ru-RU" sz="2400" kern="1200" dirty="0" err="1" smtClean="0"/>
            <a:t>ЦОПМиКП</a:t>
          </a:r>
          <a:r>
            <a:rPr lang="ru-RU" sz="2400" kern="1200" dirty="0" smtClean="0"/>
            <a:t> (центра аттестации)</a:t>
          </a:r>
          <a:endParaRPr lang="ru-RU" sz="2400" kern="1200" dirty="0"/>
        </a:p>
      </dsp:txBody>
      <dsp:txXfrm>
        <a:off x="5311143" y="3912529"/>
        <a:ext cx="3302613" cy="10083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D9574-C409-4E25-BAC8-C4452B7BF775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0E1C7-1ED4-4D41-8773-C527150BB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99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18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81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704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1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30E1C7-1ED4-4D41-8773-C527150BB9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67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18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644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645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18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18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0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8A71-888F-4098-B8DB-4F0926576AD1}" type="datetime1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29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AF0F-6D33-4259-B650-5888ADBCE3ED}" type="datetime1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8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A5E-E9D1-4896-B736-923C9AE4F3DD}" type="datetime1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9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85C2-57DA-45DB-94CA-EE71E5425662}" type="datetime1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1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397-B3EF-4FC0-8B6C-411CDF5F70FE}" type="datetime1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8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9D0CB-26BF-4C85-9DEC-BE9CBA1139C8}" type="datetime1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5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029E-1AC1-440D-AABE-0A17D73E2682}" type="datetime1">
              <a:rPr lang="ru-RU" smtClean="0"/>
              <a:t>01.02.2024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0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11CC-09E3-451B-8942-329794FEDDDE}" type="datetime1">
              <a:rPr lang="ru-RU" smtClean="0"/>
              <a:t>01.02.2024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7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A908A-4DBE-43EB-AE27-84AF36FDF416}" type="datetime1">
              <a:rPr lang="ru-RU" smtClean="0"/>
              <a:t>01.02.2024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2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57D38-253A-41B7-B3FF-1D8184EFBAA1}" type="datetime1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4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AC3-DDA7-4C16-9728-264BA456410B}" type="datetime1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7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9C51-E247-4B20-BA87-7C4739B8CD06}" type="datetime1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9D09-C74D-4F7A-A3BD-940A6A18E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94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oipkro.ru/departments/centr-attestacii-ocenki-32/attestaciya-pedagogicheskih-rabotnikov-242/attestuemomu-223/" TargetMode="Externa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ipkro.ru/index.php?act=departments&amp;page=24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4221088"/>
            <a:ext cx="5580112" cy="18002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  <a:latin typeface="Constantia" pitchFamily="18" charset="0"/>
              </a:rPr>
              <a:t>«Особенности организации аттестации на квалификационную категорию педагог-наставник» 2024</a:t>
            </a:r>
            <a:endParaRPr lang="ru-RU" sz="28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4521023"/>
            <a:ext cx="3024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Центр оценки профессионального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мастерства и квалификации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педагогов </a:t>
            </a:r>
          </a:p>
        </p:txBody>
      </p:sp>
    </p:spTree>
    <p:extLst>
      <p:ext uri="{BB962C8B-B14F-4D97-AF65-F5344CB8AC3E}">
        <p14:creationId xmlns:p14="http://schemas.microsoft.com/office/powerpoint/2010/main" val="35494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0888" y="6309320"/>
            <a:ext cx="2133600" cy="365125"/>
          </a:xfrm>
        </p:spPr>
        <p:txBody>
          <a:bodyPr/>
          <a:lstStyle/>
          <a:p>
            <a:fld id="{B46B9D09-C74D-4F7A-A3BD-940A6A18E41D}" type="slidenum">
              <a:rPr lang="ru-RU" sz="1800" smtClean="0">
                <a:solidFill>
                  <a:schemeClr val="accent5">
                    <a:lumMod val="75000"/>
                  </a:schemeClr>
                </a:solidFill>
              </a:rPr>
              <a:t>10</a:t>
            </a:fld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59155844"/>
              </p:ext>
            </p:extLst>
          </p:nvPr>
        </p:nvGraphicFramePr>
        <p:xfrm>
          <a:off x="323528" y="116632"/>
          <a:ext cx="864096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051720" y="332656"/>
            <a:ext cx="6480720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Дистанционная форма аттестации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9994" y="1594765"/>
            <a:ext cx="7920880" cy="29143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Специалисту предоставляются аттестационные материалы, содержащие результаты  практической деятельности аттестуемого, </a:t>
            </a:r>
            <a:r>
              <a:rPr lang="ru-RU" sz="2200" u="sng" dirty="0" smtClean="0">
                <a:solidFill>
                  <a:schemeClr val="tx1"/>
                </a:solidFill>
              </a:rPr>
              <a:t>в личном кабинете аттестуемого</a:t>
            </a:r>
            <a:r>
              <a:rPr lang="ru-RU" sz="2200" dirty="0" smtClean="0">
                <a:solidFill>
                  <a:schemeClr val="tx1"/>
                </a:solidFill>
              </a:rPr>
              <a:t> электронной системы «Аттестация».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31640" y="4653482"/>
            <a:ext cx="6624736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Ходатайство подается </a:t>
            </a:r>
            <a:r>
              <a:rPr lang="ru-RU" sz="2200" u="sng" dirty="0" smtClean="0">
                <a:solidFill>
                  <a:schemeClr val="tx1"/>
                </a:solidFill>
              </a:rPr>
              <a:t>вместе </a:t>
            </a:r>
            <a:r>
              <a:rPr lang="ru-RU" sz="2200" u="sng" dirty="0" smtClean="0">
                <a:solidFill>
                  <a:schemeClr val="tx1"/>
                </a:solidFill>
              </a:rPr>
              <a:t>с заявлением</a:t>
            </a:r>
            <a:r>
              <a:rPr lang="ru-RU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Выгнутая влево стрелка 16"/>
          <p:cNvSpPr/>
          <p:nvPr/>
        </p:nvSpPr>
        <p:spPr>
          <a:xfrm>
            <a:off x="1992035" y="1117094"/>
            <a:ext cx="419725" cy="4776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899592" y="4585814"/>
            <a:ext cx="360040" cy="4273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z="1800" smtClean="0">
                <a:solidFill>
                  <a:schemeClr val="accent5">
                    <a:lumMod val="75000"/>
                  </a:schemeClr>
                </a:solidFill>
              </a:rPr>
              <a:t>11</a:t>
            </a:fld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499176" cy="849933"/>
          </a:xfrm>
        </p:spPr>
        <p:txBody>
          <a:bodyPr>
            <a:noAutofit/>
          </a:bodyPr>
          <a:lstStyle/>
          <a:p>
            <a:r>
              <a:rPr lang="ru-RU" sz="2600" b="1" i="1" dirty="0" smtClean="0"/>
              <a:t>Требования к оформлению аттестационных материалов</a:t>
            </a:r>
            <a:endParaRPr lang="ru-RU" sz="26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Объект 7"/>
          <p:cNvSpPr>
            <a:spLocks noGrp="1"/>
          </p:cNvSpPr>
          <p:nvPr>
            <p:ph idx="1"/>
          </p:nvPr>
        </p:nvSpPr>
        <p:spPr>
          <a:xfrm>
            <a:off x="1115616" y="1844824"/>
            <a:ext cx="7643192" cy="45620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Шрифт </a:t>
            </a:r>
            <a:r>
              <a:rPr lang="ru-RU" sz="2400" dirty="0"/>
              <a:t>– </a:t>
            </a:r>
            <a:r>
              <a:rPr lang="ru-RU" sz="2400" dirty="0" err="1"/>
              <a:t>Times</a:t>
            </a:r>
            <a:r>
              <a:rPr lang="ru-RU" sz="2400" dirty="0"/>
              <a:t> </a:t>
            </a:r>
            <a:r>
              <a:rPr lang="ru-RU" sz="2400" dirty="0" err="1"/>
              <a:t>New</a:t>
            </a:r>
            <a:r>
              <a:rPr lang="ru-RU" sz="2400" dirty="0"/>
              <a:t> </a:t>
            </a:r>
            <a:r>
              <a:rPr lang="ru-RU" sz="2400" dirty="0" err="1"/>
              <a:t>Roman</a:t>
            </a:r>
            <a:r>
              <a:rPr lang="ru-RU" sz="2400" dirty="0"/>
              <a:t>. </a:t>
            </a:r>
          </a:p>
          <a:p>
            <a:pPr marL="0" indent="0">
              <a:buNone/>
            </a:pPr>
            <a:r>
              <a:rPr lang="ru-RU" sz="2400" dirty="0" smtClean="0"/>
              <a:t>Размер </a:t>
            </a:r>
            <a:r>
              <a:rPr lang="ru-RU" sz="2400" dirty="0"/>
              <a:t>шрифта </a:t>
            </a:r>
            <a:r>
              <a:rPr lang="ru-RU" sz="2400" dirty="0" smtClean="0"/>
              <a:t>основного – 12</a:t>
            </a:r>
          </a:p>
          <a:p>
            <a:pPr marL="0" indent="0">
              <a:buNone/>
            </a:pPr>
            <a:r>
              <a:rPr lang="ru-RU" sz="2400" dirty="0" smtClean="0"/>
              <a:t>Шрифт в таблицах – 10</a:t>
            </a:r>
          </a:p>
          <a:p>
            <a:pPr marL="0" indent="0">
              <a:buNone/>
            </a:pPr>
            <a:r>
              <a:rPr lang="ru-RU" sz="2400" dirty="0" smtClean="0"/>
              <a:t>Межстрочный интервал – одинарный</a:t>
            </a:r>
          </a:p>
          <a:p>
            <a:pPr marL="0" indent="0">
              <a:buNone/>
            </a:pPr>
            <a:r>
              <a:rPr lang="ru-RU" sz="2400" dirty="0" smtClean="0"/>
              <a:t>Выравнивание текста – по ширине</a:t>
            </a:r>
          </a:p>
          <a:p>
            <a:pPr marL="0" indent="0">
              <a:buNone/>
            </a:pPr>
            <a:r>
              <a:rPr lang="ru-RU" sz="2400" dirty="0" smtClean="0"/>
              <a:t>Прикреплять сканированное изображение документа (не фото</a:t>
            </a:r>
            <a:r>
              <a:rPr lang="ru-RU" sz="2400" dirty="0"/>
              <a:t>,</a:t>
            </a:r>
            <a:r>
              <a:rPr lang="ru-RU" sz="2400" dirty="0" smtClean="0"/>
              <a:t> </a:t>
            </a:r>
            <a:r>
              <a:rPr lang="en-US" sz="2400" dirty="0" smtClean="0"/>
              <a:t>PDF</a:t>
            </a:r>
            <a:r>
              <a:rPr lang="ru-RU" sz="2400" dirty="0" smtClean="0"/>
              <a:t>)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8469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419872" y="4509120"/>
            <a:ext cx="572412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Constantia" pitchFamily="18" charset="0"/>
              </a:rPr>
              <a:t>Аттестация «педагог-наставник»</a:t>
            </a:r>
            <a:endParaRPr lang="ru-RU" sz="3200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25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13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8280" y="1479145"/>
            <a:ext cx="86769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45. Аттестация в целях установления </a:t>
            </a:r>
            <a:endParaRPr lang="ru-RU" dirty="0" smtClean="0"/>
          </a:p>
          <a:p>
            <a:r>
              <a:rPr lang="ru-RU" dirty="0" smtClean="0"/>
              <a:t>квалификационной </a:t>
            </a:r>
            <a:r>
              <a:rPr lang="ru-RU" dirty="0"/>
              <a:t>категории </a:t>
            </a:r>
            <a:endParaRPr lang="ru-RU" dirty="0" smtClean="0"/>
          </a:p>
          <a:p>
            <a:r>
              <a:rPr lang="ru-RU" dirty="0" smtClean="0"/>
              <a:t>"</a:t>
            </a:r>
            <a:r>
              <a:rPr lang="ru-RU" dirty="0"/>
              <a:t>педагог-методист" или "педагог-наставник" проводится по желанию педагогических работников. К указанной аттестации допускаются педагогические работники, </a:t>
            </a:r>
            <a:r>
              <a:rPr lang="ru-RU" b="1" dirty="0"/>
              <a:t>имеющие высшую квалификационную категорию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46. Аттестация педагогических работников в целях установления квалификационных </a:t>
            </a:r>
            <a:r>
              <a:rPr lang="ru-RU" dirty="0" smtClean="0"/>
              <a:t>категорий "</a:t>
            </a:r>
            <a:r>
              <a:rPr lang="ru-RU" dirty="0"/>
              <a:t>педагог-методист", "педагог-наставник" </a:t>
            </a:r>
            <a:r>
              <a:rPr lang="ru-RU" b="1" dirty="0"/>
              <a:t>проводится аттестационными комиссиями</a:t>
            </a:r>
            <a:r>
              <a:rPr lang="ru-RU" dirty="0"/>
              <a:t>, </a:t>
            </a:r>
            <a:r>
              <a:rPr lang="ru-RU" dirty="0" smtClean="0"/>
              <a:t>сформированными в </a:t>
            </a:r>
            <a:r>
              <a:rPr lang="ru-RU" dirty="0"/>
              <a:t>порядке, предусмотренном пунктами 25 и 26 настоящего Порядка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47. Аттестация педагогических работников в целях установления квалификационной категории "педагог-методист" или "педагог-наставник" </a:t>
            </a:r>
            <a:r>
              <a:rPr lang="ru-RU" b="1" dirty="0" smtClean="0"/>
              <a:t>проводится на основании заявлений </a:t>
            </a:r>
            <a:r>
              <a:rPr lang="ru-RU" dirty="0" smtClean="0"/>
              <a:t>в аттестационную комиссию,</a:t>
            </a:r>
          </a:p>
          <a:p>
            <a:r>
              <a:rPr lang="ru-RU" dirty="0" smtClean="0"/>
              <a:t>подаваемых способами, указанными в пункте 27 настоящего Порядка.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16633"/>
            <a:ext cx="2344286" cy="156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57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14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2696" y="1214492"/>
            <a:ext cx="85586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48. В заявлении в аттестационную комиссию </a:t>
            </a:r>
            <a:endParaRPr lang="ru-RU" dirty="0" smtClean="0"/>
          </a:p>
          <a:p>
            <a:r>
              <a:rPr lang="ru-RU" dirty="0" smtClean="0"/>
              <a:t>педагогические </a:t>
            </a:r>
            <a:r>
              <a:rPr lang="ru-RU" dirty="0"/>
              <a:t>работники </a:t>
            </a:r>
            <a:r>
              <a:rPr lang="ru-RU" b="1" dirty="0"/>
              <a:t>сообщают </a:t>
            </a:r>
            <a:r>
              <a:rPr lang="ru-RU" b="1" dirty="0" smtClean="0"/>
              <a:t>сведения </a:t>
            </a:r>
          </a:p>
          <a:p>
            <a:r>
              <a:rPr lang="ru-RU" b="1" dirty="0" smtClean="0"/>
              <a:t>об </a:t>
            </a:r>
            <a:r>
              <a:rPr lang="ru-RU" b="1" dirty="0"/>
              <a:t>уровне образования (квалификации), результатах деятельности</a:t>
            </a:r>
            <a:r>
              <a:rPr lang="ru-RU" dirty="0"/>
              <a:t>, связанной с </a:t>
            </a:r>
            <a:r>
              <a:rPr lang="ru-RU" dirty="0" smtClean="0"/>
              <a:t>методической работой </a:t>
            </a:r>
            <a:r>
              <a:rPr lang="ru-RU" dirty="0"/>
              <a:t>или наставничеством, об имеющейся высшей квалификационной категории, а также </a:t>
            </a:r>
            <a:r>
              <a:rPr lang="ru-RU" dirty="0" smtClean="0"/>
              <a:t>о квалификационной </a:t>
            </a:r>
            <a:r>
              <a:rPr lang="ru-RU" dirty="0"/>
              <a:t>категории, по которой они желают пройти аттестацию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К заявлению в аттестационную комиссию прилагается </a:t>
            </a:r>
            <a:r>
              <a:rPr lang="ru-RU" b="1" dirty="0"/>
              <a:t>ходатайство</a:t>
            </a:r>
            <a:r>
              <a:rPr lang="ru-RU" dirty="0"/>
              <a:t> работодателя в</a:t>
            </a:r>
          </a:p>
          <a:p>
            <a:r>
              <a:rPr lang="ru-RU" dirty="0"/>
              <a:t>аттестационную комиссию, характеризующее деятельность педагогического работника</a:t>
            </a:r>
            <a:r>
              <a:rPr lang="ru-RU" dirty="0" smtClean="0"/>
              <a:t>, направленную </a:t>
            </a:r>
            <a:r>
              <a:rPr lang="ru-RU" dirty="0"/>
              <a:t>на совершенствование методической работы или наставничества </a:t>
            </a:r>
            <a:r>
              <a:rPr lang="ru-RU" dirty="0" smtClean="0"/>
              <a:t>непосредственно в </a:t>
            </a:r>
            <a:r>
              <a:rPr lang="ru-RU" dirty="0"/>
              <a:t>образовательной организации (далее - ходатайство работодателя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dirty="0"/>
              <a:t>Ходатайство работодателя </a:t>
            </a:r>
            <a:r>
              <a:rPr lang="ru-RU" b="1" dirty="0"/>
              <a:t>формируется на основе решения педагогического </a:t>
            </a:r>
            <a:r>
              <a:rPr lang="ru-RU" b="1" dirty="0" smtClean="0"/>
              <a:t>совета образовательной </a:t>
            </a:r>
            <a:r>
              <a:rPr lang="ru-RU" b="1" dirty="0"/>
              <a:t>организации </a:t>
            </a:r>
            <a:r>
              <a:rPr lang="ru-RU" dirty="0"/>
              <a:t>(иного коллегиального органа управления </a:t>
            </a:r>
            <a:r>
              <a:rPr lang="ru-RU" dirty="0" smtClean="0"/>
              <a:t>образовательной организации</a:t>
            </a:r>
            <a:r>
              <a:rPr lang="ru-RU" dirty="0"/>
              <a:t>), на котором рассматривалась деятельность педагогического работника</a:t>
            </a:r>
            <a:r>
              <a:rPr lang="ru-RU" dirty="0" smtClean="0"/>
              <a:t>, осуществляющего </a:t>
            </a:r>
            <a:r>
              <a:rPr lang="ru-RU" dirty="0"/>
              <a:t>методическую работу или наставничество, </a:t>
            </a:r>
            <a:r>
              <a:rPr lang="ru-RU" b="1" dirty="0"/>
              <a:t>согласованного с </a:t>
            </a:r>
            <a:r>
              <a:rPr lang="ru-RU" b="1" dirty="0" smtClean="0"/>
              <a:t>выборным органом </a:t>
            </a:r>
            <a:r>
              <a:rPr lang="ru-RU" b="1" dirty="0"/>
              <a:t>соответствующей первичной профсоюзной организации</a:t>
            </a:r>
            <a:r>
              <a:rPr lang="ru-RU" dirty="0"/>
              <a:t>, а в отсутствие такового </a:t>
            </a:r>
            <a:r>
              <a:rPr lang="ru-RU" dirty="0" smtClean="0"/>
              <a:t>– с иным </a:t>
            </a:r>
            <a:r>
              <a:rPr lang="ru-RU" dirty="0"/>
              <a:t>представительным органом (представителем) работников организации.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550" y="116632"/>
            <a:ext cx="2353272" cy="156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06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15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843577"/>
            <a:ext cx="8136904" cy="53302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Прямоугольник 1"/>
          <p:cNvSpPr/>
          <p:nvPr/>
        </p:nvSpPr>
        <p:spPr>
          <a:xfrm>
            <a:off x="461534" y="6301899"/>
            <a:ext cx="8502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hlinkClick r:id="rId5"/>
              </a:rPr>
              <a:t>https://toipkro.ru/departments/centr-attestacii-ocenki-32/attestaciya-pedagogicheskih-rabotnikov-242/attestuemomu-223</a:t>
            </a:r>
            <a:r>
              <a:rPr lang="ru-RU" sz="1200" dirty="0" smtClean="0">
                <a:hlinkClick r:id="rId5"/>
              </a:rPr>
              <a:t>/</a:t>
            </a:r>
            <a:endParaRPr lang="ru-RU" sz="1200" dirty="0" smtClean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7384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16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093371"/>
            <a:ext cx="8358937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Настоящее ходатайство сформировано на основе решения педагогического совета</a:t>
            </a:r>
          </a:p>
          <a:p>
            <a:r>
              <a:rPr lang="ru-RU" sz="1400" dirty="0"/>
              <a:t>образовательной организации (иного коллегиального органа управления в соответствии с</a:t>
            </a:r>
          </a:p>
          <a:p>
            <a:r>
              <a:rPr lang="ru-RU" sz="1400" dirty="0"/>
              <a:t>уставом) ________________________________________________________________________</a:t>
            </a:r>
          </a:p>
          <a:p>
            <a:r>
              <a:rPr lang="ru-RU" sz="1400" baseline="30000" dirty="0" smtClean="0"/>
              <a:t>                              (</a:t>
            </a:r>
            <a:r>
              <a:rPr lang="ru-RU" sz="1400" baseline="30000" dirty="0"/>
              <a:t>указывается полное наименование коллегиального органа управления и организации согласно уставу)</a:t>
            </a:r>
          </a:p>
          <a:p>
            <a:r>
              <a:rPr lang="ru-RU" sz="1400" dirty="0"/>
              <a:t>протокол от «_____» ____________ 20___г. № _____.</a:t>
            </a:r>
          </a:p>
          <a:p>
            <a:r>
              <a:rPr lang="ru-RU" sz="1400" dirty="0"/>
              <a:t>Настоящее ходатайство согласовано с выборным органом первичной профсоюзной</a:t>
            </a:r>
          </a:p>
          <a:p>
            <a:r>
              <a:rPr lang="ru-RU" sz="1400" dirty="0"/>
              <a:t>организации или иным представительным органом (представителем) работников</a:t>
            </a:r>
          </a:p>
          <a:p>
            <a:r>
              <a:rPr lang="ru-RU" sz="1400" dirty="0"/>
              <a:t>организации</a:t>
            </a:r>
          </a:p>
          <a:p>
            <a:r>
              <a:rPr lang="ru-RU" sz="1400" dirty="0"/>
              <a:t>________________________________________________________________________________</a:t>
            </a:r>
          </a:p>
          <a:p>
            <a:r>
              <a:rPr lang="ru-RU" sz="1400" baseline="30000" dirty="0" smtClean="0"/>
              <a:t>                                                                     (</a:t>
            </a:r>
            <a:r>
              <a:rPr lang="ru-RU" sz="1400" baseline="30000" dirty="0"/>
              <a:t>указывается полное наименование представительного органа)</a:t>
            </a:r>
          </a:p>
          <a:p>
            <a:r>
              <a:rPr lang="ru-RU" sz="1400" dirty="0"/>
              <a:t>протокол от «_____» ______________ 20___г. № _____</a:t>
            </a:r>
          </a:p>
          <a:p>
            <a:r>
              <a:rPr lang="ru-RU" sz="1400" b="1" dirty="0"/>
              <a:t>Настоящим подтверждаем, что ___________________________________________________</a:t>
            </a:r>
          </a:p>
          <a:p>
            <a:r>
              <a:rPr lang="ru-RU" sz="1400" b="1" baseline="30000" dirty="0" smtClean="0"/>
              <a:t>                                                                                                                   (</a:t>
            </a:r>
            <a:r>
              <a:rPr lang="ru-RU" sz="1400" b="1" baseline="30000" dirty="0"/>
              <a:t>Фамилия, Имя, Отчество)</a:t>
            </a:r>
          </a:p>
          <a:p>
            <a:r>
              <a:rPr lang="ru-RU" sz="1400" b="1" dirty="0"/>
              <a:t>не является лицом, осуществляющим непосредственно в образовательной организации</a:t>
            </a:r>
          </a:p>
          <a:p>
            <a:r>
              <a:rPr lang="ru-RU" sz="1400" b="1" dirty="0"/>
              <a:t>методическую работу или наставническую деятельность, входящую в должностные</a:t>
            </a:r>
          </a:p>
          <a:p>
            <a:r>
              <a:rPr lang="ru-RU" sz="1400" b="1" dirty="0"/>
              <a:t>обязанности по занимаемой/</a:t>
            </a:r>
            <a:r>
              <a:rPr lang="ru-RU" sz="1400" b="1" dirty="0" err="1"/>
              <a:t>ым</a:t>
            </a:r>
            <a:r>
              <a:rPr lang="ru-RU" sz="1400" b="1" dirty="0"/>
              <a:t> в организации должности/ям (включая заместитель</a:t>
            </a:r>
          </a:p>
          <a:p>
            <a:r>
              <a:rPr lang="ru-RU" sz="1400" b="1" dirty="0"/>
              <a:t>директора, методист, старший воспитатель, инструктор-методист и т.п</a:t>
            </a:r>
            <a:r>
              <a:rPr lang="ru-RU" sz="1400" b="1" dirty="0" smtClean="0"/>
              <a:t>.)</a:t>
            </a:r>
          </a:p>
          <a:p>
            <a:endParaRPr lang="ru-RU" sz="1400" dirty="0"/>
          </a:p>
          <a:p>
            <a:r>
              <a:rPr lang="ru-RU" sz="1400" dirty="0"/>
              <a:t>Руководитель </a:t>
            </a:r>
            <a:r>
              <a:rPr lang="ru-RU" sz="1400" dirty="0" smtClean="0"/>
              <a:t>образовательной организации ____________________ </a:t>
            </a:r>
            <a:r>
              <a:rPr lang="ru-RU" sz="1400" dirty="0"/>
              <a:t>__________________</a:t>
            </a:r>
          </a:p>
          <a:p>
            <a:r>
              <a:rPr lang="ru-RU" sz="1400" baseline="30000" dirty="0" smtClean="0"/>
              <a:t>                                                                                                                                                               подпись	расшифровка подписи</a:t>
            </a:r>
            <a:endParaRPr lang="ru-RU" sz="1400" baseline="30000" dirty="0"/>
          </a:p>
          <a:p>
            <a:r>
              <a:rPr lang="ru-RU" sz="1400" dirty="0"/>
              <a:t>Согласовано:</a:t>
            </a:r>
          </a:p>
          <a:p>
            <a:r>
              <a:rPr lang="ru-RU" sz="1400" dirty="0"/>
              <a:t>Председатель педагогического совета ____________________ __________________</a:t>
            </a:r>
          </a:p>
          <a:p>
            <a:r>
              <a:rPr lang="ru-RU" sz="1400" baseline="30000" dirty="0" smtClean="0"/>
              <a:t>				подпись                              </a:t>
            </a:r>
            <a:r>
              <a:rPr lang="ru-RU" sz="1400" baseline="30000" dirty="0"/>
              <a:t>расшифровка подписи</a:t>
            </a:r>
          </a:p>
          <a:p>
            <a:r>
              <a:rPr lang="ru-RU" sz="1400" dirty="0" smtClean="0"/>
              <a:t>Председатель </a:t>
            </a:r>
            <a:r>
              <a:rPr lang="ru-RU" sz="1400" dirty="0"/>
              <a:t>первичной профсоюзной организации ______________ </a:t>
            </a:r>
            <a:r>
              <a:rPr lang="ru-RU" sz="1400" dirty="0" smtClean="0"/>
              <a:t>__________________</a:t>
            </a:r>
          </a:p>
          <a:p>
            <a:r>
              <a:rPr lang="ru-RU" sz="1400" baseline="30000" dirty="0" smtClean="0"/>
              <a:t>                                                                                                                                                              подпись                              </a:t>
            </a:r>
            <a:r>
              <a:rPr lang="ru-RU" sz="1400" baseline="30000" dirty="0"/>
              <a:t>расшифровка подписи</a:t>
            </a:r>
          </a:p>
          <a:p>
            <a:r>
              <a:rPr lang="ru-RU" sz="1400" dirty="0" smtClean="0"/>
              <a:t>Дата </a:t>
            </a:r>
            <a:r>
              <a:rPr lang="ru-RU" sz="1400" dirty="0"/>
              <a:t>«______» ____________20_____г.</a:t>
            </a:r>
          </a:p>
        </p:txBody>
      </p:sp>
    </p:spTree>
    <p:extLst>
      <p:ext uri="{BB962C8B-B14F-4D97-AF65-F5344CB8AC3E}">
        <p14:creationId xmlns:p14="http://schemas.microsoft.com/office/powerpoint/2010/main" val="3573375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17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17942" y="628544"/>
            <a:ext cx="74260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«педагог-наставник» </a:t>
            </a:r>
            <a:r>
              <a:rPr lang="ru-RU" sz="2000" dirty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 2)</a:t>
            </a:r>
            <a:endParaRPr lang="ru-RU" sz="2000" dirty="0">
              <a:solidFill>
                <a:srgbClr val="6F25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6975" y="19168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6F252D"/>
                </a:solidFill>
              </a:rPr>
              <a:t>7. 1. руководство </a:t>
            </a:r>
            <a:r>
              <a:rPr lang="ru-RU" sz="2000" b="1" dirty="0">
                <a:solidFill>
                  <a:srgbClr val="6F252D"/>
                </a:solidFill>
              </a:rPr>
              <a:t>практической подготовкой студентов, обучающихся по </a:t>
            </a:r>
            <a:r>
              <a:rPr lang="ru-RU" sz="2000" b="1" dirty="0" smtClean="0">
                <a:solidFill>
                  <a:srgbClr val="6F252D"/>
                </a:solidFill>
              </a:rPr>
              <a:t>образовательным программам </a:t>
            </a:r>
            <a:r>
              <a:rPr lang="ru-RU" sz="2000" b="1" dirty="0">
                <a:solidFill>
                  <a:srgbClr val="6F252D"/>
                </a:solidFill>
              </a:rPr>
              <a:t>среднего профессионального образования и (или) образовательным </a:t>
            </a:r>
            <a:r>
              <a:rPr lang="ru-RU" sz="2000" b="1" dirty="0" smtClean="0">
                <a:solidFill>
                  <a:srgbClr val="6F252D"/>
                </a:solidFill>
              </a:rPr>
              <a:t>программам высшего </a:t>
            </a:r>
            <a:r>
              <a:rPr lang="ru-RU" sz="2000" b="1" dirty="0">
                <a:solidFill>
                  <a:srgbClr val="6F252D"/>
                </a:solidFill>
              </a:rPr>
              <a:t>образования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582644"/>
              </p:ext>
            </p:extLst>
          </p:nvPr>
        </p:nvGraphicFramePr>
        <p:xfrm>
          <a:off x="368591" y="3352577"/>
          <a:ext cx="8406818" cy="16914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4532">
                  <a:extLst>
                    <a:ext uri="{9D8B030D-6E8A-4147-A177-3AD203B41FA5}">
                      <a16:colId xmlns:a16="http://schemas.microsoft.com/office/drawing/2014/main" val="3268934302"/>
                    </a:ext>
                  </a:extLst>
                </a:gridCol>
                <a:gridCol w="3197789">
                  <a:extLst>
                    <a:ext uri="{9D8B030D-6E8A-4147-A177-3AD203B41FA5}">
                      <a16:colId xmlns:a16="http://schemas.microsoft.com/office/drawing/2014/main" val="2985702628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4017809102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val="532298164"/>
                    </a:ext>
                  </a:extLst>
                </a:gridCol>
              </a:tblGrid>
              <a:tr h="868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Дата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Тема сопровождения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Подтверждающий документ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</a:t>
                      </a:r>
                      <a:r>
                        <a:rPr lang="ru-RU" sz="1800" dirty="0" smtClean="0">
                          <a:effectLst/>
                        </a:rPr>
                        <a:t>студентов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669894"/>
                  </a:ext>
                </a:extLst>
              </a:tr>
              <a:tr h="4515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8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38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89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18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5516" y="116632"/>
            <a:ext cx="8712968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Итоговое заключение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по результатам всестороннего анализа наставнической деятельности педагогического работника</a:t>
            </a:r>
            <a:r>
              <a:rPr lang="ru-RU" sz="1600" dirty="0">
                <a:latin typeface="PT Astra Serif" panose="020A0603040505020204" pitchFamily="18" charset="-52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PT Astra Serif" panose="020A0603040505020204" pitchFamily="18" charset="-52"/>
                <a:ea typeface="Times New Roman" panose="02020603050405020304" pitchFamily="18" charset="0"/>
              </a:rPr>
              <a:t>в целях установления квалификационной категории «педагог-наставник»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1. Ф.И.О.</a:t>
            </a:r>
            <a:r>
              <a:rPr lang="ru-RU" sz="1600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(полностью) </a:t>
            </a:r>
            <a:r>
              <a:rPr lang="ru-RU" sz="1600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2. Количество полных лет </a:t>
            </a:r>
            <a:r>
              <a:rPr lang="ru-RU" sz="1600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________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3. Место работы </a:t>
            </a:r>
            <a:r>
              <a:rPr lang="ru-RU" sz="1600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 			</a:t>
            </a:r>
            <a:r>
              <a:rPr lang="ru-RU" sz="1600" baseline="30000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baseline="30000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полное наименование образовательной организации)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4. Занимаемая должность на момент аттестации </a:t>
            </a:r>
            <a:r>
              <a:rPr lang="ru-RU" sz="1600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дата назначения на эту должность</a:t>
            </a:r>
            <a:r>
              <a:rPr lang="ru-RU" sz="1600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№ распорядительного акта</a:t>
            </a:r>
            <a:r>
              <a:rPr lang="ru-RU" sz="1600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________________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5. Уровень образования (квалификации)_____________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6. Дата установления высшей квалификационной категории </a:t>
            </a:r>
            <a:r>
              <a:rPr lang="ru-RU" sz="1600" dirty="0" smtClean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__________________,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распоряжение </a:t>
            </a:r>
            <a:r>
              <a:rPr lang="ru-RU" sz="1600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от ______________ № ________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7. Результаты всестороннего анализа наставнической деятельности </a:t>
            </a:r>
            <a:endParaRPr lang="ru-RU" sz="1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011841"/>
              </p:ext>
            </p:extLst>
          </p:nvPr>
        </p:nvGraphicFramePr>
        <p:xfrm>
          <a:off x="323528" y="3967790"/>
          <a:ext cx="8496944" cy="2609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84819">
                  <a:extLst>
                    <a:ext uri="{9D8B030D-6E8A-4147-A177-3AD203B41FA5}">
                      <a16:colId xmlns:a16="http://schemas.microsoft.com/office/drawing/2014/main" val="1725216458"/>
                    </a:ext>
                  </a:extLst>
                </a:gridCol>
                <a:gridCol w="6776935">
                  <a:extLst>
                    <a:ext uri="{9D8B030D-6E8A-4147-A177-3AD203B41FA5}">
                      <a16:colId xmlns:a16="http://schemas.microsoft.com/office/drawing/2014/main" val="3069563675"/>
                    </a:ext>
                  </a:extLst>
                </a:gridCol>
                <a:gridCol w="1035190">
                  <a:extLst>
                    <a:ext uri="{9D8B030D-6E8A-4147-A177-3AD203B41FA5}">
                      <a16:colId xmlns:a16="http://schemas.microsoft.com/office/drawing/2014/main" val="36237139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баллов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204247"/>
                  </a:ext>
                </a:extLst>
              </a:tr>
              <a:tr h="848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7.1.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Руководство практической подготовкой студентов, обучающихся по образовательным программам среднего профессионального образования и (или) образовательным программам высшего образования </a:t>
                      </a: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(таблица 1)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 – показатель не проявлен;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баллов – показатель проявлен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804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6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19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47665" y="404664"/>
            <a:ext cx="74260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«педагог-наставник» </a:t>
            </a:r>
            <a:r>
              <a:rPr lang="ru-RU" sz="2000" dirty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 2)</a:t>
            </a:r>
            <a:endParaRPr lang="ru-RU" sz="2000" dirty="0">
              <a:solidFill>
                <a:srgbClr val="6F25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3933" y="1785874"/>
            <a:ext cx="85600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7. 2. наставничество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 отношении педагогических работников образовательной организации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активное сопровождение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их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профессиональным развитием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 образовательной организации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061023"/>
              </p:ext>
            </p:extLst>
          </p:nvPr>
        </p:nvGraphicFramePr>
        <p:xfrm>
          <a:off x="251520" y="2924944"/>
          <a:ext cx="8640960" cy="2895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3">
                  <a:extLst>
                    <a:ext uri="{9D8B030D-6E8A-4147-A177-3AD203B41FA5}">
                      <a16:colId xmlns:a16="http://schemas.microsoft.com/office/drawing/2014/main" val="72179983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1941249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382645244"/>
                    </a:ext>
                  </a:extLst>
                </a:gridCol>
                <a:gridCol w="3342296">
                  <a:extLst>
                    <a:ext uri="{9D8B030D-6E8A-4147-A177-3AD203B41FA5}">
                      <a16:colId xmlns:a16="http://schemas.microsoft.com/office/drawing/2014/main" val="1084862562"/>
                    </a:ext>
                  </a:extLst>
                </a:gridCol>
                <a:gridCol w="1842281">
                  <a:extLst>
                    <a:ext uri="{9D8B030D-6E8A-4147-A177-3AD203B41FA5}">
                      <a16:colId xmlns:a16="http://schemas.microsoft.com/office/drawing/2014/main" val="8156258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Учебный год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Приказ о закреплении наставником (дата, номер, название)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ФИО наставляемого педагога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Способы сопровождения (профессиональная адаптация,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профессиональное развитие,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построение индивидуальных маршрутов и т.п.)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Формы работы с наставляемыми (консультации, мастер-классы, тренинг,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коучинг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баддинг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и т.п.)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775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608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824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0888" y="6309320"/>
            <a:ext cx="2133600" cy="365125"/>
          </a:xfrm>
        </p:spPr>
        <p:txBody>
          <a:bodyPr/>
          <a:lstStyle/>
          <a:p>
            <a:fld id="{B46B9D09-C74D-4F7A-A3BD-940A6A18E41D}" type="slidenum">
              <a:rPr lang="ru-RU" sz="1800" smtClean="0">
                <a:solidFill>
                  <a:schemeClr val="accent5">
                    <a:lumMod val="75000"/>
                  </a:schemeClr>
                </a:solidFill>
              </a:rPr>
              <a:t>2</a:t>
            </a:fld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211144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Рассматриваемые вопросы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386477" y="2060848"/>
            <a:ext cx="6565184" cy="3096343"/>
          </a:xfr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88000" rIns="360000">
            <a:noAutofit/>
          </a:bodyPr>
          <a:lstStyle/>
          <a:p>
            <a:pPr marL="457200" indent="-457200" algn="ctr">
              <a:buFont typeface="+mj-lt"/>
              <a:buAutoNum type="arabicPeriod"/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</a:rPr>
              <a:t>Порядок аттестации.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</a:rPr>
              <a:t>Рекомендации по подготовке к аттестации в целях установления квалификационной категории.</a:t>
            </a:r>
          </a:p>
        </p:txBody>
      </p:sp>
      <p:pic>
        <p:nvPicPr>
          <p:cNvPr id="3074" name="Picture 2" descr="https://i.5sfer.com/post/postImage/thumb-164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219873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4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633642"/>
              </p:ext>
            </p:extLst>
          </p:nvPr>
        </p:nvGraphicFramePr>
        <p:xfrm>
          <a:off x="323528" y="1684972"/>
          <a:ext cx="8496944" cy="456565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84818">
                  <a:extLst>
                    <a:ext uri="{9D8B030D-6E8A-4147-A177-3AD203B41FA5}">
                      <a16:colId xmlns:a16="http://schemas.microsoft.com/office/drawing/2014/main" val="3488782194"/>
                    </a:ext>
                  </a:extLst>
                </a:gridCol>
                <a:gridCol w="6776936">
                  <a:extLst>
                    <a:ext uri="{9D8B030D-6E8A-4147-A177-3AD203B41FA5}">
                      <a16:colId xmlns:a16="http://schemas.microsoft.com/office/drawing/2014/main" val="2325248839"/>
                    </a:ext>
                  </a:extLst>
                </a:gridCol>
                <a:gridCol w="1035190">
                  <a:extLst>
                    <a:ext uri="{9D8B030D-6E8A-4147-A177-3AD203B41FA5}">
                      <a16:colId xmlns:a16="http://schemas.microsoft.com/office/drawing/2014/main" val="3524981436"/>
                    </a:ext>
                  </a:extLst>
                </a:gridCol>
              </a:tblGrid>
              <a:tr h="1121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800" b="1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800" b="1" i="1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Наставничество в отношении педагогических работников образовательной организации, активное сопровождение их профессионального развития в образовательной организации </a:t>
                      </a:r>
                      <a:r>
                        <a:rPr lang="ru-RU" sz="2800" i="1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(таблица 2)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800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 – показатель не проявлен;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800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баллов – показатель проявлен частично;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800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баллов – показатель проявлен в полной мере (в системе)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800" b="1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10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315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95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21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11720" y="1700808"/>
            <a:ext cx="8482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6F252D"/>
                </a:solidFill>
              </a:rPr>
              <a:t>7. 3. содействие </a:t>
            </a:r>
            <a:r>
              <a:rPr lang="ru-RU" sz="2000" b="1" dirty="0">
                <a:solidFill>
                  <a:srgbClr val="6F252D"/>
                </a:solidFill>
              </a:rPr>
              <a:t>в подготовке педагогических работников, в том числе из числа </a:t>
            </a:r>
            <a:r>
              <a:rPr lang="ru-RU" sz="2000" b="1" dirty="0" smtClean="0">
                <a:solidFill>
                  <a:srgbClr val="6F252D"/>
                </a:solidFill>
              </a:rPr>
              <a:t>молодых специалистов</a:t>
            </a:r>
            <a:r>
              <a:rPr lang="ru-RU" sz="2000" b="1" dirty="0">
                <a:solidFill>
                  <a:srgbClr val="6F252D"/>
                </a:solidFill>
              </a:rPr>
              <a:t>, к участию в конкурсах профессионального (педагогического) мастерства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4447"/>
              </p:ext>
            </p:extLst>
          </p:nvPr>
        </p:nvGraphicFramePr>
        <p:xfrm>
          <a:off x="393042" y="2943507"/>
          <a:ext cx="8500680" cy="26643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57953">
                  <a:extLst>
                    <a:ext uri="{9D8B030D-6E8A-4147-A177-3AD203B41FA5}">
                      <a16:colId xmlns:a16="http://schemas.microsoft.com/office/drawing/2014/main" val="2392013368"/>
                    </a:ext>
                  </a:extLst>
                </a:gridCol>
                <a:gridCol w="2075371">
                  <a:extLst>
                    <a:ext uri="{9D8B030D-6E8A-4147-A177-3AD203B41FA5}">
                      <a16:colId xmlns:a16="http://schemas.microsoft.com/office/drawing/2014/main" val="753012864"/>
                    </a:ext>
                  </a:extLst>
                </a:gridCol>
                <a:gridCol w="1589650">
                  <a:extLst>
                    <a:ext uri="{9D8B030D-6E8A-4147-A177-3AD203B41FA5}">
                      <a16:colId xmlns:a16="http://schemas.microsoft.com/office/drawing/2014/main" val="112215199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584895309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498687597"/>
                    </a:ext>
                  </a:extLst>
                </a:gridCol>
                <a:gridCol w="1225378">
                  <a:extLst>
                    <a:ext uri="{9D8B030D-6E8A-4147-A177-3AD203B41FA5}">
                      <a16:colId xmlns:a16="http://schemas.microsoft.com/office/drawing/2014/main" val="3284126994"/>
                    </a:ext>
                  </a:extLst>
                </a:gridCol>
              </a:tblGrid>
              <a:tr h="14903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Учебный год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Название профессионального конкурса, организатор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Уровень проведения конкурса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ФИО педагога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Форма сопровождения педагога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Результат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134881"/>
                  </a:ext>
                </a:extLst>
              </a:tr>
              <a:tr h="1630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53" marR="68553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35591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19672" y="430370"/>
            <a:ext cx="74260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«педагог-наставник» </a:t>
            </a:r>
            <a:r>
              <a:rPr lang="ru-RU" sz="2000" dirty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 2)</a:t>
            </a:r>
            <a:endParaRPr lang="ru-RU" sz="2000" dirty="0">
              <a:solidFill>
                <a:srgbClr val="6F25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90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22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112737"/>
              </p:ext>
            </p:extLst>
          </p:nvPr>
        </p:nvGraphicFramePr>
        <p:xfrm>
          <a:off x="477888" y="1219532"/>
          <a:ext cx="8208912" cy="36525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61604">
                  <a:extLst>
                    <a:ext uri="{9D8B030D-6E8A-4147-A177-3AD203B41FA5}">
                      <a16:colId xmlns:a16="http://schemas.microsoft.com/office/drawing/2014/main" val="3083367041"/>
                    </a:ext>
                  </a:extLst>
                </a:gridCol>
                <a:gridCol w="6547209">
                  <a:extLst>
                    <a:ext uri="{9D8B030D-6E8A-4147-A177-3AD203B41FA5}">
                      <a16:colId xmlns:a16="http://schemas.microsoft.com/office/drawing/2014/main" val="47224059"/>
                    </a:ext>
                  </a:extLst>
                </a:gridCol>
                <a:gridCol w="1000099">
                  <a:extLst>
                    <a:ext uri="{9D8B030D-6E8A-4147-A177-3AD203B41FA5}">
                      <a16:colId xmlns:a16="http://schemas.microsoft.com/office/drawing/2014/main" val="34168668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400" b="1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400" b="1" i="1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в подготовке педагогических работников, в том числе из числа молодых специалистов, к участию в конкурсах профессионального (педагогического) мастерства </a:t>
                      </a:r>
                      <a:r>
                        <a:rPr lang="ru-RU" sz="1400" i="1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(таблица 3)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40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 – показатель не проявлен;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40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баллов – содействует в подготовке педагогических работников к участию в конкурсах, отсутствует результативность;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баллов – использует эффективные формы сопровождения педагогов (наличие призовых мест в конкурсах, организованных муниципальными органами исполнительной власти);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баллов – использует эффективные формы сопровождения педагогов (наличие призовых мест в конкурсах, организованных региональными органами исполнительной власти);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баллов – использует эффективные формы сопровождения педагогов (наличие призовых мест в профессиональных конкурсах Минпросвещения России/ реализуемых Академией Минпросвещения России/ реализуемых при поддержке Минпросвещения России)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en-US" sz="1400" b="1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</a:t>
                      </a:r>
                      <a:r>
                        <a:rPr lang="ru-RU" sz="1400" b="1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1400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631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6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23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24439" y="1678320"/>
            <a:ext cx="7895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7. 4. распространение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авторских подходов и методических разработок в области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наставнической деятельности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 образовательной организации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046726"/>
              </p:ext>
            </p:extLst>
          </p:nvPr>
        </p:nvGraphicFramePr>
        <p:xfrm>
          <a:off x="375569" y="2814632"/>
          <a:ext cx="8271832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6706">
                  <a:extLst>
                    <a:ext uri="{9D8B030D-6E8A-4147-A177-3AD203B41FA5}">
                      <a16:colId xmlns:a16="http://schemas.microsoft.com/office/drawing/2014/main" val="3181570952"/>
                    </a:ext>
                  </a:extLst>
                </a:gridCol>
                <a:gridCol w="2628238">
                  <a:extLst>
                    <a:ext uri="{9D8B030D-6E8A-4147-A177-3AD203B41FA5}">
                      <a16:colId xmlns:a16="http://schemas.microsoft.com/office/drawing/2014/main" val="1392930765"/>
                    </a:ext>
                  </a:extLst>
                </a:gridCol>
                <a:gridCol w="1163147">
                  <a:extLst>
                    <a:ext uri="{9D8B030D-6E8A-4147-A177-3AD203B41FA5}">
                      <a16:colId xmlns:a16="http://schemas.microsoft.com/office/drawing/2014/main" val="1072900421"/>
                    </a:ext>
                  </a:extLst>
                </a:gridCol>
                <a:gridCol w="2509802">
                  <a:extLst>
                    <a:ext uri="{9D8B030D-6E8A-4147-A177-3AD203B41FA5}">
                      <a16:colId xmlns:a16="http://schemas.microsoft.com/office/drawing/2014/main" val="3764227899"/>
                    </a:ext>
                  </a:extLst>
                </a:gridCol>
                <a:gridCol w="1233939">
                  <a:extLst>
                    <a:ext uri="{9D8B030D-6E8A-4147-A177-3AD203B41FA5}">
                      <a16:colId xmlns:a16="http://schemas.microsoft.com/office/drawing/2014/main" val="2145741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Дата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Тема представленного опыта в области наставнической деятельности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Уровень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Форма транслирования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(доклад, публикация, мастер-класс и т.д., в том числе в рамках ПК, на базе </a:t>
                      </a:r>
                      <a:r>
                        <a:rPr lang="ru-RU" sz="2000" dirty="0" err="1">
                          <a:effectLst/>
                        </a:rPr>
                        <a:t>стажировочных</a:t>
                      </a:r>
                      <a:r>
                        <a:rPr lang="ru-RU" sz="2000" dirty="0">
                          <a:effectLst/>
                        </a:rPr>
                        <a:t> площадок)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Подтверждающий документ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264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89136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19672" y="430370"/>
            <a:ext cx="74260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«педагог-наставник» </a:t>
            </a:r>
            <a:r>
              <a:rPr lang="ru-RU" sz="2000" dirty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solidFill>
                  <a:srgbClr val="6F25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 2)</a:t>
            </a:r>
            <a:endParaRPr lang="ru-RU" sz="2000" dirty="0">
              <a:solidFill>
                <a:srgbClr val="6F25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35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" y="-351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065513"/>
              </p:ext>
            </p:extLst>
          </p:nvPr>
        </p:nvGraphicFramePr>
        <p:xfrm>
          <a:off x="224307" y="302266"/>
          <a:ext cx="8712969" cy="61965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02229">
                  <a:extLst>
                    <a:ext uri="{9D8B030D-6E8A-4147-A177-3AD203B41FA5}">
                      <a16:colId xmlns:a16="http://schemas.microsoft.com/office/drawing/2014/main" val="1559835920"/>
                    </a:ext>
                  </a:extLst>
                </a:gridCol>
                <a:gridCol w="6949231">
                  <a:extLst>
                    <a:ext uri="{9D8B030D-6E8A-4147-A177-3AD203B41FA5}">
                      <a16:colId xmlns:a16="http://schemas.microsoft.com/office/drawing/2014/main" val="3023263125"/>
                    </a:ext>
                  </a:extLst>
                </a:gridCol>
                <a:gridCol w="1061509">
                  <a:extLst>
                    <a:ext uri="{9D8B030D-6E8A-4147-A177-3AD203B41FA5}">
                      <a16:colId xmlns:a16="http://schemas.microsoft.com/office/drawing/2014/main" val="38798349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b="1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Распространение авторских подходов и методических разработок в области наставнической деятельности в образовательной организации </a:t>
                      </a:r>
                      <a:r>
                        <a:rPr lang="ru-RU" sz="2000" i="1" dirty="0"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(таблица 4)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баллов – показатель не проявлен;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балла – транслирует опыт наставнической деятельности на уровне образовательной организации;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баллов - транслирует опыт наставнической деятельности в заочной форме (публикации) на муниципальном, региональном и т.д. уровне;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баллов – транслирует опыт наставнической деятельности в очной форме на муниципальном, региональном и т.д. уровне (1-2);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баллов – транслирует опыт наставнической деятельности в очной форме на муниципальном, региональном и т.д. уровне (3-5);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баллов – транслирует опыт наставнической деятельности в очной форме на муниципальном, региональном и т.д. уровне (свыше 5).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en-US" sz="2000" b="1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</a:t>
                      </a:r>
                      <a:r>
                        <a:rPr lang="ru-RU" sz="2000" b="1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b="1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492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b="1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  <a:tab pos="2637155" algn="ctr"/>
                          <a:tab pos="5274310" algn="r"/>
                        </a:tabLst>
                      </a:pPr>
                      <a:r>
                        <a:rPr lang="ru-RU" sz="2000" b="1" dirty="0">
                          <a:effectLst/>
                          <a:latin typeface="PT Astra Serif" panose="020A0603040505020204" pitchFamily="18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890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4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25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6804248" y="45361"/>
            <a:ext cx="1998996" cy="13326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1808209"/>
            <a:ext cx="76516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NewRomanPSMT"/>
              </a:rPr>
              <a:t>52. Оценка деятельности педагогических работников в целях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установления</a:t>
            </a:r>
            <a:r>
              <a:rPr lang="en-US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квалификационных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категорий "педагог-методист" и "педагог-наставник"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осуществляется</a:t>
            </a:r>
            <a:r>
              <a:rPr lang="en-US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аттестационной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комиссией на основе ходатайства работодателя, предусмотренного </a:t>
            </a:r>
            <a:r>
              <a:rPr lang="ru-RU" dirty="0">
                <a:latin typeface="TimesNewRomanPSMT"/>
              </a:rPr>
              <a:t>пунктом </a:t>
            </a:r>
            <a:r>
              <a:rPr lang="ru-RU" dirty="0" smtClean="0">
                <a:latin typeface="TimesNewRomanPSMT"/>
              </a:rPr>
              <a:t>48</a:t>
            </a:r>
            <a:r>
              <a:rPr lang="en-US" dirty="0" smtClean="0">
                <a:latin typeface="TimesNewRomanPSMT"/>
              </a:rPr>
              <a:t> </a:t>
            </a:r>
            <a:r>
              <a:rPr lang="ru-RU" dirty="0" smtClean="0">
                <a:latin typeface="TimesNewRomanPSMT"/>
              </a:rPr>
              <a:t>настоящего </a:t>
            </a:r>
            <a:r>
              <a:rPr lang="ru-RU" dirty="0">
                <a:latin typeface="TimesNewRomanPSMT"/>
              </a:rPr>
              <a:t>Порядка, а также показателей, предусмотренных пунктами 50, 51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настоящего</a:t>
            </a:r>
            <a:r>
              <a:rPr lang="en-US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Порядка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, характеризующих дополнительную деятельность педагогических работников,</a:t>
            </a:r>
          </a:p>
          <a:p>
            <a:r>
              <a:rPr lang="ru-RU" dirty="0">
                <a:solidFill>
                  <a:srgbClr val="000000"/>
                </a:solidFill>
                <a:latin typeface="TimesNewRomanPSMT"/>
              </a:rPr>
              <a:t>направленную на совершенствование методической работы или наставничества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непосредственно</a:t>
            </a:r>
            <a:r>
              <a:rPr lang="en-US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NewRomanPSMT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NewRomanPSMT"/>
              </a:rPr>
              <a:t>образовательной организации, </a:t>
            </a:r>
            <a:r>
              <a:rPr lang="ru-RU" dirty="0">
                <a:solidFill>
                  <a:srgbClr val="0070C0"/>
                </a:solidFill>
                <a:latin typeface="TimesNewRomanPSMT"/>
              </a:rPr>
              <a:t>не входящую в должностные обязанности по занимаемой в</a:t>
            </a:r>
          </a:p>
          <a:p>
            <a:r>
              <a:rPr lang="ru-RU" dirty="0">
                <a:solidFill>
                  <a:srgbClr val="0070C0"/>
                </a:solidFill>
                <a:latin typeface="TimesNewRomanPSMT"/>
              </a:rPr>
              <a:t>организации должности</a:t>
            </a:r>
            <a:r>
              <a:rPr lang="ru-RU" dirty="0" smtClean="0">
                <a:solidFill>
                  <a:srgbClr val="0070C0"/>
                </a:solidFill>
                <a:latin typeface="TimesNewRomanPSMT"/>
              </a:rPr>
              <a:t>.</a:t>
            </a:r>
            <a:endParaRPr lang="en-US" dirty="0" smtClean="0">
              <a:solidFill>
                <a:srgbClr val="0070C0"/>
              </a:solidFill>
              <a:latin typeface="TimesNewRomanPSMT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56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3" y="173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26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225689"/>
            <a:ext cx="83529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53. По результатам аттестации </a:t>
            </a:r>
            <a:endParaRPr lang="ru-RU" sz="2000" dirty="0" smtClean="0"/>
          </a:p>
          <a:p>
            <a:r>
              <a:rPr lang="ru-RU" sz="2000" dirty="0" smtClean="0"/>
              <a:t>аттестационная </a:t>
            </a:r>
            <a:r>
              <a:rPr lang="ru-RU" sz="2000" dirty="0"/>
              <a:t>комиссия принимает одно </a:t>
            </a:r>
            <a:endParaRPr lang="ru-RU" sz="2000" dirty="0" smtClean="0"/>
          </a:p>
          <a:p>
            <a:r>
              <a:rPr lang="ru-RU" sz="2000" dirty="0" smtClean="0"/>
              <a:t>из следующих решений:</a:t>
            </a:r>
          </a:p>
          <a:p>
            <a:endParaRPr lang="ru-RU" sz="2000" dirty="0"/>
          </a:p>
          <a:p>
            <a:r>
              <a:rPr lang="ru-RU" sz="2000" b="1" dirty="0"/>
              <a:t>установить </a:t>
            </a:r>
            <a:r>
              <a:rPr lang="ru-RU" sz="2000" dirty="0"/>
              <a:t>квалификационную категорию </a:t>
            </a:r>
            <a:endParaRPr lang="ru-RU" sz="2000" dirty="0" smtClean="0"/>
          </a:p>
          <a:p>
            <a:r>
              <a:rPr lang="ru-RU" sz="2000" dirty="0" smtClean="0"/>
              <a:t>"</a:t>
            </a:r>
            <a:r>
              <a:rPr lang="ru-RU" sz="2000" dirty="0"/>
              <a:t>педагог-методист", </a:t>
            </a:r>
            <a:r>
              <a:rPr lang="ru-RU" sz="2000" dirty="0" smtClean="0"/>
              <a:t>квалификационную категорию </a:t>
            </a:r>
            <a:r>
              <a:rPr lang="ru-RU" sz="2000" dirty="0"/>
              <a:t>"педагог-наставник" (указывается должность педагогического работника, по </a:t>
            </a:r>
            <a:r>
              <a:rPr lang="ru-RU" sz="2000" dirty="0" smtClean="0"/>
              <a:t>которой устанавливается </a:t>
            </a:r>
            <a:r>
              <a:rPr lang="ru-RU" sz="2000" dirty="0"/>
              <a:t>квалификационная категория</a:t>
            </a:r>
            <a:r>
              <a:rPr lang="ru-RU" sz="2000" dirty="0" smtClean="0"/>
              <a:t>);</a:t>
            </a:r>
          </a:p>
          <a:p>
            <a:endParaRPr lang="ru-RU" sz="2000" dirty="0"/>
          </a:p>
          <a:p>
            <a:r>
              <a:rPr lang="ru-RU" sz="2000" b="1" dirty="0"/>
              <a:t>отказать</a:t>
            </a:r>
            <a:r>
              <a:rPr lang="ru-RU" sz="2000" dirty="0"/>
              <a:t> в установлении квалификационной категории "педагог-методист</a:t>
            </a:r>
            <a:r>
              <a:rPr lang="ru-RU" sz="2000" dirty="0" smtClean="0"/>
              <a:t>", квалификационной </a:t>
            </a:r>
            <a:r>
              <a:rPr lang="ru-RU" sz="2000" dirty="0"/>
              <a:t>категории "педагог-наставник" (указывается должность, по </a:t>
            </a:r>
            <a:r>
              <a:rPr lang="ru-RU" sz="2000" dirty="0" smtClean="0"/>
              <a:t>которой педагогическому </a:t>
            </a:r>
            <a:r>
              <a:rPr lang="ru-RU" sz="2000" dirty="0"/>
              <a:t>работнику отказывается в установлении квалификационной категории).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4860032" y="17358"/>
            <a:ext cx="1998996" cy="1332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569" y="497803"/>
            <a:ext cx="1973940" cy="1315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250" y="1804468"/>
            <a:ext cx="1909986" cy="127332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52BE27B-A7A7-4C66-BC6C-E6D1AF7B2F99}"/>
              </a:ext>
            </a:extLst>
          </p:cNvPr>
          <p:cNvSpPr/>
          <p:nvPr/>
        </p:nvSpPr>
        <p:spPr>
          <a:xfrm>
            <a:off x="683568" y="5635576"/>
            <a:ext cx="72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F0000"/>
                </a:solidFill>
              </a:rPr>
              <a:t>Например: установить квалификационную категорию «педагог-методист» по должности «учитель». </a:t>
            </a:r>
          </a:p>
        </p:txBody>
      </p:sp>
    </p:spTree>
    <p:extLst>
      <p:ext uri="{BB962C8B-B14F-4D97-AF65-F5344CB8AC3E}">
        <p14:creationId xmlns:p14="http://schemas.microsoft.com/office/powerpoint/2010/main" val="2999756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27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6948264" y="113151"/>
            <a:ext cx="1998996" cy="13326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9176" y="1582340"/>
            <a:ext cx="84880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55. Решение аттестационной комиссии вступает в силу со дня его вынесения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дифференциации оплаты труда педагогических работников 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"педагог-методист", "педагог-наставник" </a:t>
            </a:r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условии 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</a:t>
            </a:r>
            <a:r>
              <a:rPr lang="en-US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</a:t>
            </a:r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обязанностей, связанных с методической работой или 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наставнической</a:t>
            </a:r>
            <a:r>
              <a:rPr lang="en-US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основании решений аттестационных комиссий органы, указанные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Порядка, издают соответствующие распорядительные акты об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"педагог-методист", квалификационной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педагог-наставник" в порядке, установленном пунктом 42 настоящего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указанных распорядительных актов работодатели </a:t>
            </a:r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вносят 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соответствующие</a:t>
            </a:r>
            <a:r>
              <a:rPr lang="en-US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</a:t>
            </a:r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трудовые книжки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 и (или) в сведения об их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74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ikulshin\Desktop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t>28</a:t>
            </a:fld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932998"/>
              </p:ext>
            </p:extLst>
          </p:nvPr>
        </p:nvGraphicFramePr>
        <p:xfrm>
          <a:off x="611560" y="1340768"/>
          <a:ext cx="8258538" cy="501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8" name="Документ" r:id="rId4" imgW="6375831" imgH="3872567" progId="Word.Document.12">
                  <p:embed/>
                </p:oleObj>
              </mc:Choice>
              <mc:Fallback>
                <p:oleObj name="Документ" r:id="rId4" imgW="6375831" imgH="38725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60" y="1340768"/>
                        <a:ext cx="8258538" cy="5015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7871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4221088"/>
            <a:ext cx="5580112" cy="1800200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  <a:latin typeface="Constantia" pitchFamily="18" charset="0"/>
              </a:rPr>
              <a:t>«Аттестация» 2023</a:t>
            </a:r>
            <a:endParaRPr lang="ru-RU" sz="3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4521023"/>
            <a:ext cx="3024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Центр оценки профессионального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мастерства и квалификации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педагогов </a:t>
            </a:r>
          </a:p>
        </p:txBody>
      </p:sp>
    </p:spTree>
    <p:extLst>
      <p:ext uri="{BB962C8B-B14F-4D97-AF65-F5344CB8AC3E}">
        <p14:creationId xmlns:p14="http://schemas.microsoft.com/office/powerpoint/2010/main" val="7748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0888" y="6309320"/>
            <a:ext cx="2133600" cy="365125"/>
          </a:xfrm>
        </p:spPr>
        <p:txBody>
          <a:bodyPr/>
          <a:lstStyle/>
          <a:p>
            <a:fld id="{B46B9D09-C74D-4F7A-A3BD-940A6A18E41D}" type="slidenum">
              <a:rPr lang="ru-RU" sz="1800" smtClean="0">
                <a:solidFill>
                  <a:schemeClr val="accent5">
                    <a:lumMod val="75000"/>
                  </a:schemeClr>
                </a:solidFill>
              </a:rPr>
              <a:t>3</a:t>
            </a:fld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1835696" y="332656"/>
            <a:ext cx="7056784" cy="6192688"/>
          </a:xfrm>
          <a:prstGeom prst="foldedCorner">
            <a:avLst>
              <a:gd name="adj" fmla="val 1897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i="1" dirty="0">
                <a:solidFill>
                  <a:srgbClr val="0070C0"/>
                </a:solidFill>
              </a:rPr>
              <a:t>Приказ </a:t>
            </a:r>
            <a:r>
              <a:rPr lang="ru-RU" sz="2800" i="1" dirty="0" err="1">
                <a:solidFill>
                  <a:srgbClr val="0070C0"/>
                </a:solidFill>
              </a:rPr>
              <a:t>Минпросвещения</a:t>
            </a:r>
            <a:r>
              <a:rPr lang="ru-RU" sz="2800" i="1" dirty="0">
                <a:solidFill>
                  <a:srgbClr val="0070C0"/>
                </a:solidFill>
              </a:rPr>
              <a:t> России от 24.03.2023 № 196</a:t>
            </a:r>
            <a:endParaRPr lang="ru-RU" sz="2800" dirty="0">
              <a:solidFill>
                <a:srgbClr val="0070C0"/>
              </a:solidFill>
            </a:endParaRPr>
          </a:p>
          <a:p>
            <a:pPr algn="ctr"/>
            <a:r>
              <a:rPr lang="ru-RU" sz="2800" i="1" dirty="0">
                <a:solidFill>
                  <a:srgbClr val="0070C0"/>
                </a:solidFill>
              </a:rPr>
              <a:t>"Об утверждении Порядка проведения аттестации педагогических работников организаций, осуществляющих образовательную деятельность"</a:t>
            </a:r>
            <a:endParaRPr lang="ru-RU" sz="2800" dirty="0">
              <a:solidFill>
                <a:srgbClr val="0070C0"/>
              </a:solidFill>
            </a:endParaRPr>
          </a:p>
          <a:p>
            <a:pPr algn="ctr"/>
            <a:r>
              <a:rPr lang="ru-RU" sz="2800" i="1" dirty="0" smtClean="0">
                <a:solidFill>
                  <a:srgbClr val="0070C0"/>
                </a:solidFill>
              </a:rPr>
              <a:t>(</a:t>
            </a:r>
            <a:r>
              <a:rPr lang="ru-RU" sz="2800" i="1" dirty="0">
                <a:solidFill>
                  <a:srgbClr val="0070C0"/>
                </a:solidFill>
              </a:rPr>
              <a:t>вступает в силу с 01.09.2023 </a:t>
            </a:r>
            <a:endParaRPr lang="ru-RU" sz="2800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i="1" dirty="0" smtClean="0">
                <a:solidFill>
                  <a:srgbClr val="0070C0"/>
                </a:solidFill>
              </a:rPr>
              <a:t>и </a:t>
            </a:r>
            <a:r>
              <a:rPr lang="ru-RU" sz="2800" b="1" i="1" u="sng" dirty="0">
                <a:solidFill>
                  <a:srgbClr val="0070C0"/>
                </a:solidFill>
              </a:rPr>
              <a:t>действует по 31.08.2029</a:t>
            </a:r>
            <a:r>
              <a:rPr lang="ru-RU" sz="2800" i="1" dirty="0">
                <a:solidFill>
                  <a:srgbClr val="0070C0"/>
                </a:solidFill>
              </a:rPr>
              <a:t>)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https://ds4reut.edumsko.ru/uploads/28000/27952/section/368165/vert-menu_001.jpg?15240812005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1" y="1628800"/>
            <a:ext cx="1561730" cy="131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7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041" y="3861048"/>
            <a:ext cx="1561730" cy="15841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913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0888" y="630932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6B9D09-C74D-4F7A-A3BD-940A6A18E41D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160" y="1340768"/>
            <a:ext cx="799288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Аттестация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128" y="2362526"/>
            <a:ext cx="309634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Обязательная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2340169"/>
            <a:ext cx="33080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Добровольная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160" y="3284984"/>
            <a:ext cx="3096344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целях подтверждения соответствия занимаемой должности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5877272"/>
            <a:ext cx="352839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Проводит АК ОО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275399"/>
            <a:ext cx="3308081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целях установления квалификационной категории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5692606"/>
            <a:ext cx="4320480" cy="892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Проводит АК ДОО ТО, в которую входят все эксперты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19672" y="44624"/>
            <a:ext cx="7344816" cy="922114"/>
          </a:xfrm>
        </p:spPr>
        <p:txBody>
          <a:bodyPr>
            <a:noAutofit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Порядок проведения аттестации педагогических работников организаций, осуществляющих образовательную деятельность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3235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0888" y="6309320"/>
            <a:ext cx="2133600" cy="365125"/>
          </a:xfrm>
        </p:spPr>
        <p:txBody>
          <a:bodyPr/>
          <a:lstStyle/>
          <a:p>
            <a:fld id="{B46B9D09-C74D-4F7A-A3BD-940A6A18E41D}" type="slidenum">
              <a:rPr lang="ru-RU" sz="1800" smtClean="0">
                <a:solidFill>
                  <a:schemeClr val="accent5">
                    <a:lumMod val="75000"/>
                  </a:schemeClr>
                </a:solidFill>
              </a:rPr>
              <a:t>5</a:t>
            </a:fld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85010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Основными задачами проведения аттестации являются: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408820" y="1340768"/>
            <a:ext cx="7632848" cy="5399942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стимулирование целенаправленного, непрерывного повышения уровня квалификации педагогических работников, их методологической культуры, </a:t>
            </a:r>
            <a:r>
              <a:rPr lang="ru-RU" dirty="0" smtClean="0"/>
              <a:t>профессионального, личностного </a:t>
            </a:r>
            <a:r>
              <a:rPr lang="ru-RU" u="sng" dirty="0" smtClean="0">
                <a:solidFill>
                  <a:srgbClr val="0070C0"/>
                </a:solidFill>
              </a:rPr>
              <a:t>карьерного</a:t>
            </a:r>
            <a:r>
              <a:rPr lang="ru-RU" dirty="0" smtClean="0"/>
              <a:t> роста</a:t>
            </a:r>
            <a:r>
              <a:rPr lang="ru-RU" dirty="0"/>
              <a:t>;</a:t>
            </a:r>
          </a:p>
          <a:p>
            <a:r>
              <a:rPr lang="ru-RU" dirty="0"/>
              <a:t>определение необходимости </a:t>
            </a:r>
            <a:r>
              <a:rPr lang="ru-RU" u="sng" dirty="0">
                <a:solidFill>
                  <a:srgbClr val="0070C0"/>
                </a:solidFill>
              </a:rPr>
              <a:t>дополнительного профессионального образования </a:t>
            </a:r>
            <a:r>
              <a:rPr lang="ru-RU" dirty="0" smtClean="0"/>
              <a:t>педагогических </a:t>
            </a:r>
            <a:r>
              <a:rPr lang="ru-RU" dirty="0"/>
              <a:t>работников;</a:t>
            </a:r>
          </a:p>
          <a:p>
            <a:r>
              <a:rPr lang="ru-RU" dirty="0"/>
              <a:t>повышение эффективности и качества педагогической деятельности;</a:t>
            </a:r>
          </a:p>
          <a:p>
            <a:r>
              <a:rPr lang="ru-RU" dirty="0"/>
              <a:t>выявление перспектив использования потенциальных возможностей педагогических </a:t>
            </a:r>
            <a:r>
              <a:rPr lang="ru-RU" dirty="0" smtClean="0"/>
              <a:t>работников, </a:t>
            </a:r>
            <a:r>
              <a:rPr lang="ru-RU" u="sng" dirty="0">
                <a:solidFill>
                  <a:srgbClr val="0070C0"/>
                </a:solidFill>
              </a:rPr>
              <a:t>в том числе в целях организации (осуществления) методической помощи (поддержки) и наставнической деятельности в образовательной организации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учет требований </a:t>
            </a:r>
            <a:r>
              <a:rPr lang="ru-RU" dirty="0" smtClean="0"/>
              <a:t>ФГОС </a:t>
            </a:r>
            <a:r>
              <a:rPr lang="ru-RU" dirty="0"/>
              <a:t>к кадровым условиям реализации образовательных программ при формировании кадрового состава организаций;</a:t>
            </a:r>
          </a:p>
          <a:p>
            <a:r>
              <a:rPr lang="ru-RU" dirty="0"/>
              <a:t>обеспечение дифференциации размеров оплаты труда педагогических работников с учетом установленной </a:t>
            </a:r>
            <a:r>
              <a:rPr lang="ru-RU" dirty="0" smtClean="0"/>
              <a:t>квалификационных категорий </a:t>
            </a:r>
            <a:r>
              <a:rPr lang="ru-RU" dirty="0"/>
              <a:t>и объема их преподавательской (педагогической) </a:t>
            </a:r>
            <a:r>
              <a:rPr lang="ru-RU" dirty="0" smtClean="0"/>
              <a:t>работы </a:t>
            </a:r>
            <a:r>
              <a:rPr lang="ru-RU" u="sng" dirty="0">
                <a:solidFill>
                  <a:srgbClr val="0070C0"/>
                </a:solidFill>
              </a:rPr>
              <a:t>либо дополнительной работы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https://3.bp.blogspot.com/-GEBqRExgoDE/V9d3qpab32I/AAAAAAAAKDM/w-g9EEPyaqQC6ruZ-MJRKrkbPDURYTengCEw/s1600/Ocenka-biznec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472345"/>
            <a:ext cx="2255826" cy="225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1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47864" y="4221088"/>
            <a:ext cx="5688632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chemeClr val="bg1"/>
                </a:solidFill>
                <a:latin typeface="Constantia" pitchFamily="18" charset="0"/>
              </a:rPr>
              <a:t>Процедурные мероприятия при проведении аттестации педагогических работников в целях установления квалификационной категории </a:t>
            </a:r>
            <a:endParaRPr lang="ru-RU" sz="2400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241155317"/>
              </p:ext>
            </p:extLst>
          </p:nvPr>
        </p:nvGraphicFramePr>
        <p:xfrm>
          <a:off x="107504" y="1268760"/>
          <a:ext cx="878497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005464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Взаимодействие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927" y="4437112"/>
            <a:ext cx="230425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9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0888" y="6309320"/>
            <a:ext cx="2133600" cy="365125"/>
          </a:xfrm>
        </p:spPr>
        <p:txBody>
          <a:bodyPr/>
          <a:lstStyle/>
          <a:p>
            <a:fld id="{B46B9D09-C74D-4F7A-A3BD-940A6A18E41D}" type="slidenum">
              <a:rPr lang="ru-RU" sz="1800" smtClean="0">
                <a:solidFill>
                  <a:schemeClr val="accent5">
                    <a:lumMod val="75000"/>
                  </a:schemeClr>
                </a:solidFill>
              </a:rPr>
              <a:t>8</a:t>
            </a:fld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6B9D09-C74D-4F7A-A3BD-940A6A18E41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68348" y="1509911"/>
            <a:ext cx="4522646" cy="13770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h="95250" prst="convex"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Работа с аттестационными материалами (первый месяц аттестационного периода)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170667"/>
            <a:ext cx="2346085" cy="1430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152400" prst="convex"/>
            <a:bevelB w="152400" h="1524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Процедурные мероприятия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7" y="332656"/>
            <a:ext cx="7011589" cy="6122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27000" h="127000" prst="slope"/>
            <a:bevelB w="127000" h="1270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Формируется график аттестации (сайт ТОИПКРО)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246959"/>
            <a:ext cx="4536504" cy="11276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h="101600" prst="relaxedInset"/>
            <a:bevelB w="101600" h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Оформление документов (второй месяц аттестационного периода)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4689352"/>
            <a:ext cx="7056784" cy="635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96850" h="190500" prst="riblet"/>
            <a:bevelB w="190500" h="18415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Заседание аттестационной комиссии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5728993"/>
            <a:ext cx="7056784" cy="7200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96850" h="190500" prst="riblet"/>
            <a:bevelB w="190500" h="18415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Распоряжение об итогах аттестации (сайт ТОИПКРО)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toipkro.ru/index.php?act=departments&amp;page=243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214998" y="2137618"/>
            <a:ext cx="517914" cy="71511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10" idx="1"/>
          </p:cNvCxnSpPr>
          <p:nvPr/>
        </p:nvCxnSpPr>
        <p:spPr>
          <a:xfrm>
            <a:off x="3206864" y="3063310"/>
            <a:ext cx="645056" cy="74745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7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0888" y="6309320"/>
            <a:ext cx="2133600" cy="365125"/>
          </a:xfrm>
        </p:spPr>
        <p:txBody>
          <a:bodyPr/>
          <a:lstStyle/>
          <a:p>
            <a:fld id="{B46B9D09-C74D-4F7A-A3BD-940A6A18E41D}" type="slidenum">
              <a:rPr lang="ru-RU" sz="1800" smtClean="0">
                <a:solidFill>
                  <a:schemeClr val="accent5">
                    <a:lumMod val="75000"/>
                  </a:schemeClr>
                </a:solidFill>
              </a:rPr>
              <a:t>9</a:t>
            </a:fld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6B9D09-C74D-4F7A-A3BD-940A6A18E41D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724275"/>
              </p:ext>
            </p:extLst>
          </p:nvPr>
        </p:nvGraphicFramePr>
        <p:xfrm>
          <a:off x="323528" y="2060848"/>
          <a:ext cx="8229599" cy="39014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053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3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3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№</a:t>
                      </a:r>
                      <a:endParaRPr lang="ru-RU" sz="3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</a:rPr>
                        <a:t>График   </a:t>
                      </a:r>
                      <a:r>
                        <a:rPr lang="ru-RU" sz="3200" dirty="0">
                          <a:effectLst/>
                        </a:rPr>
                        <a:t>аттестации</a:t>
                      </a:r>
                      <a:endParaRPr lang="ru-RU" sz="3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Дата проведения</a:t>
                      </a:r>
                      <a:endParaRPr lang="ru-RU" sz="3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1.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Сентябрь-октябрь</a:t>
                      </a:r>
                      <a:endParaRPr lang="ru-RU" sz="3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31.10.2023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2.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Октябрь-ноябрь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30.11.2023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3.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Ноябрь-декабрь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26.12.2023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4.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Декабрь-январь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31.01.2024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5.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Январь-февраль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28.02.2024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6.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Февраль-март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29.03.2024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7.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Март-апрель</a:t>
                      </a:r>
                      <a:endParaRPr lang="ru-RU" sz="3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29.04.2024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6540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Овал 7"/>
          <p:cNvSpPr/>
          <p:nvPr/>
        </p:nvSpPr>
        <p:spPr>
          <a:xfrm>
            <a:off x="1403648" y="2518994"/>
            <a:ext cx="1656184" cy="591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059832" y="2566229"/>
            <a:ext cx="1728192" cy="50405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ьная выноска 9"/>
          <p:cNvSpPr/>
          <p:nvPr/>
        </p:nvSpPr>
        <p:spPr>
          <a:xfrm>
            <a:off x="1619672" y="129973"/>
            <a:ext cx="3384376" cy="1593468"/>
          </a:xfrm>
          <a:prstGeom prst="wedgeEllipseCallout">
            <a:avLst>
              <a:gd name="adj1" fmla="val -15619"/>
              <a:gd name="adj2" fmla="val 108360"/>
            </a:avLst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3350" h="114300" prst="slope"/>
            <a:bevelB w="114300" h="1143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Выход к педагогу, оформление итогового заключения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4427984" y="116632"/>
            <a:ext cx="4428492" cy="1728192"/>
          </a:xfrm>
          <a:prstGeom prst="wedgeEllipseCallout">
            <a:avLst>
              <a:gd name="adj1" fmla="val -41505"/>
              <a:gd name="adj2" fmla="val 108522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3350" h="114300" prst="slope"/>
            <a:bevelB w="114300" h="1143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Передача итогового заключения и оформление документов </a:t>
            </a:r>
            <a:r>
              <a:rPr lang="ru-RU" sz="2000" dirty="0" err="1" smtClean="0">
                <a:solidFill>
                  <a:schemeClr val="tx1"/>
                </a:solidFill>
              </a:rPr>
              <a:t>ЦОПМиКП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2838</TotalTime>
  <Words>1812</Words>
  <Application>Microsoft Office PowerPoint</Application>
  <PresentationFormat>Экран (4:3)</PresentationFormat>
  <Paragraphs>283</Paragraphs>
  <Slides>29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Constantia</vt:lpstr>
      <vt:lpstr>PT Astra Serif</vt:lpstr>
      <vt:lpstr>Times New Roman</vt:lpstr>
      <vt:lpstr>TimesNewRomanPSMT</vt:lpstr>
      <vt:lpstr>Тема Office</vt:lpstr>
      <vt:lpstr>Документ</vt:lpstr>
      <vt:lpstr>«Особенности организации аттестации на квалификационную категорию педагог-наставник» 2024</vt:lpstr>
      <vt:lpstr>Рассматриваемые вопросы</vt:lpstr>
      <vt:lpstr>Презентация PowerPoint</vt:lpstr>
      <vt:lpstr> Порядок проведения аттестации педагогических работников организаций, осуществляющих образовательную деятельность</vt:lpstr>
      <vt:lpstr>Основными задачами проведения аттестации являются:</vt:lpstr>
      <vt:lpstr>Презентация PowerPoint</vt:lpstr>
      <vt:lpstr>Взаимодействие</vt:lpstr>
      <vt:lpstr>Презентация PowerPoint</vt:lpstr>
      <vt:lpstr>Презентация PowerPoint</vt:lpstr>
      <vt:lpstr>Презентация PowerPoint</vt:lpstr>
      <vt:lpstr>Требования к оформлению аттестационных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«Аттестация» 2023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Переход на ФГОС  основной образовательной школы в штатном режиме</dc:title>
  <dc:creator>Елена</dc:creator>
  <cp:lastModifiedBy>Казакова И.И.</cp:lastModifiedBy>
  <cp:revision>341</cp:revision>
  <dcterms:created xsi:type="dcterms:W3CDTF">2015-08-07T17:34:38Z</dcterms:created>
  <dcterms:modified xsi:type="dcterms:W3CDTF">2024-02-01T05:31:25Z</dcterms:modified>
</cp:coreProperties>
</file>