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  <p:sldMasterId id="2147483662" r:id="rId2"/>
  </p:sldMasterIdLst>
  <p:notesMasterIdLst>
    <p:notesMasterId r:id="rId14"/>
  </p:notesMasterIdLst>
  <p:sldIdLst>
    <p:sldId id="256" r:id="rId3"/>
    <p:sldId id="398" r:id="rId4"/>
    <p:sldId id="417" r:id="rId5"/>
    <p:sldId id="390" r:id="rId6"/>
    <p:sldId id="333" r:id="rId7"/>
    <p:sldId id="419" r:id="rId8"/>
    <p:sldId id="420" r:id="rId9"/>
    <p:sldId id="421" r:id="rId10"/>
    <p:sldId id="418" r:id="rId11"/>
    <p:sldId id="422" r:id="rId12"/>
    <p:sldId id="262" r:id="rId13"/>
  </p:sldIdLst>
  <p:sldSz cx="9144000" cy="5143500" type="screen16x9"/>
  <p:notesSz cx="6797675" cy="9926638"/>
  <p:embeddedFontLst>
    <p:embeddedFont>
      <p:font typeface="Albertus Medium" panose="020E0602030304020304" pitchFamily="34" charset="0"/>
      <p:regular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Calibri Light" panose="020F0302020204030204" pitchFamily="34" charset="0"/>
      <p:regular r:id="rId20"/>
      <p:italic r:id="rId21"/>
    </p:embeddedFont>
    <p:embeddedFont>
      <p:font typeface="Century Gothic" panose="020B0502020202020204" pitchFamily="34" charset="0"/>
      <p:regular r:id="rId22"/>
      <p:bold r:id="rId23"/>
      <p:italic r:id="rId24"/>
      <p:boldItalic r:id="rId25"/>
    </p:embeddedFont>
    <p:embeddedFont>
      <p:font typeface="PT Sans" panose="020B0604020202020204" charset="0"/>
      <p:regular r:id="rId26"/>
      <p:bold r:id="rId27"/>
      <p:italic r:id="rId28"/>
      <p:boldItalic r:id="rId29"/>
    </p:embeddedFont>
    <p:embeddedFont>
      <p:font typeface="TomskObl2104" panose="020B0604020202020204" charset="0"/>
      <p:regular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2" pos="2880" userDrawn="1">
          <p15:clr>
            <a:srgbClr val="747775"/>
          </p15:clr>
        </p15:guide>
        <p15:guide id="4" orient="horz" pos="1620" userDrawn="1">
          <p15:clr>
            <a:srgbClr val="747775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ичугина Олеся" initials="ПО" lastIdx="4" clrIdx="0">
    <p:extLst>
      <p:ext uri="{19B8F6BF-5375-455C-9EA6-DF929625EA0E}">
        <p15:presenceInfo xmlns:p15="http://schemas.microsoft.com/office/powerpoint/2012/main" userId="S-1-5-21-1844237615-1078145449-1708537768-620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3117"/>
    <a:srgbClr val="3C5A9B"/>
    <a:srgbClr val="FFC000"/>
    <a:srgbClr val="EE4444"/>
    <a:srgbClr val="5B7CBC"/>
    <a:srgbClr val="9C497C"/>
    <a:srgbClr val="4A6B2E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B32AEFF-6086-4EED-ABAF-0753E5B1B83B}">
  <a:tblStyle styleId="{4B32AEFF-6086-4EED-ABAF-0753E5B1B83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185" autoAdjust="0"/>
    <p:restoredTop sz="96370" autoAdjust="0"/>
  </p:normalViewPr>
  <p:slideViewPr>
    <p:cSldViewPr snapToGrid="0">
      <p:cViewPr varScale="1">
        <p:scale>
          <a:sx n="130" d="100"/>
          <a:sy n="130" d="100"/>
        </p:scale>
        <p:origin x="126" y="390"/>
      </p:cViewPr>
      <p:guideLst>
        <p:guide pos="2880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0.fntdata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31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Лист3!$A$5:$A$19</c:f>
              <c:strCache>
                <c:ptCount val="15"/>
                <c:pt idx="0">
                  <c:v>Интеграция</c:v>
                </c:pt>
                <c:pt idx="1">
                  <c:v>Александровская ШИ</c:v>
                </c:pt>
                <c:pt idx="2">
                  <c:v>ШИ для обуч. с наруш. слуха</c:v>
                </c:pt>
                <c:pt idx="3">
                  <c:v>КШИ ККК</c:v>
                </c:pt>
                <c:pt idx="4">
                  <c:v>КШИ ТКК</c:v>
                </c:pt>
                <c:pt idx="5">
                  <c:v>КШИ Сф ТКК</c:v>
                </c:pt>
                <c:pt idx="6">
                  <c:v>ТФТЛ</c:v>
                </c:pt>
                <c:pt idx="7">
                  <c:v>ШИ для обуч., нужд. в ППМС помощи</c:v>
                </c:pt>
                <c:pt idx="8">
                  <c:v>Лицей им. И.В. Авдзейко</c:v>
                </c:pt>
                <c:pt idx="9">
                  <c:v>Губернаторский Светленский лицей</c:v>
                </c:pt>
                <c:pt idx="10">
                  <c:v>ШИ для обуч.с наруш. зрения</c:v>
                </c:pt>
                <c:pt idx="11">
                  <c:v>Шегарская ШИ</c:v>
                </c:pt>
                <c:pt idx="12">
                  <c:v>Моряковская ШИ</c:v>
                </c:pt>
                <c:pt idx="13">
                  <c:v>РЦВ</c:v>
                </c:pt>
                <c:pt idx="14">
                  <c:v>Уртамская ШИ</c:v>
                </c:pt>
              </c:strCache>
            </c:strRef>
          </c:cat>
          <c:val>
            <c:numRef>
              <c:f>Лист3!$B$5:$B$19</c:f>
              <c:numCache>
                <c:formatCode>General</c:formatCode>
                <c:ptCount val="15"/>
                <c:pt idx="0">
                  <c:v>16</c:v>
                </c:pt>
                <c:pt idx="1">
                  <c:v>13</c:v>
                </c:pt>
                <c:pt idx="2">
                  <c:v>12</c:v>
                </c:pt>
                <c:pt idx="3">
                  <c:v>11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10</c:v>
                </c:pt>
                <c:pt idx="8">
                  <c:v>9</c:v>
                </c:pt>
                <c:pt idx="9">
                  <c:v>7</c:v>
                </c:pt>
                <c:pt idx="10">
                  <c:v>7</c:v>
                </c:pt>
                <c:pt idx="11">
                  <c:v>7</c:v>
                </c:pt>
                <c:pt idx="12">
                  <c:v>2</c:v>
                </c:pt>
                <c:pt idx="13">
                  <c:v>2</c:v>
                </c:pt>
                <c:pt idx="1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64-4CA2-B7A6-578461BA2DC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14697584"/>
        <c:axId val="197227216"/>
      </c:barChart>
      <c:catAx>
        <c:axId val="414697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7227216"/>
        <c:crosses val="autoZero"/>
        <c:auto val="1"/>
        <c:lblAlgn val="ctr"/>
        <c:lblOffset val="100"/>
        <c:noMultiLvlLbl val="0"/>
      </c:catAx>
      <c:valAx>
        <c:axId val="19722721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146975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Лист3!$N$5:$N$28</c:f>
              <c:strCache>
                <c:ptCount val="24"/>
                <c:pt idx="0">
                  <c:v>ТБМК</c:v>
                </c:pt>
                <c:pt idx="1">
                  <c:v>ТЛТ</c:v>
                </c:pt>
                <c:pt idx="2">
                  <c:v>КСПК</c:v>
                </c:pt>
                <c:pt idx="3">
                  <c:v>ТТСТ</c:v>
                </c:pt>
                <c:pt idx="4">
                  <c:v>КИПТСУ</c:v>
                </c:pt>
                <c:pt idx="5">
                  <c:v>ТГПК</c:v>
                </c:pt>
                <c:pt idx="6">
                  <c:v>ТКГТ</c:v>
                </c:pt>
                <c:pt idx="7">
                  <c:v>ТПТ</c:v>
                </c:pt>
                <c:pt idx="8">
                  <c:v>ТЭПК</c:v>
                </c:pt>
                <c:pt idx="9">
                  <c:v>ТПГК</c:v>
                </c:pt>
                <c:pt idx="10">
                  <c:v>ТАК</c:v>
                </c:pt>
                <c:pt idx="11">
                  <c:v>ТКСТ</c:v>
                </c:pt>
                <c:pt idx="12">
                  <c:v>ТТИТ</c:v>
                </c:pt>
                <c:pt idx="13">
                  <c:v>СПК</c:v>
                </c:pt>
                <c:pt idx="14">
                  <c:v>ТМТТ</c:v>
                </c:pt>
                <c:pt idx="15">
                  <c:v>КАПТ </c:v>
                </c:pt>
                <c:pt idx="16">
                  <c:v>АТпромИС</c:v>
                </c:pt>
                <c:pt idx="17">
                  <c:v>ШТИТ</c:v>
                </c:pt>
                <c:pt idx="18">
                  <c:v>КТАБ</c:v>
                </c:pt>
                <c:pt idx="19">
                  <c:v>ТомИнТех</c:v>
                </c:pt>
                <c:pt idx="20">
                  <c:v>КТПРТ</c:v>
                </c:pt>
                <c:pt idx="21">
                  <c:v>КривАТ</c:v>
                </c:pt>
                <c:pt idx="22">
                  <c:v>МТОТ</c:v>
                </c:pt>
                <c:pt idx="23">
                  <c:v>ТТВТС</c:v>
                </c:pt>
              </c:strCache>
            </c:strRef>
          </c:cat>
          <c:val>
            <c:numRef>
              <c:f>Лист3!$O$5:$O$28</c:f>
              <c:numCache>
                <c:formatCode>General</c:formatCode>
                <c:ptCount val="24"/>
                <c:pt idx="0">
                  <c:v>20</c:v>
                </c:pt>
                <c:pt idx="1">
                  <c:v>18</c:v>
                </c:pt>
                <c:pt idx="2">
                  <c:v>17</c:v>
                </c:pt>
                <c:pt idx="3">
                  <c:v>16</c:v>
                </c:pt>
                <c:pt idx="4">
                  <c:v>15</c:v>
                </c:pt>
                <c:pt idx="5">
                  <c:v>13</c:v>
                </c:pt>
                <c:pt idx="6">
                  <c:v>12</c:v>
                </c:pt>
                <c:pt idx="7">
                  <c:v>10</c:v>
                </c:pt>
                <c:pt idx="8">
                  <c:v>9</c:v>
                </c:pt>
                <c:pt idx="9">
                  <c:v>9</c:v>
                </c:pt>
                <c:pt idx="10">
                  <c:v>9</c:v>
                </c:pt>
                <c:pt idx="11">
                  <c:v>7</c:v>
                </c:pt>
                <c:pt idx="12">
                  <c:v>6</c:v>
                </c:pt>
                <c:pt idx="13">
                  <c:v>5</c:v>
                </c:pt>
                <c:pt idx="14">
                  <c:v>5</c:v>
                </c:pt>
                <c:pt idx="15">
                  <c:v>5</c:v>
                </c:pt>
                <c:pt idx="16">
                  <c:v>4</c:v>
                </c:pt>
                <c:pt idx="17">
                  <c:v>3</c:v>
                </c:pt>
                <c:pt idx="18">
                  <c:v>3</c:v>
                </c:pt>
                <c:pt idx="19">
                  <c:v>3</c:v>
                </c:pt>
                <c:pt idx="20">
                  <c:v>2</c:v>
                </c:pt>
                <c:pt idx="21">
                  <c:v>2</c:v>
                </c:pt>
                <c:pt idx="2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62-4B1F-85CD-2526E5C0A45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78025600"/>
        <c:axId val="423777232"/>
      </c:barChart>
      <c:catAx>
        <c:axId val="278025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23777232"/>
        <c:crosses val="autoZero"/>
        <c:auto val="1"/>
        <c:lblAlgn val="ctr"/>
        <c:lblOffset val="100"/>
        <c:noMultiLvlLbl val="0"/>
      </c:catAx>
      <c:valAx>
        <c:axId val="4237772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780256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210436218957894E-2"/>
          <c:y val="0.13856418933998019"/>
          <c:w val="0.94757912756208418"/>
          <c:h val="0.2706832097298444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Лист5!$D$4:$I$4</c:f>
              <c:strCache>
                <c:ptCount val="6"/>
                <c:pt idx="0">
                  <c:v>КШИ ТКК</c:v>
                </c:pt>
                <c:pt idx="1">
                  <c:v>Губернаторский Светленский лицей</c:v>
                </c:pt>
                <c:pt idx="2">
                  <c:v>Лицей им. И.В. Авдзейко</c:v>
                </c:pt>
                <c:pt idx="3">
                  <c:v>ТФТЛ</c:v>
                </c:pt>
                <c:pt idx="4">
                  <c:v>ШИ для обуч.с наруш. зрения</c:v>
                </c:pt>
                <c:pt idx="5">
                  <c:v>Шегарская ШИ</c:v>
                </c:pt>
              </c:strCache>
            </c:strRef>
          </c:cat>
          <c:val>
            <c:numRef>
              <c:f>Лист5!$D$5:$I$5</c:f>
              <c:numCache>
                <c:formatCode>General</c:formatCode>
                <c:ptCount val="6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82-4AD4-A7B8-82F4CCC3095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951478336"/>
        <c:axId val="421837872"/>
      </c:barChart>
      <c:catAx>
        <c:axId val="1951478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21837872"/>
        <c:crosses val="autoZero"/>
        <c:auto val="1"/>
        <c:lblAlgn val="ctr"/>
        <c:lblOffset val="100"/>
        <c:noMultiLvlLbl val="0"/>
      </c:catAx>
      <c:valAx>
        <c:axId val="4218378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9514783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EEDD59-B19D-4F3E-AC6D-3F58E2A99CB2}" type="doc">
      <dgm:prSet loTypeId="urn:microsoft.com/office/officeart/2005/8/layout/chevron1" loCatId="process" qsTypeId="urn:microsoft.com/office/officeart/2005/8/quickstyle/simple1" qsCatId="simple" csTypeId="urn:microsoft.com/office/officeart/2005/8/colors/accent0_1" csCatId="mainScheme" phldr="1"/>
      <dgm:spPr/>
    </dgm:pt>
    <dgm:pt modelId="{544296B3-38B4-45BC-84A3-77146D7A935A}">
      <dgm:prSet phldrT="[Текст]" custT="1"/>
      <dgm:spPr/>
      <dgm:t>
        <a:bodyPr/>
        <a:lstStyle/>
        <a:p>
          <a:r>
            <a:rPr lang="ru-RU" sz="1200" dirty="0"/>
            <a:t>Результаты диагностики в личном кабинете</a:t>
          </a:r>
        </a:p>
      </dgm:t>
    </dgm:pt>
    <dgm:pt modelId="{C01112BA-5F35-46C0-8DA0-4512DF9048DF}" type="parTrans" cxnId="{751ED1DF-9904-4C3F-9485-A9DAF34EFEED}">
      <dgm:prSet/>
      <dgm:spPr/>
      <dgm:t>
        <a:bodyPr/>
        <a:lstStyle/>
        <a:p>
          <a:endParaRPr lang="ru-RU" sz="4800"/>
        </a:p>
      </dgm:t>
    </dgm:pt>
    <dgm:pt modelId="{02AD72FA-158D-4DD8-984E-C891AA2800F7}" type="sibTrans" cxnId="{751ED1DF-9904-4C3F-9485-A9DAF34EFEED}">
      <dgm:prSet/>
      <dgm:spPr/>
      <dgm:t>
        <a:bodyPr/>
        <a:lstStyle/>
        <a:p>
          <a:endParaRPr lang="ru-RU" sz="4800"/>
        </a:p>
      </dgm:t>
    </dgm:pt>
    <dgm:pt modelId="{D8F9D55F-4422-4F26-A9BA-0E4FD5091F03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200" dirty="0"/>
            <a:t>Предоставление ресурсной базы по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200" dirty="0"/>
            <a:t>устранению выявленных профессиональных дефицитов = ИОМ</a:t>
          </a:r>
        </a:p>
      </dgm:t>
    </dgm:pt>
    <dgm:pt modelId="{83E14481-0201-47C0-9429-308A9924B75F}" type="parTrans" cxnId="{AB5F56EB-6F93-4F2D-9592-F9A0468CCB87}">
      <dgm:prSet/>
      <dgm:spPr/>
      <dgm:t>
        <a:bodyPr/>
        <a:lstStyle/>
        <a:p>
          <a:endParaRPr lang="ru-RU" sz="4800"/>
        </a:p>
      </dgm:t>
    </dgm:pt>
    <dgm:pt modelId="{71020D04-966C-423F-91DC-9A07C800AFF7}" type="sibTrans" cxnId="{AB5F56EB-6F93-4F2D-9592-F9A0468CCB87}">
      <dgm:prSet/>
      <dgm:spPr/>
      <dgm:t>
        <a:bodyPr/>
        <a:lstStyle/>
        <a:p>
          <a:endParaRPr lang="ru-RU" sz="4800"/>
        </a:p>
      </dgm:t>
    </dgm:pt>
    <dgm:pt modelId="{0D5A8185-3EEF-4DDE-AE52-300F604246AE}">
      <dgm:prSet phldrT="[Текст]" custT="1"/>
      <dgm:spPr/>
      <dgm:t>
        <a:bodyPr/>
        <a:lstStyle/>
        <a:p>
          <a:r>
            <a:rPr lang="ru-RU" sz="1200" dirty="0"/>
            <a:t>Консультирование по вопросам профессионального развития</a:t>
          </a:r>
        </a:p>
      </dgm:t>
    </dgm:pt>
    <dgm:pt modelId="{5322C68F-3950-4C1B-B251-EEE35A6B1434}" type="parTrans" cxnId="{F518D355-F282-4497-82B8-323D7FD698B3}">
      <dgm:prSet/>
      <dgm:spPr/>
      <dgm:t>
        <a:bodyPr/>
        <a:lstStyle/>
        <a:p>
          <a:endParaRPr lang="ru-RU" sz="4800"/>
        </a:p>
      </dgm:t>
    </dgm:pt>
    <dgm:pt modelId="{348369B8-0F12-4579-96AD-CCA3C24A7629}" type="sibTrans" cxnId="{F518D355-F282-4497-82B8-323D7FD698B3}">
      <dgm:prSet/>
      <dgm:spPr/>
      <dgm:t>
        <a:bodyPr/>
        <a:lstStyle/>
        <a:p>
          <a:endParaRPr lang="ru-RU" sz="4800"/>
        </a:p>
      </dgm:t>
    </dgm:pt>
    <dgm:pt modelId="{46B9B013-A1F3-44A5-BB01-0B4A203B7C25}" type="pres">
      <dgm:prSet presAssocID="{DCEEDD59-B19D-4F3E-AC6D-3F58E2A99CB2}" presName="Name0" presStyleCnt="0">
        <dgm:presLayoutVars>
          <dgm:dir/>
          <dgm:animLvl val="lvl"/>
          <dgm:resizeHandles val="exact"/>
        </dgm:presLayoutVars>
      </dgm:prSet>
      <dgm:spPr/>
    </dgm:pt>
    <dgm:pt modelId="{183B0F76-B3DE-4461-82C9-655426548114}" type="pres">
      <dgm:prSet presAssocID="{544296B3-38B4-45BC-84A3-77146D7A935A}" presName="parTxOnly" presStyleLbl="node1" presStyleIdx="0" presStyleCnt="3" custScaleX="68957">
        <dgm:presLayoutVars>
          <dgm:chMax val="0"/>
          <dgm:chPref val="0"/>
          <dgm:bulletEnabled val="1"/>
        </dgm:presLayoutVars>
      </dgm:prSet>
      <dgm:spPr/>
    </dgm:pt>
    <dgm:pt modelId="{F559F429-130C-45EB-A233-761EE51B3FE9}" type="pres">
      <dgm:prSet presAssocID="{02AD72FA-158D-4DD8-984E-C891AA2800F7}" presName="parTxOnlySpace" presStyleCnt="0"/>
      <dgm:spPr/>
    </dgm:pt>
    <dgm:pt modelId="{A3CEC23C-D8D5-4FCC-B4EE-341D38D1CE0B}" type="pres">
      <dgm:prSet presAssocID="{D8F9D55F-4422-4F26-A9BA-0E4FD5091F03}" presName="parTxOnly" presStyleLbl="node1" presStyleIdx="1" presStyleCnt="3" custScaleX="81078">
        <dgm:presLayoutVars>
          <dgm:chMax val="0"/>
          <dgm:chPref val="0"/>
          <dgm:bulletEnabled val="1"/>
        </dgm:presLayoutVars>
      </dgm:prSet>
      <dgm:spPr/>
    </dgm:pt>
    <dgm:pt modelId="{A28C2647-EA6E-4E06-8EBF-1196653CCA4E}" type="pres">
      <dgm:prSet presAssocID="{71020D04-966C-423F-91DC-9A07C800AFF7}" presName="parTxOnlySpace" presStyleCnt="0"/>
      <dgm:spPr/>
    </dgm:pt>
    <dgm:pt modelId="{66B06E69-8BBB-41E0-A953-8E72655320B6}" type="pres">
      <dgm:prSet presAssocID="{0D5A8185-3EEF-4DDE-AE52-300F604246AE}" presName="parTxOnly" presStyleLbl="node1" presStyleIdx="2" presStyleCnt="3" custScaleX="53676">
        <dgm:presLayoutVars>
          <dgm:chMax val="0"/>
          <dgm:chPref val="0"/>
          <dgm:bulletEnabled val="1"/>
        </dgm:presLayoutVars>
      </dgm:prSet>
      <dgm:spPr/>
    </dgm:pt>
  </dgm:ptLst>
  <dgm:cxnLst>
    <dgm:cxn modelId="{F518D355-F282-4497-82B8-323D7FD698B3}" srcId="{DCEEDD59-B19D-4F3E-AC6D-3F58E2A99CB2}" destId="{0D5A8185-3EEF-4DDE-AE52-300F604246AE}" srcOrd="2" destOrd="0" parTransId="{5322C68F-3950-4C1B-B251-EEE35A6B1434}" sibTransId="{348369B8-0F12-4579-96AD-CCA3C24A7629}"/>
    <dgm:cxn modelId="{23D34E9B-BFF5-43FF-B6DB-120C9711612B}" type="presOf" srcId="{D8F9D55F-4422-4F26-A9BA-0E4FD5091F03}" destId="{A3CEC23C-D8D5-4FCC-B4EE-341D38D1CE0B}" srcOrd="0" destOrd="0" presId="urn:microsoft.com/office/officeart/2005/8/layout/chevron1"/>
    <dgm:cxn modelId="{7BEE97BC-2B0C-4834-B0F5-4A9A3931BFFC}" type="presOf" srcId="{0D5A8185-3EEF-4DDE-AE52-300F604246AE}" destId="{66B06E69-8BBB-41E0-A953-8E72655320B6}" srcOrd="0" destOrd="0" presId="urn:microsoft.com/office/officeart/2005/8/layout/chevron1"/>
    <dgm:cxn modelId="{751ED1DF-9904-4C3F-9485-A9DAF34EFEED}" srcId="{DCEEDD59-B19D-4F3E-AC6D-3F58E2A99CB2}" destId="{544296B3-38B4-45BC-84A3-77146D7A935A}" srcOrd="0" destOrd="0" parTransId="{C01112BA-5F35-46C0-8DA0-4512DF9048DF}" sibTransId="{02AD72FA-158D-4DD8-984E-C891AA2800F7}"/>
    <dgm:cxn modelId="{98BC8DE8-14B4-4B99-A1F4-F573C6A422AA}" type="presOf" srcId="{544296B3-38B4-45BC-84A3-77146D7A935A}" destId="{183B0F76-B3DE-4461-82C9-655426548114}" srcOrd="0" destOrd="0" presId="urn:microsoft.com/office/officeart/2005/8/layout/chevron1"/>
    <dgm:cxn modelId="{AB5F56EB-6F93-4F2D-9592-F9A0468CCB87}" srcId="{DCEEDD59-B19D-4F3E-AC6D-3F58E2A99CB2}" destId="{D8F9D55F-4422-4F26-A9BA-0E4FD5091F03}" srcOrd="1" destOrd="0" parTransId="{83E14481-0201-47C0-9429-308A9924B75F}" sibTransId="{71020D04-966C-423F-91DC-9A07C800AFF7}"/>
    <dgm:cxn modelId="{E92CA9F8-5906-4387-912A-829DC2D24B88}" type="presOf" srcId="{DCEEDD59-B19D-4F3E-AC6D-3F58E2A99CB2}" destId="{46B9B013-A1F3-44A5-BB01-0B4A203B7C25}" srcOrd="0" destOrd="0" presId="urn:microsoft.com/office/officeart/2005/8/layout/chevron1"/>
    <dgm:cxn modelId="{45C6246C-428B-45EB-9237-4B6F744BC68A}" type="presParOf" srcId="{46B9B013-A1F3-44A5-BB01-0B4A203B7C25}" destId="{183B0F76-B3DE-4461-82C9-655426548114}" srcOrd="0" destOrd="0" presId="urn:microsoft.com/office/officeart/2005/8/layout/chevron1"/>
    <dgm:cxn modelId="{460DE350-88F8-4ADD-9A45-D1D85C19345B}" type="presParOf" srcId="{46B9B013-A1F3-44A5-BB01-0B4A203B7C25}" destId="{F559F429-130C-45EB-A233-761EE51B3FE9}" srcOrd="1" destOrd="0" presId="urn:microsoft.com/office/officeart/2005/8/layout/chevron1"/>
    <dgm:cxn modelId="{CA8FE048-5880-4F43-A837-773A8C9846AD}" type="presParOf" srcId="{46B9B013-A1F3-44A5-BB01-0B4A203B7C25}" destId="{A3CEC23C-D8D5-4FCC-B4EE-341D38D1CE0B}" srcOrd="2" destOrd="0" presId="urn:microsoft.com/office/officeart/2005/8/layout/chevron1"/>
    <dgm:cxn modelId="{DE98C319-DE03-4437-8D85-3BF6DA531916}" type="presParOf" srcId="{46B9B013-A1F3-44A5-BB01-0B4A203B7C25}" destId="{A28C2647-EA6E-4E06-8EBF-1196653CCA4E}" srcOrd="3" destOrd="0" presId="urn:microsoft.com/office/officeart/2005/8/layout/chevron1"/>
    <dgm:cxn modelId="{5C9078ED-0E6D-4119-8811-4A48C9C2F005}" type="presParOf" srcId="{46B9B013-A1F3-44A5-BB01-0B4A203B7C25}" destId="{66B06E69-8BBB-41E0-A953-8E72655320B6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BACEFC7-55F0-41C1-89D4-B5AABE6CAF82}" type="doc">
      <dgm:prSet loTypeId="urn:microsoft.com/office/officeart/2005/8/layout/default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49B323D6-9714-46B9-B81F-08411ED35257}">
      <dgm:prSet phldrT="[Текст]"/>
      <dgm:spPr/>
      <dgm:t>
        <a:bodyPr/>
        <a:lstStyle/>
        <a:p>
          <a:r>
            <a:rPr lang="ru-RU" dirty="0"/>
            <a:t>Диагностика профессиональных компетенций </a:t>
          </a:r>
        </a:p>
        <a:p>
          <a:r>
            <a:rPr lang="ru-RU" b="1" cap="all" baseline="0" dirty="0"/>
            <a:t>в рамках обучения по ДПП ПК</a:t>
          </a:r>
        </a:p>
      </dgm:t>
    </dgm:pt>
    <dgm:pt modelId="{6CEFA5FB-980C-4D6E-8456-A451045D27BC}" type="parTrans" cxnId="{1FFBB630-4A98-4BDF-BE52-17EC496E3F60}">
      <dgm:prSet/>
      <dgm:spPr/>
      <dgm:t>
        <a:bodyPr/>
        <a:lstStyle/>
        <a:p>
          <a:endParaRPr lang="ru-RU"/>
        </a:p>
      </dgm:t>
    </dgm:pt>
    <dgm:pt modelId="{51C228C1-4A71-4BB1-BFCA-A9C83DC8D2F1}" type="sibTrans" cxnId="{1FFBB630-4A98-4BDF-BE52-17EC496E3F60}">
      <dgm:prSet/>
      <dgm:spPr/>
      <dgm:t>
        <a:bodyPr/>
        <a:lstStyle/>
        <a:p>
          <a:endParaRPr lang="ru-RU"/>
        </a:p>
      </dgm:t>
    </dgm:pt>
    <dgm:pt modelId="{5BA55B4B-7E1F-44C0-97FE-0673F20B5683}">
      <dgm:prSet phldrT="[Текст]"/>
      <dgm:spPr/>
      <dgm:t>
        <a:bodyPr/>
        <a:lstStyle/>
        <a:p>
          <a:r>
            <a:rPr lang="ru-RU" dirty="0"/>
            <a:t>Диагностика профессиональных компетенций</a:t>
          </a:r>
        </a:p>
        <a:p>
          <a:r>
            <a:rPr lang="ru-RU" b="1" cap="all" baseline="0" dirty="0"/>
            <a:t>по индивидуальному и групповому запросу</a:t>
          </a:r>
        </a:p>
      </dgm:t>
    </dgm:pt>
    <dgm:pt modelId="{1A136EF7-2E70-44E7-BF63-9DDF1A387D7D}" type="parTrans" cxnId="{EDF9704F-695A-4148-8E0A-073490CCC790}">
      <dgm:prSet/>
      <dgm:spPr/>
      <dgm:t>
        <a:bodyPr/>
        <a:lstStyle/>
        <a:p>
          <a:endParaRPr lang="ru-RU"/>
        </a:p>
      </dgm:t>
    </dgm:pt>
    <dgm:pt modelId="{4965FF5B-624C-4016-BA81-6A505B934688}" type="sibTrans" cxnId="{EDF9704F-695A-4148-8E0A-073490CCC790}">
      <dgm:prSet/>
      <dgm:spPr/>
      <dgm:t>
        <a:bodyPr/>
        <a:lstStyle/>
        <a:p>
          <a:endParaRPr lang="ru-RU"/>
        </a:p>
      </dgm:t>
    </dgm:pt>
    <dgm:pt modelId="{4A79C90F-7908-4573-BE6A-F2FF5751AD56}">
      <dgm:prSet phldrT="[Текст]"/>
      <dgm:spPr/>
      <dgm:t>
        <a:bodyPr/>
        <a:lstStyle/>
        <a:p>
          <a:r>
            <a:rPr lang="ru-RU" dirty="0"/>
            <a:t>Диагностика профессиональных компетенций </a:t>
          </a:r>
        </a:p>
        <a:p>
          <a:r>
            <a:rPr lang="ru-RU" b="1" cap="all" baseline="0" dirty="0"/>
            <a:t>по целевой заявке ДОТО</a:t>
          </a:r>
        </a:p>
      </dgm:t>
    </dgm:pt>
    <dgm:pt modelId="{1C086C76-9A86-4A35-BFFE-FCAB393BB66C}" type="parTrans" cxnId="{5C55D49A-6064-4805-A06A-2E706B860F7D}">
      <dgm:prSet/>
      <dgm:spPr/>
      <dgm:t>
        <a:bodyPr/>
        <a:lstStyle/>
        <a:p>
          <a:endParaRPr lang="ru-RU"/>
        </a:p>
      </dgm:t>
    </dgm:pt>
    <dgm:pt modelId="{DBBCC940-D4A2-4D2D-BD99-0AA6DF8D0F03}" type="sibTrans" cxnId="{5C55D49A-6064-4805-A06A-2E706B860F7D}">
      <dgm:prSet/>
      <dgm:spPr/>
      <dgm:t>
        <a:bodyPr/>
        <a:lstStyle/>
        <a:p>
          <a:endParaRPr lang="ru-RU"/>
        </a:p>
      </dgm:t>
    </dgm:pt>
    <dgm:pt modelId="{0AF35A56-22A0-4AD7-9878-58E3BF9ABC24}" type="pres">
      <dgm:prSet presAssocID="{3BACEFC7-55F0-41C1-89D4-B5AABE6CAF82}" presName="diagram" presStyleCnt="0">
        <dgm:presLayoutVars>
          <dgm:dir/>
          <dgm:resizeHandles val="exact"/>
        </dgm:presLayoutVars>
      </dgm:prSet>
      <dgm:spPr/>
    </dgm:pt>
    <dgm:pt modelId="{D226D46D-A011-4D0C-B2AF-49E71C8A4F71}" type="pres">
      <dgm:prSet presAssocID="{49B323D6-9714-46B9-B81F-08411ED35257}" presName="node" presStyleLbl="node1" presStyleIdx="0" presStyleCnt="3" custScaleX="149680">
        <dgm:presLayoutVars>
          <dgm:bulletEnabled val="1"/>
        </dgm:presLayoutVars>
      </dgm:prSet>
      <dgm:spPr/>
    </dgm:pt>
    <dgm:pt modelId="{AFD911CE-FD4F-408D-A525-F0ADE43E2971}" type="pres">
      <dgm:prSet presAssocID="{51C228C1-4A71-4BB1-BFCA-A9C83DC8D2F1}" presName="sibTrans" presStyleCnt="0"/>
      <dgm:spPr/>
    </dgm:pt>
    <dgm:pt modelId="{87097E3F-F959-466C-A970-4A8A4CFBD1F3}" type="pres">
      <dgm:prSet presAssocID="{5BA55B4B-7E1F-44C0-97FE-0673F20B5683}" presName="node" presStyleLbl="node1" presStyleIdx="1" presStyleCnt="3" custScaleX="143199">
        <dgm:presLayoutVars>
          <dgm:bulletEnabled val="1"/>
        </dgm:presLayoutVars>
      </dgm:prSet>
      <dgm:spPr/>
    </dgm:pt>
    <dgm:pt modelId="{5713C5E7-660A-44DC-8DFB-F672EE556BF5}" type="pres">
      <dgm:prSet presAssocID="{4965FF5B-624C-4016-BA81-6A505B934688}" presName="sibTrans" presStyleCnt="0"/>
      <dgm:spPr/>
    </dgm:pt>
    <dgm:pt modelId="{91E82806-3791-4093-8186-A382F6539C62}" type="pres">
      <dgm:prSet presAssocID="{4A79C90F-7908-4573-BE6A-F2FF5751AD56}" presName="node" presStyleLbl="node1" presStyleIdx="2" presStyleCnt="3" custScaleX="150793">
        <dgm:presLayoutVars>
          <dgm:bulletEnabled val="1"/>
        </dgm:presLayoutVars>
      </dgm:prSet>
      <dgm:spPr/>
    </dgm:pt>
  </dgm:ptLst>
  <dgm:cxnLst>
    <dgm:cxn modelId="{1FFBB630-4A98-4BDF-BE52-17EC496E3F60}" srcId="{3BACEFC7-55F0-41C1-89D4-B5AABE6CAF82}" destId="{49B323D6-9714-46B9-B81F-08411ED35257}" srcOrd="0" destOrd="0" parTransId="{6CEFA5FB-980C-4D6E-8456-A451045D27BC}" sibTransId="{51C228C1-4A71-4BB1-BFCA-A9C83DC8D2F1}"/>
    <dgm:cxn modelId="{9B5D5137-E6E1-4149-A96D-E628227BC7E1}" type="presOf" srcId="{3BACEFC7-55F0-41C1-89D4-B5AABE6CAF82}" destId="{0AF35A56-22A0-4AD7-9878-58E3BF9ABC24}" srcOrd="0" destOrd="0" presId="urn:microsoft.com/office/officeart/2005/8/layout/default"/>
    <dgm:cxn modelId="{2FCF6F41-0253-42C4-9525-387B35516D56}" type="presOf" srcId="{4A79C90F-7908-4573-BE6A-F2FF5751AD56}" destId="{91E82806-3791-4093-8186-A382F6539C62}" srcOrd="0" destOrd="0" presId="urn:microsoft.com/office/officeart/2005/8/layout/default"/>
    <dgm:cxn modelId="{9A4B5043-EA86-4486-888A-FD867A7EAFC7}" type="presOf" srcId="{5BA55B4B-7E1F-44C0-97FE-0673F20B5683}" destId="{87097E3F-F959-466C-A970-4A8A4CFBD1F3}" srcOrd="0" destOrd="0" presId="urn:microsoft.com/office/officeart/2005/8/layout/default"/>
    <dgm:cxn modelId="{EDF9704F-695A-4148-8E0A-073490CCC790}" srcId="{3BACEFC7-55F0-41C1-89D4-B5AABE6CAF82}" destId="{5BA55B4B-7E1F-44C0-97FE-0673F20B5683}" srcOrd="1" destOrd="0" parTransId="{1A136EF7-2E70-44E7-BF63-9DDF1A387D7D}" sibTransId="{4965FF5B-624C-4016-BA81-6A505B934688}"/>
    <dgm:cxn modelId="{5C55D49A-6064-4805-A06A-2E706B860F7D}" srcId="{3BACEFC7-55F0-41C1-89D4-B5AABE6CAF82}" destId="{4A79C90F-7908-4573-BE6A-F2FF5751AD56}" srcOrd="2" destOrd="0" parTransId="{1C086C76-9A86-4A35-BFFE-FCAB393BB66C}" sibTransId="{DBBCC940-D4A2-4D2D-BD99-0AA6DF8D0F03}"/>
    <dgm:cxn modelId="{20784CBD-12B1-4D6A-A034-E5D1CFFA251C}" type="presOf" srcId="{49B323D6-9714-46B9-B81F-08411ED35257}" destId="{D226D46D-A011-4D0C-B2AF-49E71C8A4F71}" srcOrd="0" destOrd="0" presId="urn:microsoft.com/office/officeart/2005/8/layout/default"/>
    <dgm:cxn modelId="{723E0390-7908-4B89-B524-5F626B4FECB2}" type="presParOf" srcId="{0AF35A56-22A0-4AD7-9878-58E3BF9ABC24}" destId="{D226D46D-A011-4D0C-B2AF-49E71C8A4F71}" srcOrd="0" destOrd="0" presId="urn:microsoft.com/office/officeart/2005/8/layout/default"/>
    <dgm:cxn modelId="{A08C3A95-A4C1-4F73-998F-50AF6B82B4CF}" type="presParOf" srcId="{0AF35A56-22A0-4AD7-9878-58E3BF9ABC24}" destId="{AFD911CE-FD4F-408D-A525-F0ADE43E2971}" srcOrd="1" destOrd="0" presId="urn:microsoft.com/office/officeart/2005/8/layout/default"/>
    <dgm:cxn modelId="{F3B02198-AF9F-4575-8CD3-21F00B95DD44}" type="presParOf" srcId="{0AF35A56-22A0-4AD7-9878-58E3BF9ABC24}" destId="{87097E3F-F959-466C-A970-4A8A4CFBD1F3}" srcOrd="2" destOrd="0" presId="urn:microsoft.com/office/officeart/2005/8/layout/default"/>
    <dgm:cxn modelId="{FE81603A-2178-4DC7-A353-258DBB858EA4}" type="presParOf" srcId="{0AF35A56-22A0-4AD7-9878-58E3BF9ABC24}" destId="{5713C5E7-660A-44DC-8DFB-F672EE556BF5}" srcOrd="3" destOrd="0" presId="urn:microsoft.com/office/officeart/2005/8/layout/default"/>
    <dgm:cxn modelId="{33D3C683-E020-4A97-964A-51BBDBBD3E2F}" type="presParOf" srcId="{0AF35A56-22A0-4AD7-9878-58E3BF9ABC24}" destId="{91E82806-3791-4093-8186-A382F6539C62}" srcOrd="4" destOrd="0" presId="urn:microsoft.com/office/officeart/2005/8/layout/defaul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3B0F76-B3DE-4461-82C9-655426548114}">
      <dsp:nvSpPr>
        <dsp:cNvPr id="0" name=""/>
        <dsp:cNvSpPr/>
      </dsp:nvSpPr>
      <dsp:spPr>
        <a:xfrm>
          <a:off x="3193" y="0"/>
          <a:ext cx="3361687" cy="547810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Результаты диагностики в личном кабинете</a:t>
          </a:r>
        </a:p>
      </dsp:txBody>
      <dsp:txXfrm>
        <a:off x="277098" y="0"/>
        <a:ext cx="2813877" cy="547810"/>
      </dsp:txXfrm>
    </dsp:sp>
    <dsp:sp modelId="{A3CEC23C-D8D5-4FCC-B4EE-341D38D1CE0B}">
      <dsp:nvSpPr>
        <dsp:cNvPr id="0" name=""/>
        <dsp:cNvSpPr/>
      </dsp:nvSpPr>
      <dsp:spPr>
        <a:xfrm>
          <a:off x="2877376" y="0"/>
          <a:ext cx="3952592" cy="547810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200" kern="1200" dirty="0"/>
            <a:t>Предоставление ресурсной базы по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200" kern="1200" dirty="0"/>
            <a:t>устранению выявленных профессиональных дефицитов = ИОМ</a:t>
          </a:r>
        </a:p>
      </dsp:txBody>
      <dsp:txXfrm>
        <a:off x="3151281" y="0"/>
        <a:ext cx="3404782" cy="547810"/>
      </dsp:txXfrm>
    </dsp:sp>
    <dsp:sp modelId="{66B06E69-8BBB-41E0-A953-8E72655320B6}">
      <dsp:nvSpPr>
        <dsp:cNvPr id="0" name=""/>
        <dsp:cNvSpPr/>
      </dsp:nvSpPr>
      <dsp:spPr>
        <a:xfrm>
          <a:off x="6342463" y="0"/>
          <a:ext cx="2616731" cy="547810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Консультирование по вопросам профессионального развития</a:t>
          </a:r>
        </a:p>
      </dsp:txBody>
      <dsp:txXfrm>
        <a:off x="6616368" y="0"/>
        <a:ext cx="2068921" cy="5478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26D46D-A011-4D0C-B2AF-49E71C8A4F71}">
      <dsp:nvSpPr>
        <dsp:cNvPr id="0" name=""/>
        <dsp:cNvSpPr/>
      </dsp:nvSpPr>
      <dsp:spPr>
        <a:xfrm>
          <a:off x="135681" y="335"/>
          <a:ext cx="2459355" cy="98584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Диагностика профессиональных компетенций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cap="all" baseline="0" dirty="0"/>
            <a:t>в рамках обучения по ДПП ПК</a:t>
          </a:r>
        </a:p>
      </dsp:txBody>
      <dsp:txXfrm>
        <a:off x="135681" y="335"/>
        <a:ext cx="2459355" cy="985845"/>
      </dsp:txXfrm>
    </dsp:sp>
    <dsp:sp modelId="{87097E3F-F959-466C-A970-4A8A4CFBD1F3}">
      <dsp:nvSpPr>
        <dsp:cNvPr id="0" name=""/>
        <dsp:cNvSpPr/>
      </dsp:nvSpPr>
      <dsp:spPr>
        <a:xfrm>
          <a:off x="2759345" y="335"/>
          <a:ext cx="2352868" cy="98584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Диагностика профессиональных компетенций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cap="all" baseline="0" dirty="0"/>
            <a:t>по индивидуальному и групповому запросу</a:t>
          </a:r>
        </a:p>
      </dsp:txBody>
      <dsp:txXfrm>
        <a:off x="2759345" y="335"/>
        <a:ext cx="2352868" cy="985845"/>
      </dsp:txXfrm>
    </dsp:sp>
    <dsp:sp modelId="{91E82806-3791-4093-8186-A382F6539C62}">
      <dsp:nvSpPr>
        <dsp:cNvPr id="0" name=""/>
        <dsp:cNvSpPr/>
      </dsp:nvSpPr>
      <dsp:spPr>
        <a:xfrm>
          <a:off x="5276520" y="335"/>
          <a:ext cx="2477643" cy="98584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Диагностика профессиональных компетенций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cap="all" baseline="0" dirty="0"/>
            <a:t>по целевой заявке ДОТО</a:t>
          </a:r>
        </a:p>
      </dsp:txBody>
      <dsp:txXfrm>
        <a:off x="5276520" y="335"/>
        <a:ext cx="2477643" cy="9858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885735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 algn="ctr">
              <a:buNone/>
            </a:pPr>
            <a:r>
              <a:rPr lang="ru-RU" sz="1100" dirty="0">
                <a:solidFill>
                  <a:schemeClr val="tx1"/>
                </a:solidFill>
              </a:rPr>
              <a:t>Шрифт заголовка </a:t>
            </a:r>
            <a:r>
              <a:rPr lang="en-US" sz="1100" dirty="0">
                <a:solidFill>
                  <a:schemeClr val="tx1"/>
                </a:solidFill>
              </a:rPr>
              <a:t>TomskObl2104</a:t>
            </a:r>
            <a:endParaRPr lang="ru-RU" sz="1100" dirty="0">
              <a:solidFill>
                <a:schemeClr val="tx1"/>
              </a:solidFill>
            </a:endParaRPr>
          </a:p>
          <a:p>
            <a:pPr marL="158750" indent="0" algn="ctr">
              <a:buNone/>
            </a:pPr>
            <a:r>
              <a:rPr lang="ru-RU" sz="1100" dirty="0">
                <a:solidFill>
                  <a:schemeClr val="tx1"/>
                </a:solidFill>
              </a:rPr>
              <a:t>Шрифт подзаголовка: </a:t>
            </a:r>
            <a:r>
              <a:rPr lang="en-US" sz="1100" dirty="0">
                <a:solidFill>
                  <a:schemeClr val="tx1"/>
                </a:solidFill>
              </a:rPr>
              <a:t>Century Gothic</a:t>
            </a:r>
            <a:endParaRPr lang="ru-RU" sz="110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876288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4dc0d36c7f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4dc0d36c7f_1_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5289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323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050" dirty="0"/>
              <a:t>Диагностика проводится в рамках КПК, обязательное условие долгосрочных и краткосрочных КПК</a:t>
            </a:r>
          </a:p>
          <a:p>
            <a:r>
              <a:rPr lang="ru-RU" sz="1050" dirty="0"/>
              <a:t>Ежегодно диагностика руководителей образовательных</a:t>
            </a:r>
            <a:r>
              <a:rPr lang="ru-RU" sz="1050" baseline="0" dirty="0"/>
              <a:t> организаций на управленческие компетенции и ШНОР.</a:t>
            </a:r>
            <a:endParaRPr lang="ru-RU" sz="105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1CCD1D-8222-41F0-AEA3-A4F5D392799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78883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70217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47897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28592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9587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0734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094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48020-4319-429F-90CC-26D25B604A31}" type="datetimeFigureOut">
              <a:rPr lang="ru-RU" smtClean="0"/>
              <a:t>29.05.2026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FEAC2-2DAD-4DA0-86F9-CCA500C28D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52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48020-4319-429F-90CC-26D25B604A31}" type="datetimeFigureOut">
              <a:rPr lang="ru-RU" smtClean="0"/>
              <a:t>29.05.2026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FEAC2-2DAD-4DA0-86F9-CCA500C28D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2757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48020-4319-429F-90CC-26D25B604A31}" type="datetimeFigureOut">
              <a:rPr lang="ru-RU" smtClean="0"/>
              <a:t>29.05.2026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FEAC2-2DAD-4DA0-86F9-CCA500C28D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4200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48020-4319-429F-90CC-26D25B604A31}" type="datetimeFigureOut">
              <a:rPr lang="ru-RU" smtClean="0"/>
              <a:t>29.05.2026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FEAC2-2DAD-4DA0-86F9-CCA500C28D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7561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48020-4319-429F-90CC-26D25B604A31}" type="datetimeFigureOut">
              <a:rPr lang="ru-RU" smtClean="0"/>
              <a:t>29.05.2026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FEAC2-2DAD-4DA0-86F9-CCA500C28D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239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48020-4319-429F-90CC-26D25B604A31}" type="datetimeFigureOut">
              <a:rPr lang="ru-RU" smtClean="0"/>
              <a:t>29.05.2026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FEAC2-2DAD-4DA0-86F9-CCA500C28D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6589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48020-4319-429F-90CC-26D25B604A31}" type="datetimeFigureOut">
              <a:rPr lang="ru-RU" smtClean="0"/>
              <a:t>29.05.2026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FEAC2-2DAD-4DA0-86F9-CCA500C28D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1629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48020-4319-429F-90CC-26D25B604A31}" type="datetimeFigureOut">
              <a:rPr lang="ru-RU" smtClean="0"/>
              <a:t>29.05.2026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FEAC2-2DAD-4DA0-86F9-CCA500C28D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2469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48020-4319-429F-90CC-26D25B604A31}" type="datetimeFigureOut">
              <a:rPr lang="ru-RU" smtClean="0"/>
              <a:t>29.05.2026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FEAC2-2DAD-4DA0-86F9-CCA500C28D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1094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48020-4319-429F-90CC-26D25B604A31}" type="datetimeFigureOut">
              <a:rPr lang="ru-RU" smtClean="0"/>
              <a:t>29.05.2026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FEAC2-2DAD-4DA0-86F9-CCA500C28D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6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5"/>
            <a:ext cx="9143823" cy="5143214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65050" y="15"/>
            <a:ext cx="6078760" cy="5143214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16"/>
            <a:ext cx="9143810" cy="5143214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790145" y="4754375"/>
            <a:ext cx="91916" cy="137102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176194" y="188568"/>
            <a:ext cx="624332" cy="522579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97511" y="2135638"/>
            <a:ext cx="4038886" cy="903218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49917" y="3140021"/>
            <a:ext cx="4010120" cy="1555146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10684" y="1167612"/>
            <a:ext cx="4088606" cy="797490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97510" y="87459"/>
            <a:ext cx="7776020" cy="420509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97511" y="574148"/>
            <a:ext cx="4101751" cy="493890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59531" y="660464"/>
            <a:ext cx="342900" cy="342900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336917" y="4328474"/>
            <a:ext cx="775506" cy="658187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296633" y="582197"/>
            <a:ext cx="3839813" cy="3953256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940045" y="669798"/>
            <a:ext cx="1263015" cy="282320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031611" y="669798"/>
            <a:ext cx="1689354" cy="282320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5026152" y="740569"/>
            <a:ext cx="2599849" cy="11830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5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185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185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36759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48020-4319-429F-90CC-26D25B604A31}" type="datetimeFigureOut">
              <a:rPr lang="ru-RU" smtClean="0"/>
              <a:t>29.05.2026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FEAC2-2DAD-4DA0-86F9-CCA500C28D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932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61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848020-4319-429F-90CC-26D25B604A31}" type="datetimeFigureOut">
              <a:rPr lang="ru-RU" smtClean="0"/>
              <a:t>29.05.2026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FEAC2-2DAD-4DA0-86F9-CCA500C28D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903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teacher.tomedu.ru/" TargetMode="Externa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hyperlink" Target="https://quick.apkpro.ru/q/dPd4bWGY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toipkro.ru/content/files/documents/podrazdeleniya/cnpp/Forma_IOM.pd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5A9B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3" title="gerb_monochrom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3238" y="187818"/>
            <a:ext cx="865539" cy="84228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357665" y="3414839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2400" b="1" dirty="0">
              <a:solidFill>
                <a:schemeClr val="bg1"/>
              </a:solidFill>
              <a:latin typeface="Century Gothic" panose="020B0502020202020204" pitchFamily="34" charset="0"/>
              <a:ea typeface="PT Sans"/>
              <a:cs typeface="PT San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612" b="425"/>
          <a:stretch/>
        </p:blipFill>
        <p:spPr>
          <a:xfrm>
            <a:off x="5265200" y="2337327"/>
            <a:ext cx="3729920" cy="2616688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0" y="128169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Century Gothic" panose="020B0502020202020204" pitchFamily="34" charset="0"/>
                <a:ea typeface="PT Sans"/>
                <a:cs typeface="PT Sans"/>
              </a:rPr>
              <a:t>Департамент образования Томской области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0" y="437968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schemeClr val="bg1"/>
                </a:solidFill>
                <a:latin typeface="+mj-lt"/>
              </a:rPr>
              <a:t>Областное государственное бюджетное учреждение</a:t>
            </a:r>
          </a:p>
          <a:p>
            <a:pPr algn="ctr"/>
            <a:r>
              <a:rPr lang="ru-RU" sz="1100" b="1" dirty="0">
                <a:solidFill>
                  <a:schemeClr val="bg1"/>
                </a:solidFill>
                <a:latin typeface="+mj-lt"/>
              </a:rPr>
              <a:t>дополнительного профессионального образования</a:t>
            </a:r>
          </a:p>
          <a:p>
            <a:pPr algn="ctr"/>
            <a:r>
              <a:rPr lang="ru-RU" sz="1100" b="1" dirty="0">
                <a:solidFill>
                  <a:schemeClr val="bg1"/>
                </a:solidFill>
                <a:latin typeface="+mj-lt"/>
              </a:rPr>
              <a:t>«Томский областной институт повышения квалификации</a:t>
            </a:r>
          </a:p>
          <a:p>
            <a:pPr algn="ctr"/>
            <a:r>
              <a:rPr lang="ru-RU" sz="1100" b="1" dirty="0">
                <a:solidFill>
                  <a:schemeClr val="bg1"/>
                </a:solidFill>
                <a:latin typeface="+mj-lt"/>
              </a:rPr>
              <a:t>и переподготовки работников образования»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394AC3D-ADE6-4881-B0A3-DAB3F0E8D83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331"/>
          <a:stretch/>
        </p:blipFill>
        <p:spPr>
          <a:xfrm>
            <a:off x="7838902" y="187818"/>
            <a:ext cx="1036584" cy="770635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323238" y="1728661"/>
            <a:ext cx="784830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</a:pPr>
            <a:r>
              <a:rPr lang="ru-RU" sz="4000" dirty="0">
                <a:solidFill>
                  <a:schemeClr val="bg1"/>
                </a:solidFill>
                <a:latin typeface="TomskObl2104" pitchFamily="50" charset="0"/>
              </a:rPr>
              <a:t>Индивидуальный образовательный </a:t>
            </a:r>
          </a:p>
          <a:p>
            <a:pPr>
              <a:lnSpc>
                <a:spcPts val="3600"/>
              </a:lnSpc>
            </a:pPr>
            <a:r>
              <a:rPr lang="ru-RU" sz="4000" dirty="0">
                <a:solidFill>
                  <a:schemeClr val="bg1"/>
                </a:solidFill>
                <a:latin typeface="TomskObl2104" pitchFamily="50" charset="0"/>
              </a:rPr>
              <a:t>маршрут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57665" y="3168618"/>
            <a:ext cx="528623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+mj-lt"/>
              </a:rPr>
              <a:t>как инструмент профессионального развития педагога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8825745-1B03-4D39-AE26-FDA19BF0FC50}"/>
              </a:ext>
            </a:extLst>
          </p:cNvPr>
          <p:cNvSpPr/>
          <p:nvPr/>
        </p:nvSpPr>
        <p:spPr bwMode="auto">
          <a:xfrm>
            <a:off x="323238" y="4206887"/>
            <a:ext cx="602311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>
                <a:solidFill>
                  <a:schemeClr val="bg1"/>
                </a:solidFill>
                <a:latin typeface="Century Gothic"/>
              </a:rPr>
              <a:t>Пичугина Олеся Владимировна,</a:t>
            </a:r>
          </a:p>
          <a:p>
            <a:pPr>
              <a:defRPr/>
            </a:pPr>
            <a:r>
              <a:rPr lang="ru-RU" sz="1200" dirty="0">
                <a:solidFill>
                  <a:schemeClr val="bg1"/>
                </a:solidFill>
                <a:latin typeface="Century Gothic"/>
              </a:rPr>
              <a:t>заведующий центром непрерывного повышения профессионального мастерства педагогических работников ТОИПКРО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>
          <a:xfrm>
            <a:off x="8472458" y="4734337"/>
            <a:ext cx="548700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10</a:t>
            </a:fld>
            <a:endParaRPr lang="ru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407B9916-CA61-457C-A2AE-CCD0D734D083}"/>
              </a:ext>
            </a:extLst>
          </p:cNvPr>
          <p:cNvSpPr txBox="1">
            <a:spLocks/>
          </p:cNvSpPr>
          <p:nvPr/>
        </p:nvSpPr>
        <p:spPr>
          <a:xfrm>
            <a:off x="302343" y="184614"/>
            <a:ext cx="8493076" cy="434818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spc="-150" dirty="0">
                <a:solidFill>
                  <a:srgbClr val="3C5A9B"/>
                </a:solidFill>
                <a:latin typeface="+mn-lt"/>
              </a:rPr>
              <a:t>Поручения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63D3E07C-1DBD-456C-8075-5291A6CAC871}"/>
              </a:ext>
            </a:extLst>
          </p:cNvPr>
          <p:cNvCxnSpPr/>
          <p:nvPr/>
        </p:nvCxnSpPr>
        <p:spPr>
          <a:xfrm>
            <a:off x="199102" y="619432"/>
            <a:ext cx="864056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D185E9F8-995E-4BBF-A9DC-9EEEE36575A6}"/>
              </a:ext>
            </a:extLst>
          </p:cNvPr>
          <p:cNvSpPr/>
          <p:nvPr/>
        </p:nvSpPr>
        <p:spPr>
          <a:xfrm>
            <a:off x="427703" y="907026"/>
            <a:ext cx="8214852" cy="1489586"/>
          </a:xfrm>
          <a:prstGeom prst="roundRect">
            <a:avLst/>
          </a:prstGeom>
          <a:noFill/>
          <a:ln>
            <a:solidFill>
              <a:schemeClr val="accent1">
                <a:shade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AutoNum type="arabicPeriod"/>
            </a:pPr>
            <a:r>
              <a:rPr lang="ru-RU" b="1" dirty="0">
                <a:solidFill>
                  <a:schemeClr val="tx1"/>
                </a:solidFill>
              </a:rPr>
              <a:t>Проводить разъяснительную работу с педагогическими работниками о целесообразности прохождения  диагностики профессиональных дефицитов и использования результатов в профессиональной деятельности</a:t>
            </a:r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dirty="0">
                <a:solidFill>
                  <a:schemeClr val="tx1"/>
                </a:solidFill>
              </a:rPr>
              <a:t>Ответственные: руководители образовательных организаций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Срок: постоянно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D65993B3-477F-409B-BDB2-9543E6373C5C}"/>
              </a:ext>
            </a:extLst>
          </p:cNvPr>
          <p:cNvSpPr/>
          <p:nvPr/>
        </p:nvSpPr>
        <p:spPr>
          <a:xfrm>
            <a:off x="411956" y="2957157"/>
            <a:ext cx="8214852" cy="1489586"/>
          </a:xfrm>
          <a:prstGeom prst="roundRect">
            <a:avLst/>
          </a:prstGeom>
          <a:noFill/>
          <a:ln>
            <a:solidFill>
              <a:schemeClr val="accent1">
                <a:shade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>
                <a:solidFill>
                  <a:schemeClr val="tx1"/>
                </a:solidFill>
              </a:rPr>
              <a:t>2. Организовать работу в ОО по корректировке индивидуальных образовательных маршрутов педагогических работников, контролировать их прохождение</a:t>
            </a:r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dirty="0">
                <a:solidFill>
                  <a:schemeClr val="tx1"/>
                </a:solidFill>
              </a:rPr>
              <a:t>Ответственные: руководители образовательных организаций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Срок: постоянно</a:t>
            </a:r>
          </a:p>
        </p:txBody>
      </p:sp>
    </p:spTree>
    <p:extLst>
      <p:ext uri="{BB962C8B-B14F-4D97-AF65-F5344CB8AC3E}">
        <p14:creationId xmlns:p14="http://schemas.microsoft.com/office/powerpoint/2010/main" val="18868687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5A9B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9"/>
          <p:cNvSpPr txBox="1"/>
          <p:nvPr/>
        </p:nvSpPr>
        <p:spPr>
          <a:xfrm>
            <a:off x="3071999" y="3342950"/>
            <a:ext cx="3000000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ru-RU" sz="1000" dirty="0">
                <a:solidFill>
                  <a:schemeClr val="bg1"/>
                </a:solidFill>
                <a:latin typeface="Libertation Sans"/>
              </a:rPr>
              <a:t>634029, г. Томск, пр. Фрунзе, 14 </a:t>
            </a:r>
          </a:p>
          <a:p>
            <a:pPr algn="ctr"/>
            <a:r>
              <a:rPr lang="ru-RU" sz="1000" dirty="0">
                <a:solidFill>
                  <a:schemeClr val="bg1"/>
                </a:solidFill>
                <a:latin typeface="Libertation Sans"/>
              </a:rPr>
              <a:t>+7(3822) 46-79-00 </a:t>
            </a:r>
            <a:r>
              <a:rPr lang="en-US" sz="1000" dirty="0">
                <a:solidFill>
                  <a:schemeClr val="bg1"/>
                </a:solidFill>
                <a:latin typeface="Libertation Sans"/>
              </a:rPr>
              <a:t>|</a:t>
            </a:r>
            <a:r>
              <a:rPr lang="ru-RU" sz="1000" dirty="0">
                <a:solidFill>
                  <a:schemeClr val="bg1"/>
                </a:solidFill>
                <a:latin typeface="Libertation Sans"/>
              </a:rPr>
              <a:t> +7(3822) 46-79-10</a:t>
            </a:r>
          </a:p>
          <a:p>
            <a:pPr algn="ctr"/>
            <a:r>
              <a:rPr lang="ru-RU" sz="1000" dirty="0">
                <a:solidFill>
                  <a:schemeClr val="bg1"/>
                </a:solidFill>
                <a:latin typeface="Libertation Sans"/>
              </a:rPr>
              <a:t> prm@do.tomsk.gov.ru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0554" y="1145954"/>
            <a:ext cx="2042891" cy="209518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>
          <a:xfrm>
            <a:off x="8472458" y="4734337"/>
            <a:ext cx="548700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2</a:t>
            </a:fld>
            <a:endParaRPr lang="ru"/>
          </a:p>
        </p:txBody>
      </p:sp>
      <p:sp>
        <p:nvSpPr>
          <p:cNvPr id="5" name="Google Shape;92;p17"/>
          <p:cNvSpPr txBox="1"/>
          <p:nvPr/>
        </p:nvSpPr>
        <p:spPr>
          <a:xfrm>
            <a:off x="217442" y="40978"/>
            <a:ext cx="8614158" cy="73863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ru-RU" sz="1800" b="1" spc="-150" dirty="0">
                <a:solidFill>
                  <a:srgbClr val="3C5A9B"/>
                </a:solidFill>
                <a:latin typeface="+mn-lt"/>
                <a:ea typeface="PT Sans"/>
                <a:cs typeface="PT Sans"/>
              </a:rPr>
              <a:t>Диагностика профессиональных дефицитов педагогических работников и управленческих кадров Томской области	</a:t>
            </a:r>
            <a:endParaRPr lang="ru-RU" sz="1800" b="1" spc="-150" dirty="0">
              <a:solidFill>
                <a:srgbClr val="C00000"/>
              </a:solidFill>
              <a:latin typeface="+mn-lt"/>
              <a:ea typeface="PT Sans"/>
              <a:cs typeface="PT Sans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9DDFAAC-3E58-416F-B495-A52BBB0F8723}"/>
              </a:ext>
            </a:extLst>
          </p:cNvPr>
          <p:cNvSpPr/>
          <p:nvPr/>
        </p:nvSpPr>
        <p:spPr>
          <a:xfrm>
            <a:off x="457200" y="922645"/>
            <a:ext cx="829818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Диагностика профессиональных дефицитов - комплекс оценочных процедур (в том числе в электронном виде), обеспечивающих возможность установления уровня владения педагогическими работниками и управленческими кадрами профессиональными компетенциями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00F935D-76BA-44BB-957E-79E74E9B2E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801" y="1661278"/>
            <a:ext cx="4335823" cy="224778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1906949-E9B6-42DB-AB4F-9A3C2172C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4521" y="2571750"/>
            <a:ext cx="4409677" cy="2161455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ED0AA19-BA61-4BE2-ADDB-40741F8ECB5A}"/>
              </a:ext>
            </a:extLst>
          </p:cNvPr>
          <p:cNvSpPr/>
          <p:nvPr/>
        </p:nvSpPr>
        <p:spPr>
          <a:xfrm>
            <a:off x="5701238" y="2158782"/>
            <a:ext cx="222208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5"/>
              </a:rPr>
              <a:t>https://teacher.tomedu.ru/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4170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119542" y="752154"/>
            <a:ext cx="4452458" cy="1200329"/>
            <a:chOff x="-173373" y="1062153"/>
            <a:chExt cx="5936610" cy="1600438"/>
          </a:xfrm>
        </p:grpSpPr>
        <p:sp>
          <p:nvSpPr>
            <p:cNvPr id="5" name="TextBox 4"/>
            <p:cNvSpPr txBox="1"/>
            <p:nvPr/>
          </p:nvSpPr>
          <p:spPr>
            <a:xfrm>
              <a:off x="-173373" y="1450281"/>
              <a:ext cx="1733726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685800">
                <a:buClrTx/>
              </a:pPr>
              <a:r>
                <a:rPr lang="ru-RU" sz="1200" b="1" kern="1200" dirty="0">
                  <a:solidFill>
                    <a:srgbClr val="1CA09A"/>
                  </a:solidFill>
                  <a:latin typeface="Calibri" panose="020F0502020204030204"/>
                  <a:ea typeface="+mn-ea"/>
                  <a:cs typeface="+mn-cs"/>
                </a:rPr>
                <a:t>Методическая компетенция</a:t>
              </a: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671052" y="1094949"/>
              <a:ext cx="60959" cy="123535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ru-RU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845577" y="1062153"/>
              <a:ext cx="3917660" cy="160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14313" indent="-214313" defTabSz="685800">
                <a:buClr>
                  <a:srgbClr val="C00000"/>
                </a:buClr>
                <a:buFont typeface="Wingdings" panose="05000000000000000000" pitchFamily="2" charset="2"/>
                <a:buChar char="ü"/>
              </a:pPr>
              <a:r>
                <a:rPr lang="ru-RU" sz="1200" kern="1200" dirty="0" err="1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общеметодическая</a:t>
              </a:r>
              <a:endParaRPr lang="ru-RU" sz="12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  <a:p>
              <a:pPr marL="214313" indent="-214313" defTabSz="685800">
                <a:buClr>
                  <a:srgbClr val="C00000"/>
                </a:buClr>
                <a:buFont typeface="Wingdings" panose="05000000000000000000" pitchFamily="2" charset="2"/>
                <a:buChar char="ü"/>
              </a:pPr>
              <a:r>
                <a:rPr lang="ru-RU" sz="1200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физика</a:t>
              </a:r>
            </a:p>
            <a:p>
              <a:pPr marL="214313" indent="-214313" defTabSz="685800">
                <a:buClr>
                  <a:srgbClr val="C00000"/>
                </a:buClr>
                <a:buFont typeface="Wingdings" panose="05000000000000000000" pitchFamily="2" charset="2"/>
                <a:buChar char="ü"/>
              </a:pPr>
              <a:r>
                <a:rPr lang="ru-RU" sz="1200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информатика</a:t>
              </a:r>
            </a:p>
            <a:p>
              <a:pPr marL="214313" indent="-214313" defTabSz="685800">
                <a:buClr>
                  <a:srgbClr val="C00000"/>
                </a:buClr>
                <a:buFont typeface="Wingdings" panose="05000000000000000000" pitchFamily="2" charset="2"/>
                <a:buChar char="ü"/>
              </a:pPr>
              <a:r>
                <a:rPr lang="ru-RU" sz="1200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начальные классы</a:t>
              </a:r>
            </a:p>
            <a:p>
              <a:pPr marL="214313" indent="-214313" defTabSz="685800">
                <a:buClr>
                  <a:srgbClr val="C00000"/>
                </a:buClr>
                <a:buFont typeface="Wingdings" panose="05000000000000000000" pitchFamily="2" charset="2"/>
                <a:buChar char="ü"/>
              </a:pPr>
              <a:r>
                <a:rPr lang="ru-RU" sz="1200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воспитатели ДОО</a:t>
              </a:r>
            </a:p>
            <a:p>
              <a:pPr marL="214313" indent="-214313" defTabSz="685800">
                <a:buClr>
                  <a:srgbClr val="C00000"/>
                </a:buClr>
                <a:buFont typeface="Wingdings" panose="05000000000000000000" pitchFamily="2" charset="2"/>
                <a:buChar char="ü"/>
              </a:pPr>
              <a:r>
                <a:rPr lang="ru-RU" sz="1200" b="1" kern="1200" dirty="0">
                  <a:solidFill>
                    <a:srgbClr val="C00000"/>
                  </a:solidFill>
                  <a:latin typeface="Calibri" panose="020F0502020204030204"/>
                  <a:ea typeface="+mn-ea"/>
                  <a:cs typeface="+mn-cs"/>
                </a:rPr>
                <a:t>ПОО</a:t>
              </a: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105412" y="1948473"/>
            <a:ext cx="4452458" cy="1200329"/>
            <a:chOff x="-173373" y="1030445"/>
            <a:chExt cx="5936610" cy="1600439"/>
          </a:xfrm>
        </p:grpSpPr>
        <p:sp>
          <p:nvSpPr>
            <p:cNvPr id="10" name="TextBox 9"/>
            <p:cNvSpPr txBox="1"/>
            <p:nvPr/>
          </p:nvSpPr>
          <p:spPr>
            <a:xfrm>
              <a:off x="-173373" y="1199626"/>
              <a:ext cx="1733725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685800">
                <a:buClrTx/>
              </a:pPr>
              <a:r>
                <a:rPr lang="ru-RU" sz="1200" b="1" kern="1200" dirty="0">
                  <a:solidFill>
                    <a:srgbClr val="1CA09A"/>
                  </a:solidFill>
                  <a:latin typeface="Calibri" panose="020F0502020204030204"/>
                  <a:ea typeface="+mn-ea"/>
                  <a:cs typeface="+mn-cs"/>
                </a:rPr>
                <a:t>Предметная компетенция</a:t>
              </a:r>
            </a:p>
          </p:txBody>
        </p:sp>
        <p:sp>
          <p:nvSpPr>
            <p:cNvPr id="11" name="Прямоугольник 10"/>
            <p:cNvSpPr/>
            <p:nvPr/>
          </p:nvSpPr>
          <p:spPr>
            <a:xfrm flipH="1">
              <a:off x="1682768" y="1117064"/>
              <a:ext cx="60959" cy="1430071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ru-RU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845577" y="1030445"/>
              <a:ext cx="3917660" cy="1600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14313" indent="-214313" defTabSz="685800">
                <a:buClr>
                  <a:srgbClr val="C00000"/>
                </a:buClr>
                <a:buFont typeface="Wingdings" panose="05000000000000000000" pitchFamily="2" charset="2"/>
                <a:buChar char="ü"/>
              </a:pPr>
              <a:r>
                <a:rPr lang="ru-RU" sz="1200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математика</a:t>
              </a:r>
            </a:p>
            <a:p>
              <a:pPr marL="214313" indent="-214313" defTabSz="685800">
                <a:buClr>
                  <a:srgbClr val="C00000"/>
                </a:buClr>
                <a:buFont typeface="Wingdings" panose="05000000000000000000" pitchFamily="2" charset="2"/>
                <a:buChar char="ü"/>
              </a:pPr>
              <a:r>
                <a:rPr lang="ru-RU" sz="1200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русский язык</a:t>
              </a:r>
            </a:p>
            <a:p>
              <a:pPr marL="214313" indent="-214313" defTabSz="685800">
                <a:buClr>
                  <a:srgbClr val="C00000"/>
                </a:buClr>
                <a:buFont typeface="Wingdings" panose="05000000000000000000" pitchFamily="2" charset="2"/>
                <a:buChar char="ü"/>
              </a:pPr>
              <a:r>
                <a:rPr lang="ru-RU" sz="1200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информатика</a:t>
              </a:r>
            </a:p>
            <a:p>
              <a:pPr marL="214313" indent="-214313" defTabSz="685800">
                <a:buClr>
                  <a:srgbClr val="C00000"/>
                </a:buClr>
                <a:buFont typeface="Wingdings" panose="05000000000000000000" pitchFamily="2" charset="2"/>
                <a:buChar char="ü"/>
              </a:pPr>
              <a:r>
                <a:rPr lang="ru-RU" sz="1200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история</a:t>
              </a:r>
            </a:p>
            <a:p>
              <a:pPr marL="214313" indent="-214313" defTabSz="685800">
                <a:buClr>
                  <a:srgbClr val="C00000"/>
                </a:buClr>
                <a:buFont typeface="Wingdings" panose="05000000000000000000" pitchFamily="2" charset="2"/>
                <a:buChar char="ü"/>
              </a:pPr>
              <a:r>
                <a:rPr lang="ru-RU" sz="1200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Обществознание</a:t>
              </a:r>
            </a:p>
            <a:p>
              <a:pPr marL="214313" indent="-214313" defTabSz="685800">
                <a:buClr>
                  <a:srgbClr val="C00000"/>
                </a:buClr>
                <a:buFont typeface="Wingdings" panose="05000000000000000000" pitchFamily="2" charset="2"/>
                <a:buChar char="ü"/>
              </a:pPr>
              <a:r>
                <a:rPr lang="ru-RU" sz="1200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ОБЗР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3410863" y="978574"/>
            <a:ext cx="4548929" cy="642620"/>
            <a:chOff x="-173373" y="1106198"/>
            <a:chExt cx="6065239" cy="856826"/>
          </a:xfrm>
        </p:grpSpPr>
        <p:sp>
          <p:nvSpPr>
            <p:cNvPr id="14" name="TextBox 13"/>
            <p:cNvSpPr txBox="1"/>
            <p:nvPr/>
          </p:nvSpPr>
          <p:spPr>
            <a:xfrm>
              <a:off x="-173373" y="1199626"/>
              <a:ext cx="1733725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685800">
                <a:buClrTx/>
              </a:pPr>
              <a:r>
                <a:rPr lang="ru-RU" sz="1200" b="1" kern="1200" dirty="0">
                  <a:solidFill>
                    <a:srgbClr val="1CA09A"/>
                  </a:solidFill>
                  <a:latin typeface="Calibri" panose="020F0502020204030204"/>
                  <a:ea typeface="+mn-ea"/>
                  <a:cs typeface="+mn-cs"/>
                </a:rPr>
                <a:t>Управленческая компетенция</a:t>
              </a: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680106" y="1106198"/>
              <a:ext cx="45719" cy="856826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ru-RU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845578" y="1193554"/>
              <a:ext cx="4046288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14313" indent="-214313" defTabSz="685800">
                <a:buClr>
                  <a:srgbClr val="C00000"/>
                </a:buClr>
                <a:buFont typeface="Wingdings" panose="05000000000000000000" pitchFamily="2" charset="2"/>
                <a:buChar char="ü"/>
              </a:pPr>
              <a:r>
                <a:rPr lang="ru-RU" sz="1200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руководители ДОО</a:t>
              </a:r>
            </a:p>
            <a:p>
              <a:pPr marL="214313" indent="-214313" defTabSz="685800">
                <a:buClr>
                  <a:srgbClr val="C00000"/>
                </a:buClr>
                <a:buFont typeface="Wingdings" panose="05000000000000000000" pitchFamily="2" charset="2"/>
                <a:buChar char="ü"/>
              </a:pPr>
              <a:r>
                <a:rPr lang="ru-RU" sz="1200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руководители ОО</a:t>
              </a:r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3185937" y="2123199"/>
            <a:ext cx="6386224" cy="664949"/>
            <a:chOff x="-53142" y="5638749"/>
            <a:chExt cx="7182835" cy="886598"/>
          </a:xfrm>
        </p:grpSpPr>
        <p:grpSp>
          <p:nvGrpSpPr>
            <p:cNvPr id="21" name="Группа 20"/>
            <p:cNvGrpSpPr/>
            <p:nvPr/>
          </p:nvGrpSpPr>
          <p:grpSpPr>
            <a:xfrm>
              <a:off x="-53142" y="5645925"/>
              <a:ext cx="3889343" cy="856826"/>
              <a:chOff x="-176546" y="1106198"/>
              <a:chExt cx="3889343" cy="856826"/>
            </a:xfrm>
          </p:grpSpPr>
          <p:sp>
            <p:nvSpPr>
              <p:cNvPr id="22" name="TextBox 21"/>
              <p:cNvSpPr txBox="1"/>
              <p:nvPr/>
            </p:nvSpPr>
            <p:spPr>
              <a:xfrm>
                <a:off x="-176546" y="1176241"/>
                <a:ext cx="1733726" cy="615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defTabSz="685800">
                  <a:buClrTx/>
                </a:pPr>
                <a:r>
                  <a:rPr lang="ru-RU" sz="1200" b="1" kern="1200" dirty="0">
                    <a:solidFill>
                      <a:srgbClr val="1CA09A"/>
                    </a:solidFill>
                    <a:latin typeface="Calibri" panose="020F0502020204030204"/>
                    <a:ea typeface="+mn-ea"/>
                    <a:cs typeface="+mn-cs"/>
                  </a:rPr>
                  <a:t>Цифровая компетенция</a:t>
                </a:r>
              </a:p>
            </p:txBody>
          </p:sp>
          <p:sp>
            <p:nvSpPr>
              <p:cNvPr id="23" name="Прямоугольник 22"/>
              <p:cNvSpPr/>
              <p:nvPr/>
            </p:nvSpPr>
            <p:spPr>
              <a:xfrm>
                <a:off x="1644242" y="1106198"/>
                <a:ext cx="45719" cy="856826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</a:pPr>
                <a:endParaRPr lang="ru-RU" sz="1350" kern="120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1845578" y="1106198"/>
                <a:ext cx="186721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800">
                  <a:buClrTx/>
                </a:pPr>
                <a:r>
                  <a:rPr lang="ru-RU" sz="1200" kern="1200" dirty="0">
                    <a:solidFill>
                      <a:prstClr val="black"/>
                    </a:solidFill>
                    <a:latin typeface="Calibri" panose="020F0502020204030204"/>
                    <a:ea typeface="+mn-ea"/>
                    <a:cs typeface="+mn-cs"/>
                  </a:rPr>
                  <a:t> </a:t>
                </a:r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1854747" y="5638749"/>
              <a:ext cx="1671157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buClrTx/>
              </a:pPr>
              <a:r>
                <a:rPr lang="ru-RU" sz="1200" b="1" kern="1200" dirty="0">
                  <a:solidFill>
                    <a:srgbClr val="1CA09A"/>
                  </a:solidFill>
                  <a:latin typeface="Calibri" panose="020F0502020204030204"/>
                  <a:ea typeface="+mn-ea"/>
                  <a:cs typeface="+mn-cs"/>
                </a:rPr>
                <a:t>Компетенция в области воспитания</a:t>
              </a: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3463864" y="5645925"/>
              <a:ext cx="45719" cy="856826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ru-RU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549804" y="5642053"/>
              <a:ext cx="2039153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buClrTx/>
              </a:pPr>
              <a:r>
                <a:rPr lang="ru-RU" sz="1200" b="1" kern="1200" dirty="0">
                  <a:solidFill>
                    <a:srgbClr val="1CA09A"/>
                  </a:solidFill>
                  <a:latin typeface="Calibri" panose="020F0502020204030204"/>
                  <a:ea typeface="+mn-ea"/>
                  <a:cs typeface="+mn-cs"/>
                </a:rPr>
                <a:t>Психолого- педагогическая компетенция</a:t>
              </a: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4995986" y="5668521"/>
              <a:ext cx="45719" cy="856826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ru-RU" sz="1350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065605" y="5737017"/>
              <a:ext cx="2064088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buClrTx/>
              </a:pPr>
              <a:r>
                <a:rPr lang="ru-RU" sz="1200" b="1" kern="1200" dirty="0">
                  <a:solidFill>
                    <a:srgbClr val="1CA09A"/>
                  </a:solidFill>
                  <a:latin typeface="Calibri" panose="020F0502020204030204"/>
                  <a:ea typeface="+mn-ea"/>
                  <a:cs typeface="+mn-cs"/>
                </a:rPr>
                <a:t>Коммуникативная компетенция</a:t>
              </a:r>
            </a:p>
          </p:txBody>
        </p:sp>
      </p:grpSp>
      <p:sp>
        <p:nvSpPr>
          <p:cNvPr id="31" name="Равнобедренный треугольник 30"/>
          <p:cNvSpPr/>
          <p:nvPr/>
        </p:nvSpPr>
        <p:spPr>
          <a:xfrm flipV="1">
            <a:off x="408189" y="3091231"/>
            <a:ext cx="8128932" cy="224428"/>
          </a:xfrm>
          <a:prstGeom prst="triangle">
            <a:avLst/>
          </a:prstGeom>
          <a:solidFill>
            <a:srgbClr val="EFEBCE"/>
          </a:solidFill>
          <a:ln>
            <a:solidFill>
              <a:srgbClr val="EFEBC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ru-RU" sz="1350" b="1" kern="120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34" name="Схема 33"/>
          <p:cNvGraphicFramePr/>
          <p:nvPr>
            <p:extLst>
              <p:ext uri="{D42A27DB-BD31-4B8C-83A1-F6EECF244321}">
                <p14:modId xmlns:p14="http://schemas.microsoft.com/office/powerpoint/2010/main" val="2832031805"/>
              </p:ext>
            </p:extLst>
          </p:nvPr>
        </p:nvGraphicFramePr>
        <p:xfrm>
          <a:off x="105412" y="4510857"/>
          <a:ext cx="8962388" cy="5478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5" name="Равнобедренный треугольник 34"/>
          <p:cNvSpPr/>
          <p:nvPr/>
        </p:nvSpPr>
        <p:spPr>
          <a:xfrm flipV="1">
            <a:off x="408189" y="4225475"/>
            <a:ext cx="8128932" cy="224428"/>
          </a:xfrm>
          <a:prstGeom prst="triangle">
            <a:avLst/>
          </a:prstGeom>
          <a:solidFill>
            <a:srgbClr val="EFEBCE"/>
          </a:solidFill>
          <a:ln>
            <a:solidFill>
              <a:srgbClr val="EFEBC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ru-RU" sz="1350" b="1" kern="120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19" name="Схема 18"/>
          <p:cNvGraphicFramePr/>
          <p:nvPr>
            <p:extLst>
              <p:ext uri="{D42A27DB-BD31-4B8C-83A1-F6EECF244321}">
                <p14:modId xmlns:p14="http://schemas.microsoft.com/office/powerpoint/2010/main" val="685269127"/>
              </p:ext>
            </p:extLst>
          </p:nvPr>
        </p:nvGraphicFramePr>
        <p:xfrm>
          <a:off x="11737" y="3278913"/>
          <a:ext cx="7889846" cy="9865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7800621" y="3809977"/>
            <a:ext cx="1331642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buClrTx/>
            </a:pPr>
            <a:r>
              <a:rPr lang="en-US" sz="1050" kern="1200" dirty="0">
                <a:solidFill>
                  <a:srgbClr val="C00000"/>
                </a:solidFill>
                <a:latin typeface="Calibri" panose="020F0502020204030204"/>
                <a:ea typeface="+mn-ea"/>
                <a:cs typeface="+mn-cs"/>
                <a:hlinkClick r:id="rId13"/>
              </a:rPr>
              <a:t>https://quick.apkpro.ru/q/dPd4bWGY</a:t>
            </a:r>
            <a:r>
              <a:rPr lang="ru-RU" sz="1050" kern="1200" dirty="0">
                <a:solidFill>
                  <a:srgbClr val="C00000"/>
                </a:solidFill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33" name="Google Shape;92;p17">
            <a:extLst>
              <a:ext uri="{FF2B5EF4-FFF2-40B4-BE49-F238E27FC236}">
                <a16:creationId xmlns:a16="http://schemas.microsoft.com/office/drawing/2014/main" id="{ED483351-BD6A-4B36-AB0D-09C7A5D53C7D}"/>
              </a:ext>
            </a:extLst>
          </p:cNvPr>
          <p:cNvSpPr txBox="1"/>
          <p:nvPr/>
        </p:nvSpPr>
        <p:spPr>
          <a:xfrm>
            <a:off x="217442" y="40978"/>
            <a:ext cx="8614158" cy="73863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ru-RU" sz="1800" b="1" spc="-150" dirty="0">
                <a:solidFill>
                  <a:srgbClr val="3C5A9B"/>
                </a:solidFill>
                <a:latin typeface="+mn-lt"/>
                <a:ea typeface="PT Sans"/>
                <a:cs typeface="PT Sans"/>
              </a:rPr>
              <a:t>Диагностика профессиональных дефицитов педагогических работников и управленческих кадров Томской области	</a:t>
            </a:r>
            <a:endParaRPr lang="ru-RU" sz="1800" b="1" spc="-150" dirty="0">
              <a:solidFill>
                <a:srgbClr val="C00000"/>
              </a:solidFill>
              <a:latin typeface="+mn-lt"/>
              <a:ea typeface="PT Sans"/>
              <a:cs typeface="PT San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1944077-431B-4DE3-9A2F-AAF94834FDE0}"/>
              </a:ext>
            </a:extLst>
          </p:cNvPr>
          <p:cNvSpPr txBox="1"/>
          <p:nvPr/>
        </p:nvSpPr>
        <p:spPr>
          <a:xfrm>
            <a:off x="7800621" y="3480412"/>
            <a:ext cx="12671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/>
              <a:t>Дополнительная информация</a:t>
            </a:r>
          </a:p>
        </p:txBody>
      </p:sp>
    </p:spTree>
    <p:extLst>
      <p:ext uri="{BB962C8B-B14F-4D97-AF65-F5344CB8AC3E}">
        <p14:creationId xmlns:p14="http://schemas.microsoft.com/office/powerpoint/2010/main" val="1674806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>
          <a:xfrm>
            <a:off x="8472458" y="4734337"/>
            <a:ext cx="548700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4</a:t>
            </a:fld>
            <a:endParaRPr lang="ru"/>
          </a:p>
        </p:txBody>
      </p:sp>
      <p:sp>
        <p:nvSpPr>
          <p:cNvPr id="5" name="Google Shape;92;p17"/>
          <p:cNvSpPr txBox="1"/>
          <p:nvPr/>
        </p:nvSpPr>
        <p:spPr>
          <a:xfrm>
            <a:off x="209802" y="184012"/>
            <a:ext cx="6961707" cy="10156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ru-RU" sz="1800" b="1" spc="-150" dirty="0">
                <a:solidFill>
                  <a:srgbClr val="3C5A9B"/>
                </a:solidFill>
                <a:latin typeface="+mn-lt"/>
                <a:ea typeface="PT Sans"/>
                <a:cs typeface="PT Sans"/>
              </a:rPr>
              <a:t>Количество педагогических работников организаций, подведомственных ДОТО, прошедших обучение по ДПП ПК в ТОИПКРО в 2026 году	</a:t>
            </a:r>
            <a:endParaRPr lang="ru-RU" sz="1800" b="1" spc="-150" dirty="0">
              <a:solidFill>
                <a:srgbClr val="C00000"/>
              </a:solidFill>
              <a:latin typeface="+mn-lt"/>
              <a:ea typeface="PT Sans"/>
              <a:cs typeface="PT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8BE403-2A13-4BAF-9B64-008944BFA1FE}"/>
              </a:ext>
            </a:extLst>
          </p:cNvPr>
          <p:cNvSpPr txBox="1"/>
          <p:nvPr/>
        </p:nvSpPr>
        <p:spPr>
          <a:xfrm>
            <a:off x="7209901" y="395162"/>
            <a:ext cx="17242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AB3117"/>
                </a:solidFill>
              </a:rPr>
              <a:t>321 человек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07107902-41CF-47A9-AC72-C26F5311C271}"/>
              </a:ext>
            </a:extLst>
          </p:cNvPr>
          <p:cNvSpPr/>
          <p:nvPr/>
        </p:nvSpPr>
        <p:spPr>
          <a:xfrm>
            <a:off x="7171509" y="225900"/>
            <a:ext cx="1762689" cy="65485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7" name="Диаграмма 16">
            <a:extLst>
              <a:ext uri="{FF2B5EF4-FFF2-40B4-BE49-F238E27FC236}">
                <a16:creationId xmlns:a16="http://schemas.microsoft.com/office/drawing/2014/main" id="{26DF235C-9D1E-4AAB-B535-A808C8B6FD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78067"/>
              </p:ext>
            </p:extLst>
          </p:nvPr>
        </p:nvGraphicFramePr>
        <p:xfrm>
          <a:off x="281679" y="1142936"/>
          <a:ext cx="3672840" cy="35914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Диаграмма 18">
            <a:extLst>
              <a:ext uri="{FF2B5EF4-FFF2-40B4-BE49-F238E27FC236}">
                <a16:creationId xmlns:a16="http://schemas.microsoft.com/office/drawing/2014/main" id="{37D1CE9D-C768-415A-821E-767727F673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512461"/>
              </p:ext>
            </p:extLst>
          </p:nvPr>
        </p:nvGraphicFramePr>
        <p:xfrm>
          <a:off x="4270119" y="656935"/>
          <a:ext cx="4751039" cy="31883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F67DB42-829F-48AA-B193-1B5AB1D60103}"/>
              </a:ext>
            </a:extLst>
          </p:cNvPr>
          <p:cNvSpPr txBox="1"/>
          <p:nvPr/>
        </p:nvSpPr>
        <p:spPr>
          <a:xfrm>
            <a:off x="4353202" y="3917628"/>
            <a:ext cx="45091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spc="-50" dirty="0">
                <a:solidFill>
                  <a:srgbClr val="3C5A9B"/>
                </a:solidFill>
                <a:latin typeface="+mn-lt"/>
              </a:rPr>
              <a:t>Преподавание курса «История нашего края» в 5-7 классах </a:t>
            </a:r>
          </a:p>
        </p:txBody>
      </p:sp>
      <p:graphicFrame>
        <p:nvGraphicFramePr>
          <p:cNvPr id="20" name="Диаграмма 19">
            <a:extLst>
              <a:ext uri="{FF2B5EF4-FFF2-40B4-BE49-F238E27FC236}">
                <a16:creationId xmlns:a16="http://schemas.microsoft.com/office/drawing/2014/main" id="{F4DD2D2D-1654-4FE0-9E41-FE78F37C18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518587"/>
              </p:ext>
            </p:extLst>
          </p:nvPr>
        </p:nvGraphicFramePr>
        <p:xfrm>
          <a:off x="4026396" y="4164147"/>
          <a:ext cx="4971605" cy="897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888181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7AC5F1B0-55AD-4C4B-92B6-FA828C6E7334}"/>
              </a:ext>
            </a:extLst>
          </p:cNvPr>
          <p:cNvSpPr txBox="1">
            <a:spLocks/>
          </p:cNvSpPr>
          <p:nvPr/>
        </p:nvSpPr>
        <p:spPr>
          <a:xfrm>
            <a:off x="302343" y="179713"/>
            <a:ext cx="8493076" cy="434818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spc="-150" dirty="0">
                <a:solidFill>
                  <a:srgbClr val="3C5A9B"/>
                </a:solidFill>
                <a:latin typeface="+mn-lt"/>
              </a:rPr>
              <a:t>Диагностика уровня сформированности профессиональных компетенций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EEC690-51FF-4C61-8E91-BA704D2BBCC1}"/>
              </a:ext>
            </a:extLst>
          </p:cNvPr>
          <p:cNvSpPr txBox="1"/>
          <p:nvPr/>
        </p:nvSpPr>
        <p:spPr>
          <a:xfrm>
            <a:off x="1209856" y="844061"/>
            <a:ext cx="3722417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>
              <a:spcAft>
                <a:spcPts val="900"/>
              </a:spcAft>
            </a:pPr>
            <a:r>
              <a:rPr lang="ru-RU" sz="1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ФОРМЫ ТЕСТОВЫХ ЗАДАНИЙ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DCCF12-E5C6-408C-AA52-2F0B3FB8BFAB}"/>
              </a:ext>
            </a:extLst>
          </p:cNvPr>
          <p:cNvSpPr txBox="1"/>
          <p:nvPr/>
        </p:nvSpPr>
        <p:spPr>
          <a:xfrm>
            <a:off x="5406020" y="3370722"/>
            <a:ext cx="319893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>
                <a:latin typeface="Century Gothic" panose="020B0502020202020204" pitchFamily="34" charset="0"/>
              </a:rPr>
              <a:t>Критерии оценивания: </a:t>
            </a:r>
          </a:p>
          <a:p>
            <a:r>
              <a:rPr lang="ru-RU" sz="900" dirty="0">
                <a:latin typeface="Century Gothic" panose="020B0502020202020204" pitchFamily="34" charset="0"/>
              </a:rPr>
              <a:t>используется </a:t>
            </a:r>
            <a:r>
              <a:rPr lang="ru-RU" altLang="ru-RU" sz="900" dirty="0">
                <a:latin typeface="Century Gothic" panose="020B0502020202020204" pitchFamily="34" charset="0"/>
              </a:rPr>
              <a:t>дихотомическая система оценивания заданий 0 – 1 (правильно - неправильно)</a:t>
            </a:r>
            <a:endParaRPr lang="en-US" sz="900" dirty="0">
              <a:latin typeface="Century Gothic" panose="020B0502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A076D2F-5FF8-4717-B1A8-4D72CAAA2333}"/>
              </a:ext>
            </a:extLst>
          </p:cNvPr>
          <p:cNvSpPr/>
          <p:nvPr/>
        </p:nvSpPr>
        <p:spPr>
          <a:xfrm>
            <a:off x="2328615" y="3364242"/>
            <a:ext cx="256624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900" b="1" dirty="0">
                <a:latin typeface="Century Gothic" panose="020B0502020202020204" pitchFamily="34" charset="0"/>
              </a:rPr>
              <a:t>Конструкция тестового задания:</a:t>
            </a:r>
          </a:p>
          <a:p>
            <a:pPr marL="128588" indent="-128588">
              <a:buFont typeface="Wingdings" panose="05000000000000000000" pitchFamily="2" charset="2"/>
              <a:buChar char="§"/>
            </a:pPr>
            <a:r>
              <a:rPr lang="ru-RU" altLang="ru-RU" sz="900" dirty="0">
                <a:latin typeface="Century Gothic" panose="020B0502020202020204" pitchFamily="34" charset="0"/>
              </a:rPr>
              <a:t>Инструкция</a:t>
            </a:r>
          </a:p>
          <a:p>
            <a:pPr marL="128588" indent="-128588">
              <a:buFont typeface="Wingdings" panose="05000000000000000000" pitchFamily="2" charset="2"/>
              <a:buChar char="§"/>
            </a:pPr>
            <a:r>
              <a:rPr lang="ru-RU" altLang="ru-RU" sz="900" dirty="0">
                <a:latin typeface="Century Gothic" panose="020B0502020202020204" pitchFamily="34" charset="0"/>
              </a:rPr>
              <a:t>Текст задания </a:t>
            </a:r>
            <a:endParaRPr lang="en-US" altLang="ru-RU" sz="900" dirty="0">
              <a:latin typeface="Century Gothic" panose="020B0502020202020204" pitchFamily="34" charset="0"/>
            </a:endParaRPr>
          </a:p>
          <a:p>
            <a:pPr marL="128588" indent="-128588">
              <a:buFont typeface="Wingdings" panose="05000000000000000000" pitchFamily="2" charset="2"/>
              <a:buChar char="§"/>
            </a:pPr>
            <a:r>
              <a:rPr lang="ru-RU" altLang="ru-RU" sz="900" dirty="0">
                <a:latin typeface="Century Gothic" panose="020B0502020202020204" pitchFamily="34" charset="0"/>
              </a:rPr>
              <a:t>Дистракторы</a:t>
            </a:r>
          </a:p>
          <a:p>
            <a:pPr marL="128588" indent="-128588">
              <a:buFont typeface="Wingdings" panose="05000000000000000000" pitchFamily="2" charset="2"/>
              <a:buChar char="§"/>
            </a:pPr>
            <a:r>
              <a:rPr lang="ru-RU" altLang="ru-RU" sz="900" dirty="0">
                <a:latin typeface="Century Gothic" panose="020B0502020202020204" pitchFamily="34" charset="0"/>
              </a:rPr>
              <a:t>Правильный ответ(ы)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5E27EC1-DC63-4B87-8E2E-8CEF8FE3A3F7}"/>
              </a:ext>
            </a:extLst>
          </p:cNvPr>
          <p:cNvSpPr/>
          <p:nvPr/>
        </p:nvSpPr>
        <p:spPr>
          <a:xfrm>
            <a:off x="1209855" y="656344"/>
            <a:ext cx="657225" cy="799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05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9119CD-B92E-4B31-9074-12A1BD56954B}"/>
              </a:ext>
            </a:extLst>
          </p:cNvPr>
          <p:cNvSpPr txBox="1"/>
          <p:nvPr/>
        </p:nvSpPr>
        <p:spPr>
          <a:xfrm>
            <a:off x="2209922" y="1392642"/>
            <a:ext cx="6424524" cy="183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ru-RU" sz="1260" dirty="0">
                <a:latin typeface="Century Gothic" panose="020B0502020202020204" pitchFamily="34" charset="0"/>
              </a:rPr>
              <a:t>задания закрытой формы, на которые требуется выбрать один правильный ответ</a:t>
            </a:r>
          </a:p>
          <a:p>
            <a:pPr lvl="1"/>
            <a:r>
              <a:rPr lang="ru-RU" sz="1260" dirty="0">
                <a:latin typeface="Century Gothic" panose="020B0502020202020204" pitchFamily="34" charset="0"/>
              </a:rPr>
              <a:t>задания закрытой формы, на которые необходимо выбрать все правильные ответы</a:t>
            </a:r>
          </a:p>
          <a:p>
            <a:pPr lvl="1"/>
            <a:r>
              <a:rPr lang="ru-RU" sz="1260" dirty="0">
                <a:latin typeface="Century Gothic" panose="020B0502020202020204" pitchFamily="34" charset="0"/>
              </a:rPr>
              <a:t>задания открытой формы, на которые необходимо дать краткий ответ</a:t>
            </a:r>
          </a:p>
          <a:p>
            <a:pPr lvl="1"/>
            <a:r>
              <a:rPr lang="ru-RU" sz="1260" dirty="0">
                <a:latin typeface="Century Gothic" panose="020B0502020202020204" pitchFamily="34" charset="0"/>
              </a:rPr>
              <a:t>задания открытой формы, на которые необходимо дать развернутый ответ</a:t>
            </a:r>
          </a:p>
          <a:p>
            <a:pPr lvl="1"/>
            <a:r>
              <a:rPr lang="ru-RU" sz="1260" dirty="0">
                <a:latin typeface="Century Gothic" panose="020B0502020202020204" pitchFamily="34" charset="0"/>
              </a:rPr>
              <a:t>задания – ситуации</a:t>
            </a:r>
          </a:p>
          <a:p>
            <a:pPr lvl="1"/>
            <a:r>
              <a:rPr lang="ru-RU" sz="1260" dirty="0">
                <a:latin typeface="Century Gothic" panose="020B0502020202020204" pitchFamily="34" charset="0"/>
              </a:rPr>
              <a:t>задания на соответствие</a:t>
            </a:r>
          </a:p>
          <a:p>
            <a:pPr lvl="1"/>
            <a:r>
              <a:rPr lang="ru-RU" sz="1260" dirty="0">
                <a:latin typeface="Century Gothic" panose="020B0502020202020204" pitchFamily="34" charset="0"/>
              </a:rPr>
              <a:t>задания на последовательность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0F50D5-81C1-482B-BD22-D532641664B2}"/>
              </a:ext>
            </a:extLst>
          </p:cNvPr>
          <p:cNvSpPr txBox="1"/>
          <p:nvPr/>
        </p:nvSpPr>
        <p:spPr>
          <a:xfrm>
            <a:off x="469733" y="1780440"/>
            <a:ext cx="1311578" cy="106182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45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15</a:t>
            </a:r>
            <a:endParaRPr lang="ru-RU" sz="21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вопросов</a:t>
            </a:r>
            <a:endParaRPr lang="ru-RU" sz="21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4C0BBEE8-FBF4-4C97-A49D-74305205CDFE}"/>
              </a:ext>
            </a:extLst>
          </p:cNvPr>
          <p:cNvGrpSpPr/>
          <p:nvPr/>
        </p:nvGrpSpPr>
        <p:grpSpPr>
          <a:xfrm>
            <a:off x="2189981" y="1321121"/>
            <a:ext cx="214005" cy="2041511"/>
            <a:chOff x="3640347" y="1699404"/>
            <a:chExt cx="207034" cy="4000431"/>
          </a:xfrm>
        </p:grpSpPr>
        <p:cxnSp>
          <p:nvCxnSpPr>
            <p:cNvPr id="16" name="Прямая соединительная линия 15">
              <a:extLst>
                <a:ext uri="{FF2B5EF4-FFF2-40B4-BE49-F238E27FC236}">
                  <a16:creationId xmlns:a16="http://schemas.microsoft.com/office/drawing/2014/main" id="{6A8F56FC-03DB-4269-93A0-8C78280FA19D}"/>
                </a:ext>
              </a:extLst>
            </p:cNvPr>
            <p:cNvCxnSpPr/>
            <p:nvPr/>
          </p:nvCxnSpPr>
          <p:spPr>
            <a:xfrm>
              <a:off x="3640347" y="1699404"/>
              <a:ext cx="0" cy="4000431"/>
            </a:xfrm>
            <a:prstGeom prst="line">
              <a:avLst/>
            </a:prstGeom>
            <a:ln w="57150">
              <a:solidFill>
                <a:srgbClr val="3F425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>
              <a:extLst>
                <a:ext uri="{FF2B5EF4-FFF2-40B4-BE49-F238E27FC236}">
                  <a16:creationId xmlns:a16="http://schemas.microsoft.com/office/drawing/2014/main" id="{F0578411-BB6E-45A3-B9DD-E7AA432D7F32}"/>
                </a:ext>
              </a:extLst>
            </p:cNvPr>
            <p:cNvCxnSpPr/>
            <p:nvPr/>
          </p:nvCxnSpPr>
          <p:spPr>
            <a:xfrm>
              <a:off x="3640347" y="1699404"/>
              <a:ext cx="207034" cy="0"/>
            </a:xfrm>
            <a:prstGeom prst="line">
              <a:avLst/>
            </a:prstGeom>
            <a:ln w="57150">
              <a:solidFill>
                <a:srgbClr val="3F425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>
              <a:extLst>
                <a:ext uri="{FF2B5EF4-FFF2-40B4-BE49-F238E27FC236}">
                  <a16:creationId xmlns:a16="http://schemas.microsoft.com/office/drawing/2014/main" id="{9C858090-304C-4465-8F0F-1478A6AD913B}"/>
                </a:ext>
              </a:extLst>
            </p:cNvPr>
            <p:cNvCxnSpPr>
              <a:cxnSpLocks/>
            </p:cNvCxnSpPr>
            <p:nvPr/>
          </p:nvCxnSpPr>
          <p:spPr>
            <a:xfrm>
              <a:off x="3640347" y="5699835"/>
              <a:ext cx="207034" cy="0"/>
            </a:xfrm>
            <a:prstGeom prst="line">
              <a:avLst/>
            </a:prstGeom>
            <a:ln w="57150">
              <a:solidFill>
                <a:srgbClr val="3F425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0CCB270B-3D22-45F5-B465-FE31BD69EF6B}"/>
              </a:ext>
            </a:extLst>
          </p:cNvPr>
          <p:cNvGrpSpPr/>
          <p:nvPr/>
        </p:nvGrpSpPr>
        <p:grpSpPr>
          <a:xfrm rot="10800000">
            <a:off x="8460261" y="1264947"/>
            <a:ext cx="214005" cy="2041512"/>
            <a:chOff x="3640347" y="1699404"/>
            <a:chExt cx="207034" cy="4000431"/>
          </a:xfrm>
        </p:grpSpPr>
        <p:cxnSp>
          <p:nvCxnSpPr>
            <p:cNvPr id="24" name="Прямая соединительная линия 23">
              <a:extLst>
                <a:ext uri="{FF2B5EF4-FFF2-40B4-BE49-F238E27FC236}">
                  <a16:creationId xmlns:a16="http://schemas.microsoft.com/office/drawing/2014/main" id="{D590F6FD-C4F2-46AA-B706-87889CAF7F69}"/>
                </a:ext>
              </a:extLst>
            </p:cNvPr>
            <p:cNvCxnSpPr/>
            <p:nvPr/>
          </p:nvCxnSpPr>
          <p:spPr>
            <a:xfrm>
              <a:off x="3640347" y="1699404"/>
              <a:ext cx="0" cy="4000431"/>
            </a:xfrm>
            <a:prstGeom prst="line">
              <a:avLst/>
            </a:prstGeom>
            <a:ln w="57150">
              <a:solidFill>
                <a:srgbClr val="3F425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>
              <a:extLst>
                <a:ext uri="{FF2B5EF4-FFF2-40B4-BE49-F238E27FC236}">
                  <a16:creationId xmlns:a16="http://schemas.microsoft.com/office/drawing/2014/main" id="{FD86933E-059E-424E-B587-6A7F877FDE7A}"/>
                </a:ext>
              </a:extLst>
            </p:cNvPr>
            <p:cNvCxnSpPr/>
            <p:nvPr/>
          </p:nvCxnSpPr>
          <p:spPr>
            <a:xfrm>
              <a:off x="3640347" y="1699404"/>
              <a:ext cx="207034" cy="0"/>
            </a:xfrm>
            <a:prstGeom prst="line">
              <a:avLst/>
            </a:prstGeom>
            <a:ln w="57150">
              <a:solidFill>
                <a:srgbClr val="3F425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>
              <a:extLst>
                <a:ext uri="{FF2B5EF4-FFF2-40B4-BE49-F238E27FC236}">
                  <a16:creationId xmlns:a16="http://schemas.microsoft.com/office/drawing/2014/main" id="{C5892ABC-89B5-484F-99DE-C3805F7F5FF1}"/>
                </a:ext>
              </a:extLst>
            </p:cNvPr>
            <p:cNvCxnSpPr>
              <a:cxnSpLocks/>
            </p:cNvCxnSpPr>
            <p:nvPr/>
          </p:nvCxnSpPr>
          <p:spPr>
            <a:xfrm>
              <a:off x="3640347" y="5699835"/>
              <a:ext cx="207034" cy="0"/>
            </a:xfrm>
            <a:prstGeom prst="line">
              <a:avLst/>
            </a:prstGeom>
            <a:ln w="57150">
              <a:solidFill>
                <a:srgbClr val="3F425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72118413-8F58-4522-8250-4652D1F09A7B}"/>
              </a:ext>
            </a:extLst>
          </p:cNvPr>
          <p:cNvSpPr txBox="1"/>
          <p:nvPr/>
        </p:nvSpPr>
        <p:spPr>
          <a:xfrm>
            <a:off x="0" y="4123485"/>
            <a:ext cx="9143996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ru-RU" sz="1800" b="1" spc="-150" dirty="0">
                <a:solidFill>
                  <a:schemeClr val="bg1"/>
                </a:solidFill>
                <a:latin typeface="+mn-lt"/>
              </a:rPr>
              <a:t>Интерпретация результатов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4C3DA09-B1DE-4287-BB1F-BC47FBC639FD}"/>
              </a:ext>
            </a:extLst>
          </p:cNvPr>
          <p:cNvSpPr txBox="1"/>
          <p:nvPr/>
        </p:nvSpPr>
        <p:spPr>
          <a:xfrm>
            <a:off x="183326" y="4528735"/>
            <a:ext cx="85698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1000" dirty="0">
                <a:solidFill>
                  <a:srgbClr val="3F425A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от </a:t>
            </a:r>
            <a:r>
              <a:rPr lang="ru-RU" sz="1000" b="1" dirty="0">
                <a:solidFill>
                  <a:srgbClr val="EA5045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0%</a:t>
            </a:r>
            <a:r>
              <a:rPr lang="ru-RU" sz="1000" dirty="0">
                <a:solidFill>
                  <a:srgbClr val="3F425A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до </a:t>
            </a:r>
            <a:r>
              <a:rPr lang="ru-RU" sz="1000" b="1" dirty="0">
                <a:solidFill>
                  <a:srgbClr val="EA5045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30%</a:t>
            </a:r>
            <a:r>
              <a:rPr lang="ru-RU" sz="1000" dirty="0">
                <a:solidFill>
                  <a:srgbClr val="3F425A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- знания, формирующие компетенцию, находятся на этапе усвоения (осмысления)</a:t>
            </a:r>
          </a:p>
          <a:p>
            <a:pPr lvl="0" algn="just"/>
            <a:r>
              <a:rPr lang="ru-RU" sz="1000" dirty="0">
                <a:solidFill>
                  <a:srgbClr val="3F425A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от </a:t>
            </a:r>
            <a:r>
              <a:rPr lang="ru-RU" sz="1000" b="1" dirty="0">
                <a:solidFill>
                  <a:srgbClr val="EA5045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31%</a:t>
            </a:r>
            <a:r>
              <a:rPr lang="ru-RU" sz="1000" dirty="0">
                <a:solidFill>
                  <a:srgbClr val="3F425A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до </a:t>
            </a:r>
            <a:r>
              <a:rPr lang="ru-RU" sz="1000" b="1" dirty="0">
                <a:solidFill>
                  <a:srgbClr val="EA5045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65%</a:t>
            </a:r>
            <a:r>
              <a:rPr lang="ru-RU" sz="1000" dirty="0">
                <a:solidFill>
                  <a:srgbClr val="3F425A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- знания, формирующие компетенцию, проявляются нестабильно относительно уровня понимания </a:t>
            </a:r>
          </a:p>
          <a:p>
            <a:pPr lvl="0" algn="just"/>
            <a:r>
              <a:rPr lang="ru-RU" sz="1000" dirty="0">
                <a:solidFill>
                  <a:srgbClr val="3F425A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от </a:t>
            </a:r>
            <a:r>
              <a:rPr lang="ru-RU" sz="1000" b="1" dirty="0">
                <a:solidFill>
                  <a:srgbClr val="EA5045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66%</a:t>
            </a:r>
            <a:r>
              <a:rPr lang="ru-RU" sz="1000" dirty="0">
                <a:solidFill>
                  <a:srgbClr val="3F425A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до </a:t>
            </a:r>
            <a:r>
              <a:rPr lang="ru-RU" sz="1000" b="1" dirty="0">
                <a:solidFill>
                  <a:srgbClr val="EA5045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100%</a:t>
            </a:r>
            <a:r>
              <a:rPr lang="ru-RU" sz="1000" dirty="0">
                <a:solidFill>
                  <a:srgbClr val="3F425A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- знания, формирующие компетенцию, проявляются стабильно относительно уровня понимания </a:t>
            </a:r>
            <a:endParaRPr lang="ru-RU" sz="1000" dirty="0">
              <a:solidFill>
                <a:srgbClr val="3F425A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073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>
          <a:xfrm>
            <a:off x="8472458" y="4734337"/>
            <a:ext cx="548700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6</a:t>
            </a:fld>
            <a:endParaRPr lang="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A634424-F8A4-4892-8300-186D2543AC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91076"/>
            <a:ext cx="9144000" cy="3561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878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>
          <a:xfrm>
            <a:off x="8472458" y="4734337"/>
            <a:ext cx="548700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7</a:t>
            </a:fld>
            <a:endParaRPr lang="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9E0EBE-3461-49B1-B8FD-FB0BAB3BE5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536" y="0"/>
            <a:ext cx="794492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977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>
          <a:xfrm>
            <a:off x="8472458" y="4734337"/>
            <a:ext cx="548700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8</a:t>
            </a:fld>
            <a:endParaRPr lang="ru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292F40A-3E37-4C51-9CEC-FC97B93148C4}"/>
              </a:ext>
            </a:extLst>
          </p:cNvPr>
          <p:cNvSpPr txBox="1">
            <a:spLocks/>
          </p:cNvSpPr>
          <p:nvPr/>
        </p:nvSpPr>
        <p:spPr>
          <a:xfrm>
            <a:off x="302343" y="243478"/>
            <a:ext cx="8493076" cy="434818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spc="-150" dirty="0">
                <a:solidFill>
                  <a:srgbClr val="3C5A9B"/>
                </a:solidFill>
                <a:latin typeface="+mn-lt"/>
              </a:rPr>
              <a:t>Сопровождение ИОМ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2F434F20-D6BD-45CB-B7B0-2DE612D5D53B}"/>
              </a:ext>
            </a:extLst>
          </p:cNvPr>
          <p:cNvSpPr txBox="1">
            <a:spLocks/>
          </p:cNvSpPr>
          <p:nvPr/>
        </p:nvSpPr>
        <p:spPr>
          <a:xfrm>
            <a:off x="380598" y="814180"/>
            <a:ext cx="8493076" cy="3887253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AutoNum type="arabicPeriod"/>
            </a:pPr>
            <a:r>
              <a:rPr lang="ru-RU" sz="1900" spc="6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Диагностика уровня сформированности общекультурных, общепрофессиональных и </a:t>
            </a:r>
            <a:r>
              <a:rPr lang="ru-RU" sz="1900" spc="60" dirty="0">
                <a:latin typeface="Century Gothic" panose="020B0502020202020204" pitchFamily="34" charset="0"/>
                <a:cs typeface="Arial" panose="020B0604020202020204" pitchFamily="34" charset="0"/>
              </a:rPr>
              <a:t>профессиональных</a:t>
            </a:r>
            <a:r>
              <a:rPr lang="ru-RU" sz="1900" spc="6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компетенций </a:t>
            </a:r>
          </a:p>
          <a:p>
            <a:pPr marL="514350" indent="-51435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AutoNum type="arabicPeriod"/>
            </a:pPr>
            <a:r>
              <a:rPr lang="ru-RU" sz="1900" spc="6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Анализ результатов диагностики</a:t>
            </a:r>
          </a:p>
          <a:p>
            <a:pPr marL="514350" indent="-51435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AutoNum type="arabicPeriod"/>
            </a:pPr>
            <a:r>
              <a:rPr lang="ru-RU" sz="1900" spc="6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Составление проекта ИОМ на основе данных анализа </a:t>
            </a:r>
            <a:br>
              <a:rPr lang="ru-RU" sz="1900" b="1" spc="6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</a:br>
            <a:r>
              <a:rPr lang="ru-RU" sz="1900" spc="6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(по принципу избыточности, «возможных» интересов педагога)</a:t>
            </a:r>
          </a:p>
          <a:p>
            <a:pPr marL="514350" indent="-51435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AutoNum type="arabicPeriod"/>
            </a:pPr>
            <a:r>
              <a:rPr lang="ru-RU" sz="1900" b="1" spc="6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Ознакомление с проектом ИОМ педагога – руководителя ОО, руководителя ОО – руководителя МОУО</a:t>
            </a:r>
          </a:p>
          <a:p>
            <a:pPr marL="514350" indent="-51435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AutoNum type="arabicPeriod"/>
            </a:pPr>
            <a:r>
              <a:rPr lang="ru-RU" sz="1900" b="1" spc="6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Корректировка проекта ИОМ </a:t>
            </a:r>
          </a:p>
          <a:p>
            <a:pPr marL="514350" indent="-51435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AutoNum type="arabicPeriod"/>
            </a:pPr>
            <a:r>
              <a:rPr lang="ru-RU" sz="1900" b="1" spc="6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Утверждение ИОМ руководителем</a:t>
            </a:r>
          </a:p>
          <a:p>
            <a:pPr marL="514350" indent="-51435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AutoNum type="arabicPeriod"/>
            </a:pPr>
            <a:r>
              <a:rPr lang="ru-RU" sz="1900" b="1" spc="6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Участие педагога в повторной диагностике</a:t>
            </a:r>
          </a:p>
          <a:p>
            <a:pPr marL="514350" indent="-51435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AutoNum type="arabicPeriod"/>
            </a:pPr>
            <a:r>
              <a:rPr lang="ru-RU" sz="1900" b="1" spc="6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Анализ результатов диагностики</a:t>
            </a:r>
          </a:p>
          <a:p>
            <a:pPr marL="514350" indent="-51435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AutoNum type="arabicPeriod"/>
            </a:pPr>
            <a:r>
              <a:rPr lang="ru-RU" sz="1900" b="1" spc="6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Заполнение формы итогового мониторинга реализации ИОМ</a:t>
            </a:r>
          </a:p>
          <a:p>
            <a:pPr marL="514350" indent="-51435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AutoNum type="arabicPeriod"/>
            </a:pPr>
            <a:r>
              <a:rPr lang="ru-RU" sz="1900" b="1" spc="6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Формирование ИОМ на следующий период</a:t>
            </a:r>
            <a:endParaRPr lang="ru-RU" sz="1900" b="1" spc="60" dirty="0">
              <a:solidFill>
                <a:schemeClr val="tx1">
                  <a:lumMod val="85000"/>
                  <a:lumOff val="15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  <a:hlinkClick r:id="rId3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7A7A310-D57E-4CD3-B604-3C3ECC00D3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490" y="1858298"/>
            <a:ext cx="551000" cy="713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712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>
          <a:xfrm>
            <a:off x="8472458" y="4734337"/>
            <a:ext cx="548700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t>9</a:t>
            </a:fld>
            <a:endParaRPr lang="ru"/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7EC75B5A-F9F2-4A69-A821-47353474C7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3658745"/>
              </p:ext>
            </p:extLst>
          </p:nvPr>
        </p:nvGraphicFramePr>
        <p:xfrm>
          <a:off x="280851" y="919529"/>
          <a:ext cx="8671420" cy="1500185"/>
        </p:xfrm>
        <a:graphic>
          <a:graphicData uri="http://schemas.openxmlformats.org/drawingml/2006/table">
            <a:tbl>
              <a:tblPr firstRow="1" firstCol="1" bandRow="1"/>
              <a:tblGrid>
                <a:gridCol w="477974">
                  <a:extLst>
                    <a:ext uri="{9D8B030D-6E8A-4147-A177-3AD203B41FA5}">
                      <a16:colId xmlns:a16="http://schemas.microsoft.com/office/drawing/2014/main" val="641465748"/>
                    </a:ext>
                  </a:extLst>
                </a:gridCol>
                <a:gridCol w="586756">
                  <a:extLst>
                    <a:ext uri="{9D8B030D-6E8A-4147-A177-3AD203B41FA5}">
                      <a16:colId xmlns:a16="http://schemas.microsoft.com/office/drawing/2014/main" val="802680302"/>
                    </a:ext>
                  </a:extLst>
                </a:gridCol>
                <a:gridCol w="586756">
                  <a:extLst>
                    <a:ext uri="{9D8B030D-6E8A-4147-A177-3AD203B41FA5}">
                      <a16:colId xmlns:a16="http://schemas.microsoft.com/office/drawing/2014/main" val="846156902"/>
                    </a:ext>
                  </a:extLst>
                </a:gridCol>
                <a:gridCol w="586756">
                  <a:extLst>
                    <a:ext uri="{9D8B030D-6E8A-4147-A177-3AD203B41FA5}">
                      <a16:colId xmlns:a16="http://schemas.microsoft.com/office/drawing/2014/main" val="1376720284"/>
                    </a:ext>
                  </a:extLst>
                </a:gridCol>
                <a:gridCol w="702310">
                  <a:extLst>
                    <a:ext uri="{9D8B030D-6E8A-4147-A177-3AD203B41FA5}">
                      <a16:colId xmlns:a16="http://schemas.microsoft.com/office/drawing/2014/main" val="1002397219"/>
                    </a:ext>
                  </a:extLst>
                </a:gridCol>
                <a:gridCol w="684391">
                  <a:extLst>
                    <a:ext uri="{9D8B030D-6E8A-4147-A177-3AD203B41FA5}">
                      <a16:colId xmlns:a16="http://schemas.microsoft.com/office/drawing/2014/main" val="1104253955"/>
                    </a:ext>
                  </a:extLst>
                </a:gridCol>
                <a:gridCol w="641489">
                  <a:extLst>
                    <a:ext uri="{9D8B030D-6E8A-4147-A177-3AD203B41FA5}">
                      <a16:colId xmlns:a16="http://schemas.microsoft.com/office/drawing/2014/main" val="4104290876"/>
                    </a:ext>
                  </a:extLst>
                </a:gridCol>
                <a:gridCol w="764177">
                  <a:extLst>
                    <a:ext uri="{9D8B030D-6E8A-4147-A177-3AD203B41FA5}">
                      <a16:colId xmlns:a16="http://schemas.microsoft.com/office/drawing/2014/main" val="2286336519"/>
                    </a:ext>
                  </a:extLst>
                </a:gridCol>
                <a:gridCol w="691134">
                  <a:extLst>
                    <a:ext uri="{9D8B030D-6E8A-4147-A177-3AD203B41FA5}">
                      <a16:colId xmlns:a16="http://schemas.microsoft.com/office/drawing/2014/main" val="570524761"/>
                    </a:ext>
                  </a:extLst>
                </a:gridCol>
                <a:gridCol w="634180">
                  <a:extLst>
                    <a:ext uri="{9D8B030D-6E8A-4147-A177-3AD203B41FA5}">
                      <a16:colId xmlns:a16="http://schemas.microsoft.com/office/drawing/2014/main" val="2137972288"/>
                    </a:ext>
                  </a:extLst>
                </a:gridCol>
                <a:gridCol w="774291">
                  <a:extLst>
                    <a:ext uri="{9D8B030D-6E8A-4147-A177-3AD203B41FA5}">
                      <a16:colId xmlns:a16="http://schemas.microsoft.com/office/drawing/2014/main" val="3275772039"/>
                    </a:ext>
                  </a:extLst>
                </a:gridCol>
                <a:gridCol w="840658">
                  <a:extLst>
                    <a:ext uri="{9D8B030D-6E8A-4147-A177-3AD203B41FA5}">
                      <a16:colId xmlns:a16="http://schemas.microsoft.com/office/drawing/2014/main" val="3571623754"/>
                    </a:ext>
                  </a:extLst>
                </a:gridCol>
                <a:gridCol w="700548">
                  <a:extLst>
                    <a:ext uri="{9D8B030D-6E8A-4147-A177-3AD203B41FA5}">
                      <a16:colId xmlns:a16="http://schemas.microsoft.com/office/drawing/2014/main" val="172485518"/>
                    </a:ext>
                  </a:extLst>
                </a:gridCol>
              </a:tblGrid>
              <a:tr h="7747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МК (ОО)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МК (НОО)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ЦК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ВК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ППК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КК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УК (СОШ)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ПК (математика)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ПК (химия)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ПК (история)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ПК (физика)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ПК (информатика)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ПК (ОБЗР)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9077365"/>
                  </a:ext>
                </a:extLst>
              </a:tr>
              <a:tr h="7254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9C000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усвоение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9C57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нестабильно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9C57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нестабильно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9C57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нестабильно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9C57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нестабильно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9C57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нестабильно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9C57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нестабильно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61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стабильно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9C000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усвоение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9C000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усвоение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61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стабильно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9C57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нестабильно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9C57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нестабильно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570428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05B1331-5AB2-482D-A355-78BD56A02E97}"/>
              </a:ext>
            </a:extLst>
          </p:cNvPr>
          <p:cNvSpPr txBox="1"/>
          <p:nvPr/>
        </p:nvSpPr>
        <p:spPr>
          <a:xfrm>
            <a:off x="204114" y="2475565"/>
            <a:ext cx="85698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1000" dirty="0">
                <a:solidFill>
                  <a:srgbClr val="3F425A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от </a:t>
            </a:r>
            <a:r>
              <a:rPr lang="ru-RU" sz="1000" b="1" dirty="0">
                <a:solidFill>
                  <a:srgbClr val="EA5045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0%</a:t>
            </a:r>
            <a:r>
              <a:rPr lang="ru-RU" sz="1000" dirty="0">
                <a:solidFill>
                  <a:srgbClr val="3F425A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до </a:t>
            </a:r>
            <a:r>
              <a:rPr lang="ru-RU" sz="1000" b="1" dirty="0">
                <a:solidFill>
                  <a:srgbClr val="EA5045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30%</a:t>
            </a:r>
            <a:r>
              <a:rPr lang="ru-RU" sz="1000" dirty="0">
                <a:solidFill>
                  <a:srgbClr val="3F425A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- знания, формирующие компетенцию, находятся на этапе усвоения (осмысления)</a:t>
            </a:r>
          </a:p>
          <a:p>
            <a:pPr lvl="0" algn="just"/>
            <a:r>
              <a:rPr lang="ru-RU" sz="1000" dirty="0">
                <a:solidFill>
                  <a:srgbClr val="3F425A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от </a:t>
            </a:r>
            <a:r>
              <a:rPr lang="ru-RU" sz="1000" b="1" dirty="0">
                <a:solidFill>
                  <a:srgbClr val="EA5045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31%</a:t>
            </a:r>
            <a:r>
              <a:rPr lang="ru-RU" sz="1000" dirty="0">
                <a:solidFill>
                  <a:srgbClr val="3F425A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до </a:t>
            </a:r>
            <a:r>
              <a:rPr lang="ru-RU" sz="1000" b="1" dirty="0">
                <a:solidFill>
                  <a:srgbClr val="EA5045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65%</a:t>
            </a:r>
            <a:r>
              <a:rPr lang="ru-RU" sz="1000" dirty="0">
                <a:solidFill>
                  <a:srgbClr val="3F425A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- знания, формирующие компетенцию, проявляются нестабильно относительно уровня понимания </a:t>
            </a:r>
          </a:p>
          <a:p>
            <a:pPr lvl="0" algn="just"/>
            <a:r>
              <a:rPr lang="ru-RU" sz="1000" dirty="0">
                <a:solidFill>
                  <a:srgbClr val="3F425A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от </a:t>
            </a:r>
            <a:r>
              <a:rPr lang="ru-RU" sz="1000" b="1" dirty="0">
                <a:solidFill>
                  <a:srgbClr val="EA5045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66%</a:t>
            </a:r>
            <a:r>
              <a:rPr lang="ru-RU" sz="1000" dirty="0">
                <a:solidFill>
                  <a:srgbClr val="3F425A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до </a:t>
            </a:r>
            <a:r>
              <a:rPr lang="ru-RU" sz="1000" b="1" dirty="0">
                <a:solidFill>
                  <a:srgbClr val="EA5045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100%</a:t>
            </a:r>
            <a:r>
              <a:rPr lang="ru-RU" sz="1000" dirty="0">
                <a:solidFill>
                  <a:srgbClr val="3F425A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- знания, формирующие компетенцию, проявляются стабильно относительно уровня понимания </a:t>
            </a:r>
            <a:endParaRPr lang="ru-RU" sz="1000" dirty="0">
              <a:solidFill>
                <a:srgbClr val="3F425A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791C1DA3-9234-4014-8C4C-C2BB8B206F71}"/>
              </a:ext>
            </a:extLst>
          </p:cNvPr>
          <p:cNvSpPr txBox="1">
            <a:spLocks/>
          </p:cNvSpPr>
          <p:nvPr/>
        </p:nvSpPr>
        <p:spPr>
          <a:xfrm>
            <a:off x="280851" y="243478"/>
            <a:ext cx="8493076" cy="553998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spc="-150" dirty="0">
                <a:solidFill>
                  <a:srgbClr val="3C5A9B"/>
                </a:solidFill>
                <a:latin typeface="+mn-lt"/>
              </a:rPr>
              <a:t>Уровни знаний по профессиональным компетенциям педагогических работников и управленческих кадров ОО, подведомственных ДОТО (по данным 2025 года)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3E2C0F6-6CF6-4CAF-A308-2607602CE4CB}"/>
              </a:ext>
            </a:extLst>
          </p:cNvPr>
          <p:cNvSpPr/>
          <p:nvPr/>
        </p:nvSpPr>
        <p:spPr>
          <a:xfrm>
            <a:off x="204114" y="4734337"/>
            <a:ext cx="842807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accent6">
                    <a:lumMod val="75000"/>
                  </a:schemeClr>
                </a:solidFill>
                <a:latin typeface="Albertus Medium" panose="020E0602030304020304" pitchFamily="34" charset="0"/>
              </a:rPr>
              <a:t>https://toipkro.ru/content/editor/6.%20CNPPM/ATTESTACIA/Analiticheskaya-spravka-ocenka-prof-komptencij-2025.pdf</a:t>
            </a:r>
            <a:endParaRPr lang="ru-RU" sz="1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0A5E19E-101D-48D2-8802-F780AED38FB1}"/>
              </a:ext>
            </a:extLst>
          </p:cNvPr>
          <p:cNvSpPr/>
          <p:nvPr/>
        </p:nvSpPr>
        <p:spPr>
          <a:xfrm>
            <a:off x="204114" y="4514724"/>
            <a:ext cx="796412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/>
              <a:t>Аналитическая справка о результатах оценки профессиональных компетенций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68F0AB3-7C7D-4EC3-9F75-52EB1892B3B6}"/>
              </a:ext>
            </a:extLst>
          </p:cNvPr>
          <p:cNvSpPr/>
          <p:nvPr/>
        </p:nvSpPr>
        <p:spPr>
          <a:xfrm>
            <a:off x="242482" y="3187368"/>
            <a:ext cx="865903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Tx/>
            </a:pPr>
            <a:r>
              <a:rPr lang="ru-RU" b="1" kern="1200" cap="all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Индивидуальная траектория профессионального развития</a:t>
            </a:r>
            <a:r>
              <a:rPr lang="ru-RU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– это </a:t>
            </a:r>
            <a:r>
              <a:rPr lang="ru-RU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персональная стратегия профессионального роста педагога</a:t>
            </a:r>
            <a:r>
              <a:rPr lang="ru-RU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, совершенствование его личностных качеств, формирование </a:t>
            </a:r>
            <a:r>
              <a:rPr lang="ru-RU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профессиональных компетенций</a:t>
            </a:r>
            <a:r>
              <a:rPr lang="ru-RU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, выстраивание на основе осознания профессиональных </a:t>
            </a:r>
            <a:r>
              <a:rPr lang="ru-RU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целей, ценностей, норм,</a:t>
            </a:r>
            <a:r>
              <a:rPr lang="ru-RU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а также признание уникальности своей личности, это результат реализации профессионально-личностного потенциала педагога через осуществление соответствующих видов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3137705837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Другая 61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3C5A9B"/>
      </a:accent1>
      <a:accent2>
        <a:srgbClr val="4A6B2E"/>
      </a:accent2>
      <a:accent3>
        <a:srgbClr val="EE4444"/>
      </a:accent3>
      <a:accent4>
        <a:srgbClr val="FFC000"/>
      </a:accent4>
      <a:accent5>
        <a:srgbClr val="9C497C"/>
      </a:accent5>
      <a:accent6>
        <a:srgbClr val="5B7CBC"/>
      </a:accent6>
      <a:hlink>
        <a:srgbClr val="0097A7"/>
      </a:hlink>
      <a:folHlink>
        <a:srgbClr val="0097A7"/>
      </a:folHlink>
    </a:clrScheme>
    <a:fontScheme name="Другая 32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7842</TotalTime>
  <Words>767</Words>
  <Application>Microsoft Office PowerPoint</Application>
  <PresentationFormat>Экран (16:9)</PresentationFormat>
  <Paragraphs>141</Paragraphs>
  <Slides>11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23" baseType="lpstr">
      <vt:lpstr>TomskObl2104</vt:lpstr>
      <vt:lpstr>PT Sans</vt:lpstr>
      <vt:lpstr>Century Gothic</vt:lpstr>
      <vt:lpstr>Times New Roman</vt:lpstr>
      <vt:lpstr>Wingdings</vt:lpstr>
      <vt:lpstr>Calibri Light</vt:lpstr>
      <vt:lpstr>Albertus Medium</vt:lpstr>
      <vt:lpstr>Libertation Sans</vt:lpstr>
      <vt:lpstr>Arial</vt:lpstr>
      <vt:lpstr>Calibri</vt:lpstr>
      <vt:lpstr>Simple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Коновалова Мария Аркадьевна</dc:creator>
  <cp:lastModifiedBy>Пичугина Олеся</cp:lastModifiedBy>
  <cp:revision>211</cp:revision>
  <cp:lastPrinted>2026-05-29T03:47:14Z</cp:lastPrinted>
  <dcterms:modified xsi:type="dcterms:W3CDTF">2026-05-29T04:02:44Z</dcterms:modified>
</cp:coreProperties>
</file>