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389" r:id="rId3"/>
    <p:sldId id="466" r:id="rId4"/>
    <p:sldId id="448" r:id="rId5"/>
    <p:sldId id="454" r:id="rId6"/>
    <p:sldId id="447" r:id="rId7"/>
    <p:sldId id="442" r:id="rId8"/>
    <p:sldId id="392" r:id="rId9"/>
    <p:sldId id="333" r:id="rId10"/>
    <p:sldId id="379" r:id="rId11"/>
    <p:sldId id="443" r:id="rId12"/>
    <p:sldId id="402" r:id="rId13"/>
    <p:sldId id="467" r:id="rId14"/>
    <p:sldId id="459" r:id="rId15"/>
    <p:sldId id="438" r:id="rId16"/>
    <p:sldId id="468" r:id="rId17"/>
    <p:sldId id="439" r:id="rId18"/>
    <p:sldId id="458" r:id="rId19"/>
    <p:sldId id="440" r:id="rId20"/>
    <p:sldId id="460" r:id="rId21"/>
    <p:sldId id="441" r:id="rId22"/>
    <p:sldId id="461" r:id="rId23"/>
    <p:sldId id="444" r:id="rId24"/>
    <p:sldId id="469" r:id="rId25"/>
    <p:sldId id="463" r:id="rId26"/>
    <p:sldId id="445" r:id="rId27"/>
    <p:sldId id="464" r:id="rId28"/>
    <p:sldId id="455" r:id="rId29"/>
    <p:sldId id="456" r:id="rId30"/>
    <p:sldId id="457" r:id="rId31"/>
    <p:sldId id="452" r:id="rId32"/>
    <p:sldId id="311" r:id="rId33"/>
    <p:sldId id="465" r:id="rId34"/>
    <p:sldId id="446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9EB4"/>
    <a:srgbClr val="008080"/>
    <a:srgbClr val="00666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5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5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5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5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olesya\Documents\&#1062;&#1077;&#1085;&#1090;&#1088;%20&#1072;&#1090;&#1090;&#1077;&#1089;&#1090;&#1072;&#1094;&#1080;&#1080;\&#1055;&#1088;&#1077;&#1084;&#1080;&#1080;%20&#1083;&#1091;&#1095;&#1096;&#1080;&#1084;%20&#1091;&#1095;&#1080;&#1090;&#1077;&#1083;&#1103;&#1084;%20&#1058;&#1054;%202024\&#1048;&#1085;&#1092;&#1086;&#1088;&#1084;&#1072;&#1094;&#1080;&#1086;&#1085;&#1085;&#1086;-&#1072;&#1085;&#1072;&#1083;&#1080;&#1090;&#1080;&#1095;&#1077;&#1089;&#1082;&#1080;&#1081;%20&#1089;&#1077;&#1084;&#1080;&#1085;&#1072;&#1088;\&#1057;&#1088;&#1072;&#1074;&#1085;&#1080;&#1090;&#1077;&#1083;&#1100;&#1085;&#1099;&#1081;%20&#1072;&#1085;&#1072;&#1083;&#1080;&#1079;%20&#1074;%20&#1087;&#1088;&#1077;&#1079;&#1077;&#1085;&#1090;&#1072;&#1094;&#1080;&#1102;%202024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География!$C$2</c:f>
              <c:strCache>
                <c:ptCount val="1"/>
                <c:pt idx="0">
                  <c:v>Подано заявок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География!$B$3:$B$16</c:f>
              <c:strCache>
                <c:ptCount val="14"/>
                <c:pt idx="0">
                  <c:v>Асиновский</c:v>
                </c:pt>
                <c:pt idx="1">
                  <c:v>Александровский</c:v>
                </c:pt>
                <c:pt idx="2">
                  <c:v>Бакчарский</c:v>
                </c:pt>
                <c:pt idx="3">
                  <c:v>Верхнекетский</c:v>
                </c:pt>
                <c:pt idx="4">
                  <c:v>г.о. Стрежевой</c:v>
                </c:pt>
                <c:pt idx="5">
                  <c:v>г. Томск</c:v>
                </c:pt>
                <c:pt idx="6">
                  <c:v>ЗАТО Северск</c:v>
                </c:pt>
                <c:pt idx="7">
                  <c:v>Молчановский</c:v>
                </c:pt>
                <c:pt idx="8">
                  <c:v>Парабельский</c:v>
                </c:pt>
                <c:pt idx="9">
                  <c:v>Каргасокский</c:v>
                </c:pt>
                <c:pt idx="10">
                  <c:v>Томский</c:v>
                </c:pt>
                <c:pt idx="11">
                  <c:v>Чаинский</c:v>
                </c:pt>
                <c:pt idx="12">
                  <c:v>Шегарский</c:v>
                </c:pt>
                <c:pt idx="13">
                  <c:v>Подведомственные ОУ</c:v>
                </c:pt>
              </c:strCache>
            </c:strRef>
          </c:cat>
          <c:val>
            <c:numRef>
              <c:f>География!$C$3:$C$16</c:f>
              <c:numCache>
                <c:formatCode>General</c:formatCode>
                <c:ptCount val="14"/>
                <c:pt idx="0">
                  <c:v>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12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5-43A5-9DCF-961F8C28D92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08618143"/>
        <c:axId val="1908622719"/>
      </c:barChart>
      <c:catAx>
        <c:axId val="190861814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8622719"/>
        <c:crosses val="autoZero"/>
        <c:auto val="1"/>
        <c:lblAlgn val="ctr"/>
        <c:lblOffset val="100"/>
        <c:noMultiLvlLbl val="0"/>
      </c:catAx>
      <c:valAx>
        <c:axId val="19086227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86181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2.1.</a:t>
            </a:r>
            <a:r>
              <a:rPr lang="ru-RU" baseline="0"/>
              <a:t> </a:t>
            </a:r>
            <a:r>
              <a:rPr lang="ru-RU"/>
              <a:t>Результаты внешней оценки качества обучения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9206491754624371E-2"/>
          <c:y val="0.27687456166572771"/>
          <c:w val="0.81731844751833582"/>
          <c:h val="0.31474340917713878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9C5-4534-93F3-1D5C3BE2BB2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C5-4534-93F3-1D5C3BE2BB2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9C5-4534-93F3-1D5C3BE2BB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9C5-4534-93F3-1D5C3BE2BB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диаграмм'!$B$17:$B$20</c:f>
              <c:strCache>
                <c:ptCount val="4"/>
                <c:pt idx="0">
                  <c:v>показатель не представлен</c:v>
                </c:pt>
                <c:pt idx="1">
                  <c:v>качественная успеваемость выше среднего по муниципалитету/бронзовый знак</c:v>
                </c:pt>
                <c:pt idx="2">
                  <c:v>качественная успеваемость выше среднего по региону/серебряный знак </c:v>
                </c:pt>
                <c:pt idx="3">
                  <c:v>качественная успеваемость выше среднего по РФ/золотой знак</c:v>
                </c:pt>
              </c:strCache>
            </c:strRef>
          </c:cat>
          <c:val>
            <c:numRef>
              <c:f>'Для диаграмм'!$C$17:$C$20</c:f>
              <c:numCache>
                <c:formatCode>General</c:formatCode>
                <c:ptCount val="4"/>
                <c:pt idx="0">
                  <c:v>38</c:v>
                </c:pt>
                <c:pt idx="1">
                  <c:v>7</c:v>
                </c:pt>
                <c:pt idx="2">
                  <c:v>21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9C5-4534-93F3-1D5C3BE2BB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2.2. Наличие победителей, призёров ВСОШ, олимпиад Перечня МИНОБРНАУКИ РФ</a:t>
            </a:r>
          </a:p>
        </c:rich>
      </c:tx>
      <c:layout>
        <c:manualLayout>
          <c:xMode val="edge"/>
          <c:yMode val="edge"/>
          <c:x val="0.1545901137357830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25"/>
          <c:y val="0.28463509769612133"/>
          <c:w val="0.81388888888888888"/>
          <c:h val="0.3065609507144940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CB8-4FEF-9D6C-BCFC302FF29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CB8-4FEF-9D6C-BCFC302FF29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CB8-4FEF-9D6C-BCFC302FF29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CB8-4FEF-9D6C-BCFC302FF29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диаграмм'!$B$21:$B$24</c:f>
              <c:strCache>
                <c:ptCount val="4"/>
                <c:pt idx="0">
                  <c:v>показатель не представлен</c:v>
                </c:pt>
                <c:pt idx="1">
                  <c:v>очно, муниципальный уровень (дистанционно, любой уровень)</c:v>
                </c:pt>
                <c:pt idx="2">
                  <c:v>очно, региональный уровень</c:v>
                </c:pt>
                <c:pt idx="3">
                  <c:v>очно, федеральный уровень</c:v>
                </c:pt>
              </c:strCache>
            </c:strRef>
          </c:cat>
          <c:val>
            <c:numRef>
              <c:f>'Для диаграмм'!$C$21:$C$24</c:f>
              <c:numCache>
                <c:formatCode>General</c:formatCode>
                <c:ptCount val="4"/>
                <c:pt idx="0">
                  <c:v>8</c:v>
                </c:pt>
                <c:pt idx="1">
                  <c:v>27</c:v>
                </c:pt>
                <c:pt idx="2">
                  <c:v>43</c:v>
                </c:pt>
                <c:pt idx="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CB8-4FEF-9D6C-BCFC302FF2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2.3. Участие во ВСОШ, олимпиадах  Перечня МИНОБРНАУКИ РФ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3D9-461E-A460-6780FAB6B43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3D9-461E-A460-6780FAB6B4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диаграмм'!$B$25:$B$26</c:f>
              <c:strCache>
                <c:ptCount val="2"/>
                <c:pt idx="0">
                  <c:v>отсуствие</c:v>
                </c:pt>
                <c:pt idx="1">
                  <c:v>начличие</c:v>
                </c:pt>
              </c:strCache>
            </c:strRef>
          </c:cat>
          <c:val>
            <c:numRef>
              <c:f>'Для диаграмм'!$C$25:$C$26</c:f>
              <c:numCache>
                <c:formatCode>General</c:formatCode>
                <c:ptCount val="2"/>
                <c:pt idx="0">
                  <c:v>21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3D9-461E-A460-6780FAB6B43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охвата обучающихся внеурочной деятельностью</a:t>
            </a:r>
          </a:p>
        </c:rich>
      </c:tx>
      <c:layout>
        <c:manualLayout>
          <c:xMode val="edge"/>
          <c:yMode val="edge"/>
          <c:x val="0.129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26D-4034-9635-1AF700E4DC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26D-4034-9635-1AF700E4DC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26D-4034-9635-1AF700E4DC6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диаграмм'!$B$28:$B$30</c:f>
              <c:strCache>
                <c:ptCount val="3"/>
                <c:pt idx="0">
                  <c:v>показатель не представлен</c:v>
                </c:pt>
                <c:pt idx="1">
                  <c:v>стабильная</c:v>
                </c:pt>
                <c:pt idx="2">
                  <c:v>положительная</c:v>
                </c:pt>
              </c:strCache>
            </c:strRef>
          </c:cat>
          <c:val>
            <c:numRef>
              <c:f>'Для диаграмм'!$C$28:$C$30</c:f>
              <c:numCache>
                <c:formatCode>General</c:formatCode>
                <c:ptCount val="3"/>
                <c:pt idx="0">
                  <c:v>16</c:v>
                </c:pt>
                <c:pt idx="1">
                  <c:v>11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26D-4034-9635-1AF700E4DC6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Положительная динамика вовлеченности обучающихся в олимпиадное движение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44E-4DE5-A7F1-17E5485663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44E-4DE5-A7F1-17E5485663E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44E-4DE5-A7F1-17E5485663E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44E-4DE5-A7F1-17E5485663E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диаграмм'!$B$31:$B$34</c:f>
              <c:strCache>
                <c:ptCount val="4"/>
                <c:pt idx="0">
                  <c:v>показатель не представлен</c:v>
                </c:pt>
                <c:pt idx="1">
                  <c:v>очно, региональный уровень</c:v>
                </c:pt>
                <c:pt idx="2">
                  <c:v>очно, федеральный уровень</c:v>
                </c:pt>
                <c:pt idx="3">
                  <c:v>дистанционно, любой уровень</c:v>
                </c:pt>
              </c:strCache>
            </c:strRef>
          </c:cat>
          <c:val>
            <c:numRef>
              <c:f>'Для диаграмм'!$C$31:$C$34</c:f>
              <c:numCache>
                <c:formatCode>General</c:formatCode>
                <c:ptCount val="4"/>
                <c:pt idx="0">
                  <c:v>11</c:v>
                </c:pt>
                <c:pt idx="1">
                  <c:v>12</c:v>
                </c:pt>
                <c:pt idx="2">
                  <c:v>56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44E-4DE5-A7F1-17E5485663E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Организация открытых образовательных событий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79C-495A-98DA-054D8CCEA56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79C-495A-98DA-054D8CCEA56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79C-495A-98DA-054D8CCEA5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диаграмм'!$B$35:$B$37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 уровень</c:v>
                </c:pt>
                <c:pt idx="2">
                  <c:v>федеральный уровень</c:v>
                </c:pt>
              </c:strCache>
            </c:strRef>
          </c:cat>
          <c:val>
            <c:numRef>
              <c:f>'Для диаграмм'!$C$35:$C$37</c:f>
              <c:numCache>
                <c:formatCode>General</c:formatCode>
                <c:ptCount val="3"/>
                <c:pt idx="0">
                  <c:v>48</c:v>
                </c:pt>
                <c:pt idx="1">
                  <c:v>33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79C-495A-98DA-054D8CCEA5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4.1. Организация системы общественно-полезной и социально-значимой деятельности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50F-413A-890B-86DEB5882B79}"/>
              </c:ext>
            </c:extLst>
          </c:dPt>
          <c:dPt>
            <c:idx val="1"/>
            <c:bubble3D val="0"/>
            <c:explosion val="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50F-413A-890B-86DEB5882B7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50F-413A-890B-86DEB5882B7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50F-413A-890B-86DEB5882B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диаграмм'!$B$39:$B$42</c:f>
              <c:strCache>
                <c:ptCount val="4"/>
                <c:pt idx="0">
                  <c:v>показатель не представлен</c:v>
                </c:pt>
                <c:pt idx="1">
                  <c:v>муниципальный уровень</c:v>
                </c:pt>
                <c:pt idx="2">
                  <c:v>региональный уровень</c:v>
                </c:pt>
                <c:pt idx="3">
                  <c:v>федеральный уровень</c:v>
                </c:pt>
              </c:strCache>
            </c:strRef>
          </c:cat>
          <c:val>
            <c:numRef>
              <c:f>'Для диаграмм'!$C$39:$C$42</c:f>
              <c:numCache>
                <c:formatCode>General</c:formatCode>
                <c:ptCount val="4"/>
                <c:pt idx="0">
                  <c:v>8</c:v>
                </c:pt>
                <c:pt idx="1">
                  <c:v>49</c:v>
                </c:pt>
                <c:pt idx="2">
                  <c:v>19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50F-413A-890B-86DEB5882B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4.2. Общественное признание социально-значимой, общественно-полезной деятельности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736-4D0C-89C3-D0708AF397C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736-4D0C-89C3-D0708AF397C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736-4D0C-89C3-D0708AF397C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736-4D0C-89C3-D0708AF397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диаграмм'!$B$43:$B$46</c:f>
              <c:strCache>
                <c:ptCount val="4"/>
                <c:pt idx="0">
                  <c:v>показатель не представлен</c:v>
                </c:pt>
                <c:pt idx="1">
                  <c:v>социальные партнёры, родители</c:v>
                </c:pt>
                <c:pt idx="2">
                  <c:v>показатель не представлен</c:v>
                </c:pt>
                <c:pt idx="3">
                  <c:v>СМИ, государственные органы</c:v>
                </c:pt>
              </c:strCache>
            </c:strRef>
          </c:cat>
          <c:val>
            <c:numRef>
              <c:f>'Для диаграмм'!$C$43:$C$46</c:f>
              <c:numCache>
                <c:formatCode>General</c:formatCode>
                <c:ptCount val="4"/>
                <c:pt idx="0">
                  <c:v>10</c:v>
                </c:pt>
                <c:pt idx="1">
                  <c:v>41</c:v>
                </c:pt>
                <c:pt idx="2">
                  <c:v>36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736-4D0C-89C3-D0708AF397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0" i="0" baseline="0">
                <a:effectLst/>
              </a:rPr>
              <a:t>5.1. Формирование системы выявления, поддержки и развития способностей талантливых детей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'5'!$B$25</c:f>
              <c:strCache>
                <c:ptCount val="1"/>
                <c:pt idx="0">
                  <c:v>наличие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'5'!$A$26:$A$28</c:f>
              <c:strCache>
                <c:ptCount val="3"/>
                <c:pt idx="0">
                  <c:v>Система психолого-педагогической поддержки</c:v>
                </c:pt>
                <c:pt idx="1">
                  <c:v>Диагностический инструментарий </c:v>
                </c:pt>
                <c:pt idx="2">
                  <c:v>ИОП, ИОМ</c:v>
                </c:pt>
              </c:strCache>
            </c:strRef>
          </c:cat>
          <c:val>
            <c:numRef>
              <c:f>'5'!$B$26:$B$28</c:f>
              <c:numCache>
                <c:formatCode>0.00%</c:formatCode>
                <c:ptCount val="3"/>
                <c:pt idx="0">
                  <c:v>0.46</c:v>
                </c:pt>
                <c:pt idx="1">
                  <c:v>0.40300000000000002</c:v>
                </c:pt>
                <c:pt idx="2">
                  <c:v>0.41399999999999998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92-4FE9-B957-9484D570FF52}"/>
            </c:ext>
          </c:extLst>
        </c:ser>
        <c:ser>
          <c:idx val="1"/>
          <c:order val="1"/>
          <c:tx>
            <c:strRef>
              <c:f>'5'!$C$25</c:f>
              <c:strCache>
                <c:ptCount val="1"/>
                <c:pt idx="0">
                  <c:v>отсуствие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'5'!$A$26:$A$28</c:f>
              <c:strCache>
                <c:ptCount val="3"/>
                <c:pt idx="0">
                  <c:v>Система психолого-педагогической поддержки</c:v>
                </c:pt>
                <c:pt idx="1">
                  <c:v>Диагностический инструментарий </c:v>
                </c:pt>
                <c:pt idx="2">
                  <c:v>ИОП, ИОМ</c:v>
                </c:pt>
              </c:strCache>
            </c:strRef>
          </c:cat>
          <c:val>
            <c:numRef>
              <c:f>'5'!$C$26:$C$28</c:f>
              <c:numCache>
                <c:formatCode>0.00%</c:formatCode>
                <c:ptCount val="3"/>
                <c:pt idx="0">
                  <c:v>0.54</c:v>
                </c:pt>
                <c:pt idx="1">
                  <c:v>0.59699999999999998</c:v>
                </c:pt>
                <c:pt idx="2">
                  <c:v>0.58599999999999997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92-4FE9-B957-9484D570FF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4743376"/>
        <c:axId val="104751696"/>
      </c:barChart>
      <c:catAx>
        <c:axId val="104743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4751696"/>
        <c:crosses val="autoZero"/>
        <c:auto val="1"/>
        <c:lblAlgn val="ctr"/>
        <c:lblOffset val="100"/>
        <c:noMultiLvlLbl val="0"/>
      </c:catAx>
      <c:valAx>
        <c:axId val="10475169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crossAx val="10474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системы работы по оказанию помощи родителям</a:t>
            </a:r>
          </a:p>
        </c:rich>
      </c:tx>
      <c:layout>
        <c:manualLayout>
          <c:xMode val="edge"/>
          <c:yMode val="edge"/>
          <c:x val="0.13924348879466988"/>
          <c:y val="2.75861969096943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473-46CB-B671-61D943DAF76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473-46CB-B671-61D943DAF7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диаграмм'!$B$54:$B$55</c:f>
              <c:strCache>
                <c:ptCount val="2"/>
                <c:pt idx="0">
                  <c:v>показатель не представлен</c:v>
                </c:pt>
                <c:pt idx="1">
                  <c:v>наличие системы работы</c:v>
                </c:pt>
              </c:strCache>
            </c:strRef>
          </c:cat>
          <c:val>
            <c:numRef>
              <c:f>'Для диаграмм'!$C$54:$C$55</c:f>
              <c:numCache>
                <c:formatCode>General</c:formatCode>
                <c:ptCount val="2"/>
                <c:pt idx="0">
                  <c:v>32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73-46CB-B671-61D943DAF76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География!$B$3:$B$17</c:f>
              <c:strCache>
                <c:ptCount val="14"/>
                <c:pt idx="0">
                  <c:v>Асиновский</c:v>
                </c:pt>
                <c:pt idx="1">
                  <c:v>Александровский</c:v>
                </c:pt>
                <c:pt idx="2">
                  <c:v>Бакчарский</c:v>
                </c:pt>
                <c:pt idx="3">
                  <c:v>Верхнекетский</c:v>
                </c:pt>
                <c:pt idx="4">
                  <c:v>г.о. Стрежевой</c:v>
                </c:pt>
                <c:pt idx="5">
                  <c:v>г. Томск</c:v>
                </c:pt>
                <c:pt idx="6">
                  <c:v>ЗАТО Северск</c:v>
                </c:pt>
                <c:pt idx="7">
                  <c:v>Молчановский</c:v>
                </c:pt>
                <c:pt idx="8">
                  <c:v>Парабельский</c:v>
                </c:pt>
                <c:pt idx="9">
                  <c:v>Каргасокский</c:v>
                </c:pt>
                <c:pt idx="10">
                  <c:v>Томский</c:v>
                </c:pt>
                <c:pt idx="11">
                  <c:v>Чаинский</c:v>
                </c:pt>
                <c:pt idx="12">
                  <c:v>Шегарский</c:v>
                </c:pt>
                <c:pt idx="13">
                  <c:v>Подведомственные ОУ</c:v>
                </c:pt>
              </c:strCache>
            </c:strRef>
          </c:cat>
          <c:val>
            <c:numRef>
              <c:f>География!$E$3:$E$17</c:f>
              <c:numCache>
                <c:formatCode>0%</c:formatCode>
                <c:ptCount val="15"/>
                <c:pt idx="0">
                  <c:v>0.66666666666666663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0.66666666666666663</c:v>
                </c:pt>
                <c:pt idx="5">
                  <c:v>0.91666666666666663</c:v>
                </c:pt>
                <c:pt idx="6">
                  <c:v>0.5</c:v>
                </c:pt>
                <c:pt idx="7">
                  <c:v>1</c:v>
                </c:pt>
                <c:pt idx="8">
                  <c:v>0</c:v>
                </c:pt>
                <c:pt idx="9">
                  <c:v>0.5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CC-4D92-BAE1-386E3F593E3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32399487"/>
        <c:axId val="1832401567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География!$B$3:$B$17</c15:sqref>
                        </c15:formulaRef>
                      </c:ext>
                    </c:extLst>
                    <c:strCache>
                      <c:ptCount val="14"/>
                      <c:pt idx="0">
                        <c:v>Асиновский</c:v>
                      </c:pt>
                      <c:pt idx="1">
                        <c:v>Александровский</c:v>
                      </c:pt>
                      <c:pt idx="2">
                        <c:v>Бакчарский</c:v>
                      </c:pt>
                      <c:pt idx="3">
                        <c:v>Верхнекетский</c:v>
                      </c:pt>
                      <c:pt idx="4">
                        <c:v>г.о. Стрежевой</c:v>
                      </c:pt>
                      <c:pt idx="5">
                        <c:v>г. Томск</c:v>
                      </c:pt>
                      <c:pt idx="6">
                        <c:v>ЗАТО Северск</c:v>
                      </c:pt>
                      <c:pt idx="7">
                        <c:v>Молчановский</c:v>
                      </c:pt>
                      <c:pt idx="8">
                        <c:v>Парабельский</c:v>
                      </c:pt>
                      <c:pt idx="9">
                        <c:v>Каргасокский</c:v>
                      </c:pt>
                      <c:pt idx="10">
                        <c:v>Томский</c:v>
                      </c:pt>
                      <c:pt idx="11">
                        <c:v>Чаинский</c:v>
                      </c:pt>
                      <c:pt idx="12">
                        <c:v>Шегарский</c:v>
                      </c:pt>
                      <c:pt idx="13">
                        <c:v>Подведомственные ОУ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География!$C$3:$C$17</c15:sqref>
                        </c15:formulaRef>
                      </c:ext>
                    </c:extLst>
                    <c:numCache>
                      <c:formatCode>General</c:formatCode>
                      <c:ptCount val="15"/>
                      <c:pt idx="0">
                        <c:v>3</c:v>
                      </c:pt>
                      <c:pt idx="1">
                        <c:v>1</c:v>
                      </c:pt>
                      <c:pt idx="2">
                        <c:v>1</c:v>
                      </c:pt>
                      <c:pt idx="3">
                        <c:v>1</c:v>
                      </c:pt>
                      <c:pt idx="4">
                        <c:v>3</c:v>
                      </c:pt>
                      <c:pt idx="5">
                        <c:v>12</c:v>
                      </c:pt>
                      <c:pt idx="6">
                        <c:v>2</c:v>
                      </c:pt>
                      <c:pt idx="7">
                        <c:v>1</c:v>
                      </c:pt>
                      <c:pt idx="8">
                        <c:v>1</c:v>
                      </c:pt>
                      <c:pt idx="9">
                        <c:v>2</c:v>
                      </c:pt>
                      <c:pt idx="10">
                        <c:v>1</c:v>
                      </c:pt>
                      <c:pt idx="11">
                        <c:v>1</c:v>
                      </c:pt>
                      <c:pt idx="12">
                        <c:v>1</c:v>
                      </c:pt>
                      <c:pt idx="13">
                        <c:v>1</c:v>
                      </c:pt>
                      <c:pt idx="14">
                        <c:v>31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2FCC-4D92-BAE1-386E3F593E38}"/>
                  </c:ext>
                </c:extLst>
              </c15:ser>
            </c15:filteredBarSeries>
          </c:ext>
        </c:extLst>
      </c:barChart>
      <c:catAx>
        <c:axId val="18323994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2401567"/>
        <c:crosses val="autoZero"/>
        <c:auto val="1"/>
        <c:lblAlgn val="ctr"/>
        <c:lblOffset val="100"/>
        <c:noMultiLvlLbl val="0"/>
      </c:catAx>
      <c:valAx>
        <c:axId val="183240156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8323994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Общественное признание работы учителя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63E-40A8-B57A-5DC7A66587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63E-40A8-B57A-5DC7A66587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63E-40A8-B57A-5DC7A66587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диаграмм'!$B$56:$B$58</c:f>
              <c:strCache>
                <c:ptCount val="3"/>
                <c:pt idx="0">
                  <c:v>показатель не представлен</c:v>
                </c:pt>
                <c:pt idx="1">
                  <c:v>менее трёх подтверждений </c:v>
                </c:pt>
                <c:pt idx="2">
                  <c:v>три и более подтверждений</c:v>
                </c:pt>
              </c:strCache>
            </c:strRef>
          </c:cat>
          <c:val>
            <c:numRef>
              <c:f>'Для диаграмм'!$C$56:$C$58</c:f>
              <c:numCache>
                <c:formatCode>General</c:formatCode>
                <c:ptCount val="3"/>
                <c:pt idx="0">
                  <c:v>12</c:v>
                </c:pt>
                <c:pt idx="1">
                  <c:v>27</c:v>
                </c:pt>
                <c:pt idx="2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3E-40A8-B57A-5DC7A66587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6.1. Использование в образовательном процессе современных образовательных технологий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006-4DE2-AC3C-AEE8C2C0BD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006-4DE2-AC3C-AEE8C2C0BDC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006-4DE2-AC3C-AEE8C2C0BDC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диаграмм'!$B$60:$B$62</c:f>
              <c:strCache>
                <c:ptCount val="3"/>
                <c:pt idx="0">
                  <c:v>показатель не представлен</c:v>
                </c:pt>
                <c:pt idx="1">
                  <c:v>перечисление применяемых технологий</c:v>
                </c:pt>
                <c:pt idx="2">
                  <c:v>перечисление применяемых технологий с описанием их применения</c:v>
                </c:pt>
              </c:strCache>
            </c:strRef>
          </c:cat>
          <c:val>
            <c:numRef>
              <c:f>'Для диаграмм'!$C$60:$C$62</c:f>
              <c:numCache>
                <c:formatCode>General</c:formatCode>
                <c:ptCount val="3"/>
                <c:pt idx="0">
                  <c:v>10</c:v>
                </c:pt>
                <c:pt idx="1">
                  <c:v>27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06-4DE2-AC3C-AEE8C2C0BDC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6.2. Использование в образовательном процессе ЦОР, ЭОР, ДОТ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ED4A-46D0-886D-36CBFA6726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ED4A-46D0-886D-36CBFA6726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ED4A-46D0-886D-36CBFA6726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диаграмм'!$B$63:$B$65</c:f>
              <c:strCache>
                <c:ptCount val="3"/>
                <c:pt idx="0">
                  <c:v>показатель не представлен</c:v>
                </c:pt>
                <c:pt idx="1">
                  <c:v>перечисление применяемых технологий</c:v>
                </c:pt>
                <c:pt idx="2">
                  <c:v>перечисление применяемых технологий с описанием их применения</c:v>
                </c:pt>
              </c:strCache>
            </c:strRef>
          </c:cat>
          <c:val>
            <c:numRef>
              <c:f>'Для диаграмм'!$C$63:$C$65</c:f>
              <c:numCache>
                <c:formatCode>General</c:formatCode>
                <c:ptCount val="3"/>
                <c:pt idx="0">
                  <c:v>9</c:v>
                </c:pt>
                <c:pt idx="1">
                  <c:v>33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D4A-46D0-886D-36CBFA67266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6.3. Разработка и системное использование учителем собственного цифрового контента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3F4-471A-BADB-A91AFE0AC48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3F4-471A-BADB-A91AFE0AC48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диаграмм'!$B$66:$B$67</c:f>
              <c:strCache>
                <c:ptCount val="2"/>
                <c:pt idx="0">
                  <c:v>показатель не представлен</c:v>
                </c:pt>
                <c:pt idx="1">
                  <c:v>системное использование</c:v>
                </c:pt>
              </c:strCache>
            </c:strRef>
          </c:cat>
          <c:val>
            <c:numRef>
              <c:f>'Для диаграмм'!$C$66:$C$67</c:f>
              <c:numCache>
                <c:formatCode>General</c:formatCode>
                <c:ptCount val="2"/>
                <c:pt idx="0">
                  <c:v>27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3F4-471A-BADB-A91AFE0AC48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6.4. Публичное освещение  опыта применения ЦОР, ЭОР, ДОТ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D65-44E8-AB36-FE8AA7E4E3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D65-44E8-AB36-FE8AA7E4E3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D65-44E8-AB36-FE8AA7E4E3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диаграмм'!$B$68:$B$70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 уровень</c:v>
                </c:pt>
                <c:pt idx="2">
                  <c:v>федеральный уровень</c:v>
                </c:pt>
              </c:strCache>
            </c:strRef>
          </c:cat>
          <c:val>
            <c:numRef>
              <c:f>'Для диаграмм'!$C$68:$C$70</c:f>
              <c:numCache>
                <c:formatCode>General</c:formatCode>
                <c:ptCount val="3"/>
                <c:pt idx="0">
                  <c:v>41</c:v>
                </c:pt>
                <c:pt idx="1">
                  <c:v>33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D65-44E8-AB36-FE8AA7E4E3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и реализация ИОП/ИОМ педагога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943-4FAE-A54D-ABCCB6F2CD9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43-4FAE-A54D-ABCCB6F2CD9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943-4FAE-A54D-ABCCB6F2CD9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диаграмм'!$B$72:$B$74</c:f>
              <c:strCache>
                <c:ptCount val="3"/>
                <c:pt idx="0">
                  <c:v>показатель не представлен</c:v>
                </c:pt>
                <c:pt idx="1">
                  <c:v>наличие ИОП/ИОМ</c:v>
                </c:pt>
                <c:pt idx="2">
                  <c:v>ИОП/ИОМ реализуются в ЦНППМ</c:v>
                </c:pt>
              </c:strCache>
            </c:strRef>
          </c:cat>
          <c:val>
            <c:numRef>
              <c:f>'Для диаграмм'!$C$72:$C$74</c:f>
              <c:numCache>
                <c:formatCode>General</c:formatCode>
                <c:ptCount val="3"/>
                <c:pt idx="0">
                  <c:v>22</c:v>
                </c:pt>
                <c:pt idx="1">
                  <c:v>44</c:v>
                </c:pt>
                <c:pt idx="2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43-4FAE-A54D-ABCCB6F2CD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курсов повышения квалификации, второго высшего образования, магистратуры, аспирантуры и т.п.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138888888888889"/>
          <c:y val="0.36839530475357246"/>
          <c:w val="0.81388888888888888"/>
          <c:h val="0.4363338436862058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C42-4598-BCA4-9F2CA81EE3F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C42-4598-BCA4-9F2CA81EE3F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диаграмм'!$B$75:$B$76</c:f>
              <c:strCache>
                <c:ptCount val="2"/>
                <c:pt idx="0">
                  <c:v>показатель не представлен</c:v>
                </c:pt>
                <c:pt idx="1">
                  <c:v>наличие ПК</c:v>
                </c:pt>
              </c:strCache>
            </c:strRef>
          </c:cat>
          <c:val>
            <c:numRef>
              <c:f>'Для диаграмм'!$C$75:$C$76</c:f>
              <c:numCache>
                <c:formatCode>General</c:formatCode>
                <c:ptCount val="2"/>
                <c:pt idx="0">
                  <c:v>4</c:v>
                </c:pt>
                <c:pt idx="1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42-4598-BCA4-9F2CA81EE3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Наличие опыта экспертной деятельности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ECC-4481-805B-9B3C3934F17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ECC-4481-805B-9B3C3934F17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ECC-4481-805B-9B3C3934F17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диаграмм'!$B$77:$B$79</c:f>
              <c:strCache>
                <c:ptCount val="3"/>
                <c:pt idx="0">
                  <c:v>показатель не представлен</c:v>
                </c:pt>
                <c:pt idx="1">
                  <c:v>в детских </c:v>
                </c:pt>
                <c:pt idx="2">
                  <c:v>в профессиональных</c:v>
                </c:pt>
              </c:strCache>
            </c:strRef>
          </c:cat>
          <c:val>
            <c:numRef>
              <c:f>'Для диаграмм'!$C$77:$C$79</c:f>
              <c:numCache>
                <c:formatCode>General</c:formatCode>
                <c:ptCount val="3"/>
                <c:pt idx="0">
                  <c:v>11</c:v>
                </c:pt>
                <c:pt idx="1">
                  <c:v>41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ECC-4481-805B-9B3C3934F1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Выступления на открытых образовательных событиях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258-4FCA-90FD-6A9F333F84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258-4FCA-90FD-6A9F333F84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258-4FCA-90FD-6A9F333F84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диаграмм'!$B$80:$B$82</c:f>
              <c:strCache>
                <c:ptCount val="3"/>
                <c:pt idx="0">
                  <c:v>показатель не представлен</c:v>
                </c:pt>
                <c:pt idx="1">
                  <c:v>научно-практические конференции, мастер-классы и тренинги</c:v>
                </c:pt>
                <c:pt idx="2">
                  <c:v>КПК в качестве преподавателя, обучающих профессиональных семинарах</c:v>
                </c:pt>
              </c:strCache>
            </c:strRef>
          </c:cat>
          <c:val>
            <c:numRef>
              <c:f>'Для диаграмм'!$C$83:$C$85</c:f>
              <c:numCache>
                <c:formatCode>General</c:formatCode>
                <c:ptCount val="3"/>
                <c:pt idx="0">
                  <c:v>40</c:v>
                </c:pt>
                <c:pt idx="1">
                  <c:v>39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58-4FCA-90FD-6A9F333F84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Победы и призовые места на очных профессиональных педагогических конкурсах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90C-4752-85DB-46896D64A64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90C-4752-85DB-46896D64A6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90C-4752-85DB-46896D64A64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диаграмм'!$B$83:$B$85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региональный, очный (призер/победа)</c:v>
                </c:pt>
                <c:pt idx="2">
                  <c:v>федеральный, очный (призер/победа)</c:v>
                </c:pt>
              </c:strCache>
            </c:strRef>
          </c:cat>
          <c:val>
            <c:numRef>
              <c:f>'Для диаграмм'!$C$83:$C$85</c:f>
              <c:numCache>
                <c:formatCode>General</c:formatCode>
                <c:ptCount val="3"/>
                <c:pt idx="0">
                  <c:v>40</c:v>
                </c:pt>
                <c:pt idx="1">
                  <c:v>39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0C-4752-85DB-46896D64A64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'Средний балл'!$A$6</c:f>
              <c:strCache>
                <c:ptCount val="1"/>
                <c:pt idx="0">
                  <c:v>Максимальный балл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балл'!$B$6:$H$6</c:f>
              <c:numCache>
                <c:formatCode>General</c:formatCode>
                <c:ptCount val="7"/>
                <c:pt idx="0">
                  <c:v>10</c:v>
                </c:pt>
                <c:pt idx="1">
                  <c:v>7</c:v>
                </c:pt>
                <c:pt idx="2">
                  <c:v>7</c:v>
                </c:pt>
                <c:pt idx="3">
                  <c:v>5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86-42E4-8053-668B0A584DAD}"/>
            </c:ext>
          </c:extLst>
        </c:ser>
        <c:ser>
          <c:idx val="1"/>
          <c:order val="1"/>
          <c:tx>
            <c:strRef>
              <c:f>'Средний балл'!$A$7</c:f>
              <c:strCache>
                <c:ptCount val="1"/>
                <c:pt idx="0">
                  <c:v>Средний балл участников</c:v>
                </c:pt>
              </c:strCache>
            </c:strRef>
          </c:tx>
          <c:spPr>
            <a:ln w="476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балл'!$B$7:$H$7</c:f>
              <c:numCache>
                <c:formatCode>0.00</c:formatCode>
                <c:ptCount val="7"/>
                <c:pt idx="0">
                  <c:v>4.0999999999999996</c:v>
                </c:pt>
                <c:pt idx="1">
                  <c:v>3</c:v>
                </c:pt>
                <c:pt idx="2">
                  <c:v>2.5</c:v>
                </c:pt>
                <c:pt idx="3">
                  <c:v>1.78</c:v>
                </c:pt>
                <c:pt idx="4">
                  <c:v>2.7</c:v>
                </c:pt>
                <c:pt idx="5">
                  <c:v>3.9</c:v>
                </c:pt>
                <c:pt idx="6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86-42E4-8053-668B0A584DAD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27190416"/>
        <c:axId val="427195824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'Средний балл'!$A$8</c15:sqref>
                        </c15:formulaRef>
                      </c:ext>
                    </c:extLst>
                    <c:strCache>
                      <c:ptCount val="1"/>
                      <c:pt idx="0">
                        <c:v>Баллы лидера рейтинга</c:v>
                      </c:pt>
                    </c:strCache>
                  </c:strRef>
                </c:tx>
                <c:spPr>
                  <a:ln w="47625" cap="rnd">
                    <a:solidFill>
                      <a:srgbClr val="00B050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'Средний балл'!$B$5:$H$5</c15:sqref>
                        </c15:formulaRef>
                      </c:ext>
                    </c:extLst>
                    <c:strCache>
                      <c:ptCount val="7"/>
                      <c:pt idx="0">
                        <c:v>методическая разработка</c:v>
                      </c:pt>
                      <c:pt idx="1">
                        <c:v>учебные достижения детей</c:v>
                      </c:pt>
                      <c:pt idx="2">
                        <c:v>результаты внеурочной деятельности</c:v>
                      </c:pt>
                      <c:pt idx="3">
                        <c:v>условия для соц. опыта</c:v>
                      </c:pt>
                      <c:pt idx="4">
                        <c:v>работа с отдельными категориям</c:v>
                      </c:pt>
                      <c:pt idx="5">
                        <c:v>качество образовательного процесса</c:v>
                      </c:pt>
                      <c:pt idx="6">
                        <c:v>профессиональное развитие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'Средний балл'!$B$8:$H$8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8</c:v>
                      </c:pt>
                      <c:pt idx="1">
                        <c:v>6</c:v>
                      </c:pt>
                      <c:pt idx="2">
                        <c:v>7</c:v>
                      </c:pt>
                      <c:pt idx="3">
                        <c:v>3</c:v>
                      </c:pt>
                      <c:pt idx="4">
                        <c:v>7</c:v>
                      </c:pt>
                      <c:pt idx="5">
                        <c:v>7</c:v>
                      </c:pt>
                      <c:pt idx="6">
                        <c:v>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8586-42E4-8053-668B0A584DAD}"/>
                  </c:ext>
                </c:extLst>
              </c15:ser>
            </c15:filteredLineSeries>
          </c:ext>
        </c:extLst>
      </c:lineChart>
      <c:catAx>
        <c:axId val="42719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195824"/>
        <c:crosses val="autoZero"/>
        <c:auto val="1"/>
        <c:lblAlgn val="ctr"/>
        <c:lblOffset val="100"/>
        <c:noMultiLvlLbl val="0"/>
      </c:catAx>
      <c:valAx>
        <c:axId val="42719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19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'Средний балл'!$A$6</c:f>
              <c:strCache>
                <c:ptCount val="1"/>
                <c:pt idx="0">
                  <c:v>Максимальный балл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балл'!$B$6:$H$6</c:f>
              <c:numCache>
                <c:formatCode>General</c:formatCode>
                <c:ptCount val="7"/>
                <c:pt idx="0">
                  <c:v>10</c:v>
                </c:pt>
                <c:pt idx="1">
                  <c:v>7</c:v>
                </c:pt>
                <c:pt idx="2">
                  <c:v>7</c:v>
                </c:pt>
                <c:pt idx="3">
                  <c:v>5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51-4F85-BC30-1FE146447695}"/>
            </c:ext>
          </c:extLst>
        </c:ser>
        <c:ser>
          <c:idx val="1"/>
          <c:order val="1"/>
          <c:tx>
            <c:strRef>
              <c:f>'Средний балл'!$A$7</c:f>
              <c:strCache>
                <c:ptCount val="1"/>
                <c:pt idx="0">
                  <c:v>Средний балл участников</c:v>
                </c:pt>
              </c:strCache>
            </c:strRef>
          </c:tx>
          <c:spPr>
            <a:ln w="476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балл'!$B$7:$H$7</c:f>
              <c:numCache>
                <c:formatCode>0.00</c:formatCode>
                <c:ptCount val="7"/>
                <c:pt idx="0">
                  <c:v>4.0999999999999996</c:v>
                </c:pt>
                <c:pt idx="1">
                  <c:v>3</c:v>
                </c:pt>
                <c:pt idx="2">
                  <c:v>2.5</c:v>
                </c:pt>
                <c:pt idx="3">
                  <c:v>1.78</c:v>
                </c:pt>
                <c:pt idx="4">
                  <c:v>2.7</c:v>
                </c:pt>
                <c:pt idx="5">
                  <c:v>3.9</c:v>
                </c:pt>
                <c:pt idx="6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51-4F85-BC30-1FE146447695}"/>
            </c:ext>
          </c:extLst>
        </c:ser>
        <c:ser>
          <c:idx val="2"/>
          <c:order val="2"/>
          <c:tx>
            <c:strRef>
              <c:f>'Средний балл'!$A$8</c:f>
              <c:strCache>
                <c:ptCount val="1"/>
                <c:pt idx="0">
                  <c:v>Баллы лидера рейтинга</c:v>
                </c:pt>
              </c:strCache>
            </c:strRef>
          </c:tx>
          <c:spPr>
            <a:ln w="4762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'Средний балл'!$B$5:$H$5</c:f>
              <c:strCache>
                <c:ptCount val="7"/>
                <c:pt idx="0">
                  <c:v>методическая разработка</c:v>
                </c:pt>
                <c:pt idx="1">
                  <c:v>учебные достижения детей</c:v>
                </c:pt>
                <c:pt idx="2">
                  <c:v>результаты внеурочной деятельности</c:v>
                </c:pt>
                <c:pt idx="3">
                  <c:v>условия для соц. опыта</c:v>
                </c:pt>
                <c:pt idx="4">
                  <c:v>работа с отдельными категориям</c:v>
                </c:pt>
                <c:pt idx="5">
                  <c:v>качество образовательного процесса</c:v>
                </c:pt>
                <c:pt idx="6">
                  <c:v>профессиональное развитие</c:v>
                </c:pt>
              </c:strCache>
            </c:strRef>
          </c:cat>
          <c:val>
            <c:numRef>
              <c:f>'Средний балл'!$B$8:$H$8</c:f>
              <c:numCache>
                <c:formatCode>General</c:formatCode>
                <c:ptCount val="7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3</c:v>
                </c:pt>
                <c:pt idx="4">
                  <c:v>7</c:v>
                </c:pt>
                <c:pt idx="5">
                  <c:v>7</c:v>
                </c:pt>
                <c:pt idx="6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51-4F85-BC30-1FE14644769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27190416"/>
        <c:axId val="427195824"/>
      </c:lineChart>
      <c:catAx>
        <c:axId val="42719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195824"/>
        <c:crosses val="autoZero"/>
        <c:auto val="1"/>
        <c:lblAlgn val="ctr"/>
        <c:lblOffset val="100"/>
        <c:noMultiLvlLbl val="0"/>
      </c:catAx>
      <c:valAx>
        <c:axId val="42719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719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1. Технологичность, качество проработанности методической разработки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A46-40C3-82F6-42022F7787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A46-40C3-82F6-42022F7787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'Для диаграмм'!$B$2:$B$3</c:f>
              <c:strCache>
                <c:ptCount val="2"/>
                <c:pt idx="0">
                  <c:v>показатель не представлен</c:v>
                </c:pt>
                <c:pt idx="1">
                  <c:v>показатель представлен в полной мере</c:v>
                </c:pt>
              </c:strCache>
            </c:strRef>
          </c:cat>
          <c:val>
            <c:numRef>
              <c:f>'Для диаграмм'!$C$2:$C$3</c:f>
              <c:numCache>
                <c:formatCode>General</c:formatCode>
                <c:ptCount val="2"/>
                <c:pt idx="0">
                  <c:v>21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46-40C3-82F6-42022F77878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2. Место методической разработки в методической системе работы учителя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980-495D-A9AC-68DFD4947E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980-495D-A9AC-68DFD4947E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'Для диаграмм'!$B$4:$B$5</c:f>
              <c:strCache>
                <c:ptCount val="2"/>
                <c:pt idx="0">
                  <c:v>показатель не представлен</c:v>
                </c:pt>
                <c:pt idx="1">
                  <c:v>показатель представлен в полной мере</c:v>
                </c:pt>
              </c:strCache>
            </c:strRef>
          </c:cat>
          <c:val>
            <c:numRef>
              <c:f>'Для диаграмм'!$C$4:$C$5</c:f>
              <c:numCache>
                <c:formatCode>General</c:formatCode>
                <c:ptCount val="2"/>
                <c:pt idx="0">
                  <c:v>30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80-495D-A9AC-68DFD4947E9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baseline="0">
                <a:effectLst/>
              </a:rPr>
              <a:t>1</a:t>
            </a:r>
            <a:r>
              <a:rPr lang="ru-RU" sz="1200" b="0" i="0" baseline="0">
                <a:effectLst/>
              </a:rPr>
              <a:t>.1. Наличие подтверждения положительной оценки, актуальности, новизны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30A-4B96-AE2A-6EB6DE6947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30A-4B96-AE2A-6EB6DE6947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30A-4B96-AE2A-6EB6DE6947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диаграмм'!$B$6:$B$8</c:f>
              <c:strCache>
                <c:ptCount val="3"/>
                <c:pt idx="0">
                  <c:v>показатель не представлен</c:v>
                </c:pt>
                <c:pt idx="1">
                  <c:v>показатель представлен частично</c:v>
                </c:pt>
                <c:pt idx="2">
                  <c:v>показатель представлен в полной мере</c:v>
                </c:pt>
              </c:strCache>
            </c:strRef>
          </c:cat>
          <c:val>
            <c:numRef>
              <c:f>'Для диаграмм'!$C$6:$C$8</c:f>
              <c:numCache>
                <c:formatCode>General</c:formatCode>
                <c:ptCount val="3"/>
                <c:pt idx="0">
                  <c:v>24</c:v>
                </c:pt>
                <c:pt idx="1">
                  <c:v>23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0A-4B96-AE2A-6EB6DE6947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0" i="0" baseline="0">
                <a:effectLst/>
              </a:rPr>
              <a:t>1.2. Представление собственной методической разработки на мероприятиях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0B4-4A6E-9848-2C85B98E904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0B4-4A6E-9848-2C85B98E904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0B4-4A6E-9848-2C85B98E904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0B4-4A6E-9848-2C85B98E904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диаграмм'!$B$9:$B$12</c:f>
              <c:strCache>
                <c:ptCount val="4"/>
                <c:pt idx="0">
                  <c:v>показатель не представлен</c:v>
                </c:pt>
                <c:pt idx="1">
                  <c:v>очно, региональный уровень</c:v>
                </c:pt>
                <c:pt idx="2">
                  <c:v>очно, федеральный уровень</c:v>
                </c:pt>
                <c:pt idx="3">
                  <c:v>дистанционно, любой уровень</c:v>
                </c:pt>
              </c:strCache>
            </c:strRef>
          </c:cat>
          <c:val>
            <c:numRef>
              <c:f>'Для диаграмм'!$C$9:$C$12</c:f>
              <c:numCache>
                <c:formatCode>General</c:formatCode>
                <c:ptCount val="4"/>
                <c:pt idx="0">
                  <c:v>9</c:v>
                </c:pt>
                <c:pt idx="1">
                  <c:v>23</c:v>
                </c:pt>
                <c:pt idx="2">
                  <c:v>43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0B4-4A6E-9848-2C85B98E90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200" b="0" i="0" baseline="0">
                <a:effectLst/>
              </a:rPr>
              <a:t>1.3. Востребованность методической разработки педагогическим сообществом</a:t>
            </a:r>
            <a:endParaRPr lang="ru-RU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ACE-4B3C-A10F-D5E67DB7FD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ACE-4B3C-A10F-D5E67DB7FDB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ACE-4B3C-A10F-D5E67DB7FD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'Для диаграмм'!$B$13:$B$15</c:f>
              <c:strCache>
                <c:ptCount val="3"/>
                <c:pt idx="0">
                  <c:v>показатель не представлен</c:v>
                </c:pt>
                <c:pt idx="1">
                  <c:v>региональный уровень</c:v>
                </c:pt>
                <c:pt idx="2">
                  <c:v>федеральный уровень</c:v>
                </c:pt>
              </c:strCache>
            </c:strRef>
          </c:cat>
          <c:val>
            <c:numRef>
              <c:f>'Для диаграмм'!$C$13:$C$15</c:f>
              <c:numCache>
                <c:formatCode>General</c:formatCode>
                <c:ptCount val="3"/>
                <c:pt idx="0">
                  <c:v>38</c:v>
                </c:pt>
                <c:pt idx="1">
                  <c:v>37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ACE-4B3C-A10F-D5E67DB7FD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359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7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85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703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246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318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524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02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50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7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345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633D0-496F-4A7B-BDFA-DF4FFABAD76A}" type="datetimeFigureOut">
              <a:rPr lang="ru-RU" smtClean="0"/>
              <a:t>19.11.2025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BBE77-0066-4484-AAE3-ACBCCE7BAB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069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4.xml"/><Relationship Id="rId4" Type="http://schemas.openxmlformats.org/officeDocument/2006/relationships/chart" Target="../charts/char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9.xml"/><Relationship Id="rId5" Type="http://schemas.openxmlformats.org/officeDocument/2006/relationships/chart" Target="../charts/chart28.xml"/><Relationship Id="rId4" Type="http://schemas.openxmlformats.org/officeDocument/2006/relationships/chart" Target="../charts/char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hyperlink" Target="mailto:bgv@toipkro.ru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oipkro.ru/departments/centr-attestacii-ocenki-32/premiya-luchshim-uchitelyam-1481/premii-luchshim-uchitelyam-2024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2976" y="2498120"/>
            <a:ext cx="11161187" cy="2723680"/>
          </a:xfrm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СЕМИНАР ПО ИТОГАМ КОНКУРСА</a:t>
            </a:r>
            <a: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ПРИСУЖДЕНИЕ ПРЕМИЙ </a:t>
            </a:r>
            <a:b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ЛУЧШИМ УЧИТЕЛЯМ </a:t>
            </a:r>
            <a:b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ДОСТИЖЕНИЯ В ПЕДАГОГИЧЕСКОЙ ДЕЯТЕЛЬНОСТИ</a:t>
            </a:r>
            <a:endParaRPr lang="ru-RU" sz="4400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51" y="361879"/>
            <a:ext cx="1793883" cy="17938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858" y="350752"/>
            <a:ext cx="1558785" cy="1764693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423724" y="5472627"/>
            <a:ext cx="1581760" cy="8146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2025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4329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1C42BF-5FFA-402F-89C9-C6A4E071E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6" y="245420"/>
            <a:ext cx="1173462" cy="1328470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5846D2AA-6AF3-4138-AD16-2320973075DA}"/>
              </a:ext>
            </a:extLst>
          </p:cNvPr>
          <p:cNvSpPr txBox="1">
            <a:spLocks/>
          </p:cNvSpPr>
          <p:nvPr/>
        </p:nvSpPr>
        <p:spPr>
          <a:xfrm>
            <a:off x="355599" y="374194"/>
            <a:ext cx="114369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Сравнительный анализ итогов </a:t>
            </a:r>
            <a:br>
              <a:rPr lang="ru-RU" sz="36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endParaRPr lang="ru-RU" sz="36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039682"/>
              </p:ext>
            </p:extLst>
          </p:nvPr>
        </p:nvGraphicFramePr>
        <p:xfrm>
          <a:off x="1771698" y="1336004"/>
          <a:ext cx="8918298" cy="534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99320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1C42BF-5FFA-402F-89C9-C6A4E071E0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6" y="245420"/>
            <a:ext cx="1173462" cy="1328470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5846D2AA-6AF3-4138-AD16-2320973075DA}"/>
              </a:ext>
            </a:extLst>
          </p:cNvPr>
          <p:cNvSpPr txBox="1">
            <a:spLocks/>
          </p:cNvSpPr>
          <p:nvPr/>
        </p:nvSpPr>
        <p:spPr>
          <a:xfrm>
            <a:off x="355599" y="374194"/>
            <a:ext cx="114369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Сравнительный </a:t>
            </a:r>
            <a:r>
              <a:rPr lang="ru-RU" sz="36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анализ итогов</a:t>
            </a:r>
            <a:endParaRPr lang="ru-RU" sz="36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600873"/>
              </p:ext>
            </p:extLst>
          </p:nvPr>
        </p:nvGraphicFramePr>
        <p:xfrm>
          <a:off x="1922528" y="1573890"/>
          <a:ext cx="8701480" cy="484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9703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Наличие у учителя методической разработки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465618"/>
              </p:ext>
            </p:extLst>
          </p:nvPr>
        </p:nvGraphicFramePr>
        <p:xfrm>
          <a:off x="360689" y="816432"/>
          <a:ext cx="5399987" cy="3560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300899" y="4574878"/>
            <a:ext cx="10020693" cy="20313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актуальность темы, опыт работы педагога по данной теме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показать, что по данной теме изучена литература, положительный опыт коллег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содержание соответствует целям и задачам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материал систематизирован, изложен четко и ясно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Наличие материалов, которые педагог может использовать в </a:t>
            </a:r>
            <a:r>
              <a:rPr lang="ru-RU" dirty="0"/>
              <a:t>своей работе (карточки задания, планы занятий, тесты, </a:t>
            </a:r>
            <a:r>
              <a:rPr lang="ru-RU" dirty="0" err="1"/>
              <a:t>поуровневые</a:t>
            </a:r>
            <a:r>
              <a:rPr lang="ru-RU" dirty="0"/>
              <a:t> задания и т.д.).</a:t>
            </a:r>
            <a:endParaRPr lang="ru-RU" dirty="0" smtClean="0"/>
          </a:p>
        </p:txBody>
      </p:sp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60245"/>
              </p:ext>
            </p:extLst>
          </p:nvPr>
        </p:nvGraphicFramePr>
        <p:xfrm>
          <a:off x="5599689" y="900045"/>
          <a:ext cx="6392608" cy="3393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5712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Наличие у учителя методической разработки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4134" y="4043285"/>
            <a:ext cx="6679844" cy="258532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прикладывать методическую разработку</a:t>
            </a:r>
          </a:p>
          <a:p>
            <a:pPr marL="285750" indent="-285750">
              <a:buFontTx/>
              <a:buChar char="-"/>
            </a:pPr>
            <a:r>
              <a:rPr lang="ru-RU" dirty="0"/>
              <a:t>о</a:t>
            </a:r>
            <a:r>
              <a:rPr lang="ru-RU" dirty="0" smtClean="0"/>
              <a:t>бязательное наличие рецензии или отзыва, отражающих новизну, актуальность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прописывать эти параметры в самоанализе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выступать с разработкой на открытых уроках, семинарах, конференциях высокого уровня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собирать справки, отзывы, благодарственные письма, подтверждающие востребованность разработки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4881698"/>
              </p:ext>
            </p:extLst>
          </p:nvPr>
        </p:nvGraphicFramePr>
        <p:xfrm>
          <a:off x="1715343" y="847167"/>
          <a:ext cx="4790724" cy="2822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578997"/>
              </p:ext>
            </p:extLst>
          </p:nvPr>
        </p:nvGraphicFramePr>
        <p:xfrm>
          <a:off x="6722883" y="872000"/>
          <a:ext cx="4721257" cy="2797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073907"/>
              </p:ext>
            </p:extLst>
          </p:nvPr>
        </p:nvGraphicFramePr>
        <p:xfrm>
          <a:off x="256095" y="39643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42828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Наличие у учителя методической разработки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7" t="31489" r="5799" b="4026"/>
          <a:stretch/>
        </p:blipFill>
        <p:spPr bwMode="auto">
          <a:xfrm>
            <a:off x="451930" y="989900"/>
            <a:ext cx="5147592" cy="5246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5773" y="816432"/>
            <a:ext cx="3893269" cy="5827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699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учебных достижений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3446" y="4323721"/>
            <a:ext cx="7175959" cy="203132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в самоанализе указывать </a:t>
            </a:r>
            <a:r>
              <a:rPr lang="ru-RU" dirty="0"/>
              <a:t>степень </a:t>
            </a:r>
            <a:r>
              <a:rPr lang="ru-RU" dirty="0" smtClean="0"/>
              <a:t>влияния вашей </a:t>
            </a:r>
            <a:r>
              <a:rPr lang="ru-RU" dirty="0"/>
              <a:t>методической разработки на данные </a:t>
            </a:r>
            <a:r>
              <a:rPr lang="ru-RU" dirty="0" smtClean="0"/>
              <a:t>показатели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представляемые </a:t>
            </a:r>
            <a:r>
              <a:rPr lang="ru-RU" dirty="0" smtClean="0"/>
              <a:t>мероприятия, в которых принимают участие обучающиеся, должны </a:t>
            </a:r>
            <a:r>
              <a:rPr lang="ru-RU" dirty="0"/>
              <a:t>быть не ниже </a:t>
            </a:r>
            <a:r>
              <a:rPr lang="ru-RU" dirty="0" smtClean="0"/>
              <a:t>муниципального уровня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необходимо </a:t>
            </a:r>
            <a:r>
              <a:rPr lang="ru-RU" dirty="0" smtClean="0"/>
              <a:t>отражать положительную </a:t>
            </a:r>
            <a:r>
              <a:rPr lang="ru-RU" dirty="0"/>
              <a:t>динамику обучающихся в </a:t>
            </a:r>
            <a:r>
              <a:rPr lang="ru-RU" dirty="0" smtClean="0"/>
              <a:t>олимпиадном, конкурсном движении</a:t>
            </a: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6637851"/>
              </p:ext>
            </p:extLst>
          </p:nvPr>
        </p:nvGraphicFramePr>
        <p:xfrm>
          <a:off x="482338" y="989814"/>
          <a:ext cx="4843806" cy="2783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7404722"/>
              </p:ext>
            </p:extLst>
          </p:nvPr>
        </p:nvGraphicFramePr>
        <p:xfrm>
          <a:off x="5517035" y="949809"/>
          <a:ext cx="5066909" cy="2951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2848214"/>
              </p:ext>
            </p:extLst>
          </p:nvPr>
        </p:nvGraphicFramePr>
        <p:xfrm>
          <a:off x="8050490" y="4015818"/>
          <a:ext cx="4141509" cy="2500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75246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учебных достижений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2" name="Рисунок 11"/>
          <p:cNvPicPr/>
          <p:nvPr/>
        </p:nvPicPr>
        <p:blipFill rotWithShape="1">
          <a:blip r:embed="rId2"/>
          <a:srcRect l="66242" t="33148" r="6051" b="3756"/>
          <a:stretch/>
        </p:blipFill>
        <p:spPr bwMode="auto">
          <a:xfrm>
            <a:off x="360689" y="1102214"/>
            <a:ext cx="5182272" cy="50252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3"/>
          <a:srcRect l="67426" t="25036" r="5733" b="4215"/>
          <a:stretch/>
        </p:blipFill>
        <p:spPr bwMode="auto">
          <a:xfrm>
            <a:off x="6216083" y="1102214"/>
            <a:ext cx="5209203" cy="52985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04309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внеурочной деятельности обучающихся по учебному предмету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884" y="5132356"/>
            <a:ext cx="10950919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/>
              <a:t>указывать степень эффективности </a:t>
            </a:r>
            <a:r>
              <a:rPr lang="ru-RU" dirty="0" smtClean="0"/>
              <a:t>влияния </a:t>
            </a:r>
            <a:r>
              <a:rPr lang="ru-RU" dirty="0"/>
              <a:t>Вашей методической разработки на данные </a:t>
            </a:r>
            <a:r>
              <a:rPr lang="ru-RU" dirty="0" smtClean="0"/>
              <a:t>показатели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представляемые мероприятия должны быть не ниже регионального </a:t>
            </a:r>
            <a:r>
              <a:rPr lang="ru-RU" dirty="0" smtClean="0"/>
              <a:t>уровня</a:t>
            </a: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75433"/>
              </p:ext>
            </p:extLst>
          </p:nvPr>
        </p:nvGraphicFramePr>
        <p:xfrm>
          <a:off x="0" y="147293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5692357"/>
              </p:ext>
            </p:extLst>
          </p:nvPr>
        </p:nvGraphicFramePr>
        <p:xfrm>
          <a:off x="3782953" y="147293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5237688"/>
              </p:ext>
            </p:extLst>
          </p:nvPr>
        </p:nvGraphicFramePr>
        <p:xfrm>
          <a:off x="7806067" y="147529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6726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Высокие результаты внеурочной деятельности обучающихся по учебному предмету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66247" t="26440" r="6001" b="27441"/>
          <a:stretch/>
        </p:blipFill>
        <p:spPr bwMode="auto">
          <a:xfrm>
            <a:off x="0" y="1979630"/>
            <a:ext cx="6155703" cy="3846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67459" t="22407" r="6220" b="8695"/>
          <a:stretch/>
        </p:blipFill>
        <p:spPr bwMode="auto">
          <a:xfrm>
            <a:off x="6276344" y="1319753"/>
            <a:ext cx="5389458" cy="4699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998744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приобретения обучающимися позитивного социального опыта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1250" y="5297950"/>
            <a:ext cx="11139845" cy="92333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/>
              <a:t>представляемые мероприятия должны быть не ниже муниципального </a:t>
            </a:r>
            <a:r>
              <a:rPr lang="ru-RU" dirty="0" smtClean="0"/>
              <a:t>уровня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обратить внимание на </a:t>
            </a:r>
            <a:r>
              <a:rPr lang="ru-RU" dirty="0" smtClean="0"/>
              <a:t>освещение результатов работы по вашей </a:t>
            </a:r>
            <a:r>
              <a:rPr lang="ru-RU" dirty="0"/>
              <a:t>методической </a:t>
            </a:r>
            <a:r>
              <a:rPr lang="ru-RU" dirty="0" smtClean="0"/>
              <a:t>разработке в СМИ и др.</a:t>
            </a:r>
            <a:endParaRPr lang="ru-RU" dirty="0"/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3961395"/>
              </p:ext>
            </p:extLst>
          </p:nvPr>
        </p:nvGraphicFramePr>
        <p:xfrm>
          <a:off x="591250" y="1527142"/>
          <a:ext cx="5140247" cy="3315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9436188"/>
              </p:ext>
            </p:extLst>
          </p:nvPr>
        </p:nvGraphicFramePr>
        <p:xfrm>
          <a:off x="6089714" y="1527142"/>
          <a:ext cx="5326145" cy="3223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8154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845" y="273770"/>
            <a:ext cx="10144074" cy="6905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109EB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География и количество участников</a:t>
            </a:r>
            <a:endParaRPr lang="ru-RU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02580-A9A1-4D3B-B33C-9766450D0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3" y="273770"/>
            <a:ext cx="889675" cy="1007196"/>
          </a:xfrm>
          <a:prstGeom prst="rect">
            <a:avLst/>
          </a:prstGeom>
        </p:spPr>
      </p:pic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640372"/>
              </p:ext>
            </p:extLst>
          </p:nvPr>
        </p:nvGraphicFramePr>
        <p:xfrm>
          <a:off x="1368802" y="1280966"/>
          <a:ext cx="10166059" cy="5254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14596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приобретения обучающимися позитивного социального опыта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67459" t="22407" r="6220" b="8695"/>
          <a:stretch/>
        </p:blipFill>
        <p:spPr bwMode="auto">
          <a:xfrm>
            <a:off x="709817" y="1404594"/>
            <a:ext cx="5775826" cy="46662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/>
          <p:nvPr/>
        </p:nvPicPr>
        <p:blipFill rotWithShape="1">
          <a:blip r:embed="rId3"/>
          <a:srcRect l="21864" t="11335" r="52066" b="7499"/>
          <a:stretch/>
        </p:blipFill>
        <p:spPr bwMode="auto">
          <a:xfrm>
            <a:off x="7086567" y="1555424"/>
            <a:ext cx="4574390" cy="4600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1628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учителем условий для работы с различными категориями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594" y="4396239"/>
            <a:ext cx="8387384" cy="230832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/>
              <a:t>представлять краткое  описание результатов диагностики по изучению особенностей </a:t>
            </a:r>
            <a:r>
              <a:rPr lang="ru-RU" dirty="0" smtClean="0"/>
              <a:t>детей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отражать в самоанализе наличие </a:t>
            </a:r>
            <a:r>
              <a:rPr lang="ru-RU" dirty="0"/>
              <a:t>разработанных и успешно реализуемых индивидуальных образовательных программ/планов/маршрутов/траекторий по работе с детьми, нуждающимися в особых мерах социальной </a:t>
            </a:r>
            <a:r>
              <a:rPr lang="ru-RU" dirty="0" smtClean="0"/>
              <a:t>поддержки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представлять общественности текущую работу с различными категориями детей и ее </a:t>
            </a:r>
            <a:r>
              <a:rPr lang="ru-RU" dirty="0" smtClean="0"/>
              <a:t>результаты</a:t>
            </a:r>
            <a:endParaRPr lang="ru-RU" dirty="0"/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1428017"/>
              </p:ext>
            </p:extLst>
          </p:nvPr>
        </p:nvGraphicFramePr>
        <p:xfrm>
          <a:off x="115594" y="1214983"/>
          <a:ext cx="5153025" cy="310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970206"/>
              </p:ext>
            </p:extLst>
          </p:nvPr>
        </p:nvGraphicFramePr>
        <p:xfrm>
          <a:off x="5422768" y="1306842"/>
          <a:ext cx="4953000" cy="2762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373388"/>
              </p:ext>
            </p:extLst>
          </p:nvPr>
        </p:nvGraphicFramePr>
        <p:xfrm>
          <a:off x="8089768" y="396136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02909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Создание учителем условий для работы с различными категориями обучающихся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24597" t="20190" r="57077" b="12598"/>
          <a:stretch/>
        </p:blipFill>
        <p:spPr bwMode="auto">
          <a:xfrm>
            <a:off x="266951" y="1205999"/>
            <a:ext cx="4078806" cy="5355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3"/>
          <a:srcRect l="24007" t="26979" r="56637" b="31108"/>
          <a:stretch/>
        </p:blipFill>
        <p:spPr bwMode="auto">
          <a:xfrm>
            <a:off x="4260385" y="1206000"/>
            <a:ext cx="4449981" cy="32805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/>
          <p:cNvPicPr/>
          <p:nvPr/>
        </p:nvPicPr>
        <p:blipFill rotWithShape="1">
          <a:blip r:embed="rId4"/>
          <a:srcRect l="23993" t="32249" r="57104" b="36141"/>
          <a:stretch/>
        </p:blipFill>
        <p:spPr bwMode="auto">
          <a:xfrm>
            <a:off x="6603802" y="3254441"/>
            <a:ext cx="5588198" cy="34385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1348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94" y="258195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Обеспечение высокого качества организации образовательного процесса с использованием ДОТ и ЭО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2194" y="3908102"/>
            <a:ext cx="7801179" cy="286232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не </a:t>
            </a:r>
            <a:r>
              <a:rPr lang="ru-RU" dirty="0" smtClean="0"/>
              <a:t>описывать саму технологию </a:t>
            </a:r>
            <a:r>
              <a:rPr lang="ru-RU" dirty="0"/>
              <a:t>(за исключением собственной авторской технологии), </a:t>
            </a:r>
            <a:r>
              <a:rPr lang="ru-RU" dirty="0" smtClean="0"/>
              <a:t>необходимо </a:t>
            </a:r>
            <a:r>
              <a:rPr lang="ru-RU" dirty="0"/>
              <a:t>описание эффективности ее применения </a:t>
            </a:r>
            <a:r>
              <a:rPr lang="ru-RU" dirty="0" smtClean="0"/>
              <a:t>на практике, в вашей профессиональной деятельности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не только перечислять применяемые цифровые образовательные ресурсы, но и отразить эффективность их использования </a:t>
            </a:r>
            <a:r>
              <a:rPr lang="ru-RU" dirty="0"/>
              <a:t>на практике, в вашей профессиональной деятельности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указывать </a:t>
            </a:r>
            <a:r>
              <a:rPr lang="ru-RU" dirty="0"/>
              <a:t>актуальную информацию по собственному контенту и активной </a:t>
            </a:r>
            <a:r>
              <a:rPr lang="ru-RU" dirty="0" smtClean="0"/>
              <a:t>ссылкой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представлять общественности опыт применения </a:t>
            </a:r>
            <a:r>
              <a:rPr lang="ru-RU" dirty="0" smtClean="0"/>
              <a:t>ЦОР </a:t>
            </a:r>
            <a:endParaRPr lang="ru-RU" dirty="0"/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631484"/>
              </p:ext>
            </p:extLst>
          </p:nvPr>
        </p:nvGraphicFramePr>
        <p:xfrm>
          <a:off x="-83271" y="1225485"/>
          <a:ext cx="4702405" cy="2760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311707"/>
              </p:ext>
            </p:extLst>
          </p:nvPr>
        </p:nvGraphicFramePr>
        <p:xfrm>
          <a:off x="3865178" y="1332878"/>
          <a:ext cx="4534104" cy="2673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2958156"/>
              </p:ext>
            </p:extLst>
          </p:nvPr>
        </p:nvGraphicFramePr>
        <p:xfrm>
          <a:off x="7813626" y="1332878"/>
          <a:ext cx="4378374" cy="2407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921350"/>
              </p:ext>
            </p:extLst>
          </p:nvPr>
        </p:nvGraphicFramePr>
        <p:xfrm>
          <a:off x="8105464" y="4244056"/>
          <a:ext cx="4086536" cy="2526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4173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Обеспечение высокого качества организации образовательного процесса с использованием ДОТ и ЭО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l="24626" t="25708" r="56926" b="24757"/>
          <a:stretch/>
        </p:blipFill>
        <p:spPr bwMode="auto">
          <a:xfrm>
            <a:off x="360688" y="1319752"/>
            <a:ext cx="4908895" cy="51281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 rotWithShape="1">
          <a:blip r:embed="rId3"/>
          <a:srcRect l="17103" t="14158" r="49845" b="31164"/>
          <a:stretch/>
        </p:blipFill>
        <p:spPr bwMode="auto">
          <a:xfrm>
            <a:off x="5625968" y="1838226"/>
            <a:ext cx="6053842" cy="40912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35416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Обеспечение высокого качества организации образовательного процесса с использованием ДОТ и ЭО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24429" t="24447" r="56640" b="19587"/>
          <a:stretch/>
        </p:blipFill>
        <p:spPr bwMode="auto">
          <a:xfrm>
            <a:off x="546753" y="1434968"/>
            <a:ext cx="5222449" cy="4967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24545" t="18022" r="56965" b="47845"/>
          <a:stretch/>
        </p:blipFill>
        <p:spPr bwMode="auto">
          <a:xfrm>
            <a:off x="5876260" y="1901332"/>
            <a:ext cx="5775270" cy="403519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2377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Непрерывность профессионального развития учителя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04734" y="3992126"/>
            <a:ext cx="4430599" cy="258532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Рекомендации:</a:t>
            </a:r>
          </a:p>
          <a:p>
            <a:pPr marL="285750" indent="-285750">
              <a:buFontTx/>
              <a:buChar char="-"/>
            </a:pPr>
            <a:r>
              <a:rPr lang="ru-RU" dirty="0"/>
              <a:t>наличие документов подтверждающих </a:t>
            </a:r>
            <a:r>
              <a:rPr lang="ru-RU" dirty="0" smtClean="0"/>
              <a:t>ИОП/ИОМ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активное участие по распространению опыта свой профессиональной </a:t>
            </a:r>
            <a:r>
              <a:rPr lang="ru-RU" dirty="0" smtClean="0"/>
              <a:t>деятельности</a:t>
            </a: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/>
              <a:t>представление результатов  участия в профессиональных конкурсах не ниже регионального </a:t>
            </a:r>
            <a:r>
              <a:rPr lang="ru-RU" dirty="0" smtClean="0"/>
              <a:t>уровня</a:t>
            </a:r>
            <a:endParaRPr lang="ru-RU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1537074"/>
              </p:ext>
            </p:extLst>
          </p:nvPr>
        </p:nvGraphicFramePr>
        <p:xfrm>
          <a:off x="0" y="3910894"/>
          <a:ext cx="402524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849905"/>
              </p:ext>
            </p:extLst>
          </p:nvPr>
        </p:nvGraphicFramePr>
        <p:xfrm>
          <a:off x="-168112" y="1167694"/>
          <a:ext cx="4246778" cy="2661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9423879"/>
              </p:ext>
            </p:extLst>
          </p:nvPr>
        </p:nvGraphicFramePr>
        <p:xfrm>
          <a:off x="4025246" y="1167694"/>
          <a:ext cx="3948260" cy="2489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9354874"/>
              </p:ext>
            </p:extLst>
          </p:nvPr>
        </p:nvGraphicFramePr>
        <p:xfrm>
          <a:off x="7783400" y="1167694"/>
          <a:ext cx="447840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5060412"/>
              </p:ext>
            </p:extLst>
          </p:nvPr>
        </p:nvGraphicFramePr>
        <p:xfrm>
          <a:off x="7729979" y="3910894"/>
          <a:ext cx="453182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890640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507657" cy="1077534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Непрерывность профессионального развития учителя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00" y="1149291"/>
            <a:ext cx="5979298" cy="53941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762" y="1149291"/>
            <a:ext cx="5239825" cy="15746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30" y="2723989"/>
            <a:ext cx="5461958" cy="26171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02"/>
          <a:stretch/>
        </p:blipFill>
        <p:spPr>
          <a:xfrm>
            <a:off x="6282630" y="5295738"/>
            <a:ext cx="5721746" cy="156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14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0689" y="178874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Отметки экспертов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975" y="3968197"/>
            <a:ext cx="1176218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 smtClean="0"/>
              <a:t>В работе указана одна методическая разработка, а учитель представляет другую программу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Только на сайте педагога нашла показатели по отдельных критериям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Конкурсная работа плохо оформлена, ссылки на публикации не открываются, информацию приходилось выискивать в дипломах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Конкурсная работа представлена не по критериям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Подтверждающие сертификаты невозможно прочитать, плохое качество сканированных документов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В тексте много опечаток, нет четкости изложения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Сайт, на который ссылается педагог, не обновлялся с 2020 года (даже раздел «Новости»)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Представлена методическая разработка за 2005 год, рецензия за 2017 год</a:t>
            </a:r>
            <a:endParaRPr lang="ru-RU" sz="1900" dirty="0"/>
          </a:p>
        </p:txBody>
      </p:sp>
      <p:sp>
        <p:nvSpPr>
          <p:cNvPr id="2" name="AutoShape 2" descr="картинка минус, источник: ru.depositphoto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⬇ Скачать картинки Минус, стоковые фото Минус в хорошем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Баланс Плюс Минус Стоковые Фотографии | FreeImag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Баланс плюс минус">
            <a:hlinkHover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9" y="1024346"/>
            <a:ext cx="3669748" cy="259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30437" y="753087"/>
            <a:ext cx="7884655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/>
              <a:t>В качестве методической разработки представлена разработка одного урока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Педагог представляет выдержку из газеты, но нет выходных данных об этом издании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Имеется информация о диагностическом инструментарии по изучению особенностей детей, но подтверждающих документов нет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Работа представляет набор сканов грамот, без описания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В описательной части есть упоминание о ИОП и разработанных ИОМ, но нет документального подтверждения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В работе один существенный минус – указаны ФИО ребенка с ОВЗ в программе коррекционной </a:t>
            </a:r>
            <a:r>
              <a:rPr lang="ru-RU" sz="1900" dirty="0" smtClean="0"/>
              <a:t>работы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11669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0689" y="178874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Отметки экспертов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975" y="3968197"/>
            <a:ext cx="1176218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 smtClean="0"/>
              <a:t>В работе указана одна методическая разработка, а учитель представляет другую программу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Только на сайте педагога нашла показатели по отдельных критериям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Конкурсная работа плохо оформлена, ссылки на публикации не открываются, информацию приходилось выискивать в дипломах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Конкурсная работа представлена не по критериям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Подтверждающие сертификаты невозможно прочитать, плохое качество сканированных документов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В тексте много опечаток, нет четкости изложения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Сайт, на который ссылается педагог, не обновлялся с 2020 года (даже раздел «Новости»)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Представлена методическая разработка за 2005 год, рецензия за 2017 год</a:t>
            </a:r>
            <a:endParaRPr lang="ru-RU" sz="1900" dirty="0"/>
          </a:p>
        </p:txBody>
      </p:sp>
      <p:sp>
        <p:nvSpPr>
          <p:cNvPr id="2" name="AutoShape 2" descr="картинка минус, источник: ru.depositphoto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⬇ Скачать картинки Минус, стоковые фото Минус в хорошем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Баланс Плюс Минус Стоковые Фотографии | FreeImag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Баланс плюс минус">
            <a:hlinkHover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9" y="1024346"/>
            <a:ext cx="3669748" cy="259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30437" y="753087"/>
            <a:ext cx="7884655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/>
              <a:t>В качестве методической разработки представлена разработка одного урока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Педагог представляет выдержку из газеты, но нет выходных данных об этом издании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Имеется информация о диагностическом инструментарии по изучению особенностей детей, но подтверждающих документов нет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Работа представляет набор сканов грамот, без описания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В описательной части есть упоминание о ИОП и разработанных ИОМ, но нет документального подтверждения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В работе один существенный минус – указаны ФИО ребенка с ОВЗ в программе коррекционной </a:t>
            </a:r>
            <a:r>
              <a:rPr lang="ru-RU" sz="1900" dirty="0" smtClean="0"/>
              <a:t>работы</a:t>
            </a:r>
            <a:endParaRPr lang="ru-RU" sz="19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276344" y="2407386"/>
            <a:ext cx="5081047" cy="2667786"/>
          </a:xfrm>
          <a:prstGeom prst="wedgeRectCallout">
            <a:avLst>
              <a:gd name="adj1" fmla="val -72225"/>
              <a:gd name="adj2" fmla="val -9297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Методическая разработка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 - 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это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 пособие, раскрывающее формы, средства, методы обучения, элементы современных педагогических технологий или сами технологии обучения и воспитания применительно к конкретной теме урока, теме учебной программы, преподаванию курса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203261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845" y="432072"/>
            <a:ext cx="10144074" cy="9605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109EB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Доля победителей от общего количества поданных заявок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02580-A9A1-4D3B-B33C-9766450D0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3" y="273770"/>
            <a:ext cx="889675" cy="1007196"/>
          </a:xfrm>
          <a:prstGeom prst="rect">
            <a:avLst/>
          </a:prstGeom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208717"/>
              </p:ext>
            </p:extLst>
          </p:nvPr>
        </p:nvGraphicFramePr>
        <p:xfrm>
          <a:off x="1692791" y="1501629"/>
          <a:ext cx="8860559" cy="5092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7019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0689" y="178874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Отметки экспертов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975" y="3968197"/>
            <a:ext cx="1176218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 smtClean="0"/>
              <a:t>В работе указана одна методическая разработка, а учитель представляет другую программу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Только на сайте педагога нашла показатели по отдельным критериям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Конкурсная работа плохо оформлена, ссылки на публикации не открываются, информацию приходилось выискивать в дипломах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Конкурсная работа представлена не по критериям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Подтверждающие сертификаты невозможно прочитать, плохое качество сканированных документов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В тексте много опечаток, нет четкости изложения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Сайт, на который ссылается педагог, не обновлялся с 2020 года (даже раздел «Новости»)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Представлена методическая разработка за 2005 год, рецензия за 2017 год</a:t>
            </a:r>
            <a:endParaRPr lang="ru-RU" sz="1900" dirty="0"/>
          </a:p>
        </p:txBody>
      </p:sp>
      <p:sp>
        <p:nvSpPr>
          <p:cNvPr id="2" name="AutoShape 2" descr="картинка минус, источник: ru.depositphoto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⬇ Скачать картинки Минус, стоковые фото Минус в хорошем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Баланс Плюс Минус Стоковые Фотографии | FreeImag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Баланс плюс минус">
            <a:hlinkHover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9" y="1024346"/>
            <a:ext cx="3669748" cy="259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30437" y="753087"/>
            <a:ext cx="7884655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/>
              <a:t>В качестве методической разработки представлена разработка одного урока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Педагог представляет выдержку из газеты, но нет выходных данных об этом издании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Имеется информация о диагностическом инструментарии по изучению особенностей детей, но подтверждающих документов нет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Работа представляет набор сканов грамот, без описания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В описательной части есть упоминание о ИОП и разработанных ИОМ, но нет документального подтверждения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/>
              <a:t>В работе один существенный минус – указаны ФИО ребенка с ОВЗ в программе коррекционной </a:t>
            </a:r>
            <a:r>
              <a:rPr lang="ru-RU" sz="1900" dirty="0" smtClean="0"/>
              <a:t>работы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54731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0689" y="178874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Отметки экспертов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975" y="4222721"/>
            <a:ext cx="11762181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/>
              <a:t>Вертикальное сканирование горизонтальных страниц затрудняет изучение </a:t>
            </a:r>
            <a:r>
              <a:rPr lang="ru-RU" sz="1900" dirty="0" smtClean="0"/>
              <a:t>материала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Не указан статус конкурса и форма проведения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Учитель не сравнил данные ГИА с ТО и РФ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Отсутствует методическое описание, представлены только сканы наградных документов</a:t>
            </a:r>
            <a:endParaRPr lang="en-US" sz="1900" dirty="0" smtClean="0"/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Участие в конкурсах профессионального мастерства носит хаотичный порядок, нет системности</a:t>
            </a:r>
            <a:endParaRPr lang="ru-RU" sz="1900" dirty="0"/>
          </a:p>
        </p:txBody>
      </p:sp>
      <p:sp>
        <p:nvSpPr>
          <p:cNvPr id="2" name="AutoShape 2" descr="картинка минус, источник: ru.depositphotos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⬇ Скачать картинки Минус, стоковые фото Минус в хорошем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Баланс Плюс Минус Стоковые Фотографии | FreeImag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Баланс плюс мин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89" y="1024346"/>
            <a:ext cx="3669748" cy="259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030437" y="980111"/>
            <a:ext cx="788465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900" dirty="0" smtClean="0"/>
              <a:t>На сайте учителя минимум информации, сайт существует только 6 месяцев, размещено 3 единицы материала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Приложены дипломы, грамоты за 2015 год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В работе есть факты, которые не подтверждаются документами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Ссылки, указанные как авторский продукт ведут на сайт, на котором не размещен заявленный материал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Представлены документы, проекты, не имеющие отношения к конкурсной разработке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Объем документов 127 страниц</a:t>
            </a:r>
          </a:p>
          <a:p>
            <a:pPr marL="285750" indent="-285750" algn="just">
              <a:buFontTx/>
              <a:buChar char="-"/>
            </a:pPr>
            <a:r>
              <a:rPr lang="ru-RU" sz="1900" dirty="0" smtClean="0"/>
              <a:t>Методическая разработка – проект не по предмету</a:t>
            </a:r>
          </a:p>
        </p:txBody>
      </p:sp>
    </p:spTree>
    <p:extLst>
      <p:ext uri="{BB962C8B-B14F-4D97-AF65-F5344CB8AC3E}">
        <p14:creationId xmlns:p14="http://schemas.microsoft.com/office/powerpoint/2010/main" val="27474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754" y="141402"/>
            <a:ext cx="12183246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Отметки экспертов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9047" y="856357"/>
            <a:ext cx="1133101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200" dirty="0" smtClean="0"/>
              <a:t>Представленная работа достойна внимания, методическая разработка представлена в виде сборника с рекомендациями для молодых учителей</a:t>
            </a:r>
          </a:p>
          <a:p>
            <a:pPr marL="285750" indent="-285750">
              <a:buFontTx/>
              <a:buChar char="-"/>
            </a:pPr>
            <a:r>
              <a:rPr lang="ru-RU" sz="3200" dirty="0" smtClean="0"/>
              <a:t>Работа привлекает грамотным, логичным (по критериям, после каждого критерия приложения), удобством в использовании (активные гиперссылки на подтверждающие документы)</a:t>
            </a:r>
          </a:p>
          <a:p>
            <a:pPr marL="285750" indent="-285750">
              <a:buFontTx/>
              <a:buChar char="-"/>
            </a:pPr>
            <a:r>
              <a:rPr lang="ru-RU" sz="3200" dirty="0" smtClean="0"/>
              <a:t>Все критерии отражены </a:t>
            </a:r>
            <a:endParaRPr lang="ru-RU" sz="3200" dirty="0"/>
          </a:p>
          <a:p>
            <a:r>
              <a:rPr lang="ru-RU" sz="3200" dirty="0"/>
              <a:t> </a:t>
            </a:r>
            <a:r>
              <a:rPr lang="ru-RU" sz="3200" dirty="0" smtClean="0"/>
              <a:t>  максимально информативно, </a:t>
            </a:r>
          </a:p>
          <a:p>
            <a:r>
              <a:rPr lang="ru-RU" sz="3200" dirty="0" smtClean="0"/>
              <a:t>   методическая разработка </a:t>
            </a:r>
          </a:p>
          <a:p>
            <a:r>
              <a:rPr lang="ru-RU" sz="3200" dirty="0" smtClean="0"/>
              <a:t>   представлена серией учебных </a:t>
            </a:r>
          </a:p>
          <a:p>
            <a:r>
              <a:rPr lang="ru-RU" sz="3200" dirty="0" smtClean="0"/>
              <a:t>   изданий</a:t>
            </a:r>
          </a:p>
        </p:txBody>
      </p:sp>
      <p:pic>
        <p:nvPicPr>
          <p:cNvPr id="4" name="Picture 10" descr="Откуда взялись плюс и минус? - Ahead School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0" r="19147"/>
          <a:stretch/>
        </p:blipFill>
        <p:spPr bwMode="auto">
          <a:xfrm>
            <a:off x="7501346" y="3996965"/>
            <a:ext cx="4338719" cy="245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47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754" y="141402"/>
            <a:ext cx="12183246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Оформление работы 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214" y="1435197"/>
            <a:ext cx="1133101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200" dirty="0" smtClean="0"/>
              <a:t>Работа оформлена в соответствии с предложенной структурой</a:t>
            </a:r>
          </a:p>
          <a:p>
            <a:pPr marL="285750" indent="-285750">
              <a:buFontTx/>
              <a:buChar char="-"/>
            </a:pPr>
            <a:r>
              <a:rPr lang="ru-RU" sz="3200" dirty="0" smtClean="0"/>
              <a:t>Сканы и фотографии хорошего качества, не размытые, хорошо видно фамилию педагога (ребенка) и печать организатора</a:t>
            </a:r>
          </a:p>
          <a:p>
            <a:pPr marL="285750" indent="-285750">
              <a:buFontTx/>
              <a:buChar char="-"/>
            </a:pPr>
            <a:r>
              <a:rPr lang="ru-RU" sz="3200" dirty="0" smtClean="0"/>
              <a:t>Объем папки с достижениями не более 100 страниц (включая приложения)</a:t>
            </a:r>
          </a:p>
          <a:p>
            <a:pPr marL="285750" indent="-285750">
              <a:buFontTx/>
              <a:buChar char="-"/>
            </a:pPr>
            <a:r>
              <a:rPr lang="ru-RU" sz="3200" dirty="0" smtClean="0"/>
              <a:t>Ссылки </a:t>
            </a:r>
            <a:r>
              <a:rPr lang="ru-RU" sz="3200" dirty="0" err="1" smtClean="0"/>
              <a:t>кликабельные</a:t>
            </a:r>
            <a:r>
              <a:rPr lang="ru-RU" sz="3200" dirty="0" smtClean="0"/>
              <a:t> (если документы сканируются, приложить отдельный лист в формате </a:t>
            </a:r>
            <a:r>
              <a:rPr lang="en-US" sz="3200" dirty="0" smtClean="0"/>
              <a:t>Word</a:t>
            </a:r>
            <a:r>
              <a:rPr lang="ru-RU" sz="3200" dirty="0" smtClean="0"/>
              <a:t> со ссылками)</a:t>
            </a:r>
          </a:p>
          <a:p>
            <a:pPr marL="285750" indent="-285750">
              <a:buFontTx/>
              <a:buChar char="-"/>
            </a:pPr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425061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571" l="0" r="994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88" y="0"/>
            <a:ext cx="6602413" cy="6604000"/>
          </a:xfrm>
        </p:spPr>
      </p:pic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1510102" y="2651762"/>
            <a:ext cx="5710265" cy="36576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              Контакты: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тел. </a:t>
            </a:r>
            <a:r>
              <a:rPr lang="ru-RU" sz="32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90-20-57,</a:t>
            </a:r>
            <a:endParaRPr lang="ru-RU" sz="32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ТОИПКРО,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г. Томск, ул. Пирогова, 10, </a:t>
            </a:r>
          </a:p>
          <a:p>
            <a:pPr algn="ctr"/>
            <a:r>
              <a:rPr lang="ru-RU" sz="3200" b="1" dirty="0" err="1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каб</a:t>
            </a:r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. </a:t>
            </a:r>
            <a:r>
              <a:rPr lang="ru-RU" sz="32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345</a:t>
            </a:r>
            <a:endParaRPr lang="ru-RU" sz="32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E-mail</a:t>
            </a:r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: </a:t>
            </a:r>
            <a:r>
              <a:rPr lang="en-US" sz="3200" b="1" dirty="0" err="1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4"/>
              </a:rPr>
              <a:t>rabota</a:t>
            </a:r>
            <a:r>
              <a:rPr lang="ru-RU" sz="32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4"/>
              </a:rPr>
              <a:t>@</a:t>
            </a:r>
            <a:r>
              <a:rPr lang="en-US" sz="3200" b="1" dirty="0" err="1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4"/>
              </a:rPr>
              <a:t>toipkro</a:t>
            </a:r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4"/>
              </a:rPr>
              <a:t>.</a:t>
            </a:r>
            <a:r>
              <a:rPr lang="en-US" sz="3200" b="1" dirty="0" err="1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  <a:hlinkClick r:id="rId4"/>
              </a:rPr>
              <a:t>ru</a:t>
            </a:r>
            <a:endParaRPr lang="ru-RU" sz="32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Текст 10"/>
          <p:cNvSpPr txBox="1">
            <a:spLocks/>
          </p:cNvSpPr>
          <p:nvPr/>
        </p:nvSpPr>
        <p:spPr>
          <a:xfrm>
            <a:off x="7757881" y="1558174"/>
            <a:ext cx="4084942" cy="504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Благодарю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за внимание!</a:t>
            </a:r>
          </a:p>
          <a:p>
            <a:pPr algn="ctr"/>
            <a:endParaRPr lang="ru-RU" sz="4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endParaRPr lang="ru-RU" sz="4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Вопросы?</a:t>
            </a:r>
            <a:endParaRPr lang="ru-RU" sz="48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3B3E56-404C-4108-B4D2-55F9C53A1D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6" y="245420"/>
            <a:ext cx="1173462" cy="13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063" y="273770"/>
            <a:ext cx="10465554" cy="6905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109EB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Поздравляем победителей!!!</a:t>
            </a:r>
            <a:endParaRPr lang="ru-RU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60" y="3134214"/>
            <a:ext cx="212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Ковалева Алёна Анатольевна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2432794" y="3136630"/>
            <a:ext cx="2150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Шевченко Виктория Викторовна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5085059" y="3144190"/>
            <a:ext cx="1954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Блинникова Татьяна Геннадьевна</a:t>
            </a:r>
            <a:endParaRPr lang="ru-RU" sz="14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EE02580-A9A1-4D3B-B33C-9766450D0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3" y="273770"/>
            <a:ext cx="729419" cy="82577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1660" y="5950000"/>
            <a:ext cx="212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Филатова Надежда Олеговна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585068" y="5970351"/>
            <a:ext cx="1759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/>
              <a:t>Галявина</a:t>
            </a:r>
            <a:r>
              <a:rPr lang="ru-RU" sz="1400" dirty="0"/>
              <a:t> Мария Валерьевна</a:t>
            </a:r>
            <a:endParaRPr lang="ru-RU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5098265" y="5970351"/>
            <a:ext cx="1849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Борисенко Марина Петровна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7861954" y="5970351"/>
            <a:ext cx="1803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Копылова Валентина Анатольевна</a:t>
            </a:r>
            <a:endParaRPr lang="ru-RU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9900745" y="5970351"/>
            <a:ext cx="2193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Васильев Денис Васильевич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37" y="1333164"/>
            <a:ext cx="1191907" cy="170156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964249" y="3136630"/>
            <a:ext cx="17014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/>
              <a:t>Нутрихина</a:t>
            </a:r>
            <a:r>
              <a:rPr lang="ru-RU" sz="1400" dirty="0"/>
              <a:t> Галина Сергеевна</a:t>
            </a:r>
            <a:endParaRPr lang="ru-RU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9900745" y="3144190"/>
            <a:ext cx="2193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err="1"/>
              <a:t>Чечина</a:t>
            </a:r>
            <a:r>
              <a:rPr lang="ru-RU" sz="1400" dirty="0"/>
              <a:t> </a:t>
            </a:r>
            <a:r>
              <a:rPr lang="ru-RU" sz="1400" dirty="0" smtClean="0"/>
              <a:t>Елена</a:t>
            </a:r>
          </a:p>
          <a:p>
            <a:pPr algn="ctr"/>
            <a:r>
              <a:rPr lang="ru-RU" sz="1400" dirty="0" smtClean="0"/>
              <a:t>Васильевна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153" y="1333164"/>
            <a:ext cx="1211543" cy="17139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867" y="1282623"/>
            <a:ext cx="1369157" cy="17603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478" y="1282622"/>
            <a:ext cx="1567010" cy="17603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7015" y="1249787"/>
            <a:ext cx="1341303" cy="186831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251" y="3895134"/>
            <a:ext cx="1310678" cy="178736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27" y="3978111"/>
            <a:ext cx="1233682" cy="185400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93" y="3864990"/>
            <a:ext cx="1232921" cy="1849381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888" y="3864990"/>
            <a:ext cx="1458631" cy="195134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90" y="3959008"/>
            <a:ext cx="1403847" cy="187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845" y="273770"/>
            <a:ext cx="9527771" cy="6905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109EB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Поздравляем победителей!!!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5284" y="964361"/>
            <a:ext cx="11409028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300" dirty="0"/>
              <a:t>Еремина Оксана </a:t>
            </a:r>
            <a:r>
              <a:rPr lang="ru-RU" sz="2300" dirty="0" smtClean="0"/>
              <a:t>Сергеевна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err="1"/>
              <a:t>Монакова</a:t>
            </a:r>
            <a:r>
              <a:rPr lang="ru-RU" sz="2300" dirty="0"/>
              <a:t> Марина </a:t>
            </a:r>
            <a:r>
              <a:rPr lang="ru-RU" sz="2300" dirty="0" smtClean="0"/>
              <a:t>Владимировна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Червонец Ольга </a:t>
            </a:r>
            <a:r>
              <a:rPr lang="ru-RU" sz="2300" dirty="0" smtClean="0"/>
              <a:t>Леонидовна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Щукина Любовь </a:t>
            </a:r>
            <a:r>
              <a:rPr lang="ru-RU" sz="2300" dirty="0" smtClean="0"/>
              <a:t>Леонидовна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err="1"/>
              <a:t>Камаева</a:t>
            </a:r>
            <a:r>
              <a:rPr lang="ru-RU" sz="2300" dirty="0"/>
              <a:t> Жанна </a:t>
            </a:r>
            <a:r>
              <a:rPr lang="ru-RU" sz="2300" dirty="0" smtClean="0"/>
              <a:t>Анатольевна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err="1"/>
              <a:t>Кривенцов</a:t>
            </a:r>
            <a:r>
              <a:rPr lang="ru-RU" sz="2300" dirty="0"/>
              <a:t> Леонид </a:t>
            </a:r>
            <a:r>
              <a:rPr lang="ru-RU" sz="2300" dirty="0" smtClean="0"/>
              <a:t>Александрович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Кузьминых Ирина </a:t>
            </a:r>
            <a:r>
              <a:rPr lang="ru-RU" sz="2300" dirty="0" smtClean="0"/>
              <a:t>Сергеевна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 smtClean="0"/>
              <a:t>Шурыгина </a:t>
            </a:r>
            <a:r>
              <a:rPr lang="ru-RU" sz="2300" dirty="0"/>
              <a:t>Галина </a:t>
            </a:r>
            <a:r>
              <a:rPr lang="ru-RU" sz="2300" dirty="0" smtClean="0"/>
              <a:t>Сергеевна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Соболева Анна </a:t>
            </a:r>
            <a:r>
              <a:rPr lang="ru-RU" sz="2300" dirty="0" smtClean="0"/>
              <a:t>Анатольевна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Грошева Мария </a:t>
            </a:r>
            <a:r>
              <a:rPr lang="ru-RU" sz="2300" dirty="0" smtClean="0"/>
              <a:t>Викторовна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Михайлова Светлана </a:t>
            </a:r>
            <a:r>
              <a:rPr lang="ru-RU" sz="2300" dirty="0" smtClean="0"/>
              <a:t>Михайловна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Генераленко Светлана </a:t>
            </a:r>
            <a:r>
              <a:rPr lang="ru-RU" sz="2300" dirty="0" smtClean="0"/>
              <a:t>Валентиновна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Титов Роман </a:t>
            </a:r>
            <a:r>
              <a:rPr lang="ru-RU" sz="2300" dirty="0" smtClean="0"/>
              <a:t>Васильевич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Полев Иван </a:t>
            </a:r>
            <a:r>
              <a:rPr lang="ru-RU" sz="2300" dirty="0" smtClean="0"/>
              <a:t>Алексеевич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300" dirty="0"/>
              <a:t>Мисник Татьяна Владимировна</a:t>
            </a:r>
            <a:endParaRPr lang="ru-RU" sz="2300" dirty="0" smtClean="0"/>
          </a:p>
          <a:p>
            <a:pPr marL="457200" indent="-457200">
              <a:buFont typeface="+mj-lt"/>
              <a:buAutoNum type="arabicPeriod"/>
            </a:pPr>
            <a:endParaRPr lang="ru-RU" sz="2300" dirty="0" smtClean="0"/>
          </a:p>
          <a:p>
            <a:pPr marL="457200" indent="-457200">
              <a:buFont typeface="+mj-lt"/>
              <a:buAutoNum type="arabicPeriod"/>
            </a:pPr>
            <a:endParaRPr lang="ru-RU" sz="23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806" y="2084895"/>
            <a:ext cx="6236506" cy="330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35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9845" y="273770"/>
            <a:ext cx="9527771" cy="6905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109EB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Ход конкурса</a:t>
            </a:r>
            <a:endParaRPr lang="ru-RU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02580-A9A1-4D3B-B33C-9766450D0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3" y="273770"/>
            <a:ext cx="1173462" cy="132847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99845" y="964361"/>
            <a:ext cx="10496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https://toipkro.ru/departments/centr-attestacii-ocenki-32/premiya-luchshim-uchitelyam-1481/premii-luchshim-uchitelyam-2024</a:t>
            </a:r>
            <a:r>
              <a:rPr lang="en-US" dirty="0" smtClean="0">
                <a:hlinkClick r:id="rId3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3399" y="1921079"/>
            <a:ext cx="110063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Перечень документов, необходимых для участия в конкурсе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Требования к оформлению документов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Распорядительные акты федерального и регионального уровня (в </a:t>
            </a:r>
            <a:r>
              <a:rPr lang="ru-RU" sz="3200" dirty="0" err="1" smtClean="0"/>
              <a:t>т.ч</a:t>
            </a:r>
            <a:r>
              <a:rPr lang="ru-RU" sz="3200" dirty="0"/>
              <a:t> </a:t>
            </a:r>
            <a:r>
              <a:rPr lang="ru-RU" sz="3200" dirty="0" smtClean="0"/>
              <a:t>итоговые распоряжения со списком победителей)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Презентации и видеозапись семинаров для участников и экспертов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Контакты организаторов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9678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8500" y="331917"/>
            <a:ext cx="9527771" cy="6905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109EB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Критерии конкурсного отбора: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8015" y="1676600"/>
            <a:ext cx="11672240" cy="55323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наличие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у учителя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собственной методической разработки по преподаваемому предмету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имеющей положительное заключение по итогам апробации в профессиональном сообществе;</a:t>
            </a: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высокие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(с позитивной динамикой за последние 3 года)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учебных достижений обучающихся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которые обучаются у учителя;</a:t>
            </a: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высокие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(с позитивной динамикой за последние 3 года)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внеурочной деятельности обучающихся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 учебному предмету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который преподает учитель;</a:t>
            </a: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создание 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учителем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условий 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для приобретения обучающимися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позитивного социального опыта, формирования гражданской позиции;</a:t>
            </a: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E02580-A9A1-4D3B-B33C-9766450D06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3" y="273770"/>
            <a:ext cx="1173462" cy="13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36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8500" y="331917"/>
            <a:ext cx="9527771" cy="69059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109EB4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Критерии конкурсного отбора: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8015" y="1454928"/>
            <a:ext cx="11835970" cy="55323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44000" lv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создание 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учителем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условий для адресной работы с различными категориями обучающихся 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(одаренные дети, дети из социально неблагополучных семей, дети, попавшие в трудные жизненные ситуации, дети из семей мигрантов, дети-сироты и дети, оставшиеся без попечения родителей, дети-инвалиды и дети с ограниченными возможностями здоровья, дети с девиантным (общественно опасным) поведением);</a:t>
            </a: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обеспечение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высокого качества организации образовательного процесса на основе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эффективного использования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учителем различных </a:t>
            </a: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образовательных технологий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, в том числе дистанционных образовательных технологий или электронного обучения;</a:t>
            </a: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0C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непрерывность профессионального развития </a:t>
            </a:r>
            <a:r>
              <a:rPr lang="ru-RU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учителя.</a:t>
            </a:r>
          </a:p>
          <a:p>
            <a:pPr marL="144000" lv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0070C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4400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400" b="1" dirty="0">
              <a:solidFill>
                <a:srgbClr val="00206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A790BEA-F017-44D3-873D-F71007D53F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6" y="245420"/>
            <a:ext cx="1173462" cy="13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17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689" y="242219"/>
            <a:ext cx="11831311" cy="574213"/>
          </a:xfrm>
        </p:spPr>
        <p:txBody>
          <a:bodyPr>
            <a:noAutofit/>
          </a:bodyPr>
          <a:lstStyle/>
          <a:p>
            <a:pPr algn="ctr"/>
            <a:r>
              <a:rPr lang="ru-RU" sz="3400" b="1" dirty="0" smtClean="0">
                <a:solidFill>
                  <a:srgbClr val="109EB4"/>
                </a:solidFill>
                <a:latin typeface="Times New Roman" pitchFamily="18" charset="0"/>
                <a:cs typeface="Times New Roman" pitchFamily="18" charset="0"/>
              </a:rPr>
              <a:t>Экспертная оценка конкурса</a:t>
            </a:r>
            <a:endParaRPr lang="ru-RU" sz="3400" b="1" dirty="0">
              <a:solidFill>
                <a:srgbClr val="109EB4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5506" y="1573890"/>
            <a:ext cx="10594110" cy="439791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Экспертная оценка </a:t>
            </a:r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достижений в педагогической деятельности участников Конкурса </a:t>
            </a:r>
            <a:r>
              <a:rPr lang="ru-RU" sz="32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проводилась </a:t>
            </a:r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на основании информации о профессиональных достижениях, сформированной участником Конкурса в соответствии с критериями, указанными в п. 2.1. </a:t>
            </a:r>
            <a:r>
              <a:rPr lang="ru-RU" sz="3200" b="1" dirty="0" smtClean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Порядка проведения </a:t>
            </a:r>
            <a:r>
              <a:rPr lang="ru-RU" sz="3200" b="1" dirty="0">
                <a:solidFill>
                  <a:srgbClr val="00206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Конкурса.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4" t="3084" r="2302" b="5746"/>
          <a:stretch/>
        </p:blipFill>
        <p:spPr>
          <a:xfrm>
            <a:off x="8323868" y="5290637"/>
            <a:ext cx="2351369" cy="14386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B97F03-7C32-4C2A-894A-B57A095D0F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56" y="245420"/>
            <a:ext cx="1173462" cy="132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69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7898</TotalTime>
  <Words>1807</Words>
  <Application>Microsoft Office PowerPoint</Application>
  <PresentationFormat>Широкоэкранный</PresentationFormat>
  <Paragraphs>212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Calibri</vt:lpstr>
      <vt:lpstr>Calibri Light</vt:lpstr>
      <vt:lpstr>PT Astra Serif</vt:lpstr>
      <vt:lpstr>Times New Roman</vt:lpstr>
      <vt:lpstr>Wingdings</vt:lpstr>
      <vt:lpstr>Тема Office</vt:lpstr>
      <vt:lpstr>СЕМИНАР ПО ИТОГАМ КОНКУРСА НА ПРИСУЖДЕНИЕ ПРЕМИЙ  ЛУЧШИМ УЧИТЕЛЯМ  ЗА ДОСТИЖЕНИЯ В ПЕДАГОГИЧЕСКОЙ ДЕЯТЕЛЬНОСТИ</vt:lpstr>
      <vt:lpstr>География и количество участников</vt:lpstr>
      <vt:lpstr>Доля победителей от общего количества поданных заявок</vt:lpstr>
      <vt:lpstr>Поздравляем победителей!!!</vt:lpstr>
      <vt:lpstr>Поздравляем победителей!!!</vt:lpstr>
      <vt:lpstr>Ход конкурса</vt:lpstr>
      <vt:lpstr>Критерии конкурсного отбора:</vt:lpstr>
      <vt:lpstr>Критерии конкурсного отбора:</vt:lpstr>
      <vt:lpstr>Экспертная оценка конкурса</vt:lpstr>
      <vt:lpstr>Презентация PowerPoint</vt:lpstr>
      <vt:lpstr>Презентация PowerPoint</vt:lpstr>
      <vt:lpstr>Наличие у учителя методической разработки</vt:lpstr>
      <vt:lpstr>Наличие у учителя методической разработки</vt:lpstr>
      <vt:lpstr>Наличие у учителя методической разработки</vt:lpstr>
      <vt:lpstr>Высокие результаты учебных достижений обучающихся</vt:lpstr>
      <vt:lpstr>Высокие результаты учебных достижений обучающихся</vt:lpstr>
      <vt:lpstr>Высокие результаты внеурочной деятельности обучающихся по учебному предмету</vt:lpstr>
      <vt:lpstr>Высокие результаты внеурочной деятельности обучающихся по учебному предмету</vt:lpstr>
      <vt:lpstr>Создание условий для приобретения обучающимися позитивного социального опыта</vt:lpstr>
      <vt:lpstr>Создание условий для приобретения обучающимися позитивного социального опыта</vt:lpstr>
      <vt:lpstr>Создание учителем условий для работы с различными категориями обучающихся</vt:lpstr>
      <vt:lpstr>Создание учителем условий для работы с различными категориями обучающихся</vt:lpstr>
      <vt:lpstr>Обеспечение высокого качества организации образовательного процесса с использованием ДОТ и ЭО</vt:lpstr>
      <vt:lpstr>Обеспечение высокого качества организации образовательного процесса с использованием ДОТ и ЭО</vt:lpstr>
      <vt:lpstr>Обеспечение высокого качества организации образовательного процесса с использованием ДОТ и ЭО</vt:lpstr>
      <vt:lpstr>Непрерывность профессионального развития учителя</vt:lpstr>
      <vt:lpstr>Непрерывность профессионального развития учителя</vt:lpstr>
      <vt:lpstr>Отметки экспертов</vt:lpstr>
      <vt:lpstr>Отметки экспертов</vt:lpstr>
      <vt:lpstr>Отметки экспертов</vt:lpstr>
      <vt:lpstr>Отметки экспертов</vt:lpstr>
      <vt:lpstr>Отметки экспертов</vt:lpstr>
      <vt:lpstr>Оформление работы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КОНКУРС</dc:title>
  <dc:creator>Галина Владимировна Бочарова</dc:creator>
  <cp:lastModifiedBy>Пичугина Олеся</cp:lastModifiedBy>
  <cp:revision>290</cp:revision>
  <dcterms:created xsi:type="dcterms:W3CDTF">2021-02-11T10:52:39Z</dcterms:created>
  <dcterms:modified xsi:type="dcterms:W3CDTF">2025-11-19T04:58:25Z</dcterms:modified>
</cp:coreProperties>
</file>