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-954" y="-5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1D347-2AB4-4B41-8268-4A6C3417093F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4AD97E-44D0-4E0B-BE83-1802A10C8D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769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Уважаемые коллеги, добрый день. Когда я узнала об участии в конкурсе «Директор года России», сначала казалось, что впереди — этапы, задания, тесты, публикации, выступления. Но очень быстро стало понятно: конкурс оказался гораздо глубже. Он стал возможностью оглянуться и честно ответить себе на вопрос: что такое наша школа? Сегодня я расскажу не только о том, как мы готовились, а о людях, благодаря которым подготовка стала живой, настоящей и важной.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После медиаподготовки был этап — задание среди директоров на созвоне. Нужно было вместе с командой директоров из других школ решить задачу. Здесь важно было не просто показать себя, а услышать других, быстро понять задачу, предложить решение, договориться, распределить роли и защитить общую идею. Этот этап показал современную роль директора: лидер, который умеет работать в диалоге и партнёрстве.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Отдельным направлением стала подготовка к выступлению. Мало иметь сильную идею — её нужно уметь донести: чётко, уверенно, живо, без суеты, но с эмоцией. Мы работали над логикой и подачей, над ораторским мастерством. Важна была и техническая сторона: Мусатов Владислав Владимирович помогал с техникой, звуком, изображением, связью. Один человек говорит, но за тем, чтобы он прозвучал, стоит много людей.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Подготовка стала общей. В ней были ученики, которые помогали с видео и подкастом. Были педагоги, которые включались в обсуждения, помогали искать информацию и формулировать смыслы. Были родители и представители сообщества, администрация района. Были люди, которые координировали, снимали, оформляли, помогали технически и поддерживали морально. Настоящая команда проявляется, когда появляется большая задача — и люди собираются вместе.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Подготовка дала нам больше, чем готовые материалы. Она помогла увидеть главное. Директор не один: сильным его делает команда. Школа — это не только уроки и расписание, а среда, где формируется человек. Детям важен пример: они смотрят не на лозунги, а на поступки. И даже небольшая сельская школа может звучать ярко и достойно, потому что сила школы — в людях и смыслах.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Конкурс продолжается. Будут новые этапы и новые волнения. Но главный результат уже есть: мы ещё раз увидели, какая у нас школа, какие у нас дети, педагоги, родители и люди рядом. Участие в конкурсе «Директор года России» — это не история про личное достижение. Это история про Каргасокскую СОШ №2 и людей, которые делают её живой, сильной и настоящей. Мы готовились к конкурсу, а на самом деле ещё раз объединились вокруг школы. Спасибо всем, кто был рядом.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Для меня было важно, чтобы подготовка не превратилась в формальность. Можно было выполнить задания, снять видео, написать тексты и пройти этапы. Но мы пошли другим путём: решили показать не идеальную картинку, а настоящую школу — с людьми, событиями, традициями, заботами и радостью. Подготовка стала не набором действий, а цельной историей о директоре, команде и школе.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Подготовка началась с тестового этапа. Нужно было снова вернуться к нормативной базе, управленческим вопросам, документам, актуальной информации. Формально тест проходит один человек, но готовится к нему команда. Коллеги помогали искать информацию, уточнять материалы, обсуждать сложные моменты. Уже тогда стало понятно: конкурс — не про одиночество директора, а про плечо рядом.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Первым публичным шагом стал пост «Я в конкурсе “Директор года России”». Особенно ценно, что видео помогла сделать ученица 10 класса. Это символично: конкурс директора начался не с кабинета и не с отчёта, а с участия ученика. Мы хотели показать: директор — не человек, который просто подписывает документы. Это человек, который живёт вместе со школой: в классе, на сцене, в строю, рядом с детьми и учителями. Здесь впервые прозвучала главная мысль: директор — это не звание, а позиция сердца.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Потом мы решили показать один день из жизни директора. Не парадный, не праздничный, а обычный. День начинается раньше, чем школа наполняется голосами детей. Директору важно сохранять внутреннее равновесие, а дальше — обход школы, уроки, встречи, письма, разговоры с родителями, планёрки, решения. Карточки в мультяшном стиле помогли показать серьёзное легко и тепло. В этом дне нет паузы, но есть любовь к делу, детям и людям.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Особенным этапом стал видеоподкаст с учеником 11 класса Вадимом Ларионовым. Это был не просто медийный формат, а разговор поколений: директора и ученика о том, зачем существует школа. Мы говорили о воспитании, будущем страны, селе, детях, ценностях, уважении к семье и Родине. Рядом был ученик, потому что всё, что делает директор, в конечном итоге делается ради детей.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пост был посвящён команде. Мы задали вопрос: что для вас значит работать в команде? Ответили педагоги, родители, представители сообщества, администрация. В этих ответах было доверие, поддержка, плечо рядом и общая цель. Подготовка показала: школа не держится на одном человеке. Отдельно важно отметить Богер Наталью Владимировну: она координировала подготовку, помогала на всех этапах и держала в поле внимания множество деталей.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Пятый пост стал самым эмоциональным. Мы начали собирать фотографии из школьной жизни: линейки, патриотические мероприятия, Масленицу, 1 сентября, фестиваль военной песни, смотр строя и песни, 9 Мая, спорт, коллективные события. И стало понятно: мы собираем не просто иллюстрации, а живую историю школы. На этих фотографиях люди, которые делают школу настоящей.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 стороны может показаться: пост — это просто текст и фото. Но за каждым материалом стояла большая работа: идея, смысл, сценарий, визуал, съёмка, монтаж, оформление, обсуждение. Мы старались говорить о школе современным языком — так, чтобы услышали педагоги, родители, дети, выпускники и жители села. Современный директор должен не только управлять школой, но и уметь рассказывать о её ценностях.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663440" cy="6858000"/>
          </a:xfrm>
          <a:prstGeom prst="rect">
            <a:avLst/>
          </a:prstGeom>
          <a:solidFill>
            <a:srgbClr val="0B1F40"/>
          </a:solidFill>
          <a:ln w="12700">
            <a:solidFill>
              <a:srgbClr val="0B1F4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383280" y="-548640"/>
            <a:ext cx="2194560" cy="2194560"/>
          </a:xfrm>
          <a:prstGeom prst="ellipse">
            <a:avLst/>
          </a:prstGeom>
          <a:solidFill>
            <a:srgbClr val="1E63FF">
              <a:alpha val="85000"/>
            </a:srgbClr>
          </a:solidFill>
          <a:ln w="12700">
            <a:solidFill>
              <a:srgbClr val="1E63FF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-685800" y="5212080"/>
            <a:ext cx="2194560" cy="2194560"/>
          </a:xfrm>
          <a:prstGeom prst="ellipse">
            <a:avLst/>
          </a:prstGeom>
          <a:solidFill>
            <a:srgbClr val="2E86FF">
              <a:alpha val="85000"/>
            </a:srgbClr>
          </a:solidFill>
          <a:ln w="12700">
            <a:solidFill>
              <a:srgbClr val="2E86FF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143000"/>
            <a:ext cx="3611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</a:t>
            </a:r>
            <a:endParaRPr lang="en-US" sz="2900" dirty="0"/>
          </a:p>
          <a:p>
            <a:pPr marL="0" indent="0">
              <a:buNone/>
            </a:pPr>
            <a:r>
              <a:rPr lang="en-US" sz="2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ПОДГОТОВКА</a:t>
            </a:r>
            <a:endParaRPr lang="en-US" sz="2900" dirty="0"/>
          </a:p>
        </p:txBody>
      </p:sp>
      <p:sp>
        <p:nvSpPr>
          <p:cNvPr id="8" name="Text 6"/>
          <p:cNvSpPr/>
          <p:nvPr/>
        </p:nvSpPr>
        <p:spPr>
          <a:xfrm>
            <a:off x="713232" y="2560320"/>
            <a:ext cx="3520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DCEA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конкурсу</a:t>
            </a:r>
            <a:endParaRPr lang="en-US" sz="1700" dirty="0"/>
          </a:p>
          <a:p>
            <a:pPr marL="0" indent="0">
              <a:buNone/>
            </a:pPr>
            <a:r>
              <a:rPr lang="en-US" sz="1700" dirty="0">
                <a:solidFill>
                  <a:srgbClr val="DCEA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«Директор года России»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731520" y="3721608"/>
            <a:ext cx="1188720" cy="0"/>
          </a:xfrm>
          <a:prstGeom prst="line">
            <a:avLst/>
          </a:prstGeom>
          <a:noFill/>
          <a:ln w="38100">
            <a:solidFill>
              <a:srgbClr val="6AD5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4041648"/>
            <a:ext cx="3611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2F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Дорн Надежда Александровна</a:t>
            </a:r>
            <a:endParaRPr lang="en-US" sz="1150" dirty="0"/>
          </a:p>
          <a:p>
            <a:pPr marL="0" indent="0">
              <a:buNone/>
            </a:pPr>
            <a:r>
              <a:rPr lang="en-US" sz="1150" dirty="0">
                <a:solidFill>
                  <a:srgbClr val="F2F7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директор МБОУ «Каргасокская СОШ №2»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257800" y="594360"/>
            <a:ext cx="6126480" cy="5257800"/>
          </a:xfrm>
          <a:prstGeom prst="roundRect">
            <a:avLst>
              <a:gd name="adj" fmla="val 2087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991856" y="278434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 rot="5400000">
            <a:off x="8211312" y="293979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50408" y="3387852"/>
            <a:ext cx="55412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МЕСТО ДЛЯ ГЛАВНОГО ФОТО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23560" y="3698748"/>
            <a:ext cx="5394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 директора / школа / сильный коллаж школьной жизни</a:t>
            </a:r>
            <a:endParaRPr lang="en-US" sz="880" dirty="0"/>
          </a:p>
        </p:txBody>
      </p:sp>
      <p:sp>
        <p:nvSpPr>
          <p:cNvPr id="16" name="Shape 14"/>
          <p:cNvSpPr/>
          <p:nvPr/>
        </p:nvSpPr>
        <p:spPr>
          <a:xfrm>
            <a:off x="5486400" y="5989320"/>
            <a:ext cx="5669280" cy="457200"/>
          </a:xfrm>
          <a:prstGeom prst="roundRect">
            <a:avLst>
              <a:gd name="adj" fmla="val 2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760720" y="6144768"/>
            <a:ext cx="51206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была не подготовка одного человека. Это была история всей школы.</a:t>
            </a:r>
            <a:endParaRPr lang="en-US" sz="1100" dirty="0"/>
          </a:p>
        </p:txBody>
      </p:sp>
      <p:pic>
        <p:nvPicPr>
          <p:cNvPr id="1028" name="Picture 4" descr="https://sun9-13.userapi.com/s/v1/ig2/jKV3IHCjIeDvBhI26t3u4DI28KG0_MNR-HIYcehb2z3sp5X4JTFn52XfP8I5Yah2bNtR003SmYrvrbaMAKNJ6Vms.jpg?quality=95&amp;as=32x45,48x67,72x101,108x151,160x223,240x335,360x503,480x670,540x754,640x894,720x1005,1080x1508,1146x1600&amp;from=bu&amp;u=uO8rm_uV6eDIiGImPTq3W-NsNlaPd3Oekuo1WfgLHu8&amp;cs=1146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240" y="776070"/>
            <a:ext cx="3505599" cy="489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СОЗВОН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Задание среди директоров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Командная работа в новом формате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Конкурс проверял не только знания. Он проверял умение взаимодействовать.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 err="1" smtClean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Общая</a:t>
            </a:r>
            <a:r>
              <a:rPr lang="en-US" sz="1320" dirty="0" smtClean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задача и быстрое решение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Распределение ролей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Умение слышать коллег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общей идеи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09076" y="305866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5400000">
            <a:off x="8828532" y="321411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ВСТАВИТЬ СКРИН ОНЛАЙН-СОЗВОНА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Или схема: задача → обсуждение → решение → выступление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10</a:t>
            </a:r>
            <a:endParaRPr lang="en-US" sz="750" dirty="0"/>
          </a:p>
        </p:txBody>
      </p:sp>
      <p:pic>
        <p:nvPicPr>
          <p:cNvPr id="9218" name="Picture 2" descr="https://sun9-1.userapi.com/s/v1/ig2/qZ1UEDfgMui8qhnuTN7oM7iPadmlWowSwfOYnnPTwjX2urwM7pKZ1DKQKZRlP7z7hKeZHoSI7nTwgERdy98MqlKi.jpg?quality=95&amp;as=32x32,48x48,72x72,108x108,160x160,240x240,360x360,480x480,540x540,640x640,720x720,1080x1080,1280x1280&amp;from=bu&amp;cs=128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918" y="1499616"/>
            <a:ext cx="4008882" cy="4008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ВЫСТУПЛЕНИЕ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Говорить уверенно — тоже навык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Подготовка к подаче и технической части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Сильная идея должна быть не только продумана. Она должна прозвучать.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Ораторское мастерство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Репетиции и работа с темпом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Логика выступления</a:t>
            </a:r>
            <a:endParaRPr lang="en-US" sz="1320" dirty="0"/>
          </a:p>
          <a:p>
            <a:r>
              <a:rPr lang="en-US" sz="1320" dirty="0" err="1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Техническая</a:t>
            </a:r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320" dirty="0" err="1" smtClean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настройка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09076" y="305866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5400000">
            <a:off x="8828532" y="321411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ВИЗУАЛ: СЦЕНА + ТЕХНИКА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Микрофон / камера / ноутбук / репетиция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11</a:t>
            </a:r>
            <a:endParaRPr lang="en-US" sz="750" dirty="0"/>
          </a:p>
        </p:txBody>
      </p:sp>
      <p:pic>
        <p:nvPicPr>
          <p:cNvPr id="11266" name="Picture 2" descr="https://sun9-20.userapi.com/s/v1/ig2/3g3ad4wludJEc3J_NTm23EMt9_XsEZu9itOZjOy97qH3b19gcNynPpnd4uciN2inpV0OvdbmxiPFI3v6rxhvJQ99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971" y="1976423"/>
            <a:ext cx="4562578" cy="304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ЛЮДИ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 подготовка стала общей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Кто был рядом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тем, кто помогал, верил, снимал, писал, искал, советовал и поддерживал.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Ученики — видео, подкаст, участие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 — идеи, поддержка, содержание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Родители — доверие и включённость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Администрация района — поддержка и партнёрство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 подготовки — координация, техника, оформление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5879592" y="1238059"/>
            <a:ext cx="5975604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09076" y="305866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5400000">
            <a:off x="8828532" y="321411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КОЛЛАЖ ЛИЦ / ДЕРЕВО КОМАНДЫ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Богер Н.В. / Мусатов В.В. / Вадим Ларионов / ученица 10 класса / педагоги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12</a:t>
            </a:r>
            <a:endParaRPr lang="en-US" sz="750" dirty="0"/>
          </a:p>
        </p:txBody>
      </p:sp>
      <p:pic>
        <p:nvPicPr>
          <p:cNvPr id="12290" name="Picture 2" descr="C:\Users\Руководитель ТР\Downloads\9319456a-c405-4f2c-b25b-d708c97eb20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43" y="4692777"/>
            <a:ext cx="1918335" cy="1918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40" y="1878329"/>
            <a:ext cx="5889556" cy="3245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ВЫВОДЫ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мы поняли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Главные открытия подготовки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77240" y="1627632"/>
            <a:ext cx="4892040" cy="1417320"/>
          </a:xfrm>
          <a:prstGeom prst="roundRect">
            <a:avLst>
              <a:gd name="adj" fmla="val 10323"/>
            </a:avLst>
          </a:prstGeom>
          <a:solidFill>
            <a:srgbClr val="F6FA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33272" y="1837944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691640" y="1901952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Директор — не один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691640" y="2340864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 ним всегда команда.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355080" y="1627632"/>
            <a:ext cx="4892040" cy="1417320"/>
          </a:xfrm>
          <a:prstGeom prst="roundRect">
            <a:avLst>
              <a:gd name="adj" fmla="val 10323"/>
            </a:avLst>
          </a:prstGeom>
          <a:solidFill>
            <a:srgbClr val="EAF2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611112" y="1837944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269480" y="1901952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Школа — больше, чем уроки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269480" y="2340864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среда воспитания.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777240" y="3794760"/>
            <a:ext cx="4892040" cy="1417320"/>
          </a:xfrm>
          <a:prstGeom prst="roundRect">
            <a:avLst>
              <a:gd name="adj" fmla="val 10323"/>
            </a:avLst>
          </a:prstGeom>
          <a:solidFill>
            <a:srgbClr val="F6FA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33272" y="4005072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1691640" y="4069080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Детям важен пример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691640" y="4507992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слова, а действия.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355080" y="3794760"/>
            <a:ext cx="4892040" cy="1417320"/>
          </a:xfrm>
          <a:prstGeom prst="roundRect">
            <a:avLst>
              <a:gd name="adj" fmla="val 10323"/>
            </a:avLst>
          </a:prstGeom>
          <a:solidFill>
            <a:srgbClr val="EAF2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611112" y="4005072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7269480" y="4069080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Село может говорить громко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7269480" y="4507992"/>
            <a:ext cx="3611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говорит искренне.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F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40"/>
          </a:solidFill>
          <a:ln w="12700">
            <a:solidFill>
              <a:srgbClr val="0B1F4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778240" y="-1371600"/>
            <a:ext cx="4114800" cy="4114800"/>
          </a:xfrm>
          <a:prstGeom prst="ellipse">
            <a:avLst/>
          </a:prstGeom>
          <a:solidFill>
            <a:srgbClr val="1E63FF">
              <a:alpha val="75000"/>
            </a:srgbClr>
          </a:solidFill>
          <a:ln w="12700">
            <a:solidFill>
              <a:srgbClr val="1E63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914400" y="4937760"/>
            <a:ext cx="2743200" cy="2743200"/>
          </a:xfrm>
          <a:prstGeom prst="ellipse">
            <a:avLst/>
          </a:prstGeom>
          <a:solidFill>
            <a:srgbClr val="2E86FF">
              <a:alpha val="65000"/>
            </a:srgbClr>
          </a:solidFill>
          <a:ln w="12700">
            <a:solidFill>
              <a:srgbClr val="2E86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868680"/>
            <a:ext cx="55321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Конкурс продолжается.</a:t>
            </a:r>
            <a:endParaRPr lang="en-US" sz="2500" dirty="0"/>
          </a:p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 главный результат уже есть.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804672" y="2057400"/>
            <a:ext cx="1143000" cy="0"/>
          </a:xfrm>
          <a:prstGeom prst="line">
            <a:avLst/>
          </a:prstGeom>
          <a:noFill/>
          <a:ln w="38100">
            <a:solidFill>
              <a:srgbClr val="6AD5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2468880"/>
            <a:ext cx="53035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AF2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ещё раз почувствовали: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EAF2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наша школа — это семья, команда</a:t>
            </a:r>
            <a:endParaRPr lang="en-US" sz="1800" dirty="0"/>
          </a:p>
          <a:p>
            <a:pPr marL="0" indent="0">
              <a:buNone/>
            </a:pPr>
            <a:r>
              <a:rPr lang="en-US" sz="1800" dirty="0">
                <a:solidFill>
                  <a:srgbClr val="EAF2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большое общее дело.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04672" y="4069080"/>
            <a:ext cx="5349240" cy="914400"/>
          </a:xfrm>
          <a:prstGeom prst="roundRect">
            <a:avLst>
              <a:gd name="adj" fmla="val 13000"/>
            </a:avLst>
          </a:prstGeom>
          <a:solidFill>
            <a:srgbClr val="163B77"/>
          </a:solidFill>
          <a:ln w="12700">
            <a:solidFill>
              <a:srgbClr val="163B7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4315968"/>
            <a:ext cx="4846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Директор — это позиция сердца.</a:t>
            </a:r>
            <a:endParaRPr lang="en-US" sz="1450" dirty="0"/>
          </a:p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 сердце директора бьётся сильнее, когда рядом команда.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675120" y="777240"/>
            <a:ext cx="4754880" cy="4800600"/>
          </a:xfrm>
          <a:prstGeom prst="roundRect">
            <a:avLst>
              <a:gd name="adj" fmla="val 2308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723376" y="273862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 rot="5400000">
            <a:off x="8942832" y="289407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67728" y="3342132"/>
            <a:ext cx="41696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ФИНАЛЬНОЕ ФОТО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040880" y="36530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Общее фото коллектива / директор с детьми / школа</a:t>
            </a:r>
            <a:endParaRPr lang="en-US" sz="880" dirty="0"/>
          </a:p>
        </p:txBody>
      </p:sp>
      <p:sp>
        <p:nvSpPr>
          <p:cNvPr id="15" name="Text 13"/>
          <p:cNvSpPr/>
          <p:nvPr/>
        </p:nvSpPr>
        <p:spPr>
          <a:xfrm>
            <a:off x="804672" y="58064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6AD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Спасибо!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129284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6AD5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800" dirty="0"/>
          </a:p>
        </p:txBody>
      </p:sp>
      <p:pic>
        <p:nvPicPr>
          <p:cNvPr id="10242" name="Picture 2" descr="https://sun9-44.userapi.com/s/v1/ig2/WO9GuDcFQiOp6ONE8SyEaTgQkoV_ooBN1ih9-Zd85xs-Jcrm5ZsFf0RGva-ncG2fCKFNnxMCMmnLQKzf5HMjbOP9.jpg?quality=95&amp;as=32x21,48x32,72x48,108x72,160x107,240x160,360x240,480x320,540x360,640x427,720x480,1080x721,1280x854&amp;from=bu&amp;cs=128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328" y="1975807"/>
            <a:ext cx="4356175" cy="2906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ИДЕЯ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конкурс ради конкурса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Главная линия всей подготовки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не просто готовились. Мы собирали историю нашей школы.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Осмыслить — кто мы как школа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Показать — чем живёт директор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Объединить — команду, учеников, родителей, коллег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09076" y="305866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5400000">
            <a:off x="8828532" y="321411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КОЛЛАЖ: ДИРЕКТОР + ШКОЛА + ДЕТИ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 из разных этапов подготовки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02</a:t>
            </a:r>
            <a:endParaRPr lang="en-US" sz="750" dirty="0"/>
          </a:p>
        </p:txBody>
      </p:sp>
      <p:pic>
        <p:nvPicPr>
          <p:cNvPr id="2050" name="Picture 2" descr="https://sun9-4.userapi.com/s/v1/ig2/mS7EexzorTW4BMO9qyv6cIVUj26I7GhMRTcehHHyGRJoD84ihRqZW_HTIZ1lpaPW7SkTHOQ9g0y0BhD9LSpLUyxP.jpg?quality=95&amp;as=32x21,48x32,72x48,108x72,160x107,240x160,360x240,480x320,540x360,640x427,720x480,1080x721,1280x854,1440x961,2560x1708&amp;from=bu&amp;cs=25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625" y="2030678"/>
            <a:ext cx="4397270" cy="293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4" descr="https://chatgpt.com/backend-api/estuary/content?id=file_00000000c6bc71f4b409f5e951b29fec&amp;ts=493732&amp;p=fs&amp;cid=1&amp;sig=3058e4a4b72551bd8089a644a9ebf8f54af602f17e7887c194537d2ca82c4415&amp;v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AutoShape 6" descr="https://chatgpt.com/backend-api/estuary/content?id=file_00000000c6bc71f4b409f5e951b29fec&amp;ts=493732&amp;p=fs&amp;cid=1&amp;sig=3058e4a4b72551bd8089a644a9ebf8f54af602f17e7887c194537d2ca82c4415&amp;v=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8" descr="https://chatgpt.com/backend-api/estuary/content?id=file_00000000c6bc71f4b409f5e951b29fec&amp;ts=493732&amp;p=fs&amp;cid=1&amp;sig=3058e4a4b72551bd8089a644a9ebf8f54af602f17e7887c194537d2ca82c4415&amp;v=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 descr="C:\Users\Руководитель ТР\Downloads\c04eeb27-5ccf-47cf-83c4-c85438e27cb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59" y="4397121"/>
            <a:ext cx="1839087" cy="183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 1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Первый шаг — тестирование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Собраться, вспомнить, проверить себя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Даже тест директор проходит не один — за ним стоит команда поддержки.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Нормативная база и управленческие вопросы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Поиск актуальной информации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Обсуждение сложных моментов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коллег и команды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09076" y="305866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5400000">
            <a:off x="8828532" y="321411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ВИЗУАЛ: РАБОЧИЙ ПРОЦЕСС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Документы / ноутбук / команда за обсуждением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03</a:t>
            </a:r>
            <a:endParaRPr lang="en-US" sz="750" dirty="0"/>
          </a:p>
        </p:txBody>
      </p:sp>
      <p:pic>
        <p:nvPicPr>
          <p:cNvPr id="3074" name="Picture 2" descr="https://sun9-10.userapi.com/s/v1/ig2/T2LzWU126qSIEFxz2JE7UtoGPvL67JloYLjlbpouWwEwoggQLcmT2dhXf6x9kulcS2O_JyxIx8FVBwjaZ_IqHYDh.jpg?quality=95&amp;as=32x21,48x32,72x48,108x72,160x107,240x160,360x240,480x320,540x360,640x427,720x480,1080x720,1280x853,1440x960,2560x1707&amp;from=bu&amp;cs=25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539" y="1984137"/>
            <a:ext cx="4539442" cy="302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1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Заявить о себе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1. «Я в конкурсе “Директор года России”»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Директор — это не кабинет. Это позиция сердца.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Вертикальное видео помогла сделать ученица 10 класса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Взгляд на директора глазами школьников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Школа как семья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Воспитание через личный пример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04</a:t>
            </a:r>
            <a:endParaRPr lang="en-US" sz="75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000" y="1392801"/>
            <a:ext cx="2394520" cy="4209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Руководитель ТР\Downloads\qrflip-code (3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4874076"/>
            <a:ext cx="1456563" cy="145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2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Показать настоящий день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2. «Один день из жизни директора»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утра — равновесие. Днём — решения. Вечером — семья. Всегда — ответственность.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Обход школы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Урок и педагогическая работа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Разговор с родителями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Планёрка и команда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 и семья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05</a:t>
            </a:r>
            <a:endParaRPr lang="en-US" sz="750" dirty="0"/>
          </a:p>
        </p:txBody>
      </p:sp>
      <p:pic>
        <p:nvPicPr>
          <p:cNvPr id="5122" name="Picture 2" descr="https://sun9-82.userapi.com/s/v1/ig2/RbAPx1f09ay2d1tPCtuiG15njBgm_eXfQcEN3NH0df0dicQCqzOmq60Ely5MOS-tAmTtIBJcBRhVjfSJA3G2-iGe.jpg?quality=95&amp;as=32x48,48x72,72x108,108x162,160x240,240x360,360x540,480x720,540x810,640x960,720x1080,1024x1536&amp;from=bu&amp;u=5m30ckraCEnOtI2X4GQnQIh_DLKP5NHDwvuXXeLXUKQ&amp;cs=64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438" y="2050351"/>
            <a:ext cx="1929638" cy="289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44.userapi.com/s/v1/ig2/kXmGMgyOqnm8h9Dj7eWu8lrY979UcsQ7NeLXAJPfyrYNnpuQn6uUg8v9lkE96z1pmx5Eo0iIWk7s2sJ1j-tUKTyA.jpg?quality=95&amp;as=32x48,48x72,72x108,108x162,160x240,240x360,360x540,480x720,540x810,640x960,720x1080,1024x1536&amp;from=bu&amp;u=hE-7DX7weX1qgG177vz7b_9yiylqxOD3KdIxrPu9to8&amp;cs=64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444" y="2050351"/>
            <a:ext cx="1929639" cy="289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Руководитель ТР\Downloads\qrflip-code (2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0720" y="5028629"/>
            <a:ext cx="1363980" cy="136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3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Разговор о будущем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3. Видеоподкаст с учеником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Школа — это место, где начинается будущее.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Подкаст с учеником 11 класса Вадимом Ларионовым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Диалог директора и ученика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Воспитание как сила школы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Вера в детей, село и будущее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09076" y="305866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5400000">
            <a:off x="8828532" y="321411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ВСТАВИТЬ КАДР ИЗ ВИДЕОПОДКАСТА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Фото Надежды Александровны и Вадима / микрофон / скрин записи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06</a:t>
            </a:r>
            <a:endParaRPr lang="en-US" sz="75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3343" y="2433791"/>
            <a:ext cx="4231545" cy="2127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 descr="C:\Users\Руководитель ТР\Downloads\qrflip-code 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062" y="4962523"/>
            <a:ext cx="1378077" cy="137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4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Сила — в команде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4. «Моя команда: работаем на результат»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Директор может быть лицом школы. Но силу школе даёт команда.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 и заместители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Молодые специалисты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Ученики и родители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Администрация Каргасокского района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Координация подготовки: Богер Наталья Владимировна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09076" y="305866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5400000">
            <a:off x="8828532" y="321411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ВСТАВИТЬ КАРУСЕЛЬ С ЦИТАТАМИ КОМАНДЫ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Портреты / цитаты / общее фото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07</a:t>
            </a:r>
            <a:endParaRPr lang="en-US" sz="750" dirty="0"/>
          </a:p>
        </p:txBody>
      </p:sp>
      <p:pic>
        <p:nvPicPr>
          <p:cNvPr id="7170" name="Picture 2" descr="C:\Users\Руководитель ТР\Downloads\qrflip-cod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962" y="4957191"/>
            <a:ext cx="1381125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18.userapi.com/s/v1/ig2/ZymQRlO4VJPkYjAeIf94KhI6j-y75w4KL35wFGeoK01eNvHFmgpDoXiuqqNvkhk11OD1Yooyndefd27rI9AoXVaN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995" y="2103119"/>
            <a:ext cx="4206241" cy="3154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5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Вдохновляться и вдохновлять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 5. Главный эмоциональный блок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Школа — это люди. Те, кто делает её живой.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Традиции и патриотическое воспитание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Школьные праздники и события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Память, спорт, творчество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Коллектив, дети, родители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Вдохновение — в Родине, истории и людях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09076" y="305866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5400000">
            <a:off x="8828532" y="321411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БОЛЬШОЙ КОЛЛАЖ ШКОЛЬНОЙ ЖИЗНИ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День пионерии / Масленица / 1 сентября / 9 Мая / спорт / коллектив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08</a:t>
            </a:r>
            <a:endParaRPr lang="en-US" sz="750" dirty="0"/>
          </a:p>
        </p:txBody>
      </p:sp>
      <p:pic>
        <p:nvPicPr>
          <p:cNvPr id="8196" name="Picture 4" descr="https://sun9-81.userapi.com/s/v1/ig2/zbR6qfBrQIZpa-TZgjmHJSTytNnyLL5qPJhF2WAKoInMl656OnWxPgkoVxQVdT1YTteRJUlSvr7UmuoPW8l0CgSt.jpg?quality=95&amp;as=32x21,48x32,72x48,108x72,160x107,240x160,360x240,480x320,540x360,640x427,720x480,1080x720,1280x853,1305x870&amp;from=bu&amp;u=PgtoIHSbIrBEf89gJ6DdWgz0sEDQNVqKDP4G-KPdgi8&amp;cs=1305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25" y="1990090"/>
            <a:ext cx="4522470" cy="301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Руководитель ТР\Downloads\qrflip-code (4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135" y="5146357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Руководитель ТР\Downloads\ChatGPT Image 29 апр. 2026 г., 11_41_5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4694174"/>
            <a:ext cx="1852930" cy="185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561320" y="-777240"/>
            <a:ext cx="2011680" cy="2011680"/>
          </a:xfrm>
          <a:prstGeom prst="ellipse">
            <a:avLst/>
          </a:prstGeom>
          <a:solidFill>
            <a:srgbClr val="EAF2FF"/>
          </a:solidFill>
          <a:ln w="12700">
            <a:solidFill>
              <a:srgbClr val="EAF2FF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-640080" y="6080760"/>
            <a:ext cx="1188720" cy="1188720"/>
          </a:xfrm>
          <a:prstGeom prst="ellipse">
            <a:avLst/>
          </a:prstGeom>
          <a:solidFill>
            <a:srgbClr val="F6FAFF"/>
          </a:solidFill>
          <a:ln w="12700">
            <a:solidFill>
              <a:srgbClr val="F6FA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47104"/>
            <a:ext cx="4114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МБОУ «Каргасокская СОШ №2»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384280" y="6473952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1E63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11740896" y="6574536"/>
            <a:ext cx="228600" cy="0"/>
          </a:xfrm>
          <a:prstGeom prst="line">
            <a:avLst/>
          </a:prstGeom>
          <a:noFill/>
          <a:ln w="12700">
            <a:solidFill>
              <a:srgbClr val="BFD3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63440" y="6510528"/>
            <a:ext cx="2880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 КАДРОМ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594360" y="50292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было за кадром</a:t>
            </a:r>
            <a:endParaRPr lang="en-US" sz="2700" dirty="0"/>
          </a:p>
        </p:txBody>
      </p:sp>
      <p:sp>
        <p:nvSpPr>
          <p:cNvPr id="10" name="Shape 8"/>
          <p:cNvSpPr/>
          <p:nvPr/>
        </p:nvSpPr>
        <p:spPr>
          <a:xfrm>
            <a:off x="621792" y="1115568"/>
            <a:ext cx="960120" cy="0"/>
          </a:xfrm>
          <a:prstGeom prst="line">
            <a:avLst/>
          </a:prstGeom>
          <a:noFill/>
          <a:ln w="38100">
            <a:solidFill>
              <a:srgbClr val="1E63FF"/>
            </a:solidFill>
            <a:prstDash val="solid"/>
            <a:headEnd type="none"/>
            <a:tailEnd type="none"/>
          </a:ln>
        </p:spPr>
      </p:sp>
      <p:sp>
        <p:nvSpPr>
          <p:cNvPr id="11" name="Text 9"/>
          <p:cNvSpPr/>
          <p:nvPr/>
        </p:nvSpPr>
        <p:spPr>
          <a:xfrm>
            <a:off x="1737360" y="102412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Большая работа, которую не всегда видно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85800" y="1481328"/>
            <a:ext cx="5440680" cy="914400"/>
          </a:xfrm>
          <a:prstGeom prst="roundRect">
            <a:avLst>
              <a:gd name="adj" fmla="val 10000"/>
            </a:avLst>
          </a:prstGeom>
          <a:solidFill>
            <a:srgbClr val="EAF2FF"/>
          </a:solidFill>
          <a:ln w="12700">
            <a:solidFill>
              <a:srgbClr val="EAF2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86968" y="1499616"/>
            <a:ext cx="27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dirty="0">
                <a:solidFill>
                  <a:srgbClr val="1E63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1216152" y="1627632"/>
            <a:ext cx="466344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Мы не просто делали контент. Мы учились говорить о школе современным языком.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68680" y="2697480"/>
            <a:ext cx="4892040" cy="2560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Идея и сценарий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Тексты и смыслы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Съёмка и монтаж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Подбор фото и оформление карточек</a:t>
            </a:r>
            <a:endParaRPr lang="en-US" sz="1320" dirty="0"/>
          </a:p>
          <a:p>
            <a:r>
              <a:rPr lang="en-US" sz="1320" dirty="0">
                <a:solidFill>
                  <a:srgbClr val="1723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Публикации и обратная связь</a:t>
            </a:r>
            <a:endParaRPr lang="en-US" sz="1320" dirty="0"/>
          </a:p>
        </p:txBody>
      </p:sp>
      <p:sp>
        <p:nvSpPr>
          <p:cNvPr id="16" name="Shape 14"/>
          <p:cNvSpPr/>
          <p:nvPr/>
        </p:nvSpPr>
        <p:spPr>
          <a:xfrm>
            <a:off x="6537960" y="1234440"/>
            <a:ext cx="4800600" cy="4526280"/>
          </a:xfrm>
          <a:prstGeom prst="roundRect">
            <a:avLst>
              <a:gd name="adj" fmla="val 2424"/>
            </a:avLst>
          </a:prstGeom>
          <a:solidFill>
            <a:srgbClr val="F6FAFF"/>
          </a:solidFill>
          <a:ln w="15240">
            <a:solidFill>
              <a:srgbClr val="BFD3F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09076" y="3058668"/>
            <a:ext cx="658368" cy="530352"/>
          </a:xfrm>
          <a:prstGeom prst="roundRect">
            <a:avLst>
              <a:gd name="adj" fmla="val 13793"/>
            </a:avLst>
          </a:prstGeom>
          <a:solidFill>
            <a:srgbClr val="FFFFFF"/>
          </a:solidFill>
          <a:ln w="12700">
            <a:solidFill>
              <a:srgbClr val="BFD3F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 rot="5400000">
            <a:off x="8828532" y="3214116"/>
            <a:ext cx="201168" cy="201168"/>
          </a:xfrm>
          <a:prstGeom prst="triangle">
            <a:avLst/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30568" y="3662172"/>
            <a:ext cx="42153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B1F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БЭКСТЕЙДЖ ПОДГОТОВКИ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903720" y="3973068"/>
            <a:ext cx="4069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80" dirty="0">
                <a:solidFill>
                  <a:srgbClr val="5F6B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Ноутбук / телефон / черновики / скриншоты постов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685800" y="5925312"/>
            <a:ext cx="960120" cy="310896"/>
          </a:xfrm>
          <a:prstGeom prst="roundRect">
            <a:avLst>
              <a:gd name="adj" fmla="val 35294"/>
            </a:avLst>
          </a:prstGeom>
          <a:solidFill>
            <a:srgbClr val="1E63FF"/>
          </a:solidFill>
          <a:ln w="12700">
            <a:solidFill>
              <a:srgbClr val="1E63F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04672" y="5989320"/>
            <a:ext cx="72237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СЛАЙД 09</a:t>
            </a:r>
            <a:endParaRPr lang="en-US" sz="750" dirty="0"/>
          </a:p>
        </p:txBody>
      </p:sp>
      <p:pic>
        <p:nvPicPr>
          <p:cNvPr id="23" name="Picture 2" descr="C:\Users\0045~1\AppData\Local\Temp\Rar$DIa4572.45145\Рисунок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961" y="1352345"/>
            <a:ext cx="4508309" cy="429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1967</Words>
  <Application>Microsoft Office PowerPoint</Application>
  <PresentationFormat>Произвольный</PresentationFormat>
  <Paragraphs>219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МБОУ «Каргасокская СОШ №2»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— Директор года России</dc:title>
  <dc:subject>Как шла подготовка к конкурсу Директор года России</dc:subject>
  <dc:creator>OpenAI</dc:creator>
  <cp:lastModifiedBy>Direktor</cp:lastModifiedBy>
  <cp:revision>7</cp:revision>
  <dcterms:created xsi:type="dcterms:W3CDTF">2026-04-29T04:15:18Z</dcterms:created>
  <dcterms:modified xsi:type="dcterms:W3CDTF">2026-05-04T02:00:14Z</dcterms:modified>
</cp:coreProperties>
</file>