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0" r:id="rId5"/>
    <p:sldId id="307" r:id="rId6"/>
    <p:sldId id="308" r:id="rId7"/>
    <p:sldId id="259" r:id="rId8"/>
    <p:sldId id="261" r:id="rId9"/>
    <p:sldId id="271" r:id="rId10"/>
    <p:sldId id="262" r:id="rId11"/>
    <p:sldId id="267" r:id="rId12"/>
    <p:sldId id="306" r:id="rId13"/>
    <p:sldId id="263" r:id="rId14"/>
    <p:sldId id="264" r:id="rId15"/>
    <p:sldId id="268" r:id="rId16"/>
    <p:sldId id="269" r:id="rId17"/>
    <p:sldId id="305" r:id="rId18"/>
  </p:sldIdLst>
  <p:sldSz cx="12192000" cy="6858000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3EE7B-B853-4EFD-8F88-42B0AA300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2F32B8-B891-4958-AEA7-3D71D5ED9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7FDACC-84F6-43B4-B4B1-DEE95DE6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4B5957-F749-4318-9FB8-7B2CD3B2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49118D-3525-44DC-B6F8-CAE9B8E5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1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BCC0D-595E-42A8-84D5-49E5C975F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5E5498-16EF-4A71-9505-87F0B3FA1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F3FBE5-2E8A-408F-BAA4-8FD0DA861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5FA4F-9F7B-4167-8B4F-B16250789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261BD8-50DA-469C-8227-680D4678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5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A2352E7-EEA7-4D5A-85CA-68196BFD40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B3AC55-460D-4435-8CB4-B3E38FF09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7DD2AA-FBAE-4186-AD36-E218B0CD6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1AA025-C86D-4AC7-BFE2-6883D160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8A6D01-D602-436D-9A8A-99B5CECD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7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8B494-0A64-461C-8C7D-843D77F61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284237-C504-4567-BA29-DFD52AF02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A82B21-A6A8-4A69-9DAC-7ECBE2151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8C10BF-637C-4B4E-9BEB-094FB1F49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C26A43-3A2C-4B16-B40A-5821C2D6B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88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6E2B7-AEFF-40DA-8CDC-30FE26A4F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F394C3-BCB4-4A94-9D16-B2CDCCDED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5733AC-17C9-4526-92B1-953A4782F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3A827-8087-413C-B0F8-60936E434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4A2E25-5F0D-4824-81E8-EE52BD509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85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87DB2-E83B-44C6-A2BE-CB1FB38EF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6EAD50-F338-4B89-A8C7-EF60761D51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32B6D9-151F-4AEC-B40F-F201D363D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3A55C-E11C-48D0-81F7-9FD8092B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F9EE9F-C278-4F19-87B9-3D37940D2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674CFF-2782-42F8-88B1-3D3FC859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27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07227-3E0E-4914-BB27-C137F9C97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206FB8-C386-4764-9F01-4CF0C0620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44BE69-98B3-40C3-9E1C-629114ECD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52BAF6-6EF0-4A60-BAAC-568CA53499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5BEB93-E23B-46DF-9CF9-7AA06D64F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FF4FEB-E3B6-4E1A-AEC4-AC5CFF5B7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21DAAB-5179-4BFA-86EB-94DB8D27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420EC3-8E8D-48BD-A5DD-01BB80A0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095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D3F6C-5F3C-434B-8848-8EDA7F3D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A0C8F9-2F7B-4A51-9E4F-EBF633099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9EF1AC-39DB-49F0-8AA8-5080727A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360365-F1A9-4335-916D-64A00E68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19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5D1ABF-812A-4C72-A6F9-172E2FBA1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91B48F-70AA-4B8C-98BE-D5B110C2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444E38-40D8-4A31-9537-9B3E919FE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9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6A475-0ADF-416D-AADF-F2DB10584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902E35-D517-4147-BEF2-6697B044B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167311-F3F0-415C-8EA5-CF161691A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A33E85-5667-47AD-BA96-135DBEF1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22D0BF-B8D4-4A84-848F-C068D4A1C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4B1332-13CF-4ACD-9437-E620DE3A2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42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F1D07-BE3A-482E-BF2B-EC8D3482C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6D33607-092E-444E-A7E7-DC218B938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12EDF0-4D0C-49B1-9A5A-94B99D377E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E5461B-9F15-4FF3-8E0C-047D2912C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C8B5F99-36A1-4BE0-933E-DB8E4B3D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FE70D5-8D2C-4D0E-9EBB-780EE36C7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2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E3428-6E71-45FD-B1E0-2201C449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6B4596-6BE6-4737-93AC-8C46332ED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59E78C-B73A-4AE9-AC03-A42F63DC1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C266F-5684-40FF-8D61-78519167D099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977EF9-0EAE-4373-8757-E36CE4227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A4028F-724C-46D1-B043-B99DC76AE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CB193-43B4-40A7-A6AA-8F92DAAA4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4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edu.gov.ru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vk.ru/director_god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eseur.r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B2FAC9-09F2-44DA-A3CE-FC0E9F5A6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2643" y="4683791"/>
            <a:ext cx="4609657" cy="199780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</a:rPr>
              <a:t>Серебрякова Александра Владимировна,</a:t>
            </a:r>
          </a:p>
          <a:p>
            <a:pPr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</a:rPr>
              <a:t>заведующий центром </a:t>
            </a:r>
          </a:p>
          <a:p>
            <a:pPr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</a:rPr>
              <a:t>развития кадрового потенциала образовательных систем </a:t>
            </a:r>
          </a:p>
          <a:p>
            <a:pPr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</a:rPr>
              <a:t>ТОИПКРО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1800" b="1" i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EBA1FD3-F12D-4013-8754-D9A25D9B9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1374" y="1529127"/>
            <a:ext cx="5290408" cy="2153873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Установочный семинар </a:t>
            </a:r>
            <a:b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для участников </a:t>
            </a:r>
            <a:b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Всероссийского профессионального </a:t>
            </a:r>
            <a:b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конкурса </a:t>
            </a:r>
            <a:b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«Директор года России» </a:t>
            </a:r>
            <a:b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ea typeface="+mn-ea"/>
                <a:cs typeface="+mn-cs"/>
                <a:sym typeface="Trebuchet MS"/>
              </a:rPr>
              <a:t>2026</a:t>
            </a:r>
            <a:endParaRPr lang="ru-RU" sz="3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011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8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5CC36-0964-42A9-BF60-59D9396A1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87" y="152029"/>
            <a:ext cx="10632346" cy="9456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2800" b="1" dirty="0">
                <a:solidFill>
                  <a:srgbClr val="002060"/>
                </a:solidFill>
                <a:latin typeface="+mn-lt"/>
              </a:rPr>
              <a:t>Конкурсное испытание «Групповая работа»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966C25-90F4-4368-879F-2998E87DC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87" y="1203877"/>
            <a:ext cx="10956023" cy="56932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Цель испытания</a:t>
            </a:r>
            <a:r>
              <a:rPr lang="ru-RU" sz="18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1800" dirty="0"/>
              <a:t>демонстрация конкурсантом способности находить в командном взаимодействии эффективное решение профессиональной задачи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b="1" dirty="0">
                <a:solidFill>
                  <a:srgbClr val="002060"/>
                </a:solidFill>
              </a:rPr>
              <a:t>Формат конкурсного испытания</a:t>
            </a:r>
            <a:r>
              <a:rPr lang="ru-RU" sz="1800" dirty="0">
                <a:solidFill>
                  <a:srgbClr val="002060"/>
                </a:solidFill>
              </a:rPr>
              <a:t>: </a:t>
            </a:r>
            <a:r>
              <a:rPr lang="ru-RU" sz="1800" dirty="0"/>
              <a:t>групповое обсуждение и командный поиск решения поставленной перед участниками Конкурса профессиональной задачи. Проводится в режиме видео-конференц-связи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b="1" dirty="0">
                <a:solidFill>
                  <a:srgbClr val="002060"/>
                </a:solidFill>
              </a:rPr>
              <a:t>Критерии оценки конкурсного испытания: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1. По направлению «Я – Команда»: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умение организовать эффективную коммуникацию в команде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способность проектировать достижение командного результата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умение принимать решение с учетом мнения команды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культура командной работы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2. По направлению «Я – Лидер»: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точность понимания задачи и сообразность ее решения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умение предъявить свою профессиональную позицию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наличие и вариативность аргументации собственной позиции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убедительность и оригинальность суждений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умение управлять собственным поведением</a:t>
            </a:r>
          </a:p>
          <a:p>
            <a:pPr marL="3600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dirty="0"/>
              <a:t>– владение навыками </a:t>
            </a:r>
            <a:r>
              <a:rPr lang="ru-RU" sz="1800" dirty="0" err="1"/>
              <a:t>самопрезентации</a:t>
            </a:r>
            <a:endParaRPr lang="ru-RU" sz="1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ru-RU" sz="1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ru-RU" sz="1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232D9D5-500D-433C-ACCF-AF6F35B3F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045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CF7844-6A46-45C4-9E98-D3A0198AF3B1}"/>
              </a:ext>
            </a:extLst>
          </p:cNvPr>
          <p:cNvSpPr txBox="1"/>
          <p:nvPr/>
        </p:nvSpPr>
        <p:spPr>
          <a:xfrm>
            <a:off x="9024573" y="3681155"/>
            <a:ext cx="4086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/>
              <a:t>45 минут на группу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0CA71E-A811-4B4A-B9E1-E680F763FAC9}"/>
              </a:ext>
            </a:extLst>
          </p:cNvPr>
          <p:cNvSpPr/>
          <p:nvPr/>
        </p:nvSpPr>
        <p:spPr>
          <a:xfrm>
            <a:off x="8534050" y="3437844"/>
            <a:ext cx="2946750" cy="110618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827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491C43-9468-4079-964E-9DF9C76F7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73899"/>
            <a:ext cx="10515600" cy="17671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заключительный очный этап – с 20 сентября по 02 октября 2026 года (состоит из двух туров: в</a:t>
            </a:r>
            <a:r>
              <a:rPr lang="en-US" dirty="0"/>
              <a:t> </a:t>
            </a:r>
            <a:r>
              <a:rPr lang="ru-RU" dirty="0"/>
              <a:t>Иркутске, в Москве/Московской области)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FA6854-D5FF-4E53-A837-DAD511A6442C}"/>
              </a:ext>
            </a:extLst>
          </p:cNvPr>
          <p:cNvSpPr/>
          <p:nvPr/>
        </p:nvSpPr>
        <p:spPr>
          <a:xfrm>
            <a:off x="1272915" y="1316924"/>
            <a:ext cx="99035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Итоги отборочного заочного этапа Конкурса подводятся не позднее 13 июля 2026 года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8EA79D-4EF6-4BA2-83FC-8740A09FE7B2}"/>
              </a:ext>
            </a:extLst>
          </p:cNvPr>
          <p:cNvSpPr/>
          <p:nvPr/>
        </p:nvSpPr>
        <p:spPr>
          <a:xfrm>
            <a:off x="4019452" y="2714769"/>
            <a:ext cx="4460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участников очного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323162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9D3AFA-7CB2-4708-99AA-9925DF022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783291"/>
            <a:ext cx="8661401" cy="4351338"/>
          </a:xfrm>
        </p:spPr>
        <p:txBody>
          <a:bodyPr>
            <a:noAutofit/>
          </a:bodyPr>
          <a:lstStyle/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подложных документов или заведомо ложных сведений о себе при заполнении регистрационной формы и документов, а также в ходе проведения конкурсных испытаний; 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фото- и видеосъемка и размещение заданий конкурсных испытаний и результатов их выполнения в сети Интернет, в социальных сетях или других открытых источниках информации, публикация заданий и результатов их выполнения, в том числе посредством передачи представителям средств массовой информации;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выполнение заданий конкурсных испытаний с нарушением требований к их выполнению; 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заданий конкурсных испытаний с нарушением законодательства Российской Федерации; 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ложной, дискредитирующей информации о Конкурсе и его участниках.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A92511-D73F-4415-92CD-F3D31A4AA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22" t="22346" r="37153" b="27283"/>
          <a:stretch/>
        </p:blipFill>
        <p:spPr>
          <a:xfrm>
            <a:off x="9254065" y="81492"/>
            <a:ext cx="2777067" cy="27976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E9A311-1D5D-4E28-89E2-1321774BD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0" y="4885267"/>
            <a:ext cx="1729316" cy="17293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ED5E2E-6E03-48F8-996F-90CFC814E054}"/>
              </a:ext>
            </a:extLst>
          </p:cNvPr>
          <p:cNvSpPr/>
          <p:nvPr/>
        </p:nvSpPr>
        <p:spPr>
          <a:xfrm>
            <a:off x="920090" y="212733"/>
            <a:ext cx="812480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Основания для прекращения участия в Конкурсе:</a:t>
            </a:r>
          </a:p>
        </p:txBody>
      </p:sp>
    </p:spTree>
    <p:extLst>
      <p:ext uri="{BB962C8B-B14F-4D97-AF65-F5344CB8AC3E}">
        <p14:creationId xmlns:p14="http://schemas.microsoft.com/office/powerpoint/2010/main" val="970312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C2F1B-9BD8-4D18-8AC1-1AE9858E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062" y="125161"/>
            <a:ext cx="10284903" cy="96156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Очный тур. Конкурсное испытание «Траектория движения» 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6E48B-6460-43A6-9271-4D6E74701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062" y="853276"/>
            <a:ext cx="11459362" cy="575912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Цель испытания</a:t>
            </a:r>
            <a:r>
              <a:rPr lang="ru-RU" sz="18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1800" dirty="0"/>
              <a:t>демонстрация конкурсантом навыков управления развитием образовательной организации в соответствии с государственной политикой в сфере образования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b="1" dirty="0">
                <a:solidFill>
                  <a:srgbClr val="002060"/>
                </a:solidFill>
              </a:rPr>
              <a:t>Конкурсное испытание включает в себя:</a:t>
            </a:r>
          </a:p>
          <a:p>
            <a:pPr marL="360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предъявление группе участников вводных данных для прохождения конкурсного испытания – до 3 минут</a:t>
            </a:r>
          </a:p>
          <a:p>
            <a:pPr marL="360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обсуждение полученных вводных данных группой участников – до 15 минут</a:t>
            </a:r>
          </a:p>
          <a:p>
            <a:pPr marL="360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публичное представление каждым участником эффективного управленческого решения стратегической задачи развития образовательной организации на определенный период (период определяется конкурсантом самостоятельно) – до 3 минут (на каждого участника)</a:t>
            </a:r>
          </a:p>
          <a:p>
            <a:pPr marL="3600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ответы участников на вопросы жюри – до 12 минут.</a:t>
            </a:r>
          </a:p>
          <a:p>
            <a:pPr marL="13140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Критерии оценки:</a:t>
            </a:r>
          </a:p>
          <a:p>
            <a:pPr marL="3600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 структурная и содержательная полнота представления решения задачи развития образовательной организации </a:t>
            </a:r>
          </a:p>
          <a:p>
            <a:pPr marL="3600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 err="1"/>
              <a:t>проявленность</a:t>
            </a:r>
            <a:r>
              <a:rPr lang="ru-RU" sz="1800" dirty="0"/>
              <a:t> стратегического, аналитического и критического мышления </a:t>
            </a:r>
          </a:p>
          <a:p>
            <a:pPr marL="3600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ориентированность на конвергентный подход в управлении образовательной организацией</a:t>
            </a:r>
          </a:p>
          <a:p>
            <a:pPr marL="360000" indent="-3429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 сформированность гражданской и профессиональной позиции </a:t>
            </a:r>
          </a:p>
          <a:p>
            <a:pPr marL="360000" indent="-3429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культура представления информации в публичном пространстве</a:t>
            </a:r>
            <a:endParaRPr lang="ru-RU" sz="1900" dirty="0"/>
          </a:p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90C976D-244C-44DC-BE7D-57EE03CF4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2872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8E0831-67AD-4170-A588-3C44B959C663}"/>
              </a:ext>
            </a:extLst>
          </p:cNvPr>
          <p:cNvSpPr/>
          <p:nvPr/>
        </p:nvSpPr>
        <p:spPr>
          <a:xfrm>
            <a:off x="8364910" y="119887"/>
            <a:ext cx="3656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20 сентября – 02 октября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3317191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ADC6E-5E59-478A-83FC-8574D83E7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88" y="170097"/>
            <a:ext cx="9797138" cy="105171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Очный этап. Конкурсное испытание «За и Против»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1BC280-8006-468E-8C6C-A0FCF470F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587" y="1193656"/>
            <a:ext cx="11405557" cy="51088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Цель испытания</a:t>
            </a:r>
            <a:r>
              <a:rPr lang="ru-RU" sz="20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2000" dirty="0"/>
              <a:t>демонстрация конкурсантом способности вести профессиональную дискуссию по вопросам, связанным с управлением образовательной организацией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Формат конкурсного испытания</a:t>
            </a:r>
            <a:r>
              <a:rPr lang="ru-RU" sz="20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2000" dirty="0"/>
              <a:t>система (не менее двух) дуальных дискуссий (дискуссия, проходящая между двумя участниками) по заданным темам/сюжетам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Критерии оценки: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ценностная ориентированность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содержательность и глубина аргументации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логичность и структурированность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культура оппонирования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000" dirty="0"/>
              <a:t>сформированность эмоционального интеллекта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000" b="1" dirty="0"/>
              <a:t>25 минут на дискуссию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74DA38-01E7-40BA-9880-54E452DC3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725" y="0"/>
            <a:ext cx="422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63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2C2A1-49BD-46C8-8252-0F4EF4D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99" y="119764"/>
            <a:ext cx="10192429" cy="84497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Конкурсное испытание «Профессиональная мастерская»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4DB3B06-549C-4628-B0E6-09949FA8D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62731" cy="6858000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5FC7CC6D-7AEA-4831-BDA7-A26F4E15A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99" y="1253331"/>
            <a:ext cx="11266415" cy="4786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Цель испытания</a:t>
            </a:r>
            <a:r>
              <a:rPr lang="ru-RU" sz="2400" dirty="0">
                <a:solidFill>
                  <a:srgbClr val="002060"/>
                </a:solidFill>
              </a:rPr>
              <a:t>: </a:t>
            </a:r>
            <a:r>
              <a:rPr lang="ru-RU" sz="2400" dirty="0"/>
              <a:t>демонстрация лауреатом Конкурса компетенций в области трансляции своего профессионального опыта на определенную тему и обеспечения обратной связи в ситуации горизонтального обмена опытом с коллегами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b="1" dirty="0">
                <a:solidFill>
                  <a:srgbClr val="002060"/>
                </a:solidFill>
              </a:rPr>
              <a:t>Формат конкурсного испытания</a:t>
            </a:r>
            <a:r>
              <a:rPr lang="ru-RU" sz="2400" dirty="0">
                <a:solidFill>
                  <a:srgbClr val="002060"/>
                </a:solidFill>
              </a:rPr>
              <a:t>: </a:t>
            </a:r>
            <a:r>
              <a:rPr lang="ru-RU" sz="2400" dirty="0"/>
              <a:t>индивидуальное выступление лауреата Конкурса перед аудиторией с последующим участием в работе контакт-площадки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400" b="1" dirty="0">
                <a:solidFill>
                  <a:srgbClr val="002060"/>
                </a:solidFill>
              </a:rPr>
              <a:t>Критерии оценки: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практическая значимость продемонстрированного материала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полнота раскрытия темы, логика и структура изложения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оригинальность подачи и креативность</a:t>
            </a:r>
          </a:p>
          <a:p>
            <a:pPr marL="3600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конструктивность и аргументированность профессионально-личностной позиции</a:t>
            </a:r>
          </a:p>
          <a:p>
            <a:pPr marL="3600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400" dirty="0"/>
              <a:t>профессиональная рефлексия и обратная связь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28898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414EB-E240-4816-8646-1305B8D7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42" y="119763"/>
            <a:ext cx="10440407" cy="945639"/>
          </a:xfrm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latin typeface="+mn-lt"/>
              </a:rPr>
              <a:t>Конкурсное испытание «Блицтурнир»</a:t>
            </a: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FD275AB8-B6F7-4694-8B90-CCC315DB4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9561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647B42-E8C4-4210-80B4-68845D3C3E7A}"/>
              </a:ext>
            </a:extLst>
          </p:cNvPr>
          <p:cNvSpPr txBox="1"/>
          <p:nvPr/>
        </p:nvSpPr>
        <p:spPr>
          <a:xfrm>
            <a:off x="729842" y="1409350"/>
            <a:ext cx="10708855" cy="24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</a:rPr>
              <a:t>Цель испытания</a:t>
            </a:r>
            <a:r>
              <a:rPr lang="ru-RU" sz="2400" dirty="0">
                <a:solidFill>
                  <a:srgbClr val="002060"/>
                </a:solidFill>
              </a:rPr>
              <a:t>: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/>
              <a:t>демонстрация лауреатами Конкурса способности применять эффективные стратегии взаимодействия в ситуации командной работы </a:t>
            </a:r>
          </a:p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</a:rPr>
              <a:t>Формат конкурсного испытания</a:t>
            </a:r>
            <a:r>
              <a:rPr lang="ru-RU" sz="2400" dirty="0">
                <a:solidFill>
                  <a:srgbClr val="002060"/>
                </a:solidFill>
              </a:rPr>
              <a:t>: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/>
              <a:t>открытое обсуждение группой участников конкурсного испытания ситуационных задач, связанных с их профессиональной деятельностью, с представлением результатов обсуждения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692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>
            <a:extLst>
              <a:ext uri="{FF2B5EF4-FFF2-40B4-BE49-F238E27FC236}">
                <a16:creationId xmlns:a16="http://schemas.microsoft.com/office/drawing/2014/main" id="{8076AA28-8C04-4DE1-BE29-85CB56887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066800"/>
            <a:ext cx="58864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Контакты:</a:t>
            </a:r>
            <a:endParaRPr kumimoji="0" lang="ru-RU" altLang="ru-RU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Прямоугольник 6">
            <a:extLst>
              <a:ext uri="{FF2B5EF4-FFF2-40B4-BE49-F238E27FC236}">
                <a16:creationId xmlns:a16="http://schemas.microsoft.com/office/drawing/2014/main" id="{1CB5717D-E7ED-445E-88D7-9A492E0A4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590800"/>
            <a:ext cx="729773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Серебрякова Александра Владимировна,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заведующий ЦРКП ТОИПКРО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Адрес: г. Томск, ул. Пирогова, 10 (каб.203)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Раб. телефон: 8(3822)90-20-43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  <a:sym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e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kumimoji="0" lang="ru-RU" alt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mail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kumimoji="0" lang="en-US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sav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@</a:t>
            </a:r>
            <a:r>
              <a:rPr kumimoji="0" lang="en-US" alt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toipkro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Century Gothic" panose="020B0502020202020204" pitchFamily="34" charset="0"/>
              </a:rPr>
              <a:t>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B4DAFB-E542-4BEA-ADCB-9FBEFD768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3" t="17291" r="7694"/>
          <a:stretch/>
        </p:blipFill>
        <p:spPr>
          <a:xfrm>
            <a:off x="7681940" y="1576201"/>
            <a:ext cx="3979868" cy="3962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01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9B393BD-E10E-45E9-B882-FEE10B16D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0467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A2E0B1-B813-4EC6-AD6D-ABB42A1205C9}"/>
              </a:ext>
            </a:extLst>
          </p:cNvPr>
          <p:cNvSpPr txBox="1"/>
          <p:nvPr/>
        </p:nvSpPr>
        <p:spPr>
          <a:xfrm>
            <a:off x="964734" y="459764"/>
            <a:ext cx="869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a typeface="+mj-ea"/>
                <a:cs typeface="+mj-cs"/>
              </a:rPr>
              <a:t>Цель проведения Конкурса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E4E14-FEC8-4837-BB30-BD97C3A1EEF3}"/>
              </a:ext>
            </a:extLst>
          </p:cNvPr>
          <p:cNvSpPr txBox="1"/>
          <p:nvPr/>
        </p:nvSpPr>
        <p:spPr>
          <a:xfrm>
            <a:off x="870824" y="1044539"/>
            <a:ext cx="10704351" cy="2718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200" dirty="0"/>
              <a:t>Выявление, поддержка и поощрение эффективных руководителей общеобразовательных организаций, распространение их опыта в области управления общеобразовательной организацией;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200" dirty="0"/>
              <a:t>Повышение профессионального мастерства и развитие среды профессионального общения руководителей общеобразовательных организаций;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200" dirty="0"/>
              <a:t>Формирование и развитие экспертного сообщества, компетентного в области управления общеобразовательной организацией.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28907" y="4225240"/>
            <a:ext cx="1056640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/>
              <a:t>Участники Конкурса: </a:t>
            </a:r>
          </a:p>
          <a:p>
            <a:r>
              <a:rPr lang="ru-RU" sz="2200" dirty="0"/>
              <a:t>руководители организаций общего образования, осуществляющих свою деятельность на территории РФ, со стажем работы в должности директора образовательной организации не менее 3 лет.</a:t>
            </a:r>
          </a:p>
        </p:txBody>
      </p:sp>
    </p:spTree>
    <p:extLst>
      <p:ext uri="{BB962C8B-B14F-4D97-AF65-F5344CB8AC3E}">
        <p14:creationId xmlns:p14="http://schemas.microsoft.com/office/powerpoint/2010/main" val="245609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874D5-31CA-4A1E-9B86-FA53799E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6" y="339104"/>
            <a:ext cx="9407554" cy="868057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rgbClr val="002060"/>
                </a:solidFill>
                <a:latin typeface="+mn-lt"/>
              </a:rPr>
              <a:t>Информация о конкурсе:</a:t>
            </a:r>
            <a:br>
              <a:rPr lang="ru-RU" sz="3600" b="1" dirty="0">
                <a:solidFill>
                  <a:srgbClr val="002060"/>
                </a:solidFill>
                <a:latin typeface="+mn-lt"/>
              </a:rPr>
            </a:b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5E7A55-9275-409B-8507-7250BE442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86" y="1545828"/>
            <a:ext cx="5917347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dirty="0">
                <a:hlinkClick r:id="rId2"/>
              </a:rPr>
              <a:t>https://vk.ru/director_goda</a:t>
            </a:r>
            <a:endParaRPr lang="ru-RU" sz="3600" dirty="0"/>
          </a:p>
          <a:p>
            <a:pPr marL="0" indent="0">
              <a:spcBef>
                <a:spcPts val="0"/>
              </a:spcBef>
              <a:buNone/>
            </a:pPr>
            <a:endParaRPr lang="ru-RU" sz="3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>
                <a:hlinkClick r:id="rId3"/>
              </a:rPr>
              <a:t>https://edu.gov.ru</a:t>
            </a:r>
            <a:r>
              <a:rPr lang="ru-RU" sz="36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ru-RU" sz="3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>
                <a:hlinkClick r:id="rId4"/>
              </a:rPr>
              <a:t>https://www.eseur.ru</a:t>
            </a:r>
            <a:r>
              <a:rPr lang="ru-RU" sz="3600" dirty="0"/>
              <a:t> </a:t>
            </a:r>
            <a:endParaRPr lang="ru-RU" sz="36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buNone/>
            </a:pPr>
            <a:endParaRPr lang="ru-RU" sz="2400" b="1" dirty="0"/>
          </a:p>
          <a:p>
            <a:pPr marL="0" indent="0">
              <a:buNone/>
            </a:pPr>
            <a:endParaRPr lang="ru-RU" sz="2400" b="1" dirty="0"/>
          </a:p>
          <a:p>
            <a:endParaRPr lang="ru-RU" sz="24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307D22-0990-4A18-890B-46CC7F03D6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746621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CE736E-057D-4911-94CE-6E9D5763B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7483" y="971550"/>
            <a:ext cx="1409700" cy="140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7DF9DE-91AD-4E0F-85D0-943226133B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7343" y="2171700"/>
            <a:ext cx="1257300" cy="125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686CE1-723B-4640-9BF4-54C6D1F21C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3328" y="3350683"/>
            <a:ext cx="1257300" cy="125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8964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874D5-31CA-4A1E-9B86-FA53799E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253" y="1380504"/>
            <a:ext cx="9407554" cy="868057"/>
          </a:xfrm>
        </p:spPr>
        <p:txBody>
          <a:bodyPr>
            <a:normAutofit fontScale="90000"/>
          </a:bodyPr>
          <a:lstStyle/>
          <a:p>
            <a:r>
              <a:rPr lang="ru-RU" sz="3200" b="1" u="sng" dirty="0">
                <a:solidFill>
                  <a:srgbClr val="002060"/>
                </a:solidFill>
                <a:latin typeface="+mn-lt"/>
              </a:rPr>
              <a:t>Конкурсные испытания:</a:t>
            </a:r>
            <a:br>
              <a:rPr lang="ru-RU" sz="3200" b="1" dirty="0">
                <a:solidFill>
                  <a:srgbClr val="002060"/>
                </a:solidFill>
                <a:latin typeface="+mn-lt"/>
              </a:rPr>
            </a:br>
            <a:endParaRPr lang="ru-RU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5E7A55-9275-409B-8507-7250BE442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520" y="2149461"/>
            <a:ext cx="10413147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Отборочный заочный этап (дистанционный)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 Первый тур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/>
              <a:t>КИ «Профессиональное тестирование»: до 15 мая 2026 года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 Второй тур</a:t>
            </a:r>
            <a:endParaRPr lang="ru-RU" sz="2400" dirty="0"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>
                <a:ea typeface="+mj-ea"/>
                <a:cs typeface="+mj-cs"/>
              </a:rPr>
              <a:t>КИ «Марафон публикаций», КИ «Групповая работа»: </a:t>
            </a:r>
            <a:r>
              <a:rPr lang="ru-RU" sz="2400" dirty="0"/>
              <a:t>1–30 июня 2026 года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Заключительного очный этап</a:t>
            </a:r>
            <a:r>
              <a:rPr lang="ru-RU" sz="24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2400" dirty="0"/>
              <a:t>20 сентября – 02 октября 2026 года</a:t>
            </a:r>
            <a:r>
              <a:rPr lang="en-US" sz="2400" dirty="0"/>
              <a:t> (</a:t>
            </a:r>
            <a:r>
              <a:rPr lang="ru-RU" sz="2400" dirty="0"/>
              <a:t>г. Иркутск, г. Москва/ Московская область)</a:t>
            </a:r>
            <a:endParaRPr lang="ru-RU" sz="24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3600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Первый тур</a:t>
            </a:r>
            <a:r>
              <a:rPr lang="ru-RU" sz="2400" dirty="0">
                <a:ea typeface="+mj-ea"/>
                <a:cs typeface="+mj-cs"/>
              </a:rPr>
              <a:t>:</a:t>
            </a:r>
            <a:endParaRPr lang="ru-RU" sz="24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400" dirty="0">
                <a:ea typeface="+mj-ea"/>
                <a:cs typeface="+mj-cs"/>
              </a:rPr>
              <a:t>КИ «Траектория движения», КИ «За и Против»</a:t>
            </a:r>
          </a:p>
          <a:p>
            <a:pPr marL="3600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ea typeface="+mj-ea"/>
                <a:cs typeface="+mj-cs"/>
              </a:rPr>
              <a:t>Второй тур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ea typeface="+mj-ea"/>
                <a:cs typeface="+mj-cs"/>
              </a:rPr>
              <a:t>КИ «Профессиональная мастерская», КИ «Блицтурнир» </a:t>
            </a:r>
          </a:p>
          <a:p>
            <a:pPr>
              <a:spcBef>
                <a:spcPts val="0"/>
              </a:spcBef>
            </a:pPr>
            <a:endParaRPr lang="ru-RU" sz="24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/>
          </a:p>
          <a:p>
            <a:pPr marL="0" indent="0">
              <a:spcBef>
                <a:spcPts val="0"/>
              </a:spcBef>
              <a:buNone/>
            </a:pPr>
            <a:endParaRPr lang="ru-RU" sz="2400" b="1" dirty="0"/>
          </a:p>
          <a:p>
            <a:pPr marL="0" indent="0">
              <a:buNone/>
            </a:pPr>
            <a:endParaRPr lang="ru-RU" sz="2400" b="1" dirty="0"/>
          </a:p>
          <a:p>
            <a:endParaRPr lang="ru-RU" sz="24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307D22-0990-4A18-890B-46CC7F03D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46621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478B30-C3A5-46B1-9B5E-2365155ABBFF}"/>
              </a:ext>
            </a:extLst>
          </p:cNvPr>
          <p:cNvSpPr/>
          <p:nvPr/>
        </p:nvSpPr>
        <p:spPr>
          <a:xfrm>
            <a:off x="2715822" y="357201"/>
            <a:ext cx="7615354" cy="58477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Девиз Конкурса «От идеи – к действиям»</a:t>
            </a:r>
          </a:p>
        </p:txBody>
      </p:sp>
    </p:spTree>
    <p:extLst>
      <p:ext uri="{BB962C8B-B14F-4D97-AF65-F5344CB8AC3E}">
        <p14:creationId xmlns:p14="http://schemas.microsoft.com/office/powerpoint/2010/main" val="352278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DCABF-1BCA-48E8-951D-0E2365E83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2" y="-54444"/>
            <a:ext cx="10515600" cy="1325563"/>
          </a:xfrm>
        </p:spPr>
        <p:txBody>
          <a:bodyPr/>
          <a:lstStyle/>
          <a:p>
            <a:pPr algn="ctr"/>
            <a:r>
              <a:rPr lang="ru-RU" b="1" i="1" u="sng" dirty="0"/>
              <a:t>Как участвовать?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DBF394-E475-4D9E-B644-E6C9E5BB7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025" y="2256493"/>
            <a:ext cx="5627184" cy="13918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400" dirty="0"/>
              <a:t>– регистрация по ссылке: </a:t>
            </a:r>
            <a:r>
              <a:rPr lang="en-US" sz="3400" dirty="0"/>
              <a:t> </a:t>
            </a:r>
            <a:endParaRPr lang="ru-RU" sz="3400" dirty="0"/>
          </a:p>
          <a:p>
            <a:pPr marL="0" indent="0" algn="just">
              <a:buNone/>
            </a:pPr>
            <a:r>
              <a:rPr lang="en-US" sz="3400" b="1" dirty="0"/>
              <a:t>clck.ru/3TNBzC </a:t>
            </a:r>
            <a:r>
              <a:rPr lang="ru-RU" sz="3400" dirty="0"/>
              <a:t> </a:t>
            </a:r>
          </a:p>
        </p:txBody>
      </p:sp>
      <p:sp>
        <p:nvSpPr>
          <p:cNvPr id="5" name="Google Shape;334;p37">
            <a:extLst>
              <a:ext uri="{FF2B5EF4-FFF2-40B4-BE49-F238E27FC236}">
                <a16:creationId xmlns:a16="http://schemas.microsoft.com/office/drawing/2014/main" id="{E2BD95BE-4615-4919-9D0F-9E6234D91A8E}"/>
              </a:ext>
            </a:extLst>
          </p:cNvPr>
          <p:cNvSpPr/>
          <p:nvPr/>
        </p:nvSpPr>
        <p:spPr>
          <a:xfrm>
            <a:off x="256937" y="1967824"/>
            <a:ext cx="1593088" cy="966837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9087DD-0ADB-4E89-B627-6516B539BE47}"/>
              </a:ext>
            </a:extLst>
          </p:cNvPr>
          <p:cNvSpPr/>
          <p:nvPr/>
        </p:nvSpPr>
        <p:spPr>
          <a:xfrm>
            <a:off x="546479" y="2184400"/>
            <a:ext cx="13035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шаг 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193F50ED-1382-43A2-9476-D38825A89C65}"/>
              </a:ext>
            </a:extLst>
          </p:cNvPr>
          <p:cNvSpPr txBox="1">
            <a:spLocks/>
          </p:cNvSpPr>
          <p:nvPr/>
        </p:nvSpPr>
        <p:spPr>
          <a:xfrm>
            <a:off x="0" y="3789412"/>
            <a:ext cx="6261041" cy="13918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Регистрация и прохождение тестирования до 15 мая 2026 года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C6F85B-A507-48BE-B084-53B2D2A83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99" t="15799" r="31747" b="7031"/>
          <a:stretch/>
        </p:blipFill>
        <p:spPr>
          <a:xfrm>
            <a:off x="7746621" y="1338963"/>
            <a:ext cx="3898900" cy="437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EF3AA0-11EA-4A1A-AAC5-C09BDF6A4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026" y="4775404"/>
            <a:ext cx="1879949" cy="1879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1840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DCABF-1BCA-48E8-951D-0E2365E83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2" y="-54444"/>
            <a:ext cx="10515600" cy="1325563"/>
          </a:xfrm>
        </p:spPr>
        <p:txBody>
          <a:bodyPr/>
          <a:lstStyle/>
          <a:p>
            <a:pPr algn="ctr"/>
            <a:r>
              <a:rPr lang="ru-RU" b="1" i="1" u="sng" dirty="0"/>
              <a:t>Как участвовать?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DBF394-E475-4D9E-B644-E6C9E5BB7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530" y="991903"/>
            <a:ext cx="9962896" cy="301047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400" dirty="0"/>
              <a:t> </a:t>
            </a:r>
          </a:p>
          <a:p>
            <a:pPr marL="0" indent="0" algn="just">
              <a:buNone/>
            </a:pPr>
            <a:r>
              <a:rPr lang="ru-RU" sz="3400" dirty="0"/>
              <a:t> - заполнить все поля регистрационной формы и прикрепить в том числе следующие документы: </a:t>
            </a:r>
          </a:p>
          <a:p>
            <a:pPr marL="0" indent="0" algn="just">
              <a:buNone/>
            </a:pPr>
            <a:r>
              <a:rPr lang="ru-RU" sz="3400" dirty="0"/>
              <a:t>– скан-копия справки о занимаемой должности с указанием стажа работы в занимаемой должности;</a:t>
            </a:r>
          </a:p>
          <a:p>
            <a:pPr marL="0" indent="0" algn="just">
              <a:buNone/>
            </a:pPr>
            <a:r>
              <a:rPr lang="ru-RU" sz="3400" dirty="0"/>
              <a:t> – скан-копия заявления участника Конкурса;</a:t>
            </a:r>
          </a:p>
          <a:p>
            <a:pPr marL="0" indent="0" algn="just">
              <a:buNone/>
            </a:pPr>
            <a:r>
              <a:rPr lang="ru-RU" sz="3400" dirty="0"/>
              <a:t> – скан-копия согласия участника Конкурса на обработку персональных данных, заполненное в соответствии с требованиями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2D443D-16A2-425C-A4ED-F85A777101EE}"/>
              </a:ext>
            </a:extLst>
          </p:cNvPr>
          <p:cNvSpPr/>
          <p:nvPr/>
        </p:nvSpPr>
        <p:spPr>
          <a:xfrm>
            <a:off x="502082" y="1313837"/>
            <a:ext cx="1140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шаг</a:t>
            </a:r>
          </a:p>
        </p:txBody>
      </p:sp>
      <p:sp>
        <p:nvSpPr>
          <p:cNvPr id="11" name="Google Shape;334;p37">
            <a:extLst>
              <a:ext uri="{FF2B5EF4-FFF2-40B4-BE49-F238E27FC236}">
                <a16:creationId xmlns:a16="http://schemas.microsoft.com/office/drawing/2014/main" id="{C53BB66C-E9F1-4424-860F-4C615BBC5758}"/>
              </a:ext>
            </a:extLst>
          </p:cNvPr>
          <p:cNvSpPr/>
          <p:nvPr/>
        </p:nvSpPr>
        <p:spPr>
          <a:xfrm>
            <a:off x="370727" y="1271119"/>
            <a:ext cx="1271754" cy="66892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F93E2A-4971-4070-8D92-87727295A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930" y="4040357"/>
            <a:ext cx="2540014" cy="2540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2D5D5ED-D13A-4E79-AEF2-326DC57153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35" t="30729" r="32431" b="27431"/>
          <a:stretch/>
        </p:blipFill>
        <p:spPr>
          <a:xfrm>
            <a:off x="7151949" y="4040357"/>
            <a:ext cx="3634584" cy="2419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846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11FC3E-07AA-4F4A-BF00-4A71D2976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72984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B25D90-54B6-40D1-8524-92661D35A0D3}"/>
              </a:ext>
            </a:extLst>
          </p:cNvPr>
          <p:cNvSpPr txBox="1"/>
          <p:nvPr/>
        </p:nvSpPr>
        <p:spPr>
          <a:xfrm>
            <a:off x="813732" y="331429"/>
            <a:ext cx="99372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Темы конкурсного испытания «Профессиональное тестирование»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74EF6-21CD-4768-93DC-DDD33D5D0AEB}"/>
              </a:ext>
            </a:extLst>
          </p:cNvPr>
          <p:cNvSpPr txBox="1"/>
          <p:nvPr/>
        </p:nvSpPr>
        <p:spPr>
          <a:xfrm>
            <a:off x="813732" y="1738848"/>
            <a:ext cx="111238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ea typeface="+mj-ea"/>
                <a:cs typeface="+mj-cs"/>
              </a:rPr>
              <a:t>Цель испытания</a:t>
            </a:r>
            <a:r>
              <a:rPr lang="ru-RU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dirty="0"/>
              <a:t>демонстрация конкурсантом компетенций по различным направлениям профессиональной деятельности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ea typeface="+mj-ea"/>
                <a:cs typeface="+mj-cs"/>
              </a:rPr>
              <a:t>Вопросы по тематическим блокам: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/>
              <a:t>управление кадрами </a:t>
            </a:r>
            <a:r>
              <a:rPr lang="ru-RU" dirty="0"/>
              <a:t>(трудовое законодательство, формирование эффективной педагогической команды)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/>
              <a:t>актуальные вопросы в сфере государственной политики</a:t>
            </a:r>
            <a:r>
              <a:rPr lang="ru-RU" dirty="0"/>
              <a:t>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/>
              <a:t>управление ресурсами </a:t>
            </a:r>
            <a:r>
              <a:rPr lang="ru-RU" dirty="0"/>
              <a:t>(ФХД)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/>
              <a:t>управление процессами </a:t>
            </a:r>
            <a:r>
              <a:rPr lang="ru-RU" dirty="0"/>
              <a:t>(нормативно-правовое регулирование образовательной деятельности)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/>
              <a:t>управление результатами </a:t>
            </a:r>
            <a:r>
              <a:rPr lang="ru-RU" dirty="0"/>
              <a:t>(формирование ВСОКО)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/>
              <a:t>управление информацией </a:t>
            </a:r>
            <a:r>
              <a:rPr lang="ru-RU" dirty="0"/>
              <a:t>(представление публичной информации об ОО, взаимодействие с различными категориями участников образовательных отношений)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02162A-7DD8-4D7D-B47A-B2EF2709F427}"/>
              </a:ext>
            </a:extLst>
          </p:cNvPr>
          <p:cNvSpPr/>
          <p:nvPr/>
        </p:nvSpPr>
        <p:spPr>
          <a:xfrm>
            <a:off x="1874711" y="5583768"/>
            <a:ext cx="3661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25 тестовых вопросов и 7 открытых</a:t>
            </a:r>
          </a:p>
        </p:txBody>
      </p:sp>
      <p:sp>
        <p:nvSpPr>
          <p:cNvPr id="6" name="Google Shape;334;p37">
            <a:extLst>
              <a:ext uri="{FF2B5EF4-FFF2-40B4-BE49-F238E27FC236}">
                <a16:creationId xmlns:a16="http://schemas.microsoft.com/office/drawing/2014/main" id="{016C5FAC-AA5E-4F2F-8D48-6F6F548559AB}"/>
              </a:ext>
            </a:extLst>
          </p:cNvPr>
          <p:cNvSpPr/>
          <p:nvPr/>
        </p:nvSpPr>
        <p:spPr>
          <a:xfrm>
            <a:off x="1651495" y="5433974"/>
            <a:ext cx="4108139" cy="66892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237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B3D7D-3AFC-4FB2-8AF1-D1BD4A497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623" y="119763"/>
            <a:ext cx="10236081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+mn-lt"/>
              </a:rPr>
              <a:t>Конкурсное испытание «Марафон публикаций»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046D54-3EBB-48FC-8966-ED439709B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590" y="2099998"/>
            <a:ext cx="11001187" cy="488741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Формат конкурсного испытания</a:t>
            </a:r>
            <a:r>
              <a:rPr lang="ru-RU" sz="18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1800" dirty="0"/>
              <a:t>серия публикаций в социальной сети «</a:t>
            </a:r>
            <a:r>
              <a:rPr lang="ru-RU" sz="1800" dirty="0" err="1"/>
              <a:t>ВКонтакте</a:t>
            </a:r>
            <a:r>
              <a:rPr lang="ru-RU" sz="1800" dirty="0"/>
              <a:t>» на личной странице участника Конкурса. Не менее одной публикации на каждую тему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Темы публикаций: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«Я в конкурсе «Директор года России»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«Один день из жизни директора школы»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«Директор школы управляет будущим страны»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«Моя команда: работаем на результат»</a:t>
            </a:r>
          </a:p>
          <a:p>
            <a:pPr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1800" dirty="0"/>
              <a:t>«Я вдохновляюсь и вдохновляю»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Критерии оценки</a:t>
            </a:r>
            <a:r>
              <a:rPr lang="ru-RU" sz="1800" dirty="0">
                <a:solidFill>
                  <a:srgbClr val="002060"/>
                </a:solidFill>
                <a:ea typeface="+mj-ea"/>
                <a:cs typeface="+mj-cs"/>
              </a:rPr>
              <a:t>:</a:t>
            </a:r>
            <a:r>
              <a:rPr lang="ru-RU" sz="18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  <a:r>
              <a:rPr lang="ru-RU" sz="1800" dirty="0"/>
              <a:t>актуальность и информационная насыщенность; </a:t>
            </a:r>
            <a:r>
              <a:rPr lang="ru-RU" sz="1800" dirty="0" err="1"/>
              <a:t>проявленность</a:t>
            </a:r>
            <a:r>
              <a:rPr lang="ru-RU" sz="1800" dirty="0"/>
              <a:t> профессиональной и гражданской позиции; нестандартность содержательного решения; культура представления информации в публичном пространстве; рефлексивная культура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73FF3B7-8FA2-4D0B-8230-1AD78FD96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112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389DF4-EDD5-409D-97B8-1A65225C9EC3}"/>
              </a:ext>
            </a:extLst>
          </p:cNvPr>
          <p:cNvSpPr txBox="1"/>
          <p:nvPr/>
        </p:nvSpPr>
        <p:spPr>
          <a:xfrm>
            <a:off x="1009264" y="6056851"/>
            <a:ext cx="10687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*Технические требования к публикациям указаны в Порядке проведения Конкурса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C78C25B-B915-4FA4-B5A0-F354E9DE2D65}"/>
              </a:ext>
            </a:extLst>
          </p:cNvPr>
          <p:cNvSpPr/>
          <p:nvPr/>
        </p:nvSpPr>
        <p:spPr>
          <a:xfrm>
            <a:off x="3197816" y="1030333"/>
            <a:ext cx="9087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21 июня 2026 года</a:t>
            </a:r>
          </a:p>
          <a:p>
            <a:r>
              <a:rPr lang="ru-RU" b="1" dirty="0"/>
              <a:t>направляют письмо, содержащее </a:t>
            </a:r>
            <a:r>
              <a:rPr lang="ru-RU" b="1" dirty="0" err="1"/>
              <a:t>кликабельные</a:t>
            </a:r>
            <a:r>
              <a:rPr lang="ru-RU" b="1" dirty="0"/>
              <a:t> ссылки на все публикации</a:t>
            </a:r>
          </a:p>
        </p:txBody>
      </p:sp>
    </p:spTree>
    <p:extLst>
      <p:ext uri="{BB962C8B-B14F-4D97-AF65-F5344CB8AC3E}">
        <p14:creationId xmlns:p14="http://schemas.microsoft.com/office/powerpoint/2010/main" val="2312679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FEC14B-7492-458A-81DC-E24CA8093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491" y="1446550"/>
            <a:ext cx="11723159" cy="4954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– в социальной сети «</a:t>
            </a:r>
            <a:r>
              <a:rPr lang="ru-RU" sz="1600" dirty="0" err="1"/>
              <a:t>ВКонтакте</a:t>
            </a:r>
            <a:r>
              <a:rPr lang="ru-RU" sz="1600" dirty="0"/>
              <a:t>» в настройках приватности на личной странице участника Конкурса на весь период проведения Конкурса в строке «Кто видит основную информацию моей страницы» должно быть выбрано </a:t>
            </a:r>
            <a:r>
              <a:rPr lang="ru-RU" sz="1600" b="1" dirty="0"/>
              <a:t>«Все пользователи»</a:t>
            </a:r>
            <a:r>
              <a:rPr lang="ru-RU" sz="1600" dirty="0"/>
              <a:t>, </a:t>
            </a:r>
            <a:r>
              <a:rPr lang="ru-RU" sz="1600" b="1" u="sng" dirty="0"/>
              <a:t>не должна быть активирована опция «Закрытый профиль» </a:t>
            </a:r>
            <a:r>
              <a:rPr lang="ru-RU" sz="1600" dirty="0"/>
              <a:t>в разделе «Прочее»; </a:t>
            </a:r>
          </a:p>
          <a:p>
            <a:pPr marL="0" indent="0">
              <a:buNone/>
            </a:pPr>
            <a:r>
              <a:rPr lang="ru-RU" sz="1600" dirty="0"/>
              <a:t>– при размещении публикации в графе «Кто увидит этот пост» должно быть выбрано </a:t>
            </a:r>
            <a:r>
              <a:rPr lang="ru-RU" sz="1600" b="1" u="sng" dirty="0"/>
              <a:t>«Все»;</a:t>
            </a:r>
          </a:p>
          <a:p>
            <a:pPr marL="0" indent="0">
              <a:buNone/>
            </a:pPr>
            <a:r>
              <a:rPr lang="ru-RU" sz="1600" dirty="0"/>
              <a:t>– в публикации </a:t>
            </a:r>
            <a:r>
              <a:rPr lang="ru-RU" sz="1600" b="1" u="sng" dirty="0"/>
              <a:t>должна быть указана тема</a:t>
            </a:r>
            <a:r>
              <a:rPr lang="ru-RU" sz="1600" dirty="0"/>
              <a:t>;</a:t>
            </a:r>
          </a:p>
          <a:p>
            <a:pPr marL="0" indent="0">
              <a:buNone/>
            </a:pPr>
            <a:r>
              <a:rPr lang="ru-RU" sz="1600" dirty="0"/>
              <a:t>– количество символов в публикации </a:t>
            </a:r>
            <a:r>
              <a:rPr lang="ru-RU" sz="1600" b="1" u="sng" dirty="0"/>
              <a:t>не должно превышать 2000 символов </a:t>
            </a:r>
            <a:r>
              <a:rPr lang="ru-RU" sz="1600" dirty="0"/>
              <a:t>(с пробелами); </a:t>
            </a:r>
          </a:p>
          <a:p>
            <a:pPr marL="0" indent="0">
              <a:buNone/>
            </a:pPr>
            <a:r>
              <a:rPr lang="ru-RU" sz="1600" dirty="0"/>
              <a:t>– публикации должны содержать </a:t>
            </a:r>
            <a:r>
              <a:rPr lang="ru-RU" sz="1600" dirty="0" err="1"/>
              <a:t>хэштеги</a:t>
            </a:r>
            <a:r>
              <a:rPr lang="ru-RU" sz="1600" dirty="0"/>
              <a:t> Конкурса </a:t>
            </a:r>
            <a:r>
              <a:rPr lang="ru-RU" sz="1600" b="1" u="sng" dirty="0"/>
              <a:t>#</a:t>
            </a:r>
            <a:r>
              <a:rPr lang="ru-RU" sz="1600" b="1" u="sng" dirty="0" err="1"/>
              <a:t>директорбудущего</a:t>
            </a:r>
            <a:r>
              <a:rPr lang="ru-RU" sz="1600" b="1" u="sng" dirty="0"/>
              <a:t>,</a:t>
            </a:r>
            <a:r>
              <a:rPr lang="en-US" sz="1600" b="1" u="sng" dirty="0"/>
              <a:t> </a:t>
            </a:r>
            <a:r>
              <a:rPr lang="ru-RU" sz="1600" b="1" u="sng" dirty="0"/>
              <a:t>#ЯвКонкурсеДиректорГода26, #</a:t>
            </a:r>
            <a:r>
              <a:rPr lang="ru-RU" sz="1600" b="1" u="sng" dirty="0" err="1"/>
              <a:t>директоргодароссии</a:t>
            </a:r>
            <a:r>
              <a:rPr lang="ru-RU" sz="1600" b="1" u="sng" dirty="0"/>
              <a:t>, #</a:t>
            </a:r>
            <a:r>
              <a:rPr lang="ru-RU" sz="1600" b="1" u="sng" dirty="0" err="1"/>
              <a:t>директорвдохновляет</a:t>
            </a:r>
            <a:r>
              <a:rPr lang="ru-RU" sz="1600" b="1" u="sng" dirty="0"/>
              <a:t>,</a:t>
            </a:r>
            <a:r>
              <a:rPr lang="en-US" sz="1600" b="1" u="sng" dirty="0"/>
              <a:t> </a:t>
            </a:r>
            <a:r>
              <a:rPr lang="ru-RU" sz="1600" b="1" u="sng" dirty="0"/>
              <a:t>#</a:t>
            </a:r>
            <a:r>
              <a:rPr lang="ru-RU" sz="1600" b="1" u="sng" dirty="0" err="1"/>
              <a:t>ядиректоршколы</a:t>
            </a:r>
            <a:r>
              <a:rPr lang="ru-RU" sz="1600" b="1" u="sng" dirty="0"/>
              <a:t>. </a:t>
            </a:r>
          </a:p>
          <a:p>
            <a:pPr marL="0" indent="0">
              <a:buNone/>
            </a:pPr>
            <a:r>
              <a:rPr lang="ru-RU" sz="1600" dirty="0"/>
              <a:t>Публикации могут содержать </a:t>
            </a:r>
            <a:r>
              <a:rPr lang="ru-RU" sz="1600" b="1" i="1" dirty="0"/>
              <a:t>фотографии, рисунки, видеофрагменты </a:t>
            </a:r>
            <a:r>
              <a:rPr lang="ru-RU" sz="1600" dirty="0"/>
              <a:t>и др. </a:t>
            </a:r>
          </a:p>
          <a:p>
            <a:pPr marL="0" indent="0">
              <a:buNone/>
            </a:pPr>
            <a:r>
              <a:rPr lang="ru-RU" sz="1600" dirty="0"/>
              <a:t>В случае публикации изображений обучающихся участник Конкурса подтверждает наличие у него согласия родителей (законных представителей) на использование персональных данных обучающихся. К экспертизе не допускаются публикации, не соответствующие техническим требованиям и/или противоречащие действующему законодательству Российской Федерации.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DDB029-FAD7-4E31-AF38-045B8A54DFE9}"/>
              </a:ext>
            </a:extLst>
          </p:cNvPr>
          <p:cNvSpPr/>
          <p:nvPr/>
        </p:nvSpPr>
        <p:spPr>
          <a:xfrm>
            <a:off x="5545667" y="5320632"/>
            <a:ext cx="6057610" cy="1384995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Критерии оценки конкурсного испытания: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актуальность и информационная насыщенность;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ru-RU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проявленность</a:t>
            </a: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профессиональной и гражданской позиции;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нестандартность содержательного решения;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культура представления информации в публичном пространстве;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рефлексивная культура.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CCC0CB-5323-4C25-AB91-FF65034FF551}"/>
              </a:ext>
            </a:extLst>
          </p:cNvPr>
          <p:cNvSpPr/>
          <p:nvPr/>
        </p:nvSpPr>
        <p:spPr>
          <a:xfrm>
            <a:off x="335491" y="539234"/>
            <a:ext cx="76284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Технические требования к публикациям: </a:t>
            </a:r>
          </a:p>
        </p:txBody>
      </p:sp>
    </p:spTree>
    <p:extLst>
      <p:ext uri="{BB962C8B-B14F-4D97-AF65-F5344CB8AC3E}">
        <p14:creationId xmlns:p14="http://schemas.microsoft.com/office/powerpoint/2010/main" val="3284424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1971</TotalTime>
  <Words>1379</Words>
  <Application>Microsoft Office PowerPoint</Application>
  <PresentationFormat>Широкоэкранный</PresentationFormat>
  <Paragraphs>161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Times New Roman</vt:lpstr>
      <vt:lpstr>Trebuchet MS</vt:lpstr>
      <vt:lpstr>Wingdings</vt:lpstr>
      <vt:lpstr>Тема Office</vt:lpstr>
      <vt:lpstr>Установочный семинар  для участников  Всероссийского профессионального  конкурса  «Директор года России»  2026</vt:lpstr>
      <vt:lpstr>Презентация PowerPoint</vt:lpstr>
      <vt:lpstr>Информация о конкурсе: </vt:lpstr>
      <vt:lpstr>Конкурсные испытания: </vt:lpstr>
      <vt:lpstr>Как участвовать?</vt:lpstr>
      <vt:lpstr>Как участвовать?</vt:lpstr>
      <vt:lpstr>Презентация PowerPoint</vt:lpstr>
      <vt:lpstr>Конкурсное испытание «Марафон публикаций»</vt:lpstr>
      <vt:lpstr>Презентация PowerPoint</vt:lpstr>
      <vt:lpstr>Конкурсное испытание «Групповая работа» </vt:lpstr>
      <vt:lpstr>Презентация PowerPoint</vt:lpstr>
      <vt:lpstr>Презентация PowerPoint</vt:lpstr>
      <vt:lpstr>Очный тур. Конкурсное испытание «Траектория движения» </vt:lpstr>
      <vt:lpstr>Очный этап. Конкурсное испытание «За и Против»</vt:lpstr>
      <vt:lpstr>Конкурсное испытание «Профессиональная мастерская»</vt:lpstr>
      <vt:lpstr>Конкурсное испытание «Блицтурнир»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Губернаторский учитель</dc:title>
  <dc:creator>Ольга Николаевна Хоменко</dc:creator>
  <cp:lastModifiedBy>Кущ Ирина Юрьевна</cp:lastModifiedBy>
  <cp:revision>152</cp:revision>
  <cp:lastPrinted>2026-05-04T02:36:49Z</cp:lastPrinted>
  <dcterms:created xsi:type="dcterms:W3CDTF">2026-01-19T05:34:43Z</dcterms:created>
  <dcterms:modified xsi:type="dcterms:W3CDTF">2026-05-04T04:22:33Z</dcterms:modified>
</cp:coreProperties>
</file>