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59" r:id="rId6"/>
    <p:sldId id="260" r:id="rId7"/>
    <p:sldId id="258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4C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6BBD3-9068-4C0F-8494-7607D5B95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F281CF9-1661-42FB-BCF6-45B166BC4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C66783-4077-49C7-B383-BECD4114E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D38973-9D6F-4187-B407-3F52D4E01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762CAC-1336-4DE2-99B8-186CD5498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29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FD244B-0B00-4D1A-A055-DA533E716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35DA621-4919-4D2C-8308-AE58F3F44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12185A-534D-4FA1-AE69-EB409B404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A29354-2D8B-41C0-9477-C920E194D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CE3FAD-071A-44B7-BCA7-8DF5EEC3B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C40506B-9CEA-49B3-BE90-DD05A9EC56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A180727-D15C-4CF4-A6FD-37F53AAD7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8B92F3-39D2-47F4-955C-5C11DE56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052DD0-2AFD-42A9-BE18-76C5493BF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BFABCD-60B6-484E-83F7-52FA1919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86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EAE81C-FD60-4F5A-971B-4AE7D993F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F8B8B2-345C-4CAB-AE23-4713B9B9E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38072F-35C9-4BAD-ACAA-7CF320F42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20588-08F8-449C-B058-5A3569373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F155B3-5159-4F33-B6A4-EBBED40AB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88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2308CD-6FD1-430E-A871-87E6FC322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8A215D-9DF4-436B-A5C8-3ADB84E56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D1FCAB-08A1-47AB-9C26-86FF56D94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096AAF-D687-4681-B80B-070DD9B67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B29FBF-EC30-495C-87F0-5A825E14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543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5EF3B8-CDF2-4A02-9356-335B2A5BE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C9ADB6-0738-4E44-9FF8-FCF825ED0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1C19813-DDD8-4A2F-99DB-8FB52B7D0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714A80-AA55-4ADB-8B89-0E1E9C87B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F7C7388-290C-4265-BC9B-34C30B81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89AA9D-FC81-4A14-A121-38466F9F6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316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C3F19F-4007-4EE6-9B23-935BB7F43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257AB9-96D7-4DEA-911E-275165462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5030EA-947E-4E5F-9A1C-A0847757C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0FEAB97-829C-431C-BCC1-E72C5571DA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A000BFF-34EF-4F2D-BA4D-759FFF0453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4E51C20-22F1-411B-ABED-0BB7F0B62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AE5C1A-4429-4893-8755-0FC346914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2FE3484-26F7-44A4-B58E-43D57CCA2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8629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007F38-7DA8-4811-B68D-DD5CD0C73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60B55AB-B322-4D9F-B2D6-6727E9465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44AB181-44DB-4D0F-A979-FD24BFF80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FA66102-3D84-43EB-A6FD-AAC108078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2E740C3-0657-4D76-9BDA-3B89AADD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01E0527-C2CA-4B87-9CC0-4A40FA3E6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CAB3CC-BAB3-42A0-B62E-93070A088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834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CEA1E0-3059-4DB6-9E72-A86F38A64C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A3B1A-1542-48DC-9F3C-74A5AADC4B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373D366-0447-41E5-B862-9B6E838B8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F0CFD3-8DC2-4BD3-BD03-1812DFFF5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E9147DA-D674-45FA-B86A-6B6451839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DF1DAB-9647-47AB-9EE2-9FE41F1E1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41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2519E3-125A-4C63-9B0A-1B7840FD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0626E6-CE79-4A39-83AE-E9CCC6F03E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F9F74DA-7FDD-4C53-AC7D-A0A3FE19E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8B6F31-0F82-4CA4-AD62-4B0A7A542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5E7B95-BEE9-41B4-9460-90795DA0D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AAB061-E324-43C5-A6F5-FF6D0CEE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32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0F287F-A26B-4BA0-98D0-F279DD50B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823BAB6-290F-4ED4-A6F1-BB4684871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67B3DA-A100-4EB2-9F2B-53D5067A30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7AD46-5A4D-4532-9475-179744779B5B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50DA1C-F023-4844-B72B-621CEB23B2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A50FF0-DE31-45DB-B600-47FF916EE7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F9177-EDA1-4371-A777-8A3F3C4F4B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2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uo@edu.r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av@toipkro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78D881-A8BC-45F0-A7F9-49484B548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7166" y="1479285"/>
            <a:ext cx="10117667" cy="3899430"/>
          </a:xfrm>
        </p:spPr>
        <p:txBody>
          <a:bodyPr>
            <a:noAutofit/>
          </a:bodyPr>
          <a:lstStyle/>
          <a:p>
            <a:r>
              <a:rPr lang="ru-RU" sz="6600" b="1" u="sng" dirty="0"/>
              <a:t>Самодиагностика</a:t>
            </a:r>
            <a:r>
              <a:rPr lang="ru-RU" sz="6600" b="1" dirty="0"/>
              <a:t> в рамках реализации проекта </a:t>
            </a:r>
            <a:br>
              <a:rPr lang="ru-RU" sz="6600" b="1" dirty="0"/>
            </a:br>
            <a:r>
              <a:rPr lang="ru-RU" sz="6600" b="1" dirty="0"/>
              <a:t>«Школа Минпросвещения России» </a:t>
            </a:r>
          </a:p>
        </p:txBody>
      </p:sp>
    </p:spTree>
    <p:extLst>
      <p:ext uri="{BB962C8B-B14F-4D97-AF65-F5344CB8AC3E}">
        <p14:creationId xmlns:p14="http://schemas.microsoft.com/office/powerpoint/2010/main" val="2955490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67E3B-1BFA-44DA-BD0E-0B5FE0AF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28" y="201300"/>
            <a:ext cx="11576858" cy="662781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Самодиагностика по ссылке: </a:t>
            </a:r>
            <a:r>
              <a:rPr lang="en-US" b="1" u="sng" dirty="0">
                <a:solidFill>
                  <a:srgbClr val="014C86"/>
                </a:solidFill>
              </a:rPr>
              <a:t>https</a:t>
            </a:r>
            <a:r>
              <a:rPr lang="ru-RU" b="1" u="sng" dirty="0">
                <a:solidFill>
                  <a:srgbClr val="014C86"/>
                </a:solidFill>
              </a:rPr>
              <a:t>://</a:t>
            </a:r>
            <a:r>
              <a:rPr lang="en-US" b="1" u="sng" dirty="0">
                <a:solidFill>
                  <a:srgbClr val="014C86"/>
                </a:solidFill>
              </a:rPr>
              <a:t>sas.ficto.ru/login</a:t>
            </a:r>
            <a:endParaRPr lang="ru-RU" b="1" u="sng" dirty="0">
              <a:solidFill>
                <a:srgbClr val="014C8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239531-668D-4493-8230-5DD17F0B7B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E2A3250-C285-4918-BEEA-0C14EF7505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31" r="2091" b="11757"/>
          <a:stretch/>
        </p:blipFill>
        <p:spPr>
          <a:xfrm>
            <a:off x="307571" y="1043575"/>
            <a:ext cx="11576858" cy="5401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2AE2BBD4-3F71-4C11-A29F-D019C1AB0829}"/>
              </a:ext>
            </a:extLst>
          </p:cNvPr>
          <p:cNvSpPr/>
          <p:nvPr/>
        </p:nvSpPr>
        <p:spPr>
          <a:xfrm>
            <a:off x="10617200" y="864081"/>
            <a:ext cx="1267229" cy="66278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308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67E3B-1BFA-44DA-BD0E-0B5FE0AF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28" y="201300"/>
            <a:ext cx="11576858" cy="662781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Самодиагностика по ссылке: </a:t>
            </a:r>
            <a:r>
              <a:rPr lang="en-US" b="1" u="sng" dirty="0">
                <a:solidFill>
                  <a:srgbClr val="014C86"/>
                </a:solidFill>
              </a:rPr>
              <a:t>https</a:t>
            </a:r>
            <a:r>
              <a:rPr lang="ru-RU" b="1" u="sng" dirty="0">
                <a:solidFill>
                  <a:srgbClr val="014C86"/>
                </a:solidFill>
              </a:rPr>
              <a:t>://</a:t>
            </a:r>
            <a:r>
              <a:rPr lang="en-US" b="1" u="sng" dirty="0">
                <a:solidFill>
                  <a:srgbClr val="014C86"/>
                </a:solidFill>
              </a:rPr>
              <a:t>sas.ficto.ru/login</a:t>
            </a:r>
            <a:endParaRPr lang="ru-RU" b="1" u="sng" dirty="0">
              <a:solidFill>
                <a:srgbClr val="014C8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239531-668D-4493-8230-5DD17F0B7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463341"/>
            <a:ext cx="5181139" cy="160337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Ввести имя пользователя (логин), пароль и нажать кнопку «Войти»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4930AFD-506E-499B-AD96-364ECE337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111" t="31605" r="40278" b="45802"/>
          <a:stretch/>
        </p:blipFill>
        <p:spPr>
          <a:xfrm>
            <a:off x="415329" y="1463342"/>
            <a:ext cx="5622482" cy="383923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FB8A5D0-125B-4B57-A02E-C5D7BCF1C9ED}"/>
              </a:ext>
            </a:extLst>
          </p:cNvPr>
          <p:cNvSpPr/>
          <p:nvPr/>
        </p:nvSpPr>
        <p:spPr>
          <a:xfrm>
            <a:off x="5896186" y="3548503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Если отсутствует информация о логине и (или) пароле, следует обратиться в Службу поддержки по телефону: </a:t>
            </a:r>
          </a:p>
          <a:p>
            <a:r>
              <a:rPr lang="ru-RU" sz="2400" dirty="0"/>
              <a:t>8 (495) 009-55-61 </a:t>
            </a:r>
          </a:p>
          <a:p>
            <a:r>
              <a:rPr lang="ru-RU" dirty="0"/>
              <a:t>или адресу электронной почты:</a:t>
            </a:r>
            <a:endParaRPr lang="ru-RU" sz="2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C0C8F1F-336B-413B-A25E-EF704516FAE8}"/>
              </a:ext>
            </a:extLst>
          </p:cNvPr>
          <p:cNvSpPr/>
          <p:nvPr/>
        </p:nvSpPr>
        <p:spPr>
          <a:xfrm>
            <a:off x="7283544" y="4840912"/>
            <a:ext cx="28827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14C86"/>
                </a:solidFill>
              </a:rPr>
              <a:t>support_sas@ficto.ru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8922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67E3B-1BFA-44DA-BD0E-0B5FE0AF4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328" y="201300"/>
            <a:ext cx="11576858" cy="662781"/>
          </a:xfrm>
        </p:spPr>
        <p:txBody>
          <a:bodyPr>
            <a:normAutofit fontScale="90000"/>
          </a:bodyPr>
          <a:lstStyle/>
          <a:p>
            <a:r>
              <a:rPr lang="ru-RU" b="1" u="sng" dirty="0"/>
              <a:t>Самодиагностика по ссылке: </a:t>
            </a:r>
            <a:r>
              <a:rPr lang="en-US" b="1" u="sng" dirty="0">
                <a:solidFill>
                  <a:srgbClr val="014C86"/>
                </a:solidFill>
              </a:rPr>
              <a:t>https</a:t>
            </a:r>
            <a:r>
              <a:rPr lang="ru-RU" b="1" u="sng" dirty="0">
                <a:solidFill>
                  <a:srgbClr val="014C86"/>
                </a:solidFill>
              </a:rPr>
              <a:t>://</a:t>
            </a:r>
            <a:r>
              <a:rPr lang="en-US" b="1" u="sng" dirty="0">
                <a:solidFill>
                  <a:srgbClr val="014C86"/>
                </a:solidFill>
              </a:rPr>
              <a:t>sas.ficto.ru/login</a:t>
            </a:r>
            <a:endParaRPr lang="ru-RU" b="1" u="sng" dirty="0">
              <a:solidFill>
                <a:srgbClr val="014C86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239531-668D-4493-8230-5DD17F0B7B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6763" y="1309952"/>
            <a:ext cx="8068503" cy="101065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После успешной авторизации откроется главная страница личного кабинета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4D4C61E9-2115-468E-99AA-E855094E1419}"/>
              </a:ext>
            </a:extLst>
          </p:cNvPr>
          <p:cNvSpPr txBox="1">
            <a:spLocks/>
          </p:cNvSpPr>
          <p:nvPr/>
        </p:nvSpPr>
        <p:spPr>
          <a:xfrm>
            <a:off x="1896763" y="3022421"/>
            <a:ext cx="8068503" cy="1010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/>
              <a:t>Зайти в раздел «Сервисы»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BBA5B391-CAFD-4DAB-A837-51E987F21591}"/>
              </a:ext>
            </a:extLst>
          </p:cNvPr>
          <p:cNvSpPr txBox="1">
            <a:spLocks/>
          </p:cNvSpPr>
          <p:nvPr/>
        </p:nvSpPr>
        <p:spPr>
          <a:xfrm>
            <a:off x="1829029" y="4552685"/>
            <a:ext cx="8068503" cy="10106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/>
              <a:t>Перейти по кнопке «Сервис самодиагностики общеобразовательных организаций»</a:t>
            </a:r>
          </a:p>
        </p:txBody>
      </p:sp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69B61DB6-BA47-41A5-96D8-9BCC8E77535D}"/>
              </a:ext>
            </a:extLst>
          </p:cNvPr>
          <p:cNvSpPr/>
          <p:nvPr/>
        </p:nvSpPr>
        <p:spPr>
          <a:xfrm>
            <a:off x="5308598" y="2247318"/>
            <a:ext cx="1024467" cy="7464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7317FC6C-67ED-4DE7-A68A-B299BF2B01E4}"/>
              </a:ext>
            </a:extLst>
          </p:cNvPr>
          <p:cNvSpPr/>
          <p:nvPr/>
        </p:nvSpPr>
        <p:spPr>
          <a:xfrm>
            <a:off x="5308599" y="3713405"/>
            <a:ext cx="1024467" cy="747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616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B3E250-52BD-4229-811F-E08073114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Критерии и показатели самодиагностики: </a:t>
            </a:r>
            <a:r>
              <a:rPr lang="en-US" sz="4000" u="sng" dirty="0">
                <a:solidFill>
                  <a:srgbClr val="014C86"/>
                </a:solidFill>
              </a:rPr>
              <a:t>https://smp.edu.ru/criteriaandindicators</a:t>
            </a:r>
            <a:endParaRPr lang="ru-RU" sz="4000" u="sng" dirty="0">
              <a:solidFill>
                <a:srgbClr val="014C86"/>
              </a:solidFill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00915DE6-FC53-4A60-AF78-971CEAEBBA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601603"/>
              </p:ext>
            </p:extLst>
          </p:nvPr>
        </p:nvGraphicFramePr>
        <p:xfrm>
          <a:off x="702736" y="2357358"/>
          <a:ext cx="6874932" cy="294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331">
                  <a:extLst>
                    <a:ext uri="{9D8B030D-6E8A-4147-A177-3AD203B41FA5}">
                      <a16:colId xmlns:a16="http://schemas.microsoft.com/office/drawing/2014/main" val="1210758082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4064026852"/>
                    </a:ext>
                  </a:extLst>
                </a:gridCol>
                <a:gridCol w="2692401">
                  <a:extLst>
                    <a:ext uri="{9D8B030D-6E8A-4147-A177-3AD203B41FA5}">
                      <a16:colId xmlns:a16="http://schemas.microsoft.com/office/drawing/2014/main" val="10059411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Категория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Уровни образования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Наличие детей с ОВЗ и инвалидностью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70876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Образовательные организации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начального общего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dirty="0"/>
                        <a:t>Обучаются/отсутствуют лица с ОВЗ и инвалидностью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020817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основного общего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59591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среднего общего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5617771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Коррекционные образовательные организации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начального общего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Обучаются/отсутствуют лица с ОВЗ и инвалидностью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08568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основного общего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96432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среднего общего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15764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2F56A1-5153-4D0D-AFFC-534E59711AE1}"/>
              </a:ext>
            </a:extLst>
          </p:cNvPr>
          <p:cNvSpPr/>
          <p:nvPr/>
        </p:nvSpPr>
        <p:spPr>
          <a:xfrm>
            <a:off x="838200" y="1907118"/>
            <a:ext cx="42723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20 видов образовательных организаций: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052034-B679-4F80-9323-09851A34DB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" r="5484" b="1801"/>
          <a:stretch/>
        </p:blipFill>
        <p:spPr>
          <a:xfrm>
            <a:off x="7907866" y="2963333"/>
            <a:ext cx="3903133" cy="36914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554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802C0-B30D-40C8-9F35-3F8D92E97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534" y="209814"/>
            <a:ext cx="7416800" cy="1325563"/>
          </a:xfrm>
        </p:spPr>
        <p:txBody>
          <a:bodyPr/>
          <a:lstStyle/>
          <a:p>
            <a:r>
              <a:rPr lang="ru-RU" dirty="0"/>
              <a:t>Подробная инструкция: </a:t>
            </a:r>
            <a:r>
              <a:rPr lang="ru-RU" u="sng" dirty="0">
                <a:solidFill>
                  <a:srgbClr val="014C86"/>
                </a:solidFill>
              </a:rPr>
              <a:t>https://smp.edu.ru/instructions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C3D52D-B135-4F05-BFAD-64F36E5FEE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34" y="1617662"/>
            <a:ext cx="4012220" cy="45884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5B4290-CFC4-463E-B833-1AA111AF47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403" t="28271" r="35972" b="5802"/>
          <a:stretch/>
        </p:blipFill>
        <p:spPr>
          <a:xfrm>
            <a:off x="5731934" y="1805311"/>
            <a:ext cx="3860800" cy="46749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3021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3FE928-90CA-45D4-BE00-59FA55D1A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/>
              <a:t>О чем нужно помнить: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CE7926-3420-42B8-BF6C-BEB5EC822B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4000" dirty="0"/>
              <a:t>1 </a:t>
            </a:r>
            <a:r>
              <a:rPr lang="ru-RU" sz="4000" dirty="0"/>
              <a:t>попытка</a:t>
            </a: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endParaRPr lang="ru-RU" sz="4000" dirty="0"/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4000" dirty="0"/>
              <a:t>100% общеобразовательных организаций</a:t>
            </a:r>
          </a:p>
          <a:p>
            <a:pPr marL="0" indent="0">
              <a:buClr>
                <a:schemeClr val="accent1">
                  <a:lumMod val="75000"/>
                </a:schemeClr>
              </a:buClr>
              <a:buNone/>
            </a:pPr>
            <a:endParaRPr lang="ru-RU" sz="4000" dirty="0"/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4000" dirty="0"/>
              <a:t>Вопросы технического характера </a:t>
            </a:r>
            <a:r>
              <a:rPr lang="en-US" sz="4000" u="sng" dirty="0">
                <a:solidFill>
                  <a:srgbClr val="014C86"/>
                </a:solidFill>
                <a:hlinkClick r:id="rId2"/>
              </a:rPr>
              <a:t>uo@edu.ru</a:t>
            </a:r>
            <a:endParaRPr lang="ru-RU" sz="4000" u="sng" dirty="0">
              <a:solidFill>
                <a:srgbClr val="014C86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endParaRPr lang="ru-RU" sz="4000" u="sng" dirty="0">
              <a:solidFill>
                <a:srgbClr val="014C86"/>
              </a:solidFill>
            </a:endParaRPr>
          </a:p>
          <a:p>
            <a:pPr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4000" u="sng" dirty="0">
                <a:solidFill>
                  <a:srgbClr val="014C86"/>
                </a:solidFill>
              </a:rPr>
              <a:t>Срок прохождения – до 21 ноября!</a:t>
            </a:r>
          </a:p>
        </p:txBody>
      </p:sp>
    </p:spTree>
    <p:extLst>
      <p:ext uri="{BB962C8B-B14F-4D97-AF65-F5344CB8AC3E}">
        <p14:creationId xmlns:p14="http://schemas.microsoft.com/office/powerpoint/2010/main" val="3931053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3B8C04C2-C02D-497A-A066-CF45AEBF2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333" y="4475692"/>
            <a:ext cx="10515600" cy="14742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0" indent="0" algn="ctr">
              <a:buNone/>
            </a:pPr>
            <a:r>
              <a:rPr lang="ru-RU" sz="1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Серебрякова </a:t>
            </a:r>
            <a:r>
              <a:rPr lang="ru-RU" sz="18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</a:t>
            </a:r>
            <a:r>
              <a:rPr lang="ru-RU" sz="1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</a:t>
            </a:r>
            <a:endParaRPr lang="ru-RU" sz="18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преподаватель ЦРКПОС ТОИПКРО</a:t>
            </a:r>
          </a:p>
          <a:p>
            <a:pPr marL="0" lvl="0" indent="0" algn="ctr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(3822) 90-20-43</a:t>
            </a:r>
          </a:p>
          <a:p>
            <a:pPr marL="0" lvl="0" indent="0" algn="ctr">
              <a:buNone/>
            </a:pPr>
            <a:r>
              <a:rPr lang="en-US" sz="1800" dirty="0">
                <a:solidFill>
                  <a:srgbClr val="26444E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sav@toipkro.ru</a:t>
            </a:r>
            <a:endParaRPr lang="en-US" sz="1800" dirty="0">
              <a:solidFill>
                <a:srgbClr val="2644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4FB3A810-36B3-42FC-AEF3-6E33A4AB024F}"/>
              </a:ext>
            </a:extLst>
          </p:cNvPr>
          <p:cNvSpPr txBox="1">
            <a:spLocks/>
          </p:cNvSpPr>
          <p:nvPr/>
        </p:nvSpPr>
        <p:spPr>
          <a:xfrm>
            <a:off x="1037166" y="823820"/>
            <a:ext cx="10117667" cy="23307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u="sng" dirty="0"/>
              <a:t>Самодиагностика</a:t>
            </a:r>
            <a:r>
              <a:rPr lang="ru-RU" sz="4000" b="1" dirty="0"/>
              <a:t> в рамках реализации проекта </a:t>
            </a:r>
            <a:br>
              <a:rPr lang="ru-RU" sz="4000" b="1" dirty="0"/>
            </a:br>
            <a:r>
              <a:rPr lang="ru-RU" sz="4000" b="1" dirty="0"/>
              <a:t>«Школа Минпросвещения России» </a:t>
            </a:r>
          </a:p>
        </p:txBody>
      </p:sp>
    </p:spTree>
    <p:extLst>
      <p:ext uri="{BB962C8B-B14F-4D97-AF65-F5344CB8AC3E}">
        <p14:creationId xmlns:p14="http://schemas.microsoft.com/office/powerpoint/2010/main" val="28693458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1367</TotalTime>
  <Words>248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Wingdings</vt:lpstr>
      <vt:lpstr>Тема Office</vt:lpstr>
      <vt:lpstr>Самодиагностика в рамках реализации проекта  «Школа Минпросвещения России» </vt:lpstr>
      <vt:lpstr>Самодиагностика по ссылке: https://sas.ficto.ru/login</vt:lpstr>
      <vt:lpstr>Самодиагностика по ссылке: https://sas.ficto.ru/login</vt:lpstr>
      <vt:lpstr>Самодиагностика по ссылке: https://sas.ficto.ru/login</vt:lpstr>
      <vt:lpstr>Критерии и показатели самодиагностики: https://smp.edu.ru/criteriaandindicators</vt:lpstr>
      <vt:lpstr>Подробная инструкция: https://smp.edu.ru/instructions</vt:lpstr>
      <vt:lpstr>О чем нужно помнить: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Самодиагностика</dc:title>
  <dc:creator>Кущ Ирина Юрьевна</dc:creator>
  <cp:lastModifiedBy>Кущ Ирина Юрьевна</cp:lastModifiedBy>
  <cp:revision>14</cp:revision>
  <dcterms:created xsi:type="dcterms:W3CDTF">2025-11-05T10:01:13Z</dcterms:created>
  <dcterms:modified xsi:type="dcterms:W3CDTF">2025-11-06T08:56:23Z</dcterms:modified>
</cp:coreProperties>
</file>