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6" r:id="rId5"/>
    <p:sldId id="281" r:id="rId6"/>
    <p:sldId id="282" r:id="rId7"/>
    <p:sldId id="283" r:id="rId8"/>
    <p:sldId id="286" r:id="rId9"/>
    <p:sldId id="297" r:id="rId10"/>
    <p:sldId id="284" r:id="rId11"/>
    <p:sldId id="298" r:id="rId12"/>
    <p:sldId id="285" r:id="rId13"/>
    <p:sldId id="295" r:id="rId14"/>
    <p:sldId id="273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C86"/>
    <a:srgbClr val="4C7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y\Desktop\&#1047;&#1072;%20&#1085;&#1072;&#1084;&#1080;%20&#1073;&#1091;&#1076;&#1091;&#1097;&#1077;&#1077;%20-%20&#1073;&#1072;&#1083;&#1083;&#109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y\Desktop\&#1047;&#1072;%20&#1085;&#1072;&#1084;&#1080;%20&#1073;&#1091;&#1076;&#1091;&#1097;&#1077;&#1077;%20-%20&#1073;&#1072;&#1083;&#1083;&#109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y\Desktop\&#1073;&#1072;&#1083;&#1083;&#1099;%20&#1086;&#1095;&#1082;&#1072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y\Desktop\&#1073;&#1072;&#1083;&#1083;&#1099;%20&#1086;&#1095;&#1082;&#1072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y\Desktop\&#1073;&#1072;&#1083;&#1083;&#1099;%20&#1086;&#1095;&#1082;&#1072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Лист1!$B$2:$B$22</c:f>
              <c:strCache>
                <c:ptCount val="21"/>
                <c:pt idx="0">
                  <c:v>Александровский район</c:v>
                </c:pt>
                <c:pt idx="1">
                  <c:v>Асиновский район</c:v>
                </c:pt>
                <c:pt idx="2">
                  <c:v>Бакчарский район</c:v>
                </c:pt>
                <c:pt idx="3">
                  <c:v>Верхнекетский район</c:v>
                </c:pt>
                <c:pt idx="4">
                  <c:v>Зырянский район</c:v>
                </c:pt>
                <c:pt idx="5">
                  <c:v>ЗАТО Северск</c:v>
                </c:pt>
                <c:pt idx="6">
                  <c:v>Каргасокский район</c:v>
                </c:pt>
                <c:pt idx="7">
                  <c:v>г. Кедровый</c:v>
                </c:pt>
                <c:pt idx="8">
                  <c:v>Кожевниковский район</c:v>
                </c:pt>
                <c:pt idx="9">
                  <c:v>Колпашевский район</c:v>
                </c:pt>
                <c:pt idx="10">
                  <c:v>Кривошеинский район</c:v>
                </c:pt>
                <c:pt idx="11">
                  <c:v>Молчановский район</c:v>
                </c:pt>
                <c:pt idx="12">
                  <c:v>Парабельский район</c:v>
                </c:pt>
                <c:pt idx="13">
                  <c:v>Первомайский район</c:v>
                </c:pt>
                <c:pt idx="14">
                  <c:v>г.Стрежевой</c:v>
                </c:pt>
                <c:pt idx="15">
                  <c:v>Тегульдетский район</c:v>
                </c:pt>
                <c:pt idx="16">
                  <c:v>г. Томск</c:v>
                </c:pt>
                <c:pt idx="17">
                  <c:v>Томский район</c:v>
                </c:pt>
                <c:pt idx="18">
                  <c:v>Чаинский район</c:v>
                </c:pt>
                <c:pt idx="19">
                  <c:v>Шегарский район</c:v>
                </c:pt>
                <c:pt idx="20">
                  <c:v>Подведомственные</c:v>
                </c:pt>
              </c:strCache>
            </c:strRef>
          </c:cat>
          <c:val>
            <c:numRef>
              <c:f>Лист1!$C$2:$C$22</c:f>
              <c:numCache>
                <c:formatCode>General</c:formatCode>
                <c:ptCount val="21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6</c:v>
                </c:pt>
                <c:pt idx="6">
                  <c:v>4</c:v>
                </c:pt>
                <c:pt idx="7">
                  <c:v>2</c:v>
                </c:pt>
                <c:pt idx="8">
                  <c:v>3</c:v>
                </c:pt>
                <c:pt idx="9">
                  <c:v>6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4</c:v>
                </c:pt>
                <c:pt idx="15">
                  <c:v>2</c:v>
                </c:pt>
                <c:pt idx="16">
                  <c:v>4</c:v>
                </c:pt>
                <c:pt idx="17">
                  <c:v>1</c:v>
                </c:pt>
                <c:pt idx="18">
                  <c:v>2</c:v>
                </c:pt>
                <c:pt idx="19">
                  <c:v>2</c:v>
                </c:pt>
                <c:pt idx="2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71-4045-87B1-B12FE930BF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46174480"/>
        <c:axId val="346676000"/>
        <c:axId val="0"/>
      </c:bar3DChart>
      <c:catAx>
        <c:axId val="34617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676000"/>
        <c:crosses val="autoZero"/>
        <c:auto val="1"/>
        <c:lblAlgn val="ctr"/>
        <c:lblOffset val="100"/>
        <c:noMultiLvlLbl val="0"/>
      </c:catAx>
      <c:valAx>
        <c:axId val="34667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17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Визитка!$A$19:$A$25</c:f>
              <c:strCache>
                <c:ptCount val="7"/>
                <c:pt idx="0">
                  <c:v>1.      Нацеленность воспитательной деятельности на сохранение и укрепление традиционных духовно-нравственных ценностей;</c:v>
                </c:pt>
                <c:pt idx="1">
                  <c:v>7.     Демонстрация информационной, коммуникативной и языковой культуры участника Конкурса.</c:v>
                </c:pt>
                <c:pt idx="2">
                  <c:v>3.     Представление информации целостно и структурированно, раскрытие личной педагогической позиции участника, приоритетов профессиональной деятельности;</c:v>
                </c:pt>
                <c:pt idx="3">
                  <c:v>2.     Индивидуальный стиль профессиональной деятельности участника и оригинальность воспитательной практики;</c:v>
                </c:pt>
                <c:pt idx="4">
                  <c:v>6.     Интерес, вызываемый композицией и содержанием видеоролика; </c:v>
                </c:pt>
                <c:pt idx="5">
                  <c:v>4.     Отражение содержания и результатов воспитательной практики участников Конкурса;</c:v>
                </c:pt>
                <c:pt idx="6">
                  <c:v>5.     Демонстрация творческого подхода, нестандартных решений в презентации собственной профессиональной деятельности;</c:v>
                </c:pt>
              </c:strCache>
            </c:strRef>
          </c:cat>
          <c:val>
            <c:numRef>
              <c:f>Визитка!$B$19:$B$25</c:f>
              <c:numCache>
                <c:formatCode>General</c:formatCode>
                <c:ptCount val="7"/>
                <c:pt idx="0">
                  <c:v>1.56</c:v>
                </c:pt>
                <c:pt idx="1">
                  <c:v>1.56</c:v>
                </c:pt>
                <c:pt idx="2">
                  <c:v>1.46</c:v>
                </c:pt>
                <c:pt idx="3">
                  <c:v>1.32</c:v>
                </c:pt>
                <c:pt idx="4">
                  <c:v>1.32</c:v>
                </c:pt>
                <c:pt idx="5">
                  <c:v>1.22</c:v>
                </c:pt>
                <c:pt idx="6">
                  <c:v>1.1399999999999999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CF-4A71-A443-FA191D9AFA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13227471"/>
        <c:axId val="1013443039"/>
        <c:axId val="0"/>
      </c:bar3DChart>
      <c:catAx>
        <c:axId val="1013227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3443039"/>
        <c:crosses val="autoZero"/>
        <c:auto val="1"/>
        <c:lblAlgn val="ctr"/>
        <c:lblOffset val="100"/>
        <c:noMultiLvlLbl val="0"/>
      </c:catAx>
      <c:valAx>
        <c:axId val="10134430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32274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9084194977843431E-3"/>
                  <c:y val="-5.33333333333346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BE7-4406-8A9E-A901E232CA58}"/>
                </c:ext>
              </c:extLst>
            </c:dLbl>
            <c:dLbl>
              <c:idx val="1"/>
              <c:layout>
                <c:manualLayout>
                  <c:x val="5.90841949778434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E7-4406-8A9E-A901E232CA58}"/>
                </c:ext>
              </c:extLst>
            </c:dLbl>
            <c:dLbl>
              <c:idx val="2"/>
              <c:layout>
                <c:manualLayout>
                  <c:x val="7.8778926637123117E-3"/>
                  <c:y val="-5.33333333333333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E7-4406-8A9E-A901E232CA58}"/>
                </c:ext>
              </c:extLst>
            </c:dLbl>
            <c:dLbl>
              <c:idx val="3"/>
              <c:layout>
                <c:manualLayout>
                  <c:x val="5.9084194977843431E-3"/>
                  <c:y val="-1.77777777777777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BE7-4406-8A9E-A901E232CA58}"/>
                </c:ext>
              </c:extLst>
            </c:dLbl>
            <c:dLbl>
              <c:idx val="4"/>
              <c:layout>
                <c:manualLayout>
                  <c:x val="5.9084194977843431E-3"/>
                  <c:y val="-1.77777777777784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BE7-4406-8A9E-A901E232CA58}"/>
                </c:ext>
              </c:extLst>
            </c:dLbl>
            <c:dLbl>
              <c:idx val="5"/>
              <c:layout>
                <c:manualLayout>
                  <c:x val="1.1816838995568686E-2"/>
                  <c:y val="-1.77777777777777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BE7-4406-8A9E-A901E232CA58}"/>
                </c:ext>
              </c:extLst>
            </c:dLbl>
            <c:dLbl>
              <c:idx val="6"/>
              <c:layout>
                <c:manualLayout>
                  <c:x val="5.9084194977841982E-3"/>
                  <c:y val="-3.55555555555562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BE7-4406-8A9E-A901E232CA58}"/>
                </c:ext>
              </c:extLst>
            </c:dLbl>
            <c:dLbl>
              <c:idx val="7"/>
              <c:layout>
                <c:manualLayout>
                  <c:x val="5.9084194977843431E-3"/>
                  <c:y val="-3.55555555555558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BE7-4406-8A9E-A901E232CA58}"/>
                </c:ext>
              </c:extLst>
            </c:dLbl>
            <c:dLbl>
              <c:idx val="8"/>
              <c:layout>
                <c:manualLayout>
                  <c:x val="1.3786312161496799E-2"/>
                  <c:y val="-3.55555555555558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BE7-4406-8A9E-A901E232CA58}"/>
                </c:ext>
              </c:extLst>
            </c:dLbl>
            <c:dLbl>
              <c:idx val="9"/>
              <c:layout>
                <c:manualLayout>
                  <c:x val="9.8473658296405718E-3"/>
                  <c:y val="-1.77777777777779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BE7-4406-8A9E-A901E232CA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Лист1!$B$27:$B$36</c:f>
              <c:strCache>
                <c:ptCount val="10"/>
                <c:pt idx="0">
                  <c:v>4.        Соответствие воспитательной практики целевой аудитории, возрастной группе;</c:v>
                </c:pt>
                <c:pt idx="1">
                  <c:v>1.        Ориентированность практики на реализацию государственной политики в области воспитания, на сохранение и укрепление традиционных российских духовно-нравственных ценностей;</c:v>
                </c:pt>
                <c:pt idx="2">
                  <c:v>7.        Практическая значимость для воспитательного процесса, в результате реализации практики могут быть решены значимые воспитательные задачи;</c:v>
                </c:pt>
                <c:pt idx="3">
                  <c:v>10.  Отсутствие орфографических, пунктуационных и грамматических ошибок.</c:v>
                </c:pt>
                <c:pt idx="4">
                  <c:v>3.        Соответствие целей, задач и планируемых результатов заявленному участником Конкурса наименованию воспитательной практики и номинации Конкурса;</c:v>
                </c:pt>
                <c:pt idx="5">
                  <c:v>2.        Актуальность воспитательной практики обоснована четко и убедительно;</c:v>
                </c:pt>
                <c:pt idx="6">
                  <c:v>5.        Обоснованность используемых в воспитательной практике методических приемов;</c:v>
                </c:pt>
                <c:pt idx="7">
                  <c:v>8.        Материалы представляют интерес для профессионального сообщества;</c:v>
                </c:pt>
                <c:pt idx="8">
                  <c:v>6.        Представленность количественных и качественных результатов, подтверждающих эффективность и результативность реализации воспитательной практики;</c:v>
                </c:pt>
                <c:pt idx="9">
                  <c:v>9.        Возможность тиражирования практики;</c:v>
                </c:pt>
              </c:strCache>
            </c:strRef>
          </c:cat>
          <c:val>
            <c:numRef>
              <c:f>Лист1!$C$27:$C$36</c:f>
              <c:numCache>
                <c:formatCode>General</c:formatCode>
                <c:ptCount val="10"/>
                <c:pt idx="0">
                  <c:v>1.69</c:v>
                </c:pt>
                <c:pt idx="1">
                  <c:v>1.61</c:v>
                </c:pt>
                <c:pt idx="2">
                  <c:v>1.49</c:v>
                </c:pt>
                <c:pt idx="3">
                  <c:v>1.39</c:v>
                </c:pt>
                <c:pt idx="4">
                  <c:v>1.27</c:v>
                </c:pt>
                <c:pt idx="5">
                  <c:v>1.25</c:v>
                </c:pt>
                <c:pt idx="6">
                  <c:v>1.24</c:v>
                </c:pt>
                <c:pt idx="7">
                  <c:v>1.17</c:v>
                </c:pt>
                <c:pt idx="8">
                  <c:v>0.85</c:v>
                </c:pt>
                <c:pt idx="9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BE7-4406-8A9E-A901E232CA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54678959"/>
        <c:axId val="913934479"/>
        <c:axId val="0"/>
      </c:bar3DChart>
      <c:catAx>
        <c:axId val="10546789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3934479"/>
        <c:crosses val="autoZero"/>
        <c:auto val="1"/>
        <c:lblAlgn val="ctr"/>
        <c:lblOffset val="100"/>
        <c:noMultiLvlLbl val="0"/>
      </c:catAx>
      <c:valAx>
        <c:axId val="9139344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467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74766361731096E-2"/>
                  <c:y val="-1.239641187322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6A-4CA9-93F9-992E16C1EAB3}"/>
                </c:ext>
              </c:extLst>
            </c:dLbl>
            <c:dLbl>
              <c:idx val="1"/>
              <c:layout>
                <c:manualLayout>
                  <c:x val="1.2538940886862786E-2"/>
                  <c:y val="-1.2396411873224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6A-4CA9-93F9-992E16C1EAB3}"/>
                </c:ext>
              </c:extLst>
            </c:dLbl>
            <c:dLbl>
              <c:idx val="2"/>
              <c:layout>
                <c:manualLayout>
                  <c:x val="1.074766361731096E-2"/>
                  <c:y val="-1.2396411873224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06A-4CA9-93F9-992E16C1EAB3}"/>
                </c:ext>
              </c:extLst>
            </c:dLbl>
            <c:dLbl>
              <c:idx val="3"/>
              <c:layout>
                <c:manualLayout>
                  <c:x val="1.074766361731096E-2"/>
                  <c:y val="-1.2396411873224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6A-4CA9-93F9-992E16C1EAB3}"/>
                </c:ext>
              </c:extLst>
            </c:dLbl>
            <c:dLbl>
              <c:idx val="4"/>
              <c:layout>
                <c:manualLayout>
                  <c:x val="1.074766361731096E-2"/>
                  <c:y val="-6.19820593661236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06A-4CA9-93F9-992E16C1EA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Интервью!$B$47:$B$51</c:f>
              <c:strCache>
                <c:ptCount val="5"/>
                <c:pt idx="0">
                  <c:v>5.     Демонстрация эмоциональной устойчивости, уверенности в себе, способности к импровизации.</c:v>
                </c:pt>
                <c:pt idx="1">
                  <c:v>2.      Способность к решению профессиональных задач: умение выявлять причинно-следственные связи, планировать, прогнозировать результаты, способность рассматривать профессиональные задачи с разных точек зрения;</c:v>
                </c:pt>
                <c:pt idx="2">
                  <c:v>4.     Мастерство публичного выступления: культура речи, аргументированность, эрудированность;</c:v>
                </c:pt>
                <c:pt idx="3">
                  <c:v>3.     Умение отвечать на вопросы: полнота и точность ответа на поставленный вопрос, избегание общих рассуждений;</c:v>
                </c:pt>
                <c:pt idx="4">
                  <c:v>1.      Знание государственной и региональной политики в области воспитания, ее тенденций; </c:v>
                </c:pt>
              </c:strCache>
            </c:strRef>
          </c:cat>
          <c:val>
            <c:numRef>
              <c:f>Интервью!$C$47:$C$51</c:f>
              <c:numCache>
                <c:formatCode>General</c:formatCode>
                <c:ptCount val="5"/>
                <c:pt idx="0">
                  <c:v>1.71</c:v>
                </c:pt>
                <c:pt idx="1">
                  <c:v>1.59</c:v>
                </c:pt>
                <c:pt idx="2">
                  <c:v>1.59</c:v>
                </c:pt>
                <c:pt idx="3">
                  <c:v>1.19</c:v>
                </c:pt>
                <c:pt idx="4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06A-4CA9-93F9-992E16C1EAB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7908927"/>
        <c:axId val="158142655"/>
        <c:axId val="0"/>
      </c:bar3DChart>
      <c:catAx>
        <c:axId val="157908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142655"/>
        <c:crosses val="autoZero"/>
        <c:auto val="1"/>
        <c:lblAlgn val="ctr"/>
        <c:lblOffset val="100"/>
        <c:noMultiLvlLbl val="0"/>
      </c:catAx>
      <c:valAx>
        <c:axId val="1581426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908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613613490983776E-2"/>
                  <c:y val="-1.21773126280296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30-4D4F-AB7A-2C0098416F55}"/>
                </c:ext>
              </c:extLst>
            </c:dLbl>
            <c:dLbl>
              <c:idx val="1"/>
              <c:layout>
                <c:manualLayout>
                  <c:x val="1.5558415418267029E-2"/>
                  <c:y val="-1.3284494510601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30-4D4F-AB7A-2C0098416F55}"/>
                </c:ext>
              </c:extLst>
            </c:dLbl>
            <c:dLbl>
              <c:idx val="2"/>
              <c:layout>
                <c:manualLayout>
                  <c:x val="1.7503217345550427E-2"/>
                  <c:y val="-9.96337088295078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30-4D4F-AB7A-2C0098416F55}"/>
                </c:ext>
              </c:extLst>
            </c:dLbl>
            <c:dLbl>
              <c:idx val="3"/>
              <c:layout>
                <c:manualLayout>
                  <c:x val="2.139282120011736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30-4D4F-AB7A-2C0098416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'Решение кейсов'!$A$46:$A$49</c:f>
              <c:strCache>
                <c:ptCount val="4"/>
                <c:pt idx="0">
                  <c:v>3.     Коммуникация в команде: владение техниками и приемами общения (слушания, убеждения) и вовлечения в деятельность членов команды;</c:v>
                </c:pt>
                <c:pt idx="1">
                  <c:v>4.     Способность предлагать решения на основе практического опыта, учитывать при принятии решения интересы участников образовательных отношений (обучающихся, их родителей, педагогических работников, образовательной организации);</c:v>
                </c:pt>
                <c:pt idx="2">
                  <c:v>1. Критическое мышление: способность определять проблему и этапы ее решения;</c:v>
                </c:pt>
                <c:pt idx="3">
                  <c:v>2.      Креативность и оригинальность предлагаемых решений;</c:v>
                </c:pt>
              </c:strCache>
            </c:strRef>
          </c:cat>
          <c:val>
            <c:numRef>
              <c:f>'Решение кейсов'!$B$46:$B$49</c:f>
              <c:numCache>
                <c:formatCode>General</c:formatCode>
                <c:ptCount val="4"/>
                <c:pt idx="0">
                  <c:v>1.8</c:v>
                </c:pt>
                <c:pt idx="1">
                  <c:v>1.69</c:v>
                </c:pt>
                <c:pt idx="2">
                  <c:v>1.52</c:v>
                </c:pt>
                <c:pt idx="3">
                  <c:v>1.1399999999999999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30-4D4F-AB7A-2C0098416F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512959"/>
        <c:axId val="1050600495"/>
        <c:axId val="0"/>
      </c:bar3DChart>
      <c:catAx>
        <c:axId val="1545129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0600495"/>
        <c:crosses val="autoZero"/>
        <c:auto val="1"/>
        <c:lblAlgn val="ctr"/>
        <c:lblOffset val="100"/>
        <c:noMultiLvlLbl val="0"/>
      </c:catAx>
      <c:valAx>
        <c:axId val="10506004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512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'Мастер-класс'!$A$48:$A$57</c:f>
              <c:strCache>
                <c:ptCount val="10"/>
                <c:pt idx="0">
                  <c:v>6. В ходе занятия оптимально использованы средства наглядности, раздаточный материал и иные подобные материалы;</c:v>
                </c:pt>
                <c:pt idx="1">
                  <c:v>9. В ходе занятия стимулировался интерес профессиональной аудитории, от аудитории была получена позитивная обратная связь;</c:v>
                </c:pt>
                <c:pt idx="2">
                  <c:v>8. В ходе занятия демонстрировались владение навыками публичного выступления, приемы привлечения внимания;</c:v>
                </c:pt>
                <c:pt idx="3">
                  <c:v>1.      В ходе занятия обоснована актуальность представляемой практики и ее значимость для достижения целей воспитания; </c:v>
                </c:pt>
                <c:pt idx="4">
                  <c:v>2.      В ходе занятия продемонстрирована практическая направленность технологий, методов, приемов на достижение воспитательного результата;</c:v>
                </c:pt>
                <c:pt idx="5">
                  <c:v>3.     Обосновывает результативность и значимость воспитательной практики для всех субъектов воспитания;</c:v>
                </c:pt>
                <c:pt idx="6">
                  <c:v>5.     В ходе занятия показана возможность тиражирования практики предложены конкретные рекомендации по ее использованию и адаптации к иным условиям;</c:v>
                </c:pt>
                <c:pt idx="7">
                  <c:v>7. В ходе занятия точно и корректно использовалась профессиональная терминология, не допускались речевые ошибки;</c:v>
                </c:pt>
                <c:pt idx="8">
                  <c:v>10. В ходе занятия демонстрировалась рефлексивная культура, оценивалась степень реализации занятия и достижения планируемых результатов.</c:v>
                </c:pt>
                <c:pt idx="9">
                  <c:v>4.     В ходе занятия продемонстрирован оптимальный объем его содержания, обеспечена четкая его структура и хронометраж;</c:v>
                </c:pt>
              </c:strCache>
            </c:strRef>
          </c:cat>
          <c:val>
            <c:numRef>
              <c:f>'Мастер-класс'!$B$48:$B$57</c:f>
              <c:numCache>
                <c:formatCode>General</c:formatCode>
                <c:ptCount val="10"/>
                <c:pt idx="0">
                  <c:v>1.76</c:v>
                </c:pt>
                <c:pt idx="1">
                  <c:v>1.73</c:v>
                </c:pt>
                <c:pt idx="2">
                  <c:v>1.71</c:v>
                </c:pt>
                <c:pt idx="3">
                  <c:v>1.64</c:v>
                </c:pt>
                <c:pt idx="4">
                  <c:v>1.61</c:v>
                </c:pt>
                <c:pt idx="5">
                  <c:v>1.54</c:v>
                </c:pt>
                <c:pt idx="6">
                  <c:v>1.52</c:v>
                </c:pt>
                <c:pt idx="7">
                  <c:v>1.47</c:v>
                </c:pt>
                <c:pt idx="8">
                  <c:v>1.38</c:v>
                </c:pt>
                <c:pt idx="9">
                  <c:v>1.23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98-4428-8A34-014B3464E5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07257199"/>
        <c:axId val="1053462319"/>
        <c:axId val="0"/>
      </c:bar3DChart>
      <c:catAx>
        <c:axId val="507257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3462319"/>
        <c:crosses val="autoZero"/>
        <c:auto val="1"/>
        <c:lblAlgn val="ctr"/>
        <c:lblOffset val="100"/>
        <c:noMultiLvlLbl val="0"/>
      </c:catAx>
      <c:valAx>
        <c:axId val="1053462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7257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15834-1FD4-4E6E-A020-134155C9F8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2EC826-1A60-4B3F-8A77-0EC1AAFA5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9DDEDA-56B1-4BFB-818D-8E6DC0F29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B97125-F63C-4B00-9E9D-9779F08E1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BCB3E7-9B7E-4681-B4C7-90E79011F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9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E1C69-6049-447E-81A0-7F81F056F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BCE7D4-3C14-489F-80BE-BF2B6A72A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C67DDA-A541-450D-8873-A2BF944F6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300BFF-05A5-48EA-B480-5988B6EC9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AD9FF8-5D28-4919-B5D9-A3B92534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2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2F34BD-F150-4DE3-AA33-3BA84E706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2628904-011E-45AD-AE05-D6776B0C9D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C7062-C37C-4A96-A27F-6D8E1E127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481EE4-A06E-4C07-8D3C-348DDB031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EB057C-63E2-4DD5-97CA-5471B4FA0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64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B0836-7B90-4DBF-B2B6-9D8EC48E0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D9D57-1C3B-4505-8230-C0C0D1FAB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2ADF9-8C2D-482C-B930-0689D2A27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E40AEB-34A7-4122-AAC9-AE345504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4C449B-F530-468C-9414-2A097682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231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7DC03-AB9B-47BE-9F2A-4DAF05496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FC41AC-6F2A-4F91-83B1-2EE160F4C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449E87-D77B-42EC-A4CF-BC9224D78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E25127-8411-4565-9FD3-D99496654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753814-BB94-431F-BE0D-706ADC01E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38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336C3B-6AF6-4415-8645-CEB576403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C61B27-01BC-438C-8E33-FAB53CA80C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CF6A8D-BBDD-481B-B9A3-9B98C7ECC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E47770-A555-4AAA-9B2A-C5042C315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B6D0AD-521B-461F-99C7-07D438660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DD09C3-8B65-4095-854F-B8071993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F33F68-E807-4E15-AE5D-F4365B8F4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5026B7-3DD5-4A2F-8D16-7401CB575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E2B46B-F9F1-4203-85B9-163219632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C15EEF9-88F3-49E7-81B8-10DFCBFA3D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78CD501-97A5-4F6B-BF98-3B5D0251A9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FBF2A3-1DC8-43FF-9CC0-1635DD81E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B52F8FC-0515-4621-BE3C-13E62756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DA5C73-E2A1-4E14-AEBE-7E76A002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5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AA0D28-1F8E-451D-A6E8-D2386FD99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63E5DF5-7989-4DF1-9A27-19D33EAEB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503DAD-D4EA-438C-ABF5-67D91612E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8CC54B-A794-47D5-B19A-A86AF423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36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215331-4AD9-451A-95AF-BE9D68C18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7E061F6-D738-4A64-8CCC-DD6842358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49A687-4623-438F-A310-B3CA9708B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586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0F4F2-4766-4243-A020-69932A5AE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4F64C5-9913-425B-AFC1-CDE48A83A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0DED29-EAD8-48EB-ADF7-968ED8994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63BE32-7194-4673-B9C1-57408740F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C4D25D-A742-4E65-B1B7-FA6ACA53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807AFC-68C0-44C7-A079-FE4D97FB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180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996A5E-E2D1-4079-890F-8669BB660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78B998-9F4A-484B-9752-86CEBA76F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447DB1-E5AE-41C1-8807-D6A75F597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8D0689-00E1-473C-B237-FF43A0109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691DA7-A207-46DC-8156-E0581B3D2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ADE262-49D0-4EDC-8A85-F507F113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6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2C00A3-3FAD-4851-B849-2A66335DA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6E1C5B-C2FC-4E82-8E1D-DADD5D673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6F18C8-93A3-40E2-A3F8-C6B39AD8E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50A76-B0B6-4266-A1E0-6C5E2F541775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49C300-82FA-440B-8387-7BC4E24DC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A7C5F1-3E24-4382-9D9A-18439CA95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81D74-BD57-4422-8E9A-D266C2790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49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av@toipkro.ru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0CE76-F161-4473-A6D1-BE0C0AEE7D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05B8AE71-8CB0-4A85-AC72-2E4C191B2C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9284" y="-59267"/>
            <a:ext cx="12172716" cy="4732867"/>
          </a:xfrm>
          <a:prstGeom prst="rect">
            <a:avLst/>
          </a:prstGeom>
          <a:ln>
            <a:noFill/>
          </a:ln>
          <a:effectLst/>
          <a:extLst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14C1E6-4EB8-4315-9FF9-18F552CCBB36}"/>
              </a:ext>
            </a:extLst>
          </p:cNvPr>
          <p:cNvSpPr/>
          <p:nvPr/>
        </p:nvSpPr>
        <p:spPr>
          <a:xfrm>
            <a:off x="254000" y="4812307"/>
            <a:ext cx="1165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14C86"/>
                </a:solidFill>
              </a:rPr>
              <a:t>Результаты организации и проведения регионального конкурса </a:t>
            </a:r>
            <a:br>
              <a:rPr lang="en-US" sz="2800" b="1" i="1" dirty="0">
                <a:solidFill>
                  <a:srgbClr val="014C86"/>
                </a:solidFill>
              </a:rPr>
            </a:br>
            <a:r>
              <a:rPr lang="ru-RU" sz="2800" b="1" i="1" dirty="0">
                <a:solidFill>
                  <a:srgbClr val="014C86"/>
                </a:solidFill>
              </a:rPr>
              <a:t>«За нами будущее» </a:t>
            </a:r>
            <a:endParaRPr lang="ru-RU" sz="28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049612BA-3B42-401E-A1B8-FCE675064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84" y="6244697"/>
            <a:ext cx="12172716" cy="43550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i="1" dirty="0">
                <a:solidFill>
                  <a:srgbClr val="014C86"/>
                </a:solidFill>
              </a:rPr>
              <a:t>Серебрякова Александра Владимировна, старший преподаватель ЦРКП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018535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71" y="-36032"/>
            <a:ext cx="10379396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 «Решение кейсов»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72C0A1-E9FF-4A05-A788-7FFAFE4E2546}"/>
              </a:ext>
            </a:extLst>
          </p:cNvPr>
          <p:cNvSpPr/>
          <p:nvPr/>
        </p:nvSpPr>
        <p:spPr>
          <a:xfrm>
            <a:off x="7450533" y="6223895"/>
            <a:ext cx="34836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Среднее арифметическое всех оценок экспертов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7AE2E8A-4C2B-44C2-B8E5-48C015BD9C12}"/>
              </a:ext>
            </a:extLst>
          </p:cNvPr>
          <p:cNvSpPr/>
          <p:nvPr/>
        </p:nvSpPr>
        <p:spPr>
          <a:xfrm>
            <a:off x="2221273" y="1590756"/>
            <a:ext cx="348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14C86"/>
                </a:solidFill>
              </a:rPr>
              <a:t>Критерии оценивания</a:t>
            </a:r>
            <a:endParaRPr lang="ru-RU" sz="2000" b="1" dirty="0">
              <a:solidFill>
                <a:srgbClr val="014C86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608269-4ABE-4D69-B472-CF178A190D57}"/>
              </a:ext>
            </a:extLst>
          </p:cNvPr>
          <p:cNvSpPr/>
          <p:nvPr/>
        </p:nvSpPr>
        <p:spPr>
          <a:xfrm>
            <a:off x="1668505" y="1790811"/>
            <a:ext cx="40893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555"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dirty="0"/>
              <a:t>1. Критическое мышление: способность определять проблему и этапы ее решения;</a:t>
            </a:r>
          </a:p>
          <a:p>
            <a:pPr algn="just"/>
            <a:r>
              <a:rPr lang="ru-RU" sz="1600" dirty="0"/>
              <a:t>2. Креативность и оригинальность предлагаемых решений;</a:t>
            </a:r>
          </a:p>
          <a:p>
            <a:pPr algn="just"/>
            <a:r>
              <a:rPr lang="ru-RU" sz="1600" dirty="0"/>
              <a:t>3. Коммуникация в команде: владение техниками и приемами общения (слушания, убеждения) и вовлечения в деятельность членов команды;</a:t>
            </a:r>
          </a:p>
          <a:p>
            <a:pPr algn="just"/>
            <a:r>
              <a:rPr lang="ru-RU" sz="1600" dirty="0"/>
              <a:t>4. Способность предлагать решения на основе практического опыта, учитывать при принятии решения интересы участников образовательных отношений (обучающихся, их родителей, педагогических работников, образовательной организации).</a:t>
            </a:r>
          </a:p>
          <a:p>
            <a:endParaRPr lang="ru-RU" sz="1600" dirty="0"/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E0401DCD-AC96-4AB5-BF8F-F822E93197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7005116"/>
              </p:ext>
            </p:extLst>
          </p:nvPr>
        </p:nvGraphicFramePr>
        <p:xfrm>
          <a:off x="6146731" y="2315189"/>
          <a:ext cx="5939811" cy="379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Google Shape;334;p37">
            <a:extLst>
              <a:ext uri="{FF2B5EF4-FFF2-40B4-BE49-F238E27FC236}">
                <a16:creationId xmlns:a16="http://schemas.microsoft.com/office/drawing/2014/main" id="{D646060D-6207-435F-8E72-D417D2FBC69E}"/>
              </a:ext>
            </a:extLst>
          </p:cNvPr>
          <p:cNvSpPr/>
          <p:nvPr/>
        </p:nvSpPr>
        <p:spPr>
          <a:xfrm>
            <a:off x="8547476" y="216728"/>
            <a:ext cx="3483657" cy="1840672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F8EDF17-E805-48A3-BC2A-EF625A5FA8F3}"/>
              </a:ext>
            </a:extLst>
          </p:cNvPr>
          <p:cNvSpPr/>
          <p:nvPr/>
        </p:nvSpPr>
        <p:spPr>
          <a:xfrm>
            <a:off x="8900462" y="675399"/>
            <a:ext cx="27776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15 минут на обсуждение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5 минут на защиту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+mn-ea"/>
                <a:cs typeface="Times New Roman" panose="02020603050405020304" pitchFamily="18" charset="0"/>
              </a:rPr>
              <a:t>5 минут на вопросы жюри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105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71" y="-36032"/>
            <a:ext cx="10379396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 «Решение кейсов»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Google Shape;334;p37">
            <a:extLst>
              <a:ext uri="{FF2B5EF4-FFF2-40B4-BE49-F238E27FC236}">
                <a16:creationId xmlns:a16="http://schemas.microsoft.com/office/drawing/2014/main" id="{D646060D-6207-435F-8E72-D417D2FBC69E}"/>
              </a:ext>
            </a:extLst>
          </p:cNvPr>
          <p:cNvSpPr/>
          <p:nvPr/>
        </p:nvSpPr>
        <p:spPr>
          <a:xfrm>
            <a:off x="8547476" y="216728"/>
            <a:ext cx="3483657" cy="1840672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F8EDF17-E805-48A3-BC2A-EF625A5FA8F3}"/>
              </a:ext>
            </a:extLst>
          </p:cNvPr>
          <p:cNvSpPr/>
          <p:nvPr/>
        </p:nvSpPr>
        <p:spPr>
          <a:xfrm>
            <a:off x="8900462" y="675399"/>
            <a:ext cx="27776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15 минут на обсуждение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5 минут на защиту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+mn-ea"/>
                <a:cs typeface="Times New Roman" panose="02020603050405020304" pitchFamily="18" charset="0"/>
              </a:rPr>
              <a:t>5 минут на вопросы жюри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421A760-CE8F-4D7D-835F-C11642D0CDFE}"/>
              </a:ext>
            </a:extLst>
          </p:cNvPr>
          <p:cNvSpPr/>
          <p:nvPr/>
        </p:nvSpPr>
        <p:spPr>
          <a:xfrm>
            <a:off x="2224389" y="2310160"/>
            <a:ext cx="9015111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Вы — куратор/классный руководитель новой группы 1-го курса/ 11-го класса.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Группа/класс собрана из студентов/учеников из разных городов, с разным уровнем подготовки и социальным опытом. В течение первого месяца группа/класс не сплотилась, образовались несколько замкнутых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микрогрупп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по интересам. Общего командного духа нет, студенты/ученики общаются только внутри своих "кланов". Это мешает организации общих мероприятий и создает напряженную атмосферу на занятиях. Предложите конкретные инструменты и упражнения, которые можно использовать на кураторском/классном часе для сплочения коллектива.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66025F-9234-4261-A097-A104D3444BE5}"/>
              </a:ext>
            </a:extLst>
          </p:cNvPr>
          <p:cNvSpPr/>
          <p:nvPr/>
        </p:nvSpPr>
        <p:spPr>
          <a:xfrm>
            <a:off x="2224389" y="1783670"/>
            <a:ext cx="348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14C86"/>
                </a:solidFill>
              </a:rPr>
              <a:t>Пример кейса:</a:t>
            </a:r>
            <a:endParaRPr lang="ru-RU" sz="2000" b="1" dirty="0">
              <a:solidFill>
                <a:srgbClr val="014C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95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71" y="-76301"/>
            <a:ext cx="10379396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 «Мастер-класс»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72C0A1-E9FF-4A05-A788-7FFAFE4E2546}"/>
              </a:ext>
            </a:extLst>
          </p:cNvPr>
          <p:cNvSpPr/>
          <p:nvPr/>
        </p:nvSpPr>
        <p:spPr>
          <a:xfrm>
            <a:off x="7467466" y="6428064"/>
            <a:ext cx="34836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Среднее арифметическое всех оценок экспертов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7AE2E8A-4C2B-44C2-B8E5-48C015BD9C12}"/>
              </a:ext>
            </a:extLst>
          </p:cNvPr>
          <p:cNvSpPr/>
          <p:nvPr/>
        </p:nvSpPr>
        <p:spPr>
          <a:xfrm>
            <a:off x="2358468" y="1138045"/>
            <a:ext cx="348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>
                <a:solidFill>
                  <a:srgbClr val="014C86"/>
                </a:solidFill>
              </a:rPr>
              <a:t>Критерии оценивания</a:t>
            </a:r>
            <a:endParaRPr lang="ru-RU" sz="2000" b="1" dirty="0">
              <a:solidFill>
                <a:srgbClr val="014C86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608269-4ABE-4D69-B472-CF178A190D57}"/>
              </a:ext>
            </a:extLst>
          </p:cNvPr>
          <p:cNvSpPr/>
          <p:nvPr/>
        </p:nvSpPr>
        <p:spPr>
          <a:xfrm>
            <a:off x="1651737" y="1347606"/>
            <a:ext cx="408939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555" algn="just">
              <a:spcAft>
                <a:spcPts val="0"/>
              </a:spcAft>
            </a:pPr>
            <a:endParaRPr lang="ru-RU" sz="1200" dirty="0">
              <a:effectLst/>
              <a:ea typeface="Times New Roman" panose="02020603050405020304" pitchFamily="18" charset="0"/>
            </a:endParaRPr>
          </a:p>
          <a:p>
            <a:pPr algn="just"/>
            <a:r>
              <a:rPr lang="ru-RU" sz="1200" dirty="0"/>
              <a:t>1. В ходе занятия обоснована актуальность представляемой практики и ее значимость для достижения целей воспитания; </a:t>
            </a:r>
          </a:p>
          <a:p>
            <a:pPr algn="just"/>
            <a:r>
              <a:rPr lang="ru-RU" sz="1200" dirty="0"/>
              <a:t>2.      В ходе занятия продемонстрирована практическая направленность технологий, методов, приемов на достижение воспитательного результата;</a:t>
            </a:r>
          </a:p>
          <a:p>
            <a:pPr algn="just"/>
            <a:r>
              <a:rPr lang="ru-RU" sz="1200" dirty="0"/>
              <a:t>3.     Обосновывает результативность и значимость воспитательной практики для всех субъектов воспитания;</a:t>
            </a:r>
          </a:p>
          <a:p>
            <a:pPr algn="just"/>
            <a:r>
              <a:rPr lang="ru-RU" sz="1200" dirty="0"/>
              <a:t>4.     В ходе занятия продемонстрирован оптимальный объем его содержания, обеспечена четкая его структура и хронометраж;</a:t>
            </a:r>
          </a:p>
          <a:p>
            <a:pPr algn="just"/>
            <a:r>
              <a:rPr lang="ru-RU" sz="1200" dirty="0"/>
              <a:t>5.     В ходе занятия показана возможность тиражирования практики предложены конкретные рекомендации по ее использованию и адаптации к иным условиям;</a:t>
            </a:r>
          </a:p>
          <a:p>
            <a:pPr algn="just"/>
            <a:r>
              <a:rPr lang="ru-RU" sz="1200" dirty="0"/>
              <a:t>6. В ходе занятия оптимально использованы средства наглядности, раздаточный материал и иные подобные материалы; </a:t>
            </a:r>
          </a:p>
          <a:p>
            <a:pPr algn="just"/>
            <a:r>
              <a:rPr lang="ru-RU" sz="1200" dirty="0"/>
              <a:t>7. В ходе занятия точно и корректно использовалась профессиональная терминология, не допускались речевые ошибки;</a:t>
            </a:r>
          </a:p>
          <a:p>
            <a:pPr algn="just"/>
            <a:r>
              <a:rPr lang="ru-RU" sz="1200" dirty="0"/>
              <a:t>8. В ходе занятия демонстрировались владение навыками публичного выступления, приемы привлечения внимания;</a:t>
            </a:r>
          </a:p>
          <a:p>
            <a:pPr algn="just"/>
            <a:r>
              <a:rPr lang="ru-RU" sz="1200" dirty="0"/>
              <a:t>9. В ходе занятия стимулировался интерес профессиональной аудитории, от аудитории была получена позитивная обратная связь;</a:t>
            </a:r>
          </a:p>
          <a:p>
            <a:pPr algn="just"/>
            <a:r>
              <a:rPr lang="ru-RU" sz="1200" dirty="0"/>
              <a:t>10. В ходе занятия демонстрировалась рефлексивная культура, оценивалась степень реализации занятия и достижения планируемых результатов.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DA103CE9-0F4D-49F9-B466-AD9D463FAA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904683"/>
              </p:ext>
            </p:extLst>
          </p:nvPr>
        </p:nvGraphicFramePr>
        <p:xfrm>
          <a:off x="6213904" y="1476470"/>
          <a:ext cx="5742627" cy="4951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Google Shape;334;p37">
            <a:extLst>
              <a:ext uri="{FF2B5EF4-FFF2-40B4-BE49-F238E27FC236}">
                <a16:creationId xmlns:a16="http://schemas.microsoft.com/office/drawing/2014/main" id="{BD2DCDD7-CCFC-4341-8173-1140E61A36A6}"/>
              </a:ext>
            </a:extLst>
          </p:cNvPr>
          <p:cNvSpPr/>
          <p:nvPr/>
        </p:nvSpPr>
        <p:spPr>
          <a:xfrm>
            <a:off x="8255579" y="219967"/>
            <a:ext cx="3830029" cy="1169386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5F6F18E-E91A-4B84-82A4-62BCABF1C318}"/>
              </a:ext>
            </a:extLst>
          </p:cNvPr>
          <p:cNvSpPr/>
          <p:nvPr/>
        </p:nvSpPr>
        <p:spPr>
          <a:xfrm>
            <a:off x="8707951" y="491714"/>
            <a:ext cx="31756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20 минут – представление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10 минут – ответы на вопросы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209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730" y="152937"/>
            <a:ext cx="10607996" cy="1325563"/>
          </a:xfrm>
        </p:spPr>
        <p:txBody>
          <a:bodyPr>
            <a:noAutofit/>
          </a:bodyPr>
          <a:lstStyle/>
          <a:p>
            <a:r>
              <a:rPr lang="ru-RU" sz="5000" b="1" i="1" dirty="0">
                <a:solidFill>
                  <a:srgbClr val="014C86"/>
                </a:solidFill>
                <a:latin typeface="+mn-lt"/>
              </a:rPr>
              <a:t>Победители и призёры</a:t>
            </a:r>
            <a:endParaRPr lang="ru-RU" sz="5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pic>
        <p:nvPicPr>
          <p:cNvPr id="8" name="Рисунок 7" descr="Пьедестал">
            <a:extLst>
              <a:ext uri="{FF2B5EF4-FFF2-40B4-BE49-F238E27FC236}">
                <a16:creationId xmlns:a16="http://schemas.microsoft.com/office/drawing/2014/main" id="{2D8A6158-3F19-4D3F-82F5-A07349D5F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5007" y="152937"/>
            <a:ext cx="1404723" cy="140472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20A6911-6FE0-4A9F-8FFA-EBFAE5CF1305}"/>
              </a:ext>
            </a:extLst>
          </p:cNvPr>
          <p:cNvSpPr/>
          <p:nvPr/>
        </p:nvSpPr>
        <p:spPr>
          <a:xfrm>
            <a:off x="1713094" y="1471639"/>
            <a:ext cx="91073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0" dirty="0">
                <a:solidFill>
                  <a:srgbClr val="014C86"/>
                </a:solidFill>
                <a:effectLst/>
                <a:latin typeface="Open Sans"/>
              </a:rPr>
              <a:t>«Классный </a:t>
            </a:r>
            <a:r>
              <a:rPr lang="ru-RU" sz="1600" b="1" i="0" dirty="0" err="1">
                <a:solidFill>
                  <a:srgbClr val="014C86"/>
                </a:solidFill>
                <a:effectLst/>
                <a:latin typeface="Open Sans"/>
              </a:rPr>
              <a:t>классный</a:t>
            </a:r>
            <a:r>
              <a:rPr lang="ru-RU" sz="1600" b="1" i="0" dirty="0">
                <a:solidFill>
                  <a:srgbClr val="014C86"/>
                </a:solidFill>
                <a:effectLst/>
                <a:latin typeface="Open Sans"/>
              </a:rPr>
              <a:t>»: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1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учитель географии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Пушкарева Юлия Сергеевна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МБОУ «</a:t>
            </a:r>
            <a:r>
              <a:rPr lang="ru-RU" sz="1600" b="0" i="0" dirty="0" err="1">
                <a:solidFill>
                  <a:srgbClr val="000000"/>
                </a:solidFill>
                <a:effectLst/>
              </a:rPr>
              <a:t>Новоколоминская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 СОШ» </a:t>
            </a:r>
            <a:r>
              <a:rPr lang="ru-RU" sz="1600" b="0" i="0" dirty="0" err="1">
                <a:solidFill>
                  <a:srgbClr val="000000"/>
                </a:solidFill>
                <a:effectLst/>
              </a:rPr>
              <a:t>Чаинского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 района;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2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учитель английского языка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Сергеева Анастасия Дмитриевна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МОУ «Михайловская СОШ» Зырянского района;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3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учитель математики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Рублева Татьяна Владимировна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МАОУ «СОШ № 7 им. Н.Г. Барышева» г. Колпашево.</a:t>
            </a:r>
            <a:endParaRPr lang="ru-RU" sz="1600" b="0" i="0" dirty="0">
              <a:solidFill>
                <a:srgbClr val="4A4A4A"/>
              </a:solidFill>
              <a:effectLst/>
            </a:endParaRPr>
          </a:p>
          <a:p>
            <a:pPr algn="just"/>
            <a:r>
              <a:rPr lang="ru-RU" sz="1600" b="1" i="0" dirty="0">
                <a:solidFill>
                  <a:srgbClr val="014C86"/>
                </a:solidFill>
                <a:effectLst/>
              </a:rPr>
              <a:t>«Воспитатель-профессионал»: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1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педагог-организатор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Примакова Юлия Викторовна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ОГБПОУ «Томский механико-технологический техникум»;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2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педагог дополнительного образования </a:t>
            </a:r>
            <a:r>
              <a:rPr lang="ru-RU" sz="1600" b="1" i="0" dirty="0" err="1">
                <a:solidFill>
                  <a:srgbClr val="000000"/>
                </a:solidFill>
                <a:effectLst/>
              </a:rPr>
              <a:t>Монголина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 Виктория Анатольевна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МАОУ ДО «Районный дом творчества» </a:t>
            </a:r>
            <a:r>
              <a:rPr lang="ru-RU" sz="1600" b="0" i="0" dirty="0" err="1">
                <a:solidFill>
                  <a:srgbClr val="000000"/>
                </a:solidFill>
                <a:effectLst/>
              </a:rPr>
              <a:t>Верхнекетского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 района;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3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педагог-организатор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Савельева Алина Витальевна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ОГБПОУ «Томский государственный педагогический колледж» </a:t>
            </a:r>
            <a:endParaRPr lang="ru-RU" sz="1600" b="0" i="0" dirty="0">
              <a:solidFill>
                <a:srgbClr val="4A4A4A"/>
              </a:solidFill>
              <a:effectLst/>
            </a:endParaRPr>
          </a:p>
          <a:p>
            <a:pPr algn="just"/>
            <a:r>
              <a:rPr lang="ru-RU" sz="1600" b="1" i="0" dirty="0">
                <a:solidFill>
                  <a:srgbClr val="014C86"/>
                </a:solidFill>
                <a:effectLst/>
              </a:rPr>
              <a:t>«Советник года»: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1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советник директора </a:t>
            </a:r>
            <a:r>
              <a:rPr lang="ru-RU" sz="1600" b="1" i="0" dirty="0" err="1">
                <a:solidFill>
                  <a:srgbClr val="000000"/>
                </a:solidFill>
                <a:effectLst/>
              </a:rPr>
              <a:t>Попелыгина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 Алена Владимировна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ОГБПОУ «Колледж индустрии питания, торговли и сферы услуг»;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2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советник директора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Попович Андрей Алексеевич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МАОУ «</a:t>
            </a:r>
            <a:r>
              <a:rPr lang="ru-RU" sz="1600" b="0" i="0" dirty="0" err="1">
                <a:solidFill>
                  <a:srgbClr val="000000"/>
                </a:solidFill>
                <a:effectLst/>
              </a:rPr>
              <a:t>Кожевниковская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 СОШ № 1»; </a:t>
            </a:r>
          </a:p>
          <a:p>
            <a:pPr algn="just"/>
            <a:r>
              <a:rPr lang="ru-RU" sz="1600" b="1" i="0" dirty="0">
                <a:solidFill>
                  <a:srgbClr val="000000"/>
                </a:solidFill>
                <a:effectLst/>
              </a:rPr>
              <a:t>3 место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– советник директора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Балабанова Мария Михайловна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, МАОУ «СОШ № 2 им. Ф.А. Трифонова» г. Колпашево</a:t>
            </a:r>
            <a:endParaRPr lang="ru-RU" sz="1600" b="0" i="0" dirty="0">
              <a:solidFill>
                <a:srgbClr val="4A4A4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9957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295" y="287867"/>
            <a:ext cx="5237168" cy="13188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000" b="1" i="1" dirty="0">
                <a:solidFill>
                  <a:srgbClr val="014C86"/>
                </a:solidFill>
                <a:latin typeface="+mn-lt"/>
              </a:rPr>
              <a:t>Распоряжение об итогах конкурса «За нами будущее»</a:t>
            </a:r>
            <a:endParaRPr lang="ru-RU" sz="5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83" y="5822684"/>
            <a:ext cx="907257" cy="907257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2D85DE-9C2C-43B2-AD15-D75EA3BF6F3C}"/>
              </a:ext>
            </a:extLst>
          </p:cNvPr>
          <p:cNvSpPr/>
          <p:nvPr/>
        </p:nvSpPr>
        <p:spPr>
          <a:xfrm>
            <a:off x="7368660" y="0"/>
            <a:ext cx="41948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1" u="none" strike="noStrike" kern="1200" cap="none" spc="0" normalizeH="0" baseline="0" noProof="0" dirty="0">
                <a:ln>
                  <a:noFill/>
                </a:ln>
                <a:solidFill>
                  <a:srgbClr val="014C8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Сертификаты участников</a:t>
            </a:r>
            <a:endParaRPr kumimoji="0" lang="ru-RU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B31B264-16ED-4948-8DC2-A35756FEE0EC}"/>
              </a:ext>
            </a:extLst>
          </p:cNvPr>
          <p:cNvCxnSpPr/>
          <p:nvPr/>
        </p:nvCxnSpPr>
        <p:spPr>
          <a:xfrm>
            <a:off x="6807200" y="287867"/>
            <a:ext cx="101600" cy="5988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7E15A8-7A48-482E-8FC3-E37F6FBCCAA8}"/>
              </a:ext>
            </a:extLst>
          </p:cNvPr>
          <p:cNvSpPr/>
          <p:nvPr/>
        </p:nvSpPr>
        <p:spPr>
          <a:xfrm>
            <a:off x="1689100" y="2129135"/>
            <a:ext cx="495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https://toipkro.ru/content/editor/5.%20CRKP/KONKYRSY/Za%20Nami%20Budushee/Rasporyazhenie-DOTO-ot-24-11-2025-1763.pdf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330C30-6C70-4DBE-9D43-CCFB4EE6D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65" y="3052465"/>
            <a:ext cx="3004936" cy="300493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E12286D-E919-4188-80B5-2986CA23BF32}"/>
              </a:ext>
            </a:extLst>
          </p:cNvPr>
          <p:cNvSpPr/>
          <p:nvPr/>
        </p:nvSpPr>
        <p:spPr>
          <a:xfrm>
            <a:off x="6908800" y="2169378"/>
            <a:ext cx="5300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https://cloud.toipkro.ru/index.php/s/H4inEcN7rJLnPzd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FB08518-C50C-4655-9A3A-7787CF6B97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99" y="3005271"/>
            <a:ext cx="3004936" cy="300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93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771884"/>
            <a:ext cx="907257" cy="907257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D4AAF17-DCDB-44EC-A40E-8D748F9707B9}"/>
              </a:ext>
            </a:extLst>
          </p:cNvPr>
          <p:cNvSpPr/>
          <p:nvPr/>
        </p:nvSpPr>
        <p:spPr>
          <a:xfrm>
            <a:off x="6284832" y="2540000"/>
            <a:ext cx="5712811" cy="39959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0D16D3-4904-4B9C-B2C6-9AE59ABA0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188" y="3900122"/>
            <a:ext cx="2531532" cy="2531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6D14FA7-B2C5-4662-B936-4A5BE2CFF815}"/>
              </a:ext>
            </a:extLst>
          </p:cNvPr>
          <p:cNvSpPr/>
          <p:nvPr/>
        </p:nvSpPr>
        <p:spPr>
          <a:xfrm>
            <a:off x="6593205" y="3715160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+7 (3822) 90-20-4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D385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hlinkClick r:id="rId5"/>
              </a:rPr>
              <a:t>sav@toipkro.ru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BBB726-71F3-461D-9CAC-C3084916B27F}"/>
              </a:ext>
            </a:extLst>
          </p:cNvPr>
          <p:cNvSpPr txBox="1"/>
          <p:nvPr/>
        </p:nvSpPr>
        <p:spPr>
          <a:xfrm>
            <a:off x="6944004" y="2771389"/>
            <a:ext cx="4291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14C86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БУДЕМ НА СВЯЗИ!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4B78B3-71DF-436C-84E2-5BFF13DF3D9C}"/>
              </a:ext>
            </a:extLst>
          </p:cNvPr>
          <p:cNvSpPr/>
          <p:nvPr/>
        </p:nvSpPr>
        <p:spPr>
          <a:xfrm>
            <a:off x="1651737" y="303775"/>
            <a:ext cx="6096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srgbClr val="014C8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Результаты организации и проведения регионального конкурса </a:t>
            </a:r>
            <a:b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14C8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srgbClr val="014C8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«За нами будущее» </a:t>
            </a:r>
            <a:endParaRPr kumimoji="0" lang="ru-RU" sz="4000" b="0" i="1" u="none" strike="noStrike" kern="1200" cap="none" spc="0" normalizeH="0" baseline="0" noProof="0" dirty="0">
              <a:ln>
                <a:noFill/>
              </a:ln>
              <a:solidFill>
                <a:srgbClr val="014C8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661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458B1-DE25-4A46-ACA9-4EE832A5C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>
                <a:solidFill>
                  <a:srgbClr val="014C86"/>
                </a:solidFill>
                <a:latin typeface="+mn-lt"/>
              </a:rPr>
              <a:t>«За нами будущее»</a:t>
            </a:r>
            <a:endParaRPr lang="ru-RU" sz="5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73130B-2702-41BE-B186-BC75286F4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475" y="1835150"/>
            <a:ext cx="9677400" cy="43889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 период </a:t>
            </a:r>
            <a:r>
              <a:rPr lang="ru-RU" b="1" dirty="0"/>
              <a:t>с 23 июня по 24 ноября 2025 года</a:t>
            </a:r>
          </a:p>
          <a:p>
            <a:pPr lvl="0" algn="just"/>
            <a:r>
              <a:rPr lang="ru-RU" sz="2000" dirty="0">
                <a:solidFill>
                  <a:srgbClr val="014C86"/>
                </a:solidFill>
              </a:rPr>
              <a:t>«Классный </a:t>
            </a:r>
            <a:r>
              <a:rPr lang="ru-RU" sz="2000" dirty="0" err="1">
                <a:solidFill>
                  <a:srgbClr val="014C86"/>
                </a:solidFill>
              </a:rPr>
              <a:t>классный</a:t>
            </a:r>
            <a:r>
              <a:rPr lang="ru-RU" sz="2000" dirty="0">
                <a:solidFill>
                  <a:srgbClr val="014C86"/>
                </a:solidFill>
              </a:rPr>
              <a:t>» </a:t>
            </a:r>
            <a:r>
              <a:rPr lang="ru-RU" sz="2000" dirty="0"/>
              <a:t>педагогические работники общеобразовательных организаций и профессиональных образовательных организаций Томской области, выполняющие функции классного руководителя, куратора учебной группы;</a:t>
            </a:r>
          </a:p>
          <a:p>
            <a:pPr lvl="0" algn="just"/>
            <a:r>
              <a:rPr lang="ru-RU" sz="2000" dirty="0">
                <a:solidFill>
                  <a:srgbClr val="014C86"/>
                </a:solidFill>
              </a:rPr>
              <a:t>«Советник года» </a:t>
            </a:r>
            <a:r>
              <a:rPr lang="ru-RU" sz="2000" dirty="0"/>
              <a:t>лица, занимающие должность советника директора по воспитанию и взаимодействию с детскими общественными объединениями;</a:t>
            </a:r>
          </a:p>
          <a:p>
            <a:pPr lvl="0" algn="just"/>
            <a:r>
              <a:rPr lang="ru-RU" sz="2000" dirty="0">
                <a:solidFill>
                  <a:srgbClr val="014C86"/>
                </a:solidFill>
              </a:rPr>
              <a:t>«Воспитатель-профессионал» </a:t>
            </a:r>
            <a:r>
              <a:rPr lang="ru-RU" sz="2000" dirty="0"/>
              <a:t>педагогические работники общеобразовательных организаций, организаций дополнительного образования и профессиональных образовательных организаций, осуществляющих организацию и реализацию воспитательной деятельности: учителя, педагоги дополнительного образования, педагоги-организаторы, старшие вожатые, социальные педагоги, тьюторы, воспитатели (за исключением старших воспитателей и воспитателей групп дошкольного возраста), заместители директора по учебно-воспитательной и воспитательной работе, руководители структурных подразделений и направлению «воспитание», преподаватели, тренеры-преподаватели, педагоги-библиотекари. 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1446A8-F37E-494B-A44F-3C8DA51A7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24000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E68A45F8-D398-40AC-8A20-B90D122FD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24D5FC-034E-4297-A723-5B3F907FD2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8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458B1-DE25-4A46-ACA9-4EE832A5C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>
                <a:solidFill>
                  <a:srgbClr val="014C86"/>
                </a:solidFill>
                <a:latin typeface="+mn-lt"/>
              </a:rPr>
              <a:t>«За нами будущее»</a:t>
            </a:r>
            <a:endParaRPr lang="ru-RU" sz="5400" dirty="0">
              <a:latin typeface="+mn-lt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2DBA12-9B90-42CC-BB9E-7457C28B1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1650" y="188277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ru-RU" dirty="0"/>
              <a:t>3 этапа: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/>
              <a:t> Сбор заявок.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/>
              <a:t>Второй этап – дистанционный: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ru-RU" dirty="0"/>
              <a:t>- видеоролик </a:t>
            </a:r>
            <a:r>
              <a:rPr lang="ru-RU" i="1" dirty="0"/>
              <a:t>«Визитная карточка»</a:t>
            </a:r>
            <a:r>
              <a:rPr lang="ru-RU" dirty="0"/>
              <a:t>;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ru-RU" dirty="0"/>
              <a:t>- материалы </a:t>
            </a:r>
            <a:r>
              <a:rPr lang="ru-RU" i="1" dirty="0"/>
              <a:t>«Паспорт воспитательной практики».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/>
              <a:t>Третий этап – очный: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ru-RU" dirty="0"/>
              <a:t>- индивидуальное конкурсное испытание </a:t>
            </a:r>
            <a:r>
              <a:rPr lang="ru-RU" i="1" dirty="0"/>
              <a:t>«Интервью»;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ru-RU" dirty="0"/>
              <a:t>- групповое конкурсное испытание </a:t>
            </a:r>
            <a:r>
              <a:rPr lang="ru-RU" i="1" dirty="0"/>
              <a:t>«Решение кейсов»;</a:t>
            </a:r>
            <a:endParaRPr lang="ru-RU" dirty="0"/>
          </a:p>
          <a:p>
            <a:pPr marL="0" indent="0">
              <a:buClr>
                <a:srgbClr val="C00000"/>
              </a:buClr>
              <a:buNone/>
            </a:pPr>
            <a:r>
              <a:rPr lang="ru-RU" dirty="0"/>
              <a:t>-индивидуальное конкурсное испытание </a:t>
            </a:r>
            <a:r>
              <a:rPr lang="ru-RU" i="1" dirty="0"/>
              <a:t>«Мастер-класс».</a:t>
            </a:r>
            <a:endParaRPr lang="ru-RU" dirty="0"/>
          </a:p>
          <a:p>
            <a:pPr>
              <a:buClr>
                <a:srgbClr val="014C86"/>
              </a:buClr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FD513D-7AA3-4219-BED2-6A34A80AC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24000" cy="685800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075F9BBE-A1C0-480E-AA8C-F18115EFA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9F84D9-DCF1-4032-A1C7-B32D93D1CE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1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458B1-DE25-4A46-ACA9-4EE832A5C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>
                <a:solidFill>
                  <a:srgbClr val="014C86"/>
                </a:solidFill>
                <a:latin typeface="+mn-lt"/>
              </a:rPr>
              <a:t>«За нами будущее»</a:t>
            </a:r>
            <a:endParaRPr lang="ru-RU" sz="5400" dirty="0">
              <a:latin typeface="+mn-lt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2DBA12-9B90-42CC-BB9E-7457C28B1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383" y="1806575"/>
            <a:ext cx="8752417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ru-RU" u="sng" dirty="0"/>
              <a:t>Документы для подачи заявки: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/>
              <a:t>Заявка (приложение к положению);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/>
              <a:t>Справка от образовательной организации;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/>
              <a:t>Конкурсные материалы (разместить в виртуальном хранилище (Облако, Яндекс-диск), прислать ссылку);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dirty="0"/>
              <a:t>Цветное портретное фото в формате </a:t>
            </a:r>
            <a:r>
              <a:rPr lang="en-US" dirty="0"/>
              <a:t>*JPEG</a:t>
            </a:r>
            <a:r>
              <a:rPr lang="ru-RU" dirty="0"/>
              <a:t>;</a:t>
            </a:r>
            <a:endParaRPr lang="en-US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/>
              <a:t>C</a:t>
            </a:r>
            <a:r>
              <a:rPr lang="ru-RU" dirty="0" err="1"/>
              <a:t>огласие</a:t>
            </a:r>
            <a:r>
              <a:rPr lang="ru-RU" dirty="0"/>
              <a:t> на обработку персональных данных.</a:t>
            </a:r>
          </a:p>
          <a:p>
            <a:pPr marL="0" indent="0">
              <a:buClr>
                <a:srgbClr val="C00000"/>
              </a:buClr>
              <a:buNone/>
            </a:pPr>
            <a:endParaRPr lang="ru-RU" dirty="0"/>
          </a:p>
          <a:p>
            <a:pPr>
              <a:buClr>
                <a:srgbClr val="014C86"/>
              </a:buClr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FD513D-7AA3-4219-BED2-6A34A80AC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24000" cy="685800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075F9BBE-A1C0-480E-AA8C-F18115EFA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9F84D9-DCF1-4032-A1C7-B32D93D1CE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24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7286625" cy="1325563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Подача заявок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DD75BDA-6391-47B9-86FE-403BC5D60604}"/>
              </a:ext>
            </a:extLst>
          </p:cNvPr>
          <p:cNvSpPr/>
          <p:nvPr/>
        </p:nvSpPr>
        <p:spPr>
          <a:xfrm>
            <a:off x="9455620" y="710060"/>
            <a:ext cx="1731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Всего 67 заявок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72C0A1-E9FF-4A05-A788-7FFAFE4E2546}"/>
              </a:ext>
            </a:extLst>
          </p:cNvPr>
          <p:cNvSpPr/>
          <p:nvPr/>
        </p:nvSpPr>
        <p:spPr>
          <a:xfrm>
            <a:off x="2082798" y="5802094"/>
            <a:ext cx="894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Распределение конкурсантов по муниципальным образованиям Томской области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34;p37">
            <a:extLst>
              <a:ext uri="{FF2B5EF4-FFF2-40B4-BE49-F238E27FC236}">
                <a16:creationId xmlns:a16="http://schemas.microsoft.com/office/drawing/2014/main" id="{92C759A1-E837-48CB-8389-76AD633A9583}"/>
              </a:ext>
            </a:extLst>
          </p:cNvPr>
          <p:cNvSpPr/>
          <p:nvPr/>
        </p:nvSpPr>
        <p:spPr>
          <a:xfrm>
            <a:off x="9246912" y="520712"/>
            <a:ext cx="2336162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E3B621A-EB47-4B81-AB29-17A36C37D08C}"/>
              </a:ext>
            </a:extLst>
          </p:cNvPr>
          <p:cNvSpPr/>
          <p:nvPr/>
        </p:nvSpPr>
        <p:spPr>
          <a:xfrm>
            <a:off x="9317217" y="2043782"/>
            <a:ext cx="2622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«Классный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классный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»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2D2266F-D15D-430E-B051-1A5E4661025E}"/>
              </a:ext>
            </a:extLst>
          </p:cNvPr>
          <p:cNvSpPr/>
          <p:nvPr/>
        </p:nvSpPr>
        <p:spPr>
          <a:xfrm>
            <a:off x="10146908" y="2351857"/>
            <a:ext cx="1099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11 заявок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70730E-31D2-4BA3-8C00-A5000C1B691A}"/>
              </a:ext>
            </a:extLst>
          </p:cNvPr>
          <p:cNvSpPr/>
          <p:nvPr/>
        </p:nvSpPr>
        <p:spPr>
          <a:xfrm>
            <a:off x="8949407" y="3134056"/>
            <a:ext cx="330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«Воспитатель-профессионал»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19EB49-95D7-4969-8141-11FA03C32102}"/>
              </a:ext>
            </a:extLst>
          </p:cNvPr>
          <p:cNvSpPr/>
          <p:nvPr/>
        </p:nvSpPr>
        <p:spPr>
          <a:xfrm>
            <a:off x="10103633" y="3415055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9 заявок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82C9EF3-3DBE-468F-8D66-0019277E6601}"/>
              </a:ext>
            </a:extLst>
          </p:cNvPr>
          <p:cNvSpPr/>
          <p:nvPr/>
        </p:nvSpPr>
        <p:spPr>
          <a:xfrm>
            <a:off x="9720738" y="4231537"/>
            <a:ext cx="1929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«Советник года»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F019668-7885-487E-8F28-9A8386ACBD67}"/>
              </a:ext>
            </a:extLst>
          </p:cNvPr>
          <p:cNvSpPr/>
          <p:nvPr/>
        </p:nvSpPr>
        <p:spPr>
          <a:xfrm>
            <a:off x="10036395" y="452140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47 заявок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BCBFF408-74B8-4257-904F-88DC680602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3111543"/>
              </p:ext>
            </p:extLst>
          </p:nvPr>
        </p:nvGraphicFramePr>
        <p:xfrm>
          <a:off x="1524000" y="1397486"/>
          <a:ext cx="7639050" cy="4063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6644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7286625" cy="1325563"/>
          </a:xfrm>
        </p:spPr>
        <p:txBody>
          <a:bodyPr>
            <a:normAutofit fontScale="90000"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 «Визитная карточка»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72C0A1-E9FF-4A05-A788-7FFAFE4E2546}"/>
              </a:ext>
            </a:extLst>
          </p:cNvPr>
          <p:cNvSpPr/>
          <p:nvPr/>
        </p:nvSpPr>
        <p:spPr>
          <a:xfrm>
            <a:off x="7196533" y="6047621"/>
            <a:ext cx="3483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Среднее арифметическое всех оценок экспертов </a:t>
            </a:r>
          </a:p>
          <a:p>
            <a:endParaRPr lang="ru-RU" sz="1200" dirty="0"/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4E683136-2675-45A4-B505-A5BBF55696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13607"/>
              </p:ext>
            </p:extLst>
          </p:nvPr>
        </p:nvGraphicFramePr>
        <p:xfrm>
          <a:off x="6201804" y="1820465"/>
          <a:ext cx="5829329" cy="4023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1F99B2-E9DE-474B-BC42-58A203EA3169}"/>
              </a:ext>
            </a:extLst>
          </p:cNvPr>
          <p:cNvSpPr/>
          <p:nvPr/>
        </p:nvSpPr>
        <p:spPr>
          <a:xfrm>
            <a:off x="1641858" y="1784376"/>
            <a:ext cx="42515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Нацеленность воспитательной деятельности на сохранение и укрепление традиционных духовно-нравственных ценностей;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Индивидуальный стиль профессиональной деятельности участника и оригинальность воспитательной практики;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Представление информации целостно и структурированно, раскрытие личной педагогической позиции участника, приоритетов профессиональной деятельности;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Отражение содержания и результатов воспитательной практики участников Конкурса;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Демонстрация творческого подхода, нестандартных решений в презентации собственной профессиональной деятельности;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Интерес, вызываемый композицией и содержанием видеоролика; 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Демонстрация информационной, коммуникативной и языковой культуры участника Конкурса.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7AE2E8A-4C2B-44C2-B8E5-48C015BD9C12}"/>
              </a:ext>
            </a:extLst>
          </p:cNvPr>
          <p:cNvSpPr/>
          <p:nvPr/>
        </p:nvSpPr>
        <p:spPr>
          <a:xfrm>
            <a:off x="2612342" y="1354915"/>
            <a:ext cx="348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>
                <a:solidFill>
                  <a:srgbClr val="014C86"/>
                </a:solidFill>
              </a:rPr>
              <a:t>Критерии оценивания</a:t>
            </a:r>
            <a:endParaRPr lang="ru-RU" sz="2000" b="1" dirty="0">
              <a:solidFill>
                <a:srgbClr val="014C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900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7939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 «Паспорт воспитательной практики»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72C0A1-E9FF-4A05-A788-7FFAFE4E2546}"/>
              </a:ext>
            </a:extLst>
          </p:cNvPr>
          <p:cNvSpPr/>
          <p:nvPr/>
        </p:nvSpPr>
        <p:spPr>
          <a:xfrm>
            <a:off x="7518265" y="6401024"/>
            <a:ext cx="34836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Среднее арифметическое всех оценок экспертов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7AE2E8A-4C2B-44C2-B8E5-48C015BD9C12}"/>
              </a:ext>
            </a:extLst>
          </p:cNvPr>
          <p:cNvSpPr/>
          <p:nvPr/>
        </p:nvSpPr>
        <p:spPr>
          <a:xfrm>
            <a:off x="2612342" y="1616588"/>
            <a:ext cx="348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>
                <a:solidFill>
                  <a:srgbClr val="014C86"/>
                </a:solidFill>
              </a:rPr>
              <a:t>Критерии оценивания</a:t>
            </a:r>
            <a:endParaRPr lang="ru-RU" sz="2000" b="1" dirty="0">
              <a:solidFill>
                <a:srgbClr val="014C86"/>
              </a:solidFill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328FBF03-7EFE-4D6A-AFA0-597DC14739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4707303"/>
              </p:ext>
            </p:extLst>
          </p:nvPr>
        </p:nvGraphicFramePr>
        <p:xfrm>
          <a:off x="5978098" y="1631436"/>
          <a:ext cx="6053035" cy="476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608269-4ABE-4D69-B472-CF178A190D57}"/>
              </a:ext>
            </a:extLst>
          </p:cNvPr>
          <p:cNvSpPr/>
          <p:nvPr/>
        </p:nvSpPr>
        <p:spPr>
          <a:xfrm>
            <a:off x="1651737" y="1784376"/>
            <a:ext cx="40893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555" algn="just">
              <a:spcAft>
                <a:spcPts val="0"/>
              </a:spcAft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Ориентированность практики на реализацию государственной политики в области воспитания, на сохранение и укрепление традиционных российских духовно-нравственных ценностей;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Актуальность воспитательной практики обоснована четко и убедительно;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Соответствие целей, задач и планируемых результатов заявленному участником Конкурса наименованию воспитательной практики и номинации Конкурса;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Соответствие воспитательной практики целевой аудитории, возрастной группе;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Обоснованность используемых в воспитательной практике методических приемов;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Представленность количественных и качественных результатов, подтверждающих эффективность и результативность реализации воспитательной практики;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Практическая значимость для воспитательного процесса, в результате реализации практики могут быть решены значимые воспитательные задачи;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Материалы представляют интерес для профессионального сообщества;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Возможность тиражирования практики;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 Отсутствие орфографических, пунктуационных и грамматических ошибок.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078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10379396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 «Интервью»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72C0A1-E9FF-4A05-A788-7FFAFE4E2546}"/>
              </a:ext>
            </a:extLst>
          </p:cNvPr>
          <p:cNvSpPr/>
          <p:nvPr/>
        </p:nvSpPr>
        <p:spPr>
          <a:xfrm>
            <a:off x="7266194" y="5545685"/>
            <a:ext cx="34836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Среднее арифметическое всех оценок экспертов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7AE2E8A-4C2B-44C2-B8E5-48C015BD9C12}"/>
              </a:ext>
            </a:extLst>
          </p:cNvPr>
          <p:cNvSpPr/>
          <p:nvPr/>
        </p:nvSpPr>
        <p:spPr>
          <a:xfrm>
            <a:off x="2612342" y="1616588"/>
            <a:ext cx="348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>
                <a:solidFill>
                  <a:srgbClr val="014C86"/>
                </a:solidFill>
              </a:rPr>
              <a:t>Критерии оценивания</a:t>
            </a:r>
            <a:endParaRPr lang="ru-RU" sz="2000" b="1" dirty="0">
              <a:solidFill>
                <a:srgbClr val="014C86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608269-4ABE-4D69-B472-CF178A190D57}"/>
              </a:ext>
            </a:extLst>
          </p:cNvPr>
          <p:cNvSpPr/>
          <p:nvPr/>
        </p:nvSpPr>
        <p:spPr>
          <a:xfrm>
            <a:off x="1832371" y="1793730"/>
            <a:ext cx="369073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555" algn="just">
              <a:spcAft>
                <a:spcPts val="0"/>
              </a:spcAft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1200" dirty="0">
              <a:latin typeface="PT Astra Serif" panose="020A0603040505020204" pitchFamily="18" charset="-52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12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1. 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Знание государственной и региональной политики в области воспитания, ее тенденций; </a:t>
            </a:r>
          </a:p>
          <a:p>
            <a:pPr lvl="0" algn="just">
              <a:spcAft>
                <a:spcPts val="0"/>
              </a:spcAft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2. Способность к решению профессиональных задач: умение выявлять причинно-следственные связи, планировать, прогнозировать результаты, способность рассматривать профессиональные задачи с разных точек зрения;</a:t>
            </a:r>
          </a:p>
          <a:p>
            <a:pPr lvl="0" algn="just">
              <a:spcAft>
                <a:spcPts val="0"/>
              </a:spcAft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3. Умение отвечать на вопросы: полнота и точность ответа на поставленный вопрос, избегание общих рассуждений;</a:t>
            </a:r>
          </a:p>
          <a:p>
            <a:pPr lvl="0" algn="just">
              <a:spcAft>
                <a:spcPts val="0"/>
              </a:spcAft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4. Мастерство публичного выступления: культура речи, аргументированность, эрудированность;</a:t>
            </a:r>
          </a:p>
          <a:p>
            <a:pPr lvl="0" algn="just">
              <a:spcAft>
                <a:spcPts val="0"/>
              </a:spcAft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</a:rPr>
              <a:t>5. Демонстрация эмоциональной устойчивости, уверенности в себе, способности к импровизации.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A03267B4-EEDD-489A-AF65-DBF7ABCF7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2478515"/>
              </p:ext>
            </p:extLst>
          </p:nvPr>
        </p:nvGraphicFramePr>
        <p:xfrm>
          <a:off x="6040457" y="2093230"/>
          <a:ext cx="5935133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Google Shape;334;p37">
            <a:extLst>
              <a:ext uri="{FF2B5EF4-FFF2-40B4-BE49-F238E27FC236}">
                <a16:creationId xmlns:a16="http://schemas.microsoft.com/office/drawing/2014/main" id="{6C1673D6-F9E3-44A3-BFA1-03EF75D80937}"/>
              </a:ext>
            </a:extLst>
          </p:cNvPr>
          <p:cNvSpPr/>
          <p:nvPr/>
        </p:nvSpPr>
        <p:spPr>
          <a:xfrm>
            <a:off x="9694971" y="529179"/>
            <a:ext cx="2336162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69A5DA-789A-4582-8E0F-4C57143B2780}"/>
              </a:ext>
            </a:extLst>
          </p:cNvPr>
          <p:cNvSpPr/>
          <p:nvPr/>
        </p:nvSpPr>
        <p:spPr>
          <a:xfrm>
            <a:off x="10259608" y="738738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10 минут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8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-65611"/>
            <a:ext cx="10379396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 «Интервью»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Google Shape;334;p37">
            <a:extLst>
              <a:ext uri="{FF2B5EF4-FFF2-40B4-BE49-F238E27FC236}">
                <a16:creationId xmlns:a16="http://schemas.microsoft.com/office/drawing/2014/main" id="{6C1673D6-F9E3-44A3-BFA1-03EF75D80937}"/>
              </a:ext>
            </a:extLst>
          </p:cNvPr>
          <p:cNvSpPr/>
          <p:nvPr/>
        </p:nvSpPr>
        <p:spPr>
          <a:xfrm>
            <a:off x="9694971" y="529179"/>
            <a:ext cx="2336162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69A5DA-789A-4582-8E0F-4C57143B2780}"/>
              </a:ext>
            </a:extLst>
          </p:cNvPr>
          <p:cNvSpPr/>
          <p:nvPr/>
        </p:nvSpPr>
        <p:spPr>
          <a:xfrm>
            <a:off x="10259608" y="738738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10 минут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E4666A5-7B29-4CEB-B7F5-298DA4C73349}"/>
              </a:ext>
            </a:extLst>
          </p:cNvPr>
          <p:cNvSpPr/>
          <p:nvPr/>
        </p:nvSpPr>
        <p:spPr>
          <a:xfrm>
            <a:off x="1779474" y="1317629"/>
            <a:ext cx="5276850" cy="2650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чём видите свою главную миссию советника директора по воспитанию?</a:t>
            </a:r>
            <a:endParaRPr lang="ru-RU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Раскройте, как Федеральный закон № 273-ФЗ «Об образовании в Российской Федерации» определяет понятие «воспитание». Какие три ключевых направления воспитательной работе, согласно закону, вы считаете приоритетными в своей деятельности и почему?</a:t>
            </a:r>
            <a:endParaRPr lang="ru-RU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 № 809 определяет перечень традиционных российских духовно-нравственных ценностей (жизнь, достоинство, патриотизм, крепкая семья и др.). Назовите 5-7 из них. Какие три ценности из этого списка вы считаете ключевыми для формирования личности современного школьника и почему?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C607DE-E8A1-4A69-9E28-4000EC657B71}"/>
              </a:ext>
            </a:extLst>
          </p:cNvPr>
          <p:cNvSpPr/>
          <p:nvPr/>
        </p:nvSpPr>
        <p:spPr>
          <a:xfrm>
            <a:off x="1839304" y="4268947"/>
            <a:ext cx="5076825" cy="2436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помогаете группе детей превратиться в настоящий коллектив, где есть </a:t>
            </a:r>
            <a:r>
              <a:rPr lang="ru-RU" sz="13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взаимоподдержка</a:t>
            </a: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не просто сосуществование? Какие ритуалы или традиции вы используете?</a:t>
            </a:r>
            <a:endParaRPr lang="ru-RU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Опишите, как вы создаете в классе пространство психологической безопасности, где можно ошибаться, высказывать непопулярное мнение и быть собой?</a:t>
            </a:r>
            <a:endParaRPr lang="ru-RU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чем заключается баланс между необходимостью контролировать и важностью доверять? Приведите пример из вашего опыта, когда этот баланс было особенно сложно соблюдать.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C40F4A-DF1B-469D-ABEF-FE6731082879}"/>
              </a:ext>
            </a:extLst>
          </p:cNvPr>
          <p:cNvSpPr/>
          <p:nvPr/>
        </p:nvSpPr>
        <p:spPr>
          <a:xfrm>
            <a:off x="7463687" y="1631437"/>
            <a:ext cx="4063263" cy="4539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0F1115"/>
              </a:buClr>
              <a:buFont typeface="+mj-lt"/>
              <a:buAutoNum type="arabicPeriod"/>
            </a:pPr>
            <a:r>
              <a:rPr lang="ru-RU" sz="1300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Древней Греции существовали две совершенно разные модели воспитания – Афинская и Спартанская</a:t>
            </a:r>
            <a:r>
              <a:rPr lang="ru-RU" sz="1300" b="1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300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Одна ставила во главу угла гармоничное развитие личности, другая — безоговорочное служение государству.</a:t>
            </a:r>
            <a:r>
              <a:rPr lang="ru-RU" sz="1300" b="1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300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какой модели тяготеет концепция воспитания вашей организации и ваши подходы и почему это так? </a:t>
            </a:r>
            <a:endParaRPr lang="ru-RU" sz="1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Clr>
                <a:srgbClr val="0F1115"/>
              </a:buClr>
              <a:buFont typeface="+mj-lt"/>
              <a:buAutoNum type="arabicPeriod"/>
            </a:pPr>
            <a:r>
              <a:rPr lang="ru-RU" sz="1300" dirty="0">
                <a:solidFill>
                  <a:srgbClr val="0F111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Часто проще заставить педагога заполнить десять отчетов о воспитательной работе, чем создать одно настоящее событие. Как вы боретесь с подменой реальной воспитательной деятельности ее бюрократической имитацией в вашей организации?</a:t>
            </a:r>
            <a:endParaRPr lang="ru-RU" sz="13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Clr>
                <a:srgbClr val="0F1115"/>
              </a:buClr>
              <a:buFont typeface="+mj-lt"/>
              <a:buAutoNum type="arabicPeriod"/>
            </a:pPr>
            <a:r>
              <a:rPr lang="ru-RU" sz="13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Великий древнеримский философ Сенека как-то сказал:</a:t>
            </a:r>
            <a:r>
              <a:rPr lang="ru-RU" sz="1300" b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00" i="1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«Век живи — век учись, как жить»</a:t>
            </a:r>
            <a:r>
              <a:rPr lang="ru-RU" sz="13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Согласны ли вы с этим высказыванием? Какую систему непрерывного обучения и </a:t>
            </a:r>
            <a:r>
              <a:rPr lang="ru-RU" sz="1300" dirty="0" err="1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супервизии</a:t>
            </a:r>
            <a:r>
              <a:rPr lang="ru-RU" sz="13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 предлагаете для классных руководителей, чтобы они не оставались один на один со своими профессиональными проблемами и выгоранием?</a:t>
            </a:r>
            <a:endParaRPr lang="ru-RU" sz="13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B4649AA-D2A6-47AC-BF70-33B19F9F83D6}"/>
              </a:ext>
            </a:extLst>
          </p:cNvPr>
          <p:cNvSpPr/>
          <p:nvPr/>
        </p:nvSpPr>
        <p:spPr>
          <a:xfrm>
            <a:off x="2088637" y="881616"/>
            <a:ext cx="3248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i="1" dirty="0">
                <a:solidFill>
                  <a:srgbClr val="014C86"/>
                </a:solidFill>
              </a:rPr>
              <a:t>Примеры вопросов интервью</a:t>
            </a:r>
            <a:endParaRPr lang="ru-RU" b="1" dirty="0">
              <a:solidFill>
                <a:srgbClr val="014C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6665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1622</Words>
  <Application>Microsoft Office PowerPoint</Application>
  <PresentationFormat>Широкоэкранный</PresentationFormat>
  <Paragraphs>154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Open Sans</vt:lpstr>
      <vt:lpstr>PT Astra Serif</vt:lpstr>
      <vt:lpstr>Times New Roman</vt:lpstr>
      <vt:lpstr>Wingdings</vt:lpstr>
      <vt:lpstr>Тема Office</vt:lpstr>
      <vt:lpstr>Презентация PowerPoint</vt:lpstr>
      <vt:lpstr>«За нами будущее»</vt:lpstr>
      <vt:lpstr>«За нами будущее»</vt:lpstr>
      <vt:lpstr>«За нами будущее»</vt:lpstr>
      <vt:lpstr>Подача заявок</vt:lpstr>
      <vt:lpstr> «Визитная карточка»</vt:lpstr>
      <vt:lpstr> «Паспорт воспитательной практики»</vt:lpstr>
      <vt:lpstr> «Интервью»</vt:lpstr>
      <vt:lpstr> «Интервью»</vt:lpstr>
      <vt:lpstr> «Решение кейсов»</vt:lpstr>
      <vt:lpstr> «Решение кейсов»</vt:lpstr>
      <vt:lpstr> «Мастер-класс»</vt:lpstr>
      <vt:lpstr>Победители и призёры</vt:lpstr>
      <vt:lpstr>Распоряжение об итогах конкурса «За нами будущее»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Кущ Ирина Юрьевна</dc:creator>
  <cp:lastModifiedBy>Кущ Ирина Юрьевна</cp:lastModifiedBy>
  <cp:revision>22</cp:revision>
  <dcterms:created xsi:type="dcterms:W3CDTF">2025-12-25T03:34:16Z</dcterms:created>
  <dcterms:modified xsi:type="dcterms:W3CDTF">2025-12-26T08:47:45Z</dcterms:modified>
</cp:coreProperties>
</file>