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69" r:id="rId14"/>
    <p:sldId id="270" r:id="rId15"/>
    <p:sldId id="273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C86"/>
    <a:srgbClr val="84B2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1A236A-BC71-400F-976F-5351C8303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3441A7-80A6-4F5D-9557-48C35C244F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6F1792-5F6F-48DD-BF9A-DD9E422C1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F36AE0-5D16-4BE5-819F-5584706C0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0D3CD5-9229-45ED-A684-9B214016F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466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17F72-ACEC-467F-A124-E3AC935FC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55AA68-43F1-43C4-84E7-910A87AF5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6292D6-78F7-41B8-A0EB-E75A4A0DE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ADFB44-5DAD-4C58-BE3D-10DFD2A06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BB808B-BB97-4663-A6D1-3B47C38F6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26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A3ADC07-BDAD-47F2-B48D-37ED264D25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9A9F1A-9D1D-4612-B6F7-A4FE6778B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B84968-40B6-434A-A230-D2E750CE8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C3FFA8-554E-4325-92A2-F87048295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CEBAD3-1F77-4575-BBFF-C38990616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330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D8D4-B7FD-4EAB-B721-02206E203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075158-3CBD-4BC2-B211-0E06CC01F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AD87F4-ADF3-4772-B017-385D2DEA2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FB24A5-ED4D-47D5-BA3D-412C9BDED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0C4F85-9EB7-4D97-A859-8CA85A27D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189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11805-33EA-49A4-B222-51B09F223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3B34C5-85AA-415A-A79E-8F2C0798CE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671A7A-CD1C-4F78-9841-DBC104FD2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003FD7-2D9E-48B1-A420-C1513FA0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9FE8D9-5D8A-4477-A066-EA9FF0AD5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8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824EE-9A32-4066-B2A7-2B3699798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94C90-A8DF-49D3-88D7-85D97C99DC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F671F5-FE22-451D-8D57-AA2D70F83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9436CA-DE77-43E6-A46A-A56C6B3B7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BF2280-3294-4A42-A589-92112AE24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E87AED-80B9-41EB-9976-69F22A5F0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581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36251C-A79E-47A8-BB5E-B036C2D60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179D8C-F05C-4DF4-829C-8C0304982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7A7BD53-7E30-4284-A862-0C3C02EEC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58F85-E621-4042-BADC-72C8BB2C9F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9CB2698-E680-4EA3-9706-02E6C045DF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9C283D-5612-4E08-BE87-C324BF42D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941405D-A0A1-41E4-A679-4306FD4C6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48B3AC7-6AA4-4B5E-AEBB-C6D970C75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773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7BF7FA-2114-4214-94F9-998234CD7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1F27B4-2931-4190-9BC2-E2D97BA9D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E5823F-2F27-4AAD-B2D3-23947D5EC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2E53083-7972-4F15-B839-78A459A55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68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443EF7-1ED7-4D24-B56E-66EFC2B60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A77EBA8-87C5-4016-AE5D-19CBC8ED9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1D0B5D-D277-46D2-B990-627F5E384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99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680C1-8549-45B3-8052-E410E35D4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DF2676-D266-4461-8AF9-2DED06146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C47EB0-6120-48C5-8443-43A924F968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27A0D1-083E-405A-BEF7-9A36C9E8B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50321D-3955-4678-B2F1-D800E82B3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EB9EA5-9C18-46C6-85B3-BB9DB682F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5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B4A73E-6E25-4B60-AAA7-FEEFF1720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84359C6-BFC2-4CE4-87C8-E1111A7F2A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FBD184-CE68-406B-B364-9D9918461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74ED53-1AFE-4122-B4D0-20514A471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E5B68E-7865-4B82-B284-E95FF3530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245248-BCC0-4148-816B-087337165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291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D2A16-0772-471A-9878-3C798306A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E650F7-1974-4BB5-A55B-CA517C4B3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1FCF83-FA9D-4966-A071-3FA06490DF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E8F42-233D-4887-B8F6-5D95B278CB77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5FD723-A034-4E89-9DFF-66337CC60F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8CF537-7D96-4C2F-91BB-93DFDAEFB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60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av@toipkro.ru" TargetMode="Externa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av@toipkro.r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606934-451A-47A6-B960-0E6DB65342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9920" y="63500"/>
            <a:ext cx="5212080" cy="3786331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14C86"/>
                </a:solidFill>
                <a:latin typeface="+mn-lt"/>
              </a:rPr>
              <a:t>Установочный семинар по организации и проведению конкурса «Знание – сила» </a:t>
            </a:r>
            <a:br>
              <a:rPr lang="ru-RU" sz="4000" b="1" dirty="0">
                <a:solidFill>
                  <a:srgbClr val="014C86"/>
                </a:solidFill>
                <a:latin typeface="+mn-lt"/>
              </a:rPr>
            </a:br>
            <a:r>
              <a:rPr lang="ru-RU" sz="4000" b="1" dirty="0">
                <a:solidFill>
                  <a:srgbClr val="014C86"/>
                </a:solidFill>
                <a:latin typeface="+mn-lt"/>
              </a:rPr>
              <a:t>в Томской области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A4BA34-4FD0-4E5E-8B49-6281088DB6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5324" y="5278900"/>
            <a:ext cx="4522124" cy="117270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14C86"/>
                </a:solidFill>
              </a:rPr>
              <a:t>Серебрякова Александра Владимировна, </a:t>
            </a:r>
          </a:p>
          <a:p>
            <a:r>
              <a:rPr lang="ru-RU" dirty="0">
                <a:solidFill>
                  <a:srgbClr val="014C86"/>
                </a:solidFill>
              </a:rPr>
              <a:t>старший преподаватель ЦРКП ТОИПКРО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BA512C-D658-4C93-AB67-B97B1DCBF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  <a:solidFill>
            <a:srgbClr val="014C86"/>
          </a:solidFill>
        </p:spPr>
      </p:pic>
    </p:spTree>
    <p:extLst>
      <p:ext uri="{BB962C8B-B14F-4D97-AF65-F5344CB8AC3E}">
        <p14:creationId xmlns:p14="http://schemas.microsoft.com/office/powerpoint/2010/main" val="1229977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10321188" cy="1325563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Выполнение заданий заочного этапа:</a:t>
            </a:r>
            <a:endParaRPr lang="ru-RU" sz="6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42" y="5814217"/>
            <a:ext cx="907257" cy="9072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B888F1-3163-4F01-AF2B-C32FA91CD9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737" y="1784376"/>
            <a:ext cx="6735115" cy="4620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1C163CE-399F-46D2-8B62-3CFB488315B4}"/>
              </a:ext>
            </a:extLst>
          </p:cNvPr>
          <p:cNvSpPr/>
          <p:nvPr/>
        </p:nvSpPr>
        <p:spPr>
          <a:xfrm>
            <a:off x="8717531" y="3429000"/>
            <a:ext cx="34744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Пройти по ссылке </a:t>
            </a:r>
          </a:p>
          <a:p>
            <a:r>
              <a:rPr lang="ru-RU" sz="2800" dirty="0"/>
              <a:t>или скопировать </a:t>
            </a:r>
          </a:p>
          <a:p>
            <a:r>
              <a:rPr lang="ru-RU" sz="2800" dirty="0"/>
              <a:t>ее и вставить </a:t>
            </a:r>
          </a:p>
          <a:p>
            <a:r>
              <a:rPr lang="ru-RU" sz="2800" dirty="0"/>
              <a:t>в браузер!</a:t>
            </a:r>
          </a:p>
        </p:txBody>
      </p:sp>
    </p:spTree>
    <p:extLst>
      <p:ext uri="{BB962C8B-B14F-4D97-AF65-F5344CB8AC3E}">
        <p14:creationId xmlns:p14="http://schemas.microsoft.com/office/powerpoint/2010/main" val="138442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10321188" cy="1325563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Выполнение заданий заочного этапа:</a:t>
            </a:r>
            <a:endParaRPr lang="ru-RU" sz="6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42" y="5814217"/>
            <a:ext cx="907257" cy="9072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435572-F311-4634-B6A5-4C01EFE90C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218" y="1632414"/>
            <a:ext cx="6529449" cy="2147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A399F90-24E7-48BA-84FD-ED304E7E16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252" y="3450462"/>
            <a:ext cx="4852288" cy="2989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2494BB58-1913-4E34-8E10-D8B2F582715D}"/>
              </a:ext>
            </a:extLst>
          </p:cNvPr>
          <p:cNvSpPr/>
          <p:nvPr/>
        </p:nvSpPr>
        <p:spPr>
          <a:xfrm>
            <a:off x="5731933" y="3107267"/>
            <a:ext cx="1168400" cy="4148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5749E02E-7C65-4B91-BE5B-760E68EB9B64}"/>
              </a:ext>
            </a:extLst>
          </p:cNvPr>
          <p:cNvSpPr/>
          <p:nvPr/>
        </p:nvSpPr>
        <p:spPr>
          <a:xfrm>
            <a:off x="8009467" y="5918200"/>
            <a:ext cx="1430866" cy="3979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404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4444263" cy="3335330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Выполнение заданий заочного этапа:</a:t>
            </a:r>
            <a:endParaRPr lang="ru-RU" sz="6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42" y="5814217"/>
            <a:ext cx="907257" cy="9072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20D5FF-3874-4A9C-86DE-591D531948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134" y="359656"/>
            <a:ext cx="5164866" cy="613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A5EA71A-11A5-49AB-80C8-43F8BF34C4D1}"/>
              </a:ext>
            </a:extLst>
          </p:cNvPr>
          <p:cNvCxnSpPr/>
          <p:nvPr/>
        </p:nvCxnSpPr>
        <p:spPr>
          <a:xfrm>
            <a:off x="6612467" y="2133600"/>
            <a:ext cx="9990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643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10321188" cy="1325563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Выполнение заданий заочного этапа:</a:t>
            </a:r>
            <a:endParaRPr lang="ru-RU" sz="6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42" y="5814217"/>
            <a:ext cx="907257" cy="90725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2D4FC70-9686-47A1-A8CE-987C016E17D0}"/>
              </a:ext>
            </a:extLst>
          </p:cNvPr>
          <p:cNvSpPr/>
          <p:nvPr/>
        </p:nvSpPr>
        <p:spPr>
          <a:xfrm>
            <a:off x="1751189" y="2978959"/>
            <a:ext cx="65461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</a:t>
            </a:r>
            <a:r>
              <a:rPr lang="ru-RU" sz="2400" b="1" dirty="0">
                <a:solidFill>
                  <a:srgbClr val="014C86"/>
                </a:solidFill>
              </a:rPr>
              <a:t>«Архитектор логики» - 120 мин (12 заданий)</a:t>
            </a:r>
            <a:endParaRPr lang="ru-RU" sz="2400" i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540372-2A7D-4E38-9718-9F2404E8E4FD}"/>
              </a:ext>
            </a:extLst>
          </p:cNvPr>
          <p:cNvSpPr/>
          <p:nvPr/>
        </p:nvSpPr>
        <p:spPr>
          <a:xfrm>
            <a:off x="1816589" y="4448813"/>
            <a:ext cx="70310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 менее 50 % от максимально возможного количества баллов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9330537-6A14-47CD-BF3A-101E8E60EFB6}"/>
              </a:ext>
            </a:extLst>
          </p:cNvPr>
          <p:cNvSpPr/>
          <p:nvPr/>
        </p:nvSpPr>
        <p:spPr>
          <a:xfrm>
            <a:off x="1816589" y="5112444"/>
            <a:ext cx="9985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одинаковом проценте набранных баллов от максимально возможного количества баллов у двух и более участников Конкурса в одной номинации финалистом Конкурса становится тот, кто прошел конкурсное испытание второго этапа Конкурса за более короткий промежуток времени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6D0366-D58D-49A1-B548-D5AE998B7206}"/>
              </a:ext>
            </a:extLst>
          </p:cNvPr>
          <p:cNvSpPr/>
          <p:nvPr/>
        </p:nvSpPr>
        <p:spPr>
          <a:xfrm>
            <a:off x="3961896" y="1755801"/>
            <a:ext cx="4698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https://sdo.toipkro.ru/</a:t>
            </a:r>
            <a:endParaRPr lang="ru-RU" sz="3200" dirty="0"/>
          </a:p>
        </p:txBody>
      </p:sp>
      <p:pic>
        <p:nvPicPr>
          <p:cNvPr id="6146" name="Picture 2" descr="http://qrcoder.ru/code/?https%3A%2F%2Fsdo.toipkro.ru%2F&amp;4&amp;0">
            <a:extLst>
              <a:ext uri="{FF2B5EF4-FFF2-40B4-BE49-F238E27FC236}">
                <a16:creationId xmlns:a16="http://schemas.microsoft.com/office/drawing/2014/main" id="{52AB9FCD-9BEB-4702-8E5F-45AAF0432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170" y="1515536"/>
            <a:ext cx="2072237" cy="20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3462FA9-4424-41D3-A1D8-E5D0151AC8CC}"/>
              </a:ext>
            </a:extLst>
          </p:cNvPr>
          <p:cNvSpPr/>
          <p:nvPr/>
        </p:nvSpPr>
        <p:spPr>
          <a:xfrm>
            <a:off x="1751188" y="3416208"/>
            <a:ext cx="65461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</a:t>
            </a:r>
            <a:r>
              <a:rPr lang="ru-RU" sz="2400" b="1" dirty="0">
                <a:solidFill>
                  <a:srgbClr val="014C86"/>
                </a:solidFill>
              </a:rPr>
              <a:t>«Эрудит словесности» - </a:t>
            </a:r>
            <a:r>
              <a:rPr lang="en-US" sz="2400" b="1" dirty="0">
                <a:solidFill>
                  <a:srgbClr val="014C86"/>
                </a:solidFill>
              </a:rPr>
              <a:t>60</a:t>
            </a:r>
            <a:r>
              <a:rPr lang="ru-RU" sz="2400" b="1" dirty="0">
                <a:solidFill>
                  <a:srgbClr val="014C86"/>
                </a:solidFill>
              </a:rPr>
              <a:t> мин (30 заданий)</a:t>
            </a:r>
            <a:endParaRPr lang="ru-RU" sz="2400" i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3972C78-5AFB-49A6-801A-9C42ABF00674}"/>
              </a:ext>
            </a:extLst>
          </p:cNvPr>
          <p:cNvSpPr/>
          <p:nvPr/>
        </p:nvSpPr>
        <p:spPr>
          <a:xfrm>
            <a:off x="1816589" y="3835917"/>
            <a:ext cx="78227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14C86"/>
                </a:solidFill>
              </a:rPr>
              <a:t>«Хранитель исторической памяти» </a:t>
            </a:r>
            <a:r>
              <a:rPr lang="en-US" sz="2400" b="1" dirty="0">
                <a:solidFill>
                  <a:srgbClr val="014C86"/>
                </a:solidFill>
              </a:rPr>
              <a:t>- </a:t>
            </a:r>
            <a:r>
              <a:rPr lang="ru-RU" sz="2400" b="1" dirty="0">
                <a:solidFill>
                  <a:srgbClr val="014C86"/>
                </a:solidFill>
              </a:rPr>
              <a:t>45</a:t>
            </a:r>
            <a:r>
              <a:rPr lang="en-US" sz="2400" b="1" dirty="0">
                <a:solidFill>
                  <a:srgbClr val="014C86"/>
                </a:solidFill>
              </a:rPr>
              <a:t> </a:t>
            </a:r>
            <a:r>
              <a:rPr lang="ru-RU" sz="2400" b="1" dirty="0">
                <a:solidFill>
                  <a:srgbClr val="014C86"/>
                </a:solidFill>
              </a:rPr>
              <a:t>мин (20 заданий)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21267F0-9CFF-41A0-AD2D-2A253F5AD442}"/>
              </a:ext>
            </a:extLst>
          </p:cNvPr>
          <p:cNvSpPr/>
          <p:nvPr/>
        </p:nvSpPr>
        <p:spPr>
          <a:xfrm>
            <a:off x="4843892" y="2458678"/>
            <a:ext cx="25669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Одна попытка!</a:t>
            </a:r>
          </a:p>
        </p:txBody>
      </p:sp>
    </p:spTree>
    <p:extLst>
      <p:ext uri="{BB962C8B-B14F-4D97-AF65-F5344CB8AC3E}">
        <p14:creationId xmlns:p14="http://schemas.microsoft.com/office/powerpoint/2010/main" val="3394803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10321188" cy="1325563"/>
          </a:xfrm>
        </p:spPr>
        <p:txBody>
          <a:bodyPr>
            <a:norm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Очный этап:</a:t>
            </a:r>
            <a:endParaRPr lang="ru-RU" sz="6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83" y="5831150"/>
            <a:ext cx="907257" cy="907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51C173D-30E7-4D5D-B4CD-DD1F76AE6DC5}"/>
              </a:ext>
            </a:extLst>
          </p:cNvPr>
          <p:cNvSpPr/>
          <p:nvPr/>
        </p:nvSpPr>
        <p:spPr>
          <a:xfrm>
            <a:off x="2439599" y="1546555"/>
            <a:ext cx="89257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14C86"/>
                </a:solidFill>
              </a:rPr>
              <a:t>26 ноября 2025 года </a:t>
            </a:r>
            <a:r>
              <a:rPr lang="ru-RU" sz="2800" dirty="0"/>
              <a:t>в присутствии экспертов по адресу: г. Томск, ул. Пирогова, 10, ТОИПКРО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EA920FA-7745-484F-836D-8A1CA7D19352}"/>
              </a:ext>
            </a:extLst>
          </p:cNvPr>
          <p:cNvSpPr/>
          <p:nvPr/>
        </p:nvSpPr>
        <p:spPr>
          <a:xfrm>
            <a:off x="4938294" y="2692057"/>
            <a:ext cx="15937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14C86"/>
                </a:solidFill>
              </a:rPr>
              <a:t>90 минут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441F05-AD0D-465A-A8C1-126B41E7C098}"/>
              </a:ext>
            </a:extLst>
          </p:cNvPr>
          <p:cNvSpPr/>
          <p:nvPr/>
        </p:nvSpPr>
        <p:spPr>
          <a:xfrm>
            <a:off x="6710433" y="2692057"/>
            <a:ext cx="2503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(одна попытка)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A3254D5-A873-4516-B2E5-0FAACEE3F4C9}"/>
              </a:ext>
            </a:extLst>
          </p:cNvPr>
          <p:cNvSpPr/>
          <p:nvPr/>
        </p:nvSpPr>
        <p:spPr>
          <a:xfrm>
            <a:off x="1888067" y="3522826"/>
            <a:ext cx="98890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Рейтинг финалистов Конкурса по итогам тестирования в рамках конкурсного испытания третьего этапа Конкурса выстраивается в каждой номинации Конкурса исходя того, какой процент от максимально возможного количества баллов набран финалистом Конкурса по итогам указанного тестирования. При одинаковом проценте набранных баллов от максимально возможного количества баллов у двух и более финалистов Конкурса в одной номинации приоритет в рейтинге отдается тому участнику Конкурса, который набрал наибольшее количество баллов в результате прохождения им дополнительного конкурсного испытания. Дополнительное конкурсное испытание не должно превышать 30 минут.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8787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10540262" cy="786863"/>
          </a:xfrm>
        </p:spPr>
        <p:txBody>
          <a:bodyPr>
            <a:normAutofit/>
          </a:bodyPr>
          <a:lstStyle/>
          <a:p>
            <a:r>
              <a:rPr lang="ru-RU" sz="5000" b="1" i="1" dirty="0">
                <a:solidFill>
                  <a:srgbClr val="014C86"/>
                </a:solidFill>
                <a:latin typeface="+mn-lt"/>
              </a:rPr>
              <a:t>Очный этап в отдаленных районах:</a:t>
            </a:r>
            <a:endParaRPr lang="ru-RU" sz="5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83" y="5822684"/>
            <a:ext cx="907257" cy="90725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6542F9A-206A-4451-AE0C-808BDAAB6FF1}"/>
              </a:ext>
            </a:extLst>
          </p:cNvPr>
          <p:cNvSpPr/>
          <p:nvPr/>
        </p:nvSpPr>
        <p:spPr>
          <a:xfrm>
            <a:off x="3192151" y="991994"/>
            <a:ext cx="70536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14C86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b="1" dirty="0" err="1">
                <a:solidFill>
                  <a:srgbClr val="014C86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>
                <a:solidFill>
                  <a:srgbClr val="014C86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. Стрежевой, Александровский район,  </a:t>
            </a:r>
            <a:r>
              <a:rPr lang="ru-RU" sz="1400" b="1" dirty="0" err="1">
                <a:solidFill>
                  <a:srgbClr val="014C86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Колпашевский</a:t>
            </a:r>
            <a:r>
              <a:rPr lang="ru-RU" sz="1400" b="1" dirty="0">
                <a:solidFill>
                  <a:srgbClr val="014C86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район в период ледостава)</a:t>
            </a:r>
            <a:endParaRPr lang="ru-RU" sz="1400" b="1" dirty="0">
              <a:solidFill>
                <a:srgbClr val="014C86"/>
              </a:solidFill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D1F4FA1-47B5-4398-9051-E325FF720B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775820"/>
              </p:ext>
            </p:extLst>
          </p:nvPr>
        </p:nvGraphicFramePr>
        <p:xfrm>
          <a:off x="1750983" y="1659744"/>
          <a:ext cx="10146893" cy="5070197"/>
        </p:xfrm>
        <a:graphic>
          <a:graphicData uri="http://schemas.openxmlformats.org/drawingml/2006/table">
            <a:tbl>
              <a:tblPr firstRow="1" firstCol="1" bandRow="1"/>
              <a:tblGrid>
                <a:gridCol w="476343">
                  <a:extLst>
                    <a:ext uri="{9D8B030D-6E8A-4147-A177-3AD203B41FA5}">
                      <a16:colId xmlns:a16="http://schemas.microsoft.com/office/drawing/2014/main" val="3754248933"/>
                    </a:ext>
                  </a:extLst>
                </a:gridCol>
                <a:gridCol w="2243666">
                  <a:extLst>
                    <a:ext uri="{9D8B030D-6E8A-4147-A177-3AD203B41FA5}">
                      <a16:colId xmlns:a16="http://schemas.microsoft.com/office/drawing/2014/main" val="2607894494"/>
                    </a:ext>
                  </a:extLst>
                </a:gridCol>
                <a:gridCol w="5427019">
                  <a:extLst>
                    <a:ext uri="{9D8B030D-6E8A-4147-A177-3AD203B41FA5}">
                      <a16:colId xmlns:a16="http://schemas.microsoft.com/office/drawing/2014/main" val="3394661064"/>
                    </a:ext>
                  </a:extLst>
                </a:gridCol>
                <a:gridCol w="1999865">
                  <a:extLst>
                    <a:ext uri="{9D8B030D-6E8A-4147-A177-3AD203B41FA5}">
                      <a16:colId xmlns:a16="http://schemas.microsoft.com/office/drawing/2014/main" val="2163453396"/>
                    </a:ext>
                  </a:extLst>
                </a:gridCol>
              </a:tblGrid>
              <a:tr h="2039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№ п/п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Вид деятельности 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Описание деятельности</a:t>
                      </a:r>
                      <a:endParaRPr lang="ru-RU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Сроки выполнения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99401"/>
                  </a:ext>
                </a:extLst>
              </a:tr>
              <a:tr h="101984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1. 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Назначение лиц, ответственных за проведение очного этапа Конкурса в труднодоступных районах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Назначение руководителя локального пункта проведения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(далее – ЛПП) (директор образовательной организации или заместитель руководителя), ответственного за доступ к помещению, его оснащение, соблюдение регламента.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Назначение технического оператора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,  обеспечивающего видеосвязь, синхронизацию времени.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Список назначенных лиц и адрес электронной почты для дальнейшего взаимодействия отправляются на адрес электронной почты оператора </a:t>
                      </a:r>
                      <a:r>
                        <a:rPr lang="en-US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sav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@</a:t>
                      </a:r>
                      <a:r>
                        <a:rPr lang="en-US" sz="1100" dirty="0" err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toipkro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US" sz="1100" dirty="0" err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ru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Не позднее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3 рабочих дней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до даты третьего (финального) этапа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6204298"/>
                  </a:ext>
                </a:extLst>
              </a:tr>
              <a:tr h="407938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2. 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Предоставление списка участников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оператору Конкурса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Руководитель ЛПП отправляет оператору списки конкурсантов, вышедших в финальный (третий) этап Конкурса на адрес электронной почты </a:t>
                      </a:r>
                      <a:r>
                        <a:rPr lang="en-US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sav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@</a:t>
                      </a:r>
                      <a:r>
                        <a:rPr lang="en-US" sz="1100" dirty="0" err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toipkro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US" sz="1100" dirty="0" err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ru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Не позднее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2 рабочих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 дней до даты третьего (финального) этапа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4571754"/>
                  </a:ext>
                </a:extLst>
              </a:tr>
              <a:tr h="88386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3. 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Организация работы локального пункта проведения очного этапа Конкурса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Руководитель ЛПП обеспечивает 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оснащение помещения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следующими необходимыми условиями: отдельный кабинет/ аудитория с рабочими местами по количеству участников, температурный режим, освещение. Специальное оборудование: принтер, сканер/ многофункциональное устройство (МФУ) или камера телефона, компьютер и стабильный интернет.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Требования к связи: стабильный канал для видеоконференции с организатором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Не позднее 2 рабочих дней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до даты третьего (финального) этапа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251279"/>
                  </a:ext>
                </a:extLst>
              </a:tr>
              <a:tr h="339948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4. 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Получение заданий очного этапа Конкурса от оператора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Задания отправляются оператором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в ЛПП на адрес электронной почты, отправленный руководителем ЛПП в п.1. Печать заданий в ЛПП производится под контролем камеры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За 30 минут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до начала конкурсных испытаний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6981745"/>
                  </a:ext>
                </a:extLst>
              </a:tr>
              <a:tr h="108783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5. 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Организация выполнения заданий третьего (финального) этапа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Начало конкурсных испытаний в ЛПП проводится одновременно с началом конкурсных испытаний в основном центре проведения очных испытаний Конкурса (г. Томск, ул. Пирогова, д.10). 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Участник выполняет задания очно, под дистанционным контролем представителя оператора Конкурса с обеспечением одинаковых временных рамок и условий оценивания.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Дистанционный контроль производится под усиленным видеонаблюдением: обязательная двухкамерная трансляция: лицо и рабочее место; функция передачи звука должна быть активирована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На выполнение заданий конкурсантам отводится не более 90 минут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5468224"/>
                  </a:ext>
                </a:extLst>
              </a:tr>
              <a:tr h="407938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6. 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Передача решенных заданий в жюри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Сканы всех листов пересылаются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по адресу электронной почты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sav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@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toipkro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ru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, (оригиналы хранятся в ЛПП до подтверждения получения оргкомитетом)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В течение 30 минут после окончания</a:t>
                      </a:r>
                      <a:r>
                        <a:rPr lang="ru-RU" sz="11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 времени выполнения заданий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535" marR="23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9797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993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4C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3">
            <a:extLst>
              <a:ext uri="{FF2B5EF4-FFF2-40B4-BE49-F238E27FC236}">
                <a16:creationId xmlns:a16="http://schemas.microsoft.com/office/drawing/2014/main" id="{280FC6CC-2BC7-4E30-9AA0-9563270233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28" t="45647" r="15054" b="33216"/>
          <a:stretch/>
        </p:blipFill>
        <p:spPr>
          <a:xfrm>
            <a:off x="3171549" y="4250266"/>
            <a:ext cx="8793468" cy="2317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562" y="0"/>
            <a:ext cx="10321188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>
                <a:solidFill>
                  <a:schemeClr val="bg1"/>
                </a:solidFill>
                <a:latin typeface="+mn-lt"/>
              </a:rPr>
              <a:t>Премии:</a:t>
            </a:r>
            <a:endParaRPr lang="ru-RU" sz="6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83" y="5805750"/>
            <a:ext cx="907257" cy="9072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F8F582-3604-4D5B-A525-3D5A7D8E3E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876" t="33046" r="14497" b="24577"/>
          <a:stretch/>
        </p:blipFill>
        <p:spPr>
          <a:xfrm>
            <a:off x="2142066" y="1209572"/>
            <a:ext cx="5367172" cy="2803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B6E4B76-3651-4DBF-893F-A40B033DC51B}"/>
              </a:ext>
            </a:extLst>
          </p:cNvPr>
          <p:cNvCxnSpPr>
            <a:cxnSpLocks/>
          </p:cNvCxnSpPr>
          <p:nvPr/>
        </p:nvCxnSpPr>
        <p:spPr>
          <a:xfrm>
            <a:off x="4532780" y="4544483"/>
            <a:ext cx="4419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D1AB74-6EE5-442D-B0F0-45A2DA4E86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2337" y="5277230"/>
            <a:ext cx="4432176" cy="1829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2BD1B07-49A0-490D-AA67-17BEE37E45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0737" y="6028266"/>
            <a:ext cx="4432176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57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771884"/>
            <a:ext cx="907257" cy="907257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D4AAF17-DCDB-44EC-A40E-8D748F9707B9}"/>
              </a:ext>
            </a:extLst>
          </p:cNvPr>
          <p:cNvSpPr/>
          <p:nvPr/>
        </p:nvSpPr>
        <p:spPr>
          <a:xfrm>
            <a:off x="6181896" y="2462693"/>
            <a:ext cx="5815748" cy="4073207"/>
          </a:xfrm>
          <a:prstGeom prst="roundRect">
            <a:avLst/>
          </a:prstGeom>
          <a:solidFill>
            <a:srgbClr val="84B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0D16D3-4904-4B9C-B2C6-9AE59ABA0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3188" y="3900122"/>
            <a:ext cx="2531532" cy="25315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6D14FA7-B2C5-4662-B936-4A5BE2CFF815}"/>
              </a:ext>
            </a:extLst>
          </p:cNvPr>
          <p:cNvSpPr/>
          <p:nvPr/>
        </p:nvSpPr>
        <p:spPr>
          <a:xfrm>
            <a:off x="6593205" y="3715160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+7 (3822) 90-20-43</a:t>
            </a:r>
            <a:endParaRPr lang="ru-RU" sz="2800" dirty="0">
              <a:latin typeface="Century Gothic" panose="020B0502020202020204" pitchFamily="34" charset="0"/>
            </a:endParaRPr>
          </a:p>
          <a:p>
            <a:endParaRPr lang="en-US" sz="2800" dirty="0">
              <a:latin typeface="Century Gothic" panose="020B0502020202020204" pitchFamily="34" charset="0"/>
            </a:endParaRPr>
          </a:p>
          <a:p>
            <a:r>
              <a:rPr lang="en-US" sz="2800" dirty="0">
                <a:solidFill>
                  <a:srgbClr val="0D3851"/>
                </a:solidFill>
                <a:latin typeface="Century Gothic" panose="020B0502020202020204" pitchFamily="34" charset="0"/>
                <a:hlinkClick r:id="rId5"/>
              </a:rPr>
              <a:t>sav@toipkro.ru</a:t>
            </a:r>
            <a:endParaRPr lang="en-US" sz="2800" b="0" i="0" dirty="0">
              <a:solidFill>
                <a:srgbClr val="4A4A4A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BBB726-71F3-461D-9CAC-C3084916B27F}"/>
              </a:ext>
            </a:extLst>
          </p:cNvPr>
          <p:cNvSpPr txBox="1"/>
          <p:nvPr/>
        </p:nvSpPr>
        <p:spPr>
          <a:xfrm>
            <a:off x="6944004" y="2771389"/>
            <a:ext cx="4291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14C86"/>
                </a:solidFill>
                <a:latin typeface="Century Gothic" panose="020B0502020202020204" pitchFamily="34" charset="0"/>
              </a:rPr>
              <a:t>БУДЕМ НА СВЯЗИ!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4B78B3-71DF-436C-84E2-5BFF13DF3D9C}"/>
              </a:ext>
            </a:extLst>
          </p:cNvPr>
          <p:cNvSpPr/>
          <p:nvPr/>
        </p:nvSpPr>
        <p:spPr>
          <a:xfrm>
            <a:off x="1712538" y="479328"/>
            <a:ext cx="6096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14C86"/>
                </a:solidFill>
              </a:rPr>
              <a:t>Установочный семинар по организации и проведению конкурса «Знание – сила» в Томской области</a:t>
            </a:r>
            <a:endParaRPr lang="ru-RU" sz="4000" dirty="0">
              <a:solidFill>
                <a:srgbClr val="014C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61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33381"/>
            <a:ext cx="907257" cy="90725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2EBF73E-4FC6-48A4-B890-4E53939E88F2}"/>
              </a:ext>
            </a:extLst>
          </p:cNvPr>
          <p:cNvSpPr/>
          <p:nvPr/>
        </p:nvSpPr>
        <p:spPr>
          <a:xfrm>
            <a:off x="1779474" y="-70366"/>
            <a:ext cx="942437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i="1" dirty="0">
                <a:solidFill>
                  <a:srgbClr val="014C86"/>
                </a:solidFill>
              </a:rPr>
              <a:t>Нормативные документы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9DF694-65BF-4872-AFCB-BFA1EAE74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815719"/>
            <a:ext cx="4182218" cy="53710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6A9DD4B-328F-4E2C-8ED0-2F488F0151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588" y="1941381"/>
            <a:ext cx="3999323" cy="44992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57A00D-878C-49CB-A4E6-1D634FAC0F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3678" y="827908"/>
            <a:ext cx="3962743" cy="4822354"/>
          </a:xfrm>
          <a:prstGeom prst="rect">
            <a:avLst/>
          </a:prstGeom>
        </p:spPr>
      </p:pic>
      <p:pic>
        <p:nvPicPr>
          <p:cNvPr id="13" name="Picture 2" descr="http://qrcoder.ru/code/?https%3A%2F%2Ftoipkro.ru%2Fevent-all%2Fznanie-sila-2025%2F&amp;4&amp;0">
            <a:extLst>
              <a:ext uri="{FF2B5EF4-FFF2-40B4-BE49-F238E27FC236}">
                <a16:creationId xmlns:a16="http://schemas.microsoft.com/office/drawing/2014/main" id="{32B9BD64-6071-499F-8980-A132183BE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775" y="5438775"/>
            <a:ext cx="1419225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CB0B49A-6C3C-4BD2-A06C-0D7970BC8DB3}"/>
              </a:ext>
            </a:extLst>
          </p:cNvPr>
          <p:cNvSpPr/>
          <p:nvPr/>
        </p:nvSpPr>
        <p:spPr>
          <a:xfrm>
            <a:off x="6346654" y="6371306"/>
            <a:ext cx="4450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14C86"/>
                </a:solidFill>
              </a:rPr>
              <a:t>https://toipkro.ru/event-all/znanie-sila-2025/</a:t>
            </a:r>
            <a:endParaRPr lang="ru-RU" dirty="0">
              <a:solidFill>
                <a:srgbClr val="014C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438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7286625" cy="1325563"/>
          </a:xfrm>
        </p:spPr>
        <p:txBody>
          <a:bodyPr>
            <a:norm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Номинации</a:t>
            </a:r>
            <a:endParaRPr lang="ru-RU" sz="6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AD316CE-4CA1-42F2-8EBF-6D2BCEE2F1D3}"/>
              </a:ext>
            </a:extLst>
          </p:cNvPr>
          <p:cNvSpPr/>
          <p:nvPr/>
        </p:nvSpPr>
        <p:spPr>
          <a:xfrm>
            <a:off x="7618289" y="4619749"/>
            <a:ext cx="41503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Номинация </a:t>
            </a:r>
            <a:r>
              <a:rPr lang="ru-RU" sz="2000" b="1" dirty="0">
                <a:solidFill>
                  <a:srgbClr val="014C86"/>
                </a:solidFill>
              </a:rPr>
              <a:t>«Эрудит словесности» </a:t>
            </a:r>
            <a:r>
              <a:rPr lang="ru-RU" sz="2000" i="1" dirty="0"/>
              <a:t>для учителей и преподавателей русского языка</a:t>
            </a:r>
          </a:p>
        </p:txBody>
      </p:sp>
      <p:sp>
        <p:nvSpPr>
          <p:cNvPr id="8" name="Google Shape;334;p37">
            <a:extLst>
              <a:ext uri="{FF2B5EF4-FFF2-40B4-BE49-F238E27FC236}">
                <a16:creationId xmlns:a16="http://schemas.microsoft.com/office/drawing/2014/main" id="{58DF274C-84C8-473B-A34D-357355B09A0B}"/>
              </a:ext>
            </a:extLst>
          </p:cNvPr>
          <p:cNvSpPr/>
          <p:nvPr/>
        </p:nvSpPr>
        <p:spPr>
          <a:xfrm>
            <a:off x="6082778" y="4499570"/>
            <a:ext cx="1416450" cy="1325563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34;p37">
            <a:extLst>
              <a:ext uri="{FF2B5EF4-FFF2-40B4-BE49-F238E27FC236}">
                <a16:creationId xmlns:a16="http://schemas.microsoft.com/office/drawing/2014/main" id="{DDE3A5FF-2A62-44B9-B932-45EECCFB5129}"/>
              </a:ext>
            </a:extLst>
          </p:cNvPr>
          <p:cNvSpPr/>
          <p:nvPr/>
        </p:nvSpPr>
        <p:spPr>
          <a:xfrm>
            <a:off x="2073580" y="1478500"/>
            <a:ext cx="1416450" cy="1325563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34;p37">
            <a:extLst>
              <a:ext uri="{FF2B5EF4-FFF2-40B4-BE49-F238E27FC236}">
                <a16:creationId xmlns:a16="http://schemas.microsoft.com/office/drawing/2014/main" id="{868B5D87-A2CC-45C0-B139-C978CEEDDC2D}"/>
              </a:ext>
            </a:extLst>
          </p:cNvPr>
          <p:cNvSpPr/>
          <p:nvPr/>
        </p:nvSpPr>
        <p:spPr>
          <a:xfrm>
            <a:off x="4183696" y="3084764"/>
            <a:ext cx="1416450" cy="1325563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C697B79-F9EE-493D-A4AE-70A20E5503B7}"/>
              </a:ext>
            </a:extLst>
          </p:cNvPr>
          <p:cNvSpPr/>
          <p:nvPr/>
        </p:nvSpPr>
        <p:spPr>
          <a:xfrm>
            <a:off x="2513943" y="1631437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5400" i="1" dirty="0">
                <a:solidFill>
                  <a:srgbClr val="014C86"/>
                </a:solidFill>
              </a:rPr>
              <a:t>1</a:t>
            </a:r>
            <a:endParaRPr lang="ru-RU" sz="5400" i="1" dirty="0">
              <a:solidFill>
                <a:srgbClr val="014C86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F2ED407-8833-4067-8446-C306A41B3E27}"/>
              </a:ext>
            </a:extLst>
          </p:cNvPr>
          <p:cNvSpPr/>
          <p:nvPr/>
        </p:nvSpPr>
        <p:spPr>
          <a:xfrm>
            <a:off x="4624059" y="32006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i="1" dirty="0">
                <a:solidFill>
                  <a:srgbClr val="014C86"/>
                </a:solidFill>
              </a:rPr>
              <a:t>2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D1635A2-B9E1-4BBF-AC0E-DA45125816E6}"/>
              </a:ext>
            </a:extLst>
          </p:cNvPr>
          <p:cNvSpPr/>
          <p:nvPr/>
        </p:nvSpPr>
        <p:spPr>
          <a:xfrm>
            <a:off x="6523141" y="464252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i="1" dirty="0">
                <a:solidFill>
                  <a:srgbClr val="014C86"/>
                </a:solidFill>
              </a:rPr>
              <a:t>3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72A7188-36B9-4669-8354-608B98772145}"/>
              </a:ext>
            </a:extLst>
          </p:cNvPr>
          <p:cNvSpPr/>
          <p:nvPr/>
        </p:nvSpPr>
        <p:spPr>
          <a:xfrm>
            <a:off x="3588760" y="1453622"/>
            <a:ext cx="57714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Номинация </a:t>
            </a:r>
            <a:r>
              <a:rPr lang="ru-RU" sz="2000" b="1" dirty="0">
                <a:solidFill>
                  <a:srgbClr val="014C86"/>
                </a:solidFill>
              </a:rPr>
              <a:t>«Архитектор логики» </a:t>
            </a:r>
          </a:p>
          <a:p>
            <a:r>
              <a:rPr lang="ru-RU" sz="2000" i="1" dirty="0"/>
              <a:t>для учителей и преподавателей математики, алгебры, геометрии, вероятности и статистики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FC7BB28-9397-4B91-8CA1-60AD8EA72692}"/>
              </a:ext>
            </a:extLst>
          </p:cNvPr>
          <p:cNvSpPr/>
          <p:nvPr/>
        </p:nvSpPr>
        <p:spPr>
          <a:xfrm>
            <a:off x="5664605" y="3242665"/>
            <a:ext cx="550292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Номинация </a:t>
            </a:r>
            <a:r>
              <a:rPr lang="ru-RU" sz="2000" b="1" dirty="0">
                <a:solidFill>
                  <a:srgbClr val="014C86"/>
                </a:solidFill>
              </a:rPr>
              <a:t>«Хранитель исторической памяти» </a:t>
            </a:r>
            <a:r>
              <a:rPr lang="ru-RU" sz="2000" i="1" dirty="0"/>
              <a:t>для учителей и преподавателей истории</a:t>
            </a:r>
          </a:p>
          <a:p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2F6EB3B-BA71-42D5-B9ED-4C65AC231357}"/>
              </a:ext>
            </a:extLst>
          </p:cNvPr>
          <p:cNvSpPr/>
          <p:nvPr/>
        </p:nvSpPr>
        <p:spPr>
          <a:xfrm>
            <a:off x="1651737" y="5980837"/>
            <a:ext cx="10278533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i="1" dirty="0">
                <a:solidFill>
                  <a:srgbClr val="014C86"/>
                </a:solidFill>
              </a:rPr>
              <a:t>Победители регионального этапа Олимпиад не могут принимать участие в финальном этапе по тому же направлению Олимпиад, в котором стали победителями или призерами, в течение трех лет после проведения соответствующей Олимпиады. </a:t>
            </a:r>
          </a:p>
        </p:txBody>
      </p:sp>
    </p:spTree>
    <p:extLst>
      <p:ext uri="{BB962C8B-B14F-4D97-AF65-F5344CB8AC3E}">
        <p14:creationId xmlns:p14="http://schemas.microsoft.com/office/powerpoint/2010/main" val="2008240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7286625" cy="1325563"/>
          </a:xfrm>
        </p:spPr>
        <p:txBody>
          <a:bodyPr>
            <a:norm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Сроки проведения:</a:t>
            </a:r>
            <a:endParaRPr lang="ru-RU" sz="6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14217"/>
            <a:ext cx="907257" cy="907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CE7ACD3-1F51-4D35-997D-CBF22A1DE6A0}"/>
              </a:ext>
            </a:extLst>
          </p:cNvPr>
          <p:cNvSpPr/>
          <p:nvPr/>
        </p:nvSpPr>
        <p:spPr>
          <a:xfrm>
            <a:off x="3755357" y="4837514"/>
            <a:ext cx="7460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810260" algn="l"/>
                <a:tab pos="900430" algn="l"/>
              </a:tabLst>
            </a:pPr>
            <a:r>
              <a:rPr lang="ru-RU" sz="2400" dirty="0">
                <a:ea typeface="Times New Roman" panose="02020603050405020304" pitchFamily="18" charset="0"/>
              </a:rPr>
              <a:t>с 26 ноября по 15 декабря 2025 года              </a:t>
            </a:r>
          </a:p>
          <a:p>
            <a:pPr indent="450215" algn="just">
              <a:spcAft>
                <a:spcPts val="0"/>
              </a:spcAft>
              <a:tabLst>
                <a:tab pos="810260" algn="l"/>
                <a:tab pos="900430" algn="l"/>
              </a:tabLst>
            </a:pP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u="sng" dirty="0">
                <a:solidFill>
                  <a:srgbClr val="C00000"/>
                </a:solidFill>
                <a:ea typeface="Times New Roman" panose="02020603050405020304" pitchFamily="18" charset="0"/>
              </a:rPr>
              <a:t>очные испытания</a:t>
            </a:r>
            <a:r>
              <a:rPr lang="ru-RU" sz="2400" dirty="0">
                <a:ea typeface="Times New Roman" panose="02020603050405020304" pitchFamily="18" charset="0"/>
              </a:rPr>
              <a:t>, финал</a:t>
            </a:r>
            <a:endParaRPr lang="ru-RU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94CDA2-4574-4E7C-8C70-567F1EF525D5}"/>
              </a:ext>
            </a:extLst>
          </p:cNvPr>
          <p:cNvSpPr/>
          <p:nvPr/>
        </p:nvSpPr>
        <p:spPr>
          <a:xfrm>
            <a:off x="1577516" y="1604987"/>
            <a:ext cx="2388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14C86"/>
                </a:solidFill>
                <a:ea typeface="Times New Roman" panose="02020603050405020304" pitchFamily="18" charset="0"/>
              </a:rPr>
              <a:t>Первый этап 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7C8BB99-8317-470A-8F58-4F1F0549F2FF}"/>
              </a:ext>
            </a:extLst>
          </p:cNvPr>
          <p:cNvSpPr/>
          <p:nvPr/>
        </p:nvSpPr>
        <p:spPr>
          <a:xfrm>
            <a:off x="1651737" y="3429000"/>
            <a:ext cx="2422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14C86"/>
                </a:solidFill>
                <a:ea typeface="Times New Roman" panose="02020603050405020304" pitchFamily="18" charset="0"/>
              </a:rPr>
              <a:t>Второй этап 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86BF29-8F94-42D9-AF05-14EAC98A954D}"/>
              </a:ext>
            </a:extLst>
          </p:cNvPr>
          <p:cNvSpPr/>
          <p:nvPr/>
        </p:nvSpPr>
        <p:spPr>
          <a:xfrm>
            <a:off x="1651737" y="4824426"/>
            <a:ext cx="23701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14C86"/>
                </a:solidFill>
                <a:ea typeface="Times New Roman" panose="02020603050405020304" pitchFamily="18" charset="0"/>
              </a:rPr>
              <a:t>Третий этап 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16292B1-AB77-428A-AF85-4E6C3BDB4FBF}"/>
              </a:ext>
            </a:extLst>
          </p:cNvPr>
          <p:cNvSpPr/>
          <p:nvPr/>
        </p:nvSpPr>
        <p:spPr>
          <a:xfrm>
            <a:off x="4185385" y="1626699"/>
            <a:ext cx="75779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с 27 октября по 09 ноября 2025 года, до 17:00</a:t>
            </a:r>
          </a:p>
          <a:p>
            <a:r>
              <a:rPr lang="ru-RU" sz="2400" u="sng" dirty="0">
                <a:solidFill>
                  <a:srgbClr val="C00000"/>
                </a:solidFill>
                <a:ea typeface="Times New Roman" panose="02020603050405020304" pitchFamily="18" charset="0"/>
              </a:rPr>
              <a:t>прием заявок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на адрес электронной почты </a:t>
            </a:r>
            <a:r>
              <a:rPr lang="en-US" sz="2400" dirty="0">
                <a:solidFill>
                  <a:prstClr val="black"/>
                </a:solidFill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sav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@toipkro.ru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9D90BED-5CFC-43BF-8A24-872FACC125B6}"/>
              </a:ext>
            </a:extLst>
          </p:cNvPr>
          <p:cNvSpPr/>
          <p:nvPr/>
        </p:nvSpPr>
        <p:spPr>
          <a:xfrm>
            <a:off x="3755357" y="3429000"/>
            <a:ext cx="8724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>
              <a:tabLst>
                <a:tab pos="810260" algn="l"/>
                <a:tab pos="900430" algn="l"/>
              </a:tabLst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с 12 ноября по 19 ноября 2025 года </a:t>
            </a:r>
          </a:p>
          <a:p>
            <a:pPr lvl="0" indent="450215" algn="just">
              <a:tabLst>
                <a:tab pos="810260" algn="l"/>
                <a:tab pos="900430" algn="l"/>
              </a:tabLst>
            </a:pPr>
            <a:r>
              <a:rPr lang="ru-RU" sz="2400" u="sng" dirty="0">
                <a:solidFill>
                  <a:srgbClr val="C00000"/>
                </a:solidFill>
                <a:ea typeface="Times New Roman" panose="02020603050405020304" pitchFamily="18" charset="0"/>
              </a:rPr>
              <a:t>выполнение заданий в дистанционном формате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623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309" y="-55905"/>
            <a:ext cx="7286625" cy="1325563"/>
          </a:xfrm>
        </p:spPr>
        <p:txBody>
          <a:bodyPr>
            <a:norm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Документы:</a:t>
            </a:r>
            <a:endParaRPr lang="ru-RU" sz="6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00" y="5786136"/>
            <a:ext cx="907257" cy="9072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A0AC73-BCC4-4F15-B645-F8F50A329D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29" b="57334"/>
          <a:stretch/>
        </p:blipFill>
        <p:spPr>
          <a:xfrm>
            <a:off x="8938362" y="343771"/>
            <a:ext cx="2849303" cy="2085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826BEE-4C2B-44CE-A6E2-8E405904BF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281" t="18056" r="23047" b="16710"/>
          <a:stretch/>
        </p:blipFill>
        <p:spPr>
          <a:xfrm>
            <a:off x="8938362" y="2777173"/>
            <a:ext cx="2910272" cy="2761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8708042-7E8F-4653-87AE-C209C56181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656" t="22778" r="62187" b="11806"/>
          <a:stretch/>
        </p:blipFill>
        <p:spPr>
          <a:xfrm>
            <a:off x="5919369" y="1634619"/>
            <a:ext cx="2891255" cy="3527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750D3B3-05ED-4A6D-B2BF-9F670D5ACE57}"/>
              </a:ext>
            </a:extLst>
          </p:cNvPr>
          <p:cNvSpPr/>
          <p:nvPr/>
        </p:nvSpPr>
        <p:spPr>
          <a:xfrm>
            <a:off x="6484186" y="6318645"/>
            <a:ext cx="4450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14C86"/>
                </a:solidFill>
              </a:rPr>
              <a:t>https://toipkro.ru/event-all/znanie-sila-2025/</a:t>
            </a:r>
            <a:endParaRPr lang="ru-RU" dirty="0">
              <a:solidFill>
                <a:srgbClr val="014C86"/>
              </a:solidFill>
            </a:endParaRPr>
          </a:p>
        </p:txBody>
      </p:sp>
      <p:pic>
        <p:nvPicPr>
          <p:cNvPr id="12" name="Picture 2" descr="http://qrcoder.ru/code/?https%3A%2F%2Ftoipkro.ru%2Fevent-all%2Fznanie-sila-2025%2F&amp;4&amp;0">
            <a:extLst>
              <a:ext uri="{FF2B5EF4-FFF2-40B4-BE49-F238E27FC236}">
                <a16:creationId xmlns:a16="http://schemas.microsoft.com/office/drawing/2014/main" id="{1291641C-252D-4094-8BFB-FAC23F068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700" y="5600700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334;p37">
            <a:extLst>
              <a:ext uri="{FF2B5EF4-FFF2-40B4-BE49-F238E27FC236}">
                <a16:creationId xmlns:a16="http://schemas.microsoft.com/office/drawing/2014/main" id="{97C0AE47-74D7-4442-BF3E-4EEDD4BFE0F8}"/>
              </a:ext>
            </a:extLst>
          </p:cNvPr>
          <p:cNvSpPr/>
          <p:nvPr/>
        </p:nvSpPr>
        <p:spPr>
          <a:xfrm>
            <a:off x="1659934" y="1478501"/>
            <a:ext cx="797516" cy="78845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334;p37">
            <a:extLst>
              <a:ext uri="{FF2B5EF4-FFF2-40B4-BE49-F238E27FC236}">
                <a16:creationId xmlns:a16="http://schemas.microsoft.com/office/drawing/2014/main" id="{84BC1F1D-4B04-44C4-840D-A138F1435B6F}"/>
              </a:ext>
            </a:extLst>
          </p:cNvPr>
          <p:cNvSpPr/>
          <p:nvPr/>
        </p:nvSpPr>
        <p:spPr>
          <a:xfrm>
            <a:off x="1608734" y="2723913"/>
            <a:ext cx="797516" cy="78845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334;p37">
            <a:extLst>
              <a:ext uri="{FF2B5EF4-FFF2-40B4-BE49-F238E27FC236}">
                <a16:creationId xmlns:a16="http://schemas.microsoft.com/office/drawing/2014/main" id="{6EBDB285-CB37-4F34-A775-124C2A08BCB0}"/>
              </a:ext>
            </a:extLst>
          </p:cNvPr>
          <p:cNvSpPr/>
          <p:nvPr/>
        </p:nvSpPr>
        <p:spPr>
          <a:xfrm>
            <a:off x="1670159" y="4108352"/>
            <a:ext cx="797516" cy="78845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334;p37">
            <a:extLst>
              <a:ext uri="{FF2B5EF4-FFF2-40B4-BE49-F238E27FC236}">
                <a16:creationId xmlns:a16="http://schemas.microsoft.com/office/drawing/2014/main" id="{17536D8F-E76B-4048-95F8-CF0FE0007F6B}"/>
              </a:ext>
            </a:extLst>
          </p:cNvPr>
          <p:cNvSpPr/>
          <p:nvPr/>
        </p:nvSpPr>
        <p:spPr>
          <a:xfrm>
            <a:off x="1670159" y="5379499"/>
            <a:ext cx="797516" cy="78845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229BDAA-B894-4DCC-A3BD-0FD8ECFA2625}"/>
              </a:ext>
            </a:extLst>
          </p:cNvPr>
          <p:cNvSpPr/>
          <p:nvPr/>
        </p:nvSpPr>
        <p:spPr>
          <a:xfrm>
            <a:off x="1816319" y="1441397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400" i="1" dirty="0">
                <a:solidFill>
                  <a:srgbClr val="014C86"/>
                </a:solidFill>
              </a:rPr>
              <a:t>1</a:t>
            </a:r>
            <a:endParaRPr lang="ru-RU" sz="4400" i="1" dirty="0">
              <a:solidFill>
                <a:srgbClr val="014C86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5E5C5B-7590-4392-A0B3-9F0C1281A3F5}"/>
              </a:ext>
            </a:extLst>
          </p:cNvPr>
          <p:cNvSpPr/>
          <p:nvPr/>
        </p:nvSpPr>
        <p:spPr>
          <a:xfrm>
            <a:off x="1796504" y="2723913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i="1" dirty="0">
                <a:solidFill>
                  <a:srgbClr val="014C86"/>
                </a:solidFill>
              </a:rPr>
              <a:t>2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9EAB604-B3D3-4DBC-BB27-BC3EBFAB69A1}"/>
              </a:ext>
            </a:extLst>
          </p:cNvPr>
          <p:cNvSpPr/>
          <p:nvPr/>
        </p:nvSpPr>
        <p:spPr>
          <a:xfrm>
            <a:off x="1878047" y="4108352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i="1" dirty="0">
                <a:solidFill>
                  <a:srgbClr val="014C86"/>
                </a:solidFill>
              </a:rPr>
              <a:t>3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46DBE2E-9392-4E00-9218-0F8E36E8F60A}"/>
              </a:ext>
            </a:extLst>
          </p:cNvPr>
          <p:cNvSpPr/>
          <p:nvPr/>
        </p:nvSpPr>
        <p:spPr>
          <a:xfrm>
            <a:off x="1796504" y="5361212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i="1" dirty="0">
                <a:solidFill>
                  <a:srgbClr val="014C86"/>
                </a:solidFill>
              </a:rPr>
              <a:t>4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1B340D1-9424-4A1D-A3DB-2BA28F5CA91C}"/>
              </a:ext>
            </a:extLst>
          </p:cNvPr>
          <p:cNvSpPr/>
          <p:nvPr/>
        </p:nvSpPr>
        <p:spPr>
          <a:xfrm>
            <a:off x="2563475" y="1584489"/>
            <a:ext cx="12833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14C86"/>
                </a:solidFill>
              </a:rPr>
              <a:t>Заявка</a:t>
            </a:r>
          </a:p>
          <a:p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CC5866D-FD6A-4E6C-8E6E-4657168786F5}"/>
              </a:ext>
            </a:extLst>
          </p:cNvPr>
          <p:cNvSpPr/>
          <p:nvPr/>
        </p:nvSpPr>
        <p:spPr>
          <a:xfrm>
            <a:off x="2439728" y="2461900"/>
            <a:ext cx="31620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14C86"/>
                </a:solidFill>
              </a:rPr>
              <a:t>Справка от образовательной организации</a:t>
            </a:r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CF2F74B-3FB7-410B-8089-4329202C4CAA}"/>
              </a:ext>
            </a:extLst>
          </p:cNvPr>
          <p:cNvSpPr/>
          <p:nvPr/>
        </p:nvSpPr>
        <p:spPr>
          <a:xfrm>
            <a:off x="2613835" y="3833968"/>
            <a:ext cx="3238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14C86"/>
                </a:solidFill>
              </a:rPr>
              <a:t>Цветное портретное фото в формате</a:t>
            </a:r>
          </a:p>
          <a:p>
            <a:r>
              <a:rPr lang="ru-RU" sz="2400" b="1" i="1" dirty="0">
                <a:solidFill>
                  <a:srgbClr val="014C86"/>
                </a:solidFill>
              </a:rPr>
              <a:t>*.JPEG</a:t>
            </a:r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0A457E9-F4AE-4258-8A74-A1187257712F}"/>
              </a:ext>
            </a:extLst>
          </p:cNvPr>
          <p:cNvSpPr/>
          <p:nvPr/>
        </p:nvSpPr>
        <p:spPr>
          <a:xfrm>
            <a:off x="2596112" y="5001306"/>
            <a:ext cx="31620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14C86"/>
                </a:solidFill>
              </a:rPr>
              <a:t>Согласие на обработку персональных данных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1713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10321188" cy="1325563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Выполнение заданий заочного этапа:</a:t>
            </a:r>
            <a:endParaRPr lang="ru-RU" sz="6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42" y="5814217"/>
            <a:ext cx="907257" cy="9072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6D0366-D58D-49A1-B548-D5AE998B7206}"/>
              </a:ext>
            </a:extLst>
          </p:cNvPr>
          <p:cNvSpPr/>
          <p:nvPr/>
        </p:nvSpPr>
        <p:spPr>
          <a:xfrm>
            <a:off x="3961896" y="1755801"/>
            <a:ext cx="4698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https://sdo.toipkro.ru/</a:t>
            </a:r>
            <a:endParaRPr lang="ru-RU" sz="3200" dirty="0"/>
          </a:p>
        </p:txBody>
      </p:sp>
      <p:pic>
        <p:nvPicPr>
          <p:cNvPr id="6146" name="Picture 2" descr="http://qrcoder.ru/code/?https%3A%2F%2Fsdo.toipkro.ru%2F&amp;4&amp;0">
            <a:extLst>
              <a:ext uri="{FF2B5EF4-FFF2-40B4-BE49-F238E27FC236}">
                <a16:creationId xmlns:a16="http://schemas.microsoft.com/office/drawing/2014/main" id="{52AB9FCD-9BEB-4702-8E5F-45AAF0432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170" y="1515536"/>
            <a:ext cx="2072237" cy="20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CCF0D0-A20C-4748-83A0-4D53D04D57E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418" t="6585" r="17694" b="23334"/>
          <a:stretch/>
        </p:blipFill>
        <p:spPr>
          <a:xfrm>
            <a:off x="1812543" y="2438399"/>
            <a:ext cx="4999788" cy="2946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F6FF7576-66C5-4B7A-991E-8E14FD18DB2C}"/>
              </a:ext>
            </a:extLst>
          </p:cNvPr>
          <p:cNvSpPr/>
          <p:nvPr/>
        </p:nvSpPr>
        <p:spPr>
          <a:xfrm>
            <a:off x="1896533" y="3217333"/>
            <a:ext cx="1439334" cy="20150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7827D08-7BF2-4009-93D6-B63B4721C5D8}"/>
              </a:ext>
            </a:extLst>
          </p:cNvPr>
          <p:cNvSpPr/>
          <p:nvPr/>
        </p:nvSpPr>
        <p:spPr>
          <a:xfrm>
            <a:off x="7184865" y="3865074"/>
            <a:ext cx="469859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Необходимо зайти под своим логином и паролем (если регистрация уже есть) или зарегистрироваться.</a:t>
            </a:r>
          </a:p>
        </p:txBody>
      </p:sp>
    </p:spTree>
    <p:extLst>
      <p:ext uri="{BB962C8B-B14F-4D97-AF65-F5344CB8AC3E}">
        <p14:creationId xmlns:p14="http://schemas.microsoft.com/office/powerpoint/2010/main" val="3410290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10321188" cy="1325563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Выполнение заданий заочного этапа:</a:t>
            </a:r>
            <a:endParaRPr lang="ru-RU" sz="6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42" y="5814217"/>
            <a:ext cx="907257" cy="9072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6D0366-D58D-49A1-B548-D5AE998B7206}"/>
              </a:ext>
            </a:extLst>
          </p:cNvPr>
          <p:cNvSpPr/>
          <p:nvPr/>
        </p:nvSpPr>
        <p:spPr>
          <a:xfrm>
            <a:off x="3961896" y="1755801"/>
            <a:ext cx="4698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https://sdo.toipkro.ru/</a:t>
            </a:r>
            <a:endParaRPr lang="ru-RU" sz="3200" dirty="0"/>
          </a:p>
        </p:txBody>
      </p:sp>
      <p:pic>
        <p:nvPicPr>
          <p:cNvPr id="6146" name="Picture 2" descr="http://qrcoder.ru/code/?https%3A%2F%2Fsdo.toipkro.ru%2F&amp;4&amp;0">
            <a:extLst>
              <a:ext uri="{FF2B5EF4-FFF2-40B4-BE49-F238E27FC236}">
                <a16:creationId xmlns:a16="http://schemas.microsoft.com/office/drawing/2014/main" id="{52AB9FCD-9BEB-4702-8E5F-45AAF0432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170" y="1515536"/>
            <a:ext cx="2072237" cy="20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7827D08-7BF2-4009-93D6-B63B4721C5D8}"/>
              </a:ext>
            </a:extLst>
          </p:cNvPr>
          <p:cNvSpPr/>
          <p:nvPr/>
        </p:nvSpPr>
        <p:spPr>
          <a:xfrm>
            <a:off x="6311193" y="5549760"/>
            <a:ext cx="5901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Для регистрации – </a:t>
            </a:r>
            <a:r>
              <a:rPr lang="ru-RU" sz="2000" dirty="0">
                <a:solidFill>
                  <a:srgbClr val="FF0000"/>
                </a:solidFill>
              </a:rPr>
              <a:t>«Создать учетную запись»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BCF78B-91A6-4ED0-8D03-316487080C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57" y="2404486"/>
            <a:ext cx="3885351" cy="4225877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B26289A-2321-4BE2-A170-F39EB4A3E144}"/>
              </a:ext>
            </a:extLst>
          </p:cNvPr>
          <p:cNvSpPr/>
          <p:nvPr/>
        </p:nvSpPr>
        <p:spPr>
          <a:xfrm>
            <a:off x="6311193" y="4302563"/>
            <a:ext cx="59012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Если регистрировались, </a:t>
            </a:r>
          </a:p>
          <a:p>
            <a:r>
              <a:rPr lang="ru-RU" sz="2000" dirty="0"/>
              <a:t>но не помните пароль – </a:t>
            </a:r>
            <a:r>
              <a:rPr lang="ru-RU" sz="2000" dirty="0">
                <a:solidFill>
                  <a:srgbClr val="FF0000"/>
                </a:solidFill>
              </a:rPr>
              <a:t>«Забыли пароль?»</a:t>
            </a:r>
          </a:p>
        </p:txBody>
      </p:sp>
    </p:spTree>
    <p:extLst>
      <p:ext uri="{BB962C8B-B14F-4D97-AF65-F5344CB8AC3E}">
        <p14:creationId xmlns:p14="http://schemas.microsoft.com/office/powerpoint/2010/main" val="2293101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10321188" cy="1325563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Выполнение заданий заочного этапа:</a:t>
            </a:r>
            <a:endParaRPr lang="ru-RU" sz="6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42" y="5814217"/>
            <a:ext cx="907257" cy="9072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6D0366-D58D-49A1-B548-D5AE998B7206}"/>
              </a:ext>
            </a:extLst>
          </p:cNvPr>
          <p:cNvSpPr/>
          <p:nvPr/>
        </p:nvSpPr>
        <p:spPr>
          <a:xfrm>
            <a:off x="8364563" y="3554150"/>
            <a:ext cx="4698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https://sdo.toipkro.ru/</a:t>
            </a:r>
            <a:endParaRPr lang="ru-RU" sz="3200" dirty="0"/>
          </a:p>
        </p:txBody>
      </p:sp>
      <p:pic>
        <p:nvPicPr>
          <p:cNvPr id="6146" name="Picture 2" descr="http://qrcoder.ru/code/?https%3A%2F%2Fsdo.toipkro.ru%2F&amp;4&amp;0">
            <a:extLst>
              <a:ext uri="{FF2B5EF4-FFF2-40B4-BE49-F238E27FC236}">
                <a16:creationId xmlns:a16="http://schemas.microsoft.com/office/drawing/2014/main" id="{52AB9FCD-9BEB-4702-8E5F-45AAF0432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170" y="1515536"/>
            <a:ext cx="2072237" cy="20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9175A7-FEB4-4DA1-9B69-917F574A8D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772" y="1631437"/>
            <a:ext cx="3021028" cy="5107776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7C43EE3-BCFD-4794-A16F-89C89690E928}"/>
              </a:ext>
            </a:extLst>
          </p:cNvPr>
          <p:cNvSpPr/>
          <p:nvPr/>
        </p:nvSpPr>
        <p:spPr>
          <a:xfrm>
            <a:off x="5677964" y="5121719"/>
            <a:ext cx="61371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Заполнить все разделы, помеченные восклицательным знаком, </a:t>
            </a:r>
          </a:p>
          <a:p>
            <a:pPr algn="ctr"/>
            <a:r>
              <a:rPr lang="ru-RU" sz="2800" dirty="0"/>
              <a:t>создать аккаунт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619D4B4-C913-4B4D-BEA1-BCB7CE666337}"/>
              </a:ext>
            </a:extLst>
          </p:cNvPr>
          <p:cNvSpPr/>
          <p:nvPr/>
        </p:nvSpPr>
        <p:spPr>
          <a:xfrm>
            <a:off x="2656936" y="6392174"/>
            <a:ext cx="1923690" cy="329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125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10321188" cy="1325563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Выполнение заданий заочного этапа:</a:t>
            </a:r>
            <a:endParaRPr lang="ru-RU" sz="6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42" y="5814217"/>
            <a:ext cx="907257" cy="9072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6D0366-D58D-49A1-B548-D5AE998B7206}"/>
              </a:ext>
            </a:extLst>
          </p:cNvPr>
          <p:cNvSpPr/>
          <p:nvPr/>
        </p:nvSpPr>
        <p:spPr>
          <a:xfrm>
            <a:off x="1524000" y="6273225"/>
            <a:ext cx="4698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https://sdo.toipkro.ru/</a:t>
            </a:r>
            <a:endParaRPr lang="ru-RU" sz="3200" dirty="0"/>
          </a:p>
        </p:txBody>
      </p:sp>
      <p:pic>
        <p:nvPicPr>
          <p:cNvPr id="6146" name="Picture 2" descr="http://qrcoder.ru/code/?https%3A%2F%2Fsdo.toipkro.ru%2F&amp;4&amp;0">
            <a:extLst>
              <a:ext uri="{FF2B5EF4-FFF2-40B4-BE49-F238E27FC236}">
                <a16:creationId xmlns:a16="http://schemas.microsoft.com/office/drawing/2014/main" id="{52AB9FCD-9BEB-4702-8E5F-45AAF0432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025" y="4195608"/>
            <a:ext cx="2072237" cy="20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7C43EE3-BCFD-4794-A16F-89C89690E928}"/>
              </a:ext>
            </a:extLst>
          </p:cNvPr>
          <p:cNvSpPr/>
          <p:nvPr/>
        </p:nvSpPr>
        <p:spPr>
          <a:xfrm>
            <a:off x="5212297" y="4353740"/>
            <a:ext cx="6137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Проверьте электронную почту!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241048-D151-40B3-8AAC-0A8B0AE376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737" y="1733216"/>
            <a:ext cx="10321188" cy="2201676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E5D6560-11B1-4D60-BD95-BE56A93CFA57}"/>
              </a:ext>
            </a:extLst>
          </p:cNvPr>
          <p:cNvCxnSpPr/>
          <p:nvPr/>
        </p:nvCxnSpPr>
        <p:spPr>
          <a:xfrm>
            <a:off x="2040467" y="3581400"/>
            <a:ext cx="97112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3858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6028</TotalTime>
  <Words>1000</Words>
  <Application>Microsoft Office PowerPoint</Application>
  <PresentationFormat>Широкоэкранный</PresentationFormat>
  <Paragraphs>117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PT Astra Serif</vt:lpstr>
      <vt:lpstr>Times New Roman</vt:lpstr>
      <vt:lpstr>Тема Office</vt:lpstr>
      <vt:lpstr>Установочный семинар по организации и проведению конкурса «Знание – сила»  в Томской области</vt:lpstr>
      <vt:lpstr>Презентация PowerPoint</vt:lpstr>
      <vt:lpstr>Номинации</vt:lpstr>
      <vt:lpstr>Сроки проведения:</vt:lpstr>
      <vt:lpstr>Документы:</vt:lpstr>
      <vt:lpstr>Выполнение заданий заочного этапа:</vt:lpstr>
      <vt:lpstr>Выполнение заданий заочного этапа:</vt:lpstr>
      <vt:lpstr>Выполнение заданий заочного этапа:</vt:lpstr>
      <vt:lpstr>Выполнение заданий заочного этапа:</vt:lpstr>
      <vt:lpstr>Выполнение заданий заочного этапа:</vt:lpstr>
      <vt:lpstr>Выполнение заданий заочного этапа:</vt:lpstr>
      <vt:lpstr>Выполнение заданий заочного этапа:</vt:lpstr>
      <vt:lpstr>Выполнение заданий заочного этапа:</vt:lpstr>
      <vt:lpstr>Очный этап:</vt:lpstr>
      <vt:lpstr>Очный этап в отдаленных районах:</vt:lpstr>
      <vt:lpstr>Премии: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Установочный семинар по организации и проведению конкурса «Знание – сила» в Томской области</dc:title>
  <dc:creator>Кущ Ирина Юрьевна</dc:creator>
  <cp:lastModifiedBy>Кущ Ирина Юрьевна</cp:lastModifiedBy>
  <cp:revision>48</cp:revision>
  <dcterms:created xsi:type="dcterms:W3CDTF">2025-11-01T02:49:52Z</dcterms:created>
  <dcterms:modified xsi:type="dcterms:W3CDTF">2025-11-05T07:18:26Z</dcterms:modified>
</cp:coreProperties>
</file>