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81" r:id="rId4"/>
    <p:sldId id="266" r:id="rId5"/>
    <p:sldId id="283" r:id="rId6"/>
    <p:sldId id="282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4" r:id="rId17"/>
    <p:sldId id="293" r:id="rId18"/>
    <p:sldId id="295" r:id="rId19"/>
    <p:sldId id="273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C86"/>
    <a:srgbClr val="84B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\obmen\&#1062;&#1077;&#1085;&#1090;&#1088;%20&#1088;&#1072;&#1079;&#1074;&#1080;&#1090;&#1080;&#1103;%20&#1082;&#1072;&#1076;&#1088;&#1086;&#1074;&#1086;&#1075;&#1086;%20&#1087;&#1086;&#1090;&#1077;&#1085;&#1094;&#1080;&#1072;&#1083;&#1072;\&#1042;&#1085;&#1091;&#1090;&#1088;&#1077;&#1085;&#1085;&#1080;&#1077;%20&#1076;&#1086;&#1082;&#1091;&#1084;&#1077;&#1085;&#1090;&#1099;\&#1047;&#1085;&#1072;&#1085;&#1080;&#1077;-&#1089;&#1080;&#1083;&#1072;\&#1041;&#1072;&#1083;&#1083;&#1099;%20&#1101;&#1082;&#1089;&#1087;&#1077;&#1088;&#1090;&#1086;&#107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\obmen\&#1062;&#1077;&#1085;&#1090;&#1088;%20&#1088;&#1072;&#1079;&#1074;&#1080;&#1090;&#1080;&#1103;%20&#1082;&#1072;&#1076;&#1088;&#1086;&#1074;&#1086;&#1075;&#1086;%20&#1087;&#1086;&#1090;&#1077;&#1085;&#1094;&#1080;&#1072;&#1083;&#1072;\&#1042;&#1085;&#1091;&#1090;&#1088;&#1077;&#1085;&#1085;&#1080;&#1077;%20&#1076;&#1086;&#1082;&#1091;&#1084;&#1077;&#1085;&#1090;&#1099;\&#1047;&#1085;&#1072;&#1085;&#1080;&#1077;-&#1089;&#1080;&#1083;&#1072;\&#1041;&#1072;&#1083;&#1083;&#1099;%20&#1101;&#1082;&#1089;&#1087;&#1077;&#1088;&#1090;&#1086;&#1074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\obmen\&#1062;&#1077;&#1085;&#1090;&#1088;%20&#1088;&#1072;&#1079;&#1074;&#1080;&#1090;&#1080;&#1103;%20&#1082;&#1072;&#1076;&#1088;&#1086;&#1074;&#1086;&#1075;&#1086;%20&#1087;&#1086;&#1090;&#1077;&#1085;&#1094;&#1080;&#1072;&#1083;&#1072;\&#1042;&#1085;&#1091;&#1090;&#1088;&#1077;&#1085;&#1085;&#1080;&#1077;%20&#1076;&#1086;&#1082;&#1091;&#1084;&#1077;&#1085;&#1090;&#1099;\&#1047;&#1085;&#1072;&#1085;&#1080;&#1077;-&#1089;&#1080;&#1083;&#1072;\&#1057;&#1087;&#1080;&#1089;&#1086;&#1082;%20&#1082;&#1086;&#1085;&#1082;&#1091;&#1088;&#1089;&#1072;&#1085;&#1090;&#1086;&#1074;%20&#1047;&#1085;&#1072;&#1085;&#1080;&#1077;-&#1089;&#1080;&#1083;&#1072;%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\obmen\&#1062;&#1077;&#1085;&#1090;&#1088;%20&#1088;&#1072;&#1079;&#1074;&#1080;&#1090;&#1080;&#1103;%20&#1082;&#1072;&#1076;&#1088;&#1086;&#1074;&#1086;&#1075;&#1086;%20&#1087;&#1086;&#1090;&#1077;&#1085;&#1094;&#1080;&#1072;&#1083;&#1072;\&#1042;&#1085;&#1091;&#1090;&#1088;&#1077;&#1085;&#1085;&#1080;&#1077;%20&#1076;&#1086;&#1082;&#1091;&#1084;&#1077;&#1085;&#1090;&#1099;\&#1047;&#1085;&#1072;&#1085;&#1080;&#1077;-&#1089;&#1080;&#1083;&#1072;\&#1041;&#1072;&#1083;&#1083;&#1099;%20&#1101;&#1082;&#1089;&#1087;&#1077;&#1088;&#1090;&#1086;&#1074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Лист1!$B$2:$B$22</c:f>
              <c:strCache>
                <c:ptCount val="21"/>
                <c:pt idx="0">
                  <c:v>Александровский район</c:v>
                </c:pt>
                <c:pt idx="1">
                  <c:v>Асиновский район</c:v>
                </c:pt>
                <c:pt idx="2">
                  <c:v>Бакчарский район</c:v>
                </c:pt>
                <c:pt idx="3">
                  <c:v>Верхнекетский район</c:v>
                </c:pt>
                <c:pt idx="4">
                  <c:v>Зырянский район</c:v>
                </c:pt>
                <c:pt idx="5">
                  <c:v>ЗАТО Северск</c:v>
                </c:pt>
                <c:pt idx="6">
                  <c:v>Каргасокский район</c:v>
                </c:pt>
                <c:pt idx="7">
                  <c:v>г. Кедровый</c:v>
                </c:pt>
                <c:pt idx="8">
                  <c:v>Кожевниковский район</c:v>
                </c:pt>
                <c:pt idx="9">
                  <c:v>Колпашевский район</c:v>
                </c:pt>
                <c:pt idx="10">
                  <c:v>Кривошеинский район</c:v>
                </c:pt>
                <c:pt idx="11">
                  <c:v>Молчановский район</c:v>
                </c:pt>
                <c:pt idx="12">
                  <c:v>Парабельский район</c:v>
                </c:pt>
                <c:pt idx="13">
                  <c:v>Первомайский район</c:v>
                </c:pt>
                <c:pt idx="14">
                  <c:v>г.Стрежевой</c:v>
                </c:pt>
                <c:pt idx="15">
                  <c:v>Тегульдетский район</c:v>
                </c:pt>
                <c:pt idx="16">
                  <c:v>г. Томск</c:v>
                </c:pt>
                <c:pt idx="17">
                  <c:v>Томский район</c:v>
                </c:pt>
                <c:pt idx="18">
                  <c:v>Чаинский район</c:v>
                </c:pt>
                <c:pt idx="19">
                  <c:v>Шегарский район</c:v>
                </c:pt>
                <c:pt idx="20">
                  <c:v>Подведомственные</c:v>
                </c:pt>
              </c:strCache>
            </c:strRef>
          </c:cat>
          <c:val>
            <c:numRef>
              <c:f>Лист1!$C$2:$C$22</c:f>
              <c:numCache>
                <c:formatCode>General</c:formatCode>
                <c:ptCount val="21"/>
                <c:pt idx="0">
                  <c:v>12</c:v>
                </c:pt>
                <c:pt idx="1">
                  <c:v>7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  <c:pt idx="5">
                  <c:v>28</c:v>
                </c:pt>
                <c:pt idx="6">
                  <c:v>17</c:v>
                </c:pt>
                <c:pt idx="7">
                  <c:v>0</c:v>
                </c:pt>
                <c:pt idx="8">
                  <c:v>1</c:v>
                </c:pt>
                <c:pt idx="9">
                  <c:v>7</c:v>
                </c:pt>
                <c:pt idx="10">
                  <c:v>7</c:v>
                </c:pt>
                <c:pt idx="11">
                  <c:v>2</c:v>
                </c:pt>
                <c:pt idx="12">
                  <c:v>5</c:v>
                </c:pt>
                <c:pt idx="13">
                  <c:v>1</c:v>
                </c:pt>
                <c:pt idx="14">
                  <c:v>22</c:v>
                </c:pt>
                <c:pt idx="15">
                  <c:v>3</c:v>
                </c:pt>
                <c:pt idx="16">
                  <c:v>59</c:v>
                </c:pt>
                <c:pt idx="17">
                  <c:v>5</c:v>
                </c:pt>
                <c:pt idx="18">
                  <c:v>12</c:v>
                </c:pt>
                <c:pt idx="19">
                  <c:v>2</c:v>
                </c:pt>
                <c:pt idx="2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68-4284-B997-9C00C1A825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63321744"/>
        <c:axId val="257443840"/>
        <c:axId val="263265168"/>
      </c:bar3DChart>
      <c:catAx>
        <c:axId val="26332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7443840"/>
        <c:crosses val="autoZero"/>
        <c:auto val="1"/>
        <c:lblAlgn val="ctr"/>
        <c:lblOffset val="100"/>
        <c:noMultiLvlLbl val="0"/>
      </c:catAx>
      <c:valAx>
        <c:axId val="25744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3321744"/>
        <c:crosses val="autoZero"/>
        <c:crossBetween val="between"/>
      </c:valAx>
      <c:serAx>
        <c:axId val="263265168"/>
        <c:scaling>
          <c:orientation val="minMax"/>
        </c:scaling>
        <c:delete val="1"/>
        <c:axPos val="b"/>
        <c:majorTickMark val="none"/>
        <c:minorTickMark val="none"/>
        <c:tickLblPos val="nextTo"/>
        <c:crossAx val="257443840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816838995568686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FF-4804-8A8C-6DB4E11B4B43}"/>
                </c:ext>
              </c:extLst>
            </c:dLbl>
            <c:dLbl>
              <c:idx val="1"/>
              <c:layout>
                <c:manualLayout>
                  <c:x val="1.1816838995568686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FF-4804-8A8C-6DB4E11B4B43}"/>
                </c:ext>
              </c:extLst>
            </c:dLbl>
            <c:dLbl>
              <c:idx val="2"/>
              <c:layout>
                <c:manualLayout>
                  <c:x val="8.0841551147262641E-3"/>
                  <c:y val="-3.711064870311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FF-4804-8A8C-6DB4E11B4B43}"/>
                </c:ext>
              </c:extLst>
            </c:dLbl>
            <c:dLbl>
              <c:idx val="3"/>
              <c:layout>
                <c:manualLayout>
                  <c:x val="8.1872959826305557E-3"/>
                  <c:y val="-2.7777808637895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FF-4804-8A8C-6DB4E11B4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Лист1!$B$25:$B$28</c:f>
              <c:strCache>
                <c:ptCount val="4"/>
                <c:pt idx="0">
                  <c:v>Максимально возможный балл</c:v>
                </c:pt>
                <c:pt idx="1">
                  <c:v>Высокий балл</c:v>
                </c:pt>
                <c:pt idx="2">
                  <c:v>Средний балл</c:v>
                </c:pt>
                <c:pt idx="3">
                  <c:v>Низкий балл</c:v>
                </c:pt>
              </c:strCache>
            </c:strRef>
          </c:cat>
          <c:val>
            <c:numRef>
              <c:f>Лист1!$C$25:$C$28</c:f>
              <c:numCache>
                <c:formatCode>General</c:formatCode>
                <c:ptCount val="4"/>
                <c:pt idx="0">
                  <c:v>8</c:v>
                </c:pt>
                <c:pt idx="1">
                  <c:v>15</c:v>
                </c:pt>
                <c:pt idx="2">
                  <c:v>48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FF-4804-8A8C-6DB4E11B4B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3569456"/>
        <c:axId val="1061614368"/>
        <c:axId val="0"/>
      </c:bar3DChart>
      <c:catAx>
        <c:axId val="49356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1614368"/>
        <c:crosses val="autoZero"/>
        <c:auto val="1"/>
        <c:lblAlgn val="ctr"/>
        <c:lblOffset val="100"/>
        <c:noMultiLvlLbl val="0"/>
      </c:catAx>
      <c:valAx>
        <c:axId val="106161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3569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777777777777776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0E-4F66-A004-B6ABE249A567}"/>
                </c:ext>
              </c:extLst>
            </c:dLbl>
            <c:dLbl>
              <c:idx val="1"/>
              <c:layout>
                <c:manualLayout>
                  <c:x val="1.6666666666666666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0E-4F66-A004-B6ABE249A567}"/>
                </c:ext>
              </c:extLst>
            </c:dLbl>
            <c:dLbl>
              <c:idx val="2"/>
              <c:layout>
                <c:manualLayout>
                  <c:x val="2.2222222222222223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40E-4F66-A004-B6ABE249A567}"/>
                </c:ext>
              </c:extLst>
            </c:dLbl>
            <c:dLbl>
              <c:idx val="3"/>
              <c:layout>
                <c:manualLayout>
                  <c:x val="1.6666666666666566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0E-4F66-A004-B6ABE249A5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мат!$B$30:$B$33</c:f>
              <c:strCache>
                <c:ptCount val="4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  <c:pt idx="3">
                  <c:v>Не справились</c:v>
                </c:pt>
              </c:strCache>
            </c:strRef>
          </c:cat>
          <c:val>
            <c:numRef>
              <c:f>мат!$C$30:$C$33</c:f>
              <c:numCache>
                <c:formatCode>General</c:formatCode>
                <c:ptCount val="4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0E-4F66-A004-B6ABE249A5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37921184"/>
        <c:axId val="715767344"/>
        <c:axId val="0"/>
      </c:bar3DChart>
      <c:catAx>
        <c:axId val="1137921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5767344"/>
        <c:crosses val="autoZero"/>
        <c:auto val="1"/>
        <c:lblAlgn val="ctr"/>
        <c:lblOffset val="100"/>
        <c:noMultiLvlLbl val="0"/>
      </c:catAx>
      <c:valAx>
        <c:axId val="715767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3792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816838995568686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51-4B45-90A1-A0D20400A83C}"/>
                </c:ext>
              </c:extLst>
            </c:dLbl>
            <c:dLbl>
              <c:idx val="1"/>
              <c:layout>
                <c:manualLayout>
                  <c:x val="1.1816838995568686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51-4B45-90A1-A0D20400A83C}"/>
                </c:ext>
              </c:extLst>
            </c:dLbl>
            <c:dLbl>
              <c:idx val="2"/>
              <c:layout>
                <c:manualLayout>
                  <c:x val="3.9389463318562287E-3"/>
                  <c:y val="-3.2407407407407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51-4B45-90A1-A0D20400A83C}"/>
                </c:ext>
              </c:extLst>
            </c:dLbl>
            <c:dLbl>
              <c:idx val="3"/>
              <c:layout>
                <c:manualLayout>
                  <c:x val="1.9694731659281144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51-4B45-90A1-A0D20400A8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Лист1!$B$25:$B$28</c:f>
              <c:strCache>
                <c:ptCount val="4"/>
                <c:pt idx="0">
                  <c:v>Максимально возможный балл</c:v>
                </c:pt>
                <c:pt idx="1">
                  <c:v>Высокий балл</c:v>
                </c:pt>
                <c:pt idx="2">
                  <c:v>Средний балл</c:v>
                </c:pt>
                <c:pt idx="3">
                  <c:v>Низкий балл</c:v>
                </c:pt>
              </c:strCache>
            </c:strRef>
          </c:cat>
          <c:val>
            <c:numRef>
              <c:f>Лист1!$C$25:$C$28</c:f>
              <c:numCache>
                <c:formatCode>General</c:formatCode>
                <c:ptCount val="4"/>
                <c:pt idx="0">
                  <c:v>8</c:v>
                </c:pt>
                <c:pt idx="1">
                  <c:v>15</c:v>
                </c:pt>
                <c:pt idx="2">
                  <c:v>48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51-4B45-90A1-A0D20400A8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3569456"/>
        <c:axId val="1061614368"/>
        <c:axId val="0"/>
      </c:bar3DChart>
      <c:catAx>
        <c:axId val="49356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1614368"/>
        <c:crosses val="autoZero"/>
        <c:auto val="1"/>
        <c:lblAlgn val="ctr"/>
        <c:lblOffset val="100"/>
        <c:noMultiLvlLbl val="0"/>
      </c:catAx>
      <c:valAx>
        <c:axId val="106161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3569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997050147492625E-3"/>
                  <c:y val="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93-4C93-8997-197932FE17AE}"/>
                </c:ext>
              </c:extLst>
            </c:dLbl>
            <c:dLbl>
              <c:idx val="1"/>
              <c:layout>
                <c:manualLayout>
                  <c:x val="9.8328416912487702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93-4C93-8997-197932FE17AE}"/>
                </c:ext>
              </c:extLst>
            </c:dLbl>
            <c:dLbl>
              <c:idx val="2"/>
              <c:layout>
                <c:manualLayout>
                  <c:x val="1.376597836774828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93-4C93-8997-197932FE17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русский!$T$2:$T$4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русский!$U$2:$U$4</c:f>
              <c:numCache>
                <c:formatCode>General</c:formatCode>
                <c:ptCount val="3"/>
                <c:pt idx="0">
                  <c:v>1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93-4C93-8997-197932FE17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4201424"/>
        <c:axId val="265915792"/>
        <c:axId val="0"/>
      </c:bar3DChart>
      <c:catAx>
        <c:axId val="734201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5915792"/>
        <c:crosses val="autoZero"/>
        <c:auto val="1"/>
        <c:lblAlgn val="ctr"/>
        <c:lblOffset val="100"/>
        <c:noMultiLvlLbl val="0"/>
      </c:catAx>
      <c:valAx>
        <c:axId val="265915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4201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-3.3057851239669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953-442E-81C3-7573943DB214}"/>
                </c:ext>
              </c:extLst>
            </c:dLbl>
            <c:dLbl>
              <c:idx val="1"/>
              <c:layout>
                <c:manualLayout>
                  <c:x val="1.1904761904761831E-2"/>
                  <c:y val="-3.8567493112947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53-442E-81C3-7573943DB214}"/>
                </c:ext>
              </c:extLst>
            </c:dLbl>
            <c:dLbl>
              <c:idx val="2"/>
              <c:layout>
                <c:manualLayout>
                  <c:x val="1.1904761904761977E-2"/>
                  <c:y val="-4.4077134986225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53-442E-81C3-7573943DB214}"/>
                </c:ext>
              </c:extLst>
            </c:dLbl>
            <c:dLbl>
              <c:idx val="3"/>
              <c:layout>
                <c:manualLayout>
                  <c:x val="1.1904761904761904E-2"/>
                  <c:y val="-5.5096418732782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53-442E-81C3-7573943DB2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Лист1!$B$31:$B$34</c:f>
              <c:strCache>
                <c:ptCount val="4"/>
                <c:pt idx="0">
                  <c:v>Максимально возможный балл</c:v>
                </c:pt>
                <c:pt idx="1">
                  <c:v>Высокий балл</c:v>
                </c:pt>
                <c:pt idx="2">
                  <c:v>Средний балл</c:v>
                </c:pt>
                <c:pt idx="3">
                  <c:v>Низкий балл</c:v>
                </c:pt>
              </c:strCache>
            </c:strRef>
          </c:cat>
          <c:val>
            <c:numRef>
              <c:f>Лист1!$C$31:$C$34</c:f>
              <c:numCache>
                <c:formatCode>General</c:formatCode>
                <c:ptCount val="4"/>
                <c:pt idx="0">
                  <c:v>0</c:v>
                </c:pt>
                <c:pt idx="1">
                  <c:v>25</c:v>
                </c:pt>
                <c:pt idx="2">
                  <c:v>29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53-442E-81C3-7573943DB2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59753360"/>
        <c:axId val="842856656"/>
        <c:axId val="0"/>
      </c:bar3DChart>
      <c:catAx>
        <c:axId val="105975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2856656"/>
        <c:crosses val="autoZero"/>
        <c:auto val="1"/>
        <c:lblAlgn val="ctr"/>
        <c:lblOffset val="100"/>
        <c:noMultiLvlLbl val="0"/>
      </c:catAx>
      <c:valAx>
        <c:axId val="84285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9753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88888888888888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62-40EE-BA83-92E88DB08354}"/>
                </c:ext>
              </c:extLst>
            </c:dLbl>
            <c:dLbl>
              <c:idx val="1"/>
              <c:layout>
                <c:manualLayout>
                  <c:x val="2.2222222222222223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62-40EE-BA83-92E88DB08354}"/>
                </c:ext>
              </c:extLst>
            </c:dLbl>
            <c:dLbl>
              <c:idx val="2"/>
              <c:layout>
                <c:manualLayout>
                  <c:x val="1.6666666666666666E-2"/>
                  <c:y val="-4.62962962962967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62-40EE-BA83-92E88DB083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история!$P$2:$P$4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история!$Q$2:$Q$4</c:f>
              <c:numCache>
                <c:formatCode>General</c:formatCode>
                <c:ptCount val="3"/>
                <c:pt idx="0">
                  <c:v>0</c:v>
                </c:pt>
                <c:pt idx="1">
                  <c:v>4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62-40EE-BA83-92E88DB083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50765440"/>
        <c:axId val="343067712"/>
        <c:axId val="0"/>
      </c:bar3DChart>
      <c:catAx>
        <c:axId val="350765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067712"/>
        <c:crosses val="autoZero"/>
        <c:auto val="1"/>
        <c:lblAlgn val="ctr"/>
        <c:lblOffset val="100"/>
        <c:noMultiLvlLbl val="0"/>
      </c:catAx>
      <c:valAx>
        <c:axId val="343067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076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1A236A-BC71-400F-976F-5351C8303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3441A7-80A6-4F5D-9557-48C35C244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F1792-5F6F-48DD-BF9A-DD9E422C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F36AE0-5D16-4BE5-819F-5584706C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D3CD5-9229-45ED-A684-9B214016F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66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17F72-ACEC-467F-A124-E3AC935F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55AA68-43F1-43C4-84E7-910A87AF5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292D6-78F7-41B8-A0EB-E75A4A0DE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ADFB44-5DAD-4C58-BE3D-10DFD2A0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BB808B-BB97-4663-A6D1-3B47C38F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6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3ADC07-BDAD-47F2-B48D-37ED264D25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9A9F1A-9D1D-4612-B6F7-A4FE6778B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B84968-40B6-434A-A230-D2E750CE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C3FFA8-554E-4325-92A2-F87048295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CEBAD3-1F77-4575-BBFF-C38990616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3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D8D4-B7FD-4EAB-B721-02206E20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075158-3CBD-4BC2-B211-0E06CC01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AD87F4-ADF3-4772-B017-385D2DEA2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FB24A5-ED4D-47D5-BA3D-412C9BDE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C4F85-9EB7-4D97-A859-8CA85A27D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18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11805-33EA-49A4-B222-51B09F22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3B34C5-85AA-415A-A79E-8F2C0798C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671A7A-CD1C-4F78-9841-DBC104FD2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003FD7-2D9E-48B1-A420-C1513FA0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9FE8D9-5D8A-4477-A066-EA9FF0AD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824EE-9A32-4066-B2A7-2B369979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94C90-A8DF-49D3-88D7-85D97C99D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F671F5-FE22-451D-8D57-AA2D70F83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9436CA-DE77-43E6-A46A-A56C6B3B7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BF2280-3294-4A42-A589-92112AE2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E87AED-80B9-41EB-9976-69F22A5F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58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6251C-A79E-47A8-BB5E-B036C2D60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179D8C-F05C-4DF4-829C-8C030498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A7BD53-7E30-4284-A862-0C3C02EEC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58F85-E621-4042-BADC-72C8BB2C9F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CB2698-E680-4EA3-9706-02E6C045D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9C283D-5612-4E08-BE87-C324BF42D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941405D-A0A1-41E4-A679-4306FD4C6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8B3AC7-6AA4-4B5E-AEBB-C6D970C75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73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7BF7FA-2114-4214-94F9-998234CD7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1F27B4-2931-4190-9BC2-E2D97BA9D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E5823F-2F27-4AAD-B2D3-23947D5EC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E53083-7972-4F15-B839-78A459A55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68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443EF7-1ED7-4D24-B56E-66EFC2B60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77EBA8-87C5-4016-AE5D-19CBC8ED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1D0B5D-D277-46D2-B990-627F5E384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99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680C1-8549-45B3-8052-E410E35D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DF2676-D266-4461-8AF9-2DED06146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C47EB0-6120-48C5-8443-43A924F96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27A0D1-083E-405A-BEF7-9A36C9E8B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50321D-3955-4678-B2F1-D800E82B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EB9EA5-9C18-46C6-85B3-BB9DB682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5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B4A73E-6E25-4B60-AAA7-FEEFF172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4359C6-BFC2-4CE4-87C8-E1111A7F2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FBD184-CE68-406B-B364-9D9918461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74ED53-1AFE-4122-B4D0-20514A47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E5B68E-7865-4B82-B284-E95FF3530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245248-BCC0-4148-816B-08733716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29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D2A16-0772-471A-9878-3C798306A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E650F7-1974-4BB5-A55B-CA517C4B3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1FCF83-FA9D-4966-A071-3FA06490D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E8F42-233D-4887-B8F6-5D95B278CB77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5FD723-A034-4E89-9DFF-66337CC60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8CF537-7D96-4C2F-91BB-93DFDAEFB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FEEA8-A838-4F72-9C67-E28F2896C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60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av@toipkro.ru" TargetMode="Externa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06934-451A-47A6-B960-0E6DB6534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9920" y="440267"/>
            <a:ext cx="5212080" cy="4307031"/>
          </a:xfrm>
        </p:spPr>
        <p:txBody>
          <a:bodyPr>
            <a:noAutofit/>
          </a:bodyPr>
          <a:lstStyle/>
          <a:p>
            <a:r>
              <a:rPr lang="ru-RU" sz="4400" b="1" i="1" dirty="0">
                <a:solidFill>
                  <a:srgbClr val="014C86"/>
                </a:solidFill>
                <a:latin typeface="+mn-lt"/>
              </a:rPr>
              <a:t>Результаты организации и проведения регионального конкурса </a:t>
            </a:r>
            <a:br>
              <a:rPr lang="en-US" sz="4400" b="1" i="1" dirty="0">
                <a:solidFill>
                  <a:srgbClr val="014C86"/>
                </a:solidFill>
                <a:latin typeface="+mn-lt"/>
              </a:rPr>
            </a:br>
            <a:r>
              <a:rPr lang="ru-RU" sz="4400" b="1" i="1" dirty="0">
                <a:solidFill>
                  <a:srgbClr val="014C86"/>
                </a:solidFill>
                <a:latin typeface="+mn-lt"/>
              </a:rPr>
              <a:t>«Знание – сила» </a:t>
            </a:r>
            <a:br>
              <a:rPr lang="ru-RU" sz="4400" b="1" i="1" dirty="0">
                <a:solidFill>
                  <a:srgbClr val="014C86"/>
                </a:solidFill>
                <a:latin typeface="+mn-lt"/>
              </a:rPr>
            </a:br>
            <a:r>
              <a:rPr lang="ru-RU" sz="4400" b="1" i="1" dirty="0">
                <a:solidFill>
                  <a:srgbClr val="014C86"/>
                </a:solidFill>
                <a:latin typeface="+mn-lt"/>
              </a:rPr>
              <a:t>в Томской области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A4BA34-4FD0-4E5E-8B49-6281088DB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8524" y="5541433"/>
            <a:ext cx="4522124" cy="1172700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>
                <a:solidFill>
                  <a:srgbClr val="014C86"/>
                </a:solidFill>
              </a:rPr>
              <a:t>Серебрякова Александра Владимировна, </a:t>
            </a:r>
          </a:p>
          <a:p>
            <a:r>
              <a:rPr lang="ru-RU" i="1" dirty="0">
                <a:solidFill>
                  <a:srgbClr val="014C86"/>
                </a:solidFill>
              </a:rPr>
              <a:t>старший преподаватель ЦРКП ТОИПКРО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BA512C-D658-4C93-AB67-B97B1DCBF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  <a:solidFill>
            <a:srgbClr val="014C86"/>
          </a:solidFill>
        </p:spPr>
      </p:pic>
    </p:spTree>
    <p:extLst>
      <p:ext uri="{BB962C8B-B14F-4D97-AF65-F5344CB8AC3E}">
        <p14:creationId xmlns:p14="http://schemas.microsoft.com/office/powerpoint/2010/main" val="1229977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BD9607-2A27-4581-BAAA-BB28D4DC6639}"/>
              </a:ext>
            </a:extLst>
          </p:cNvPr>
          <p:cNvSpPr/>
          <p:nvPr/>
        </p:nvSpPr>
        <p:spPr>
          <a:xfrm>
            <a:off x="1358238" y="125349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Наиболее сложные задания очного этапа: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2B02CA-060C-4A7B-91E1-136F8834FBE3}"/>
              </a:ext>
            </a:extLst>
          </p:cNvPr>
          <p:cNvSpPr/>
          <p:nvPr/>
        </p:nvSpPr>
        <p:spPr>
          <a:xfrm>
            <a:off x="1869810" y="1779843"/>
            <a:ext cx="7061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500" b="1" dirty="0">
                <a:ea typeface="Times New Roman" panose="02020603050405020304" pitchFamily="18" charset="0"/>
              </a:rPr>
              <a:t>3. Отметьте слово, которое разделено на морфемы правильно.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42900" algn="l"/>
              </a:tabLst>
            </a:pPr>
            <a:r>
              <a:rPr lang="ru-RU" sz="1500" dirty="0">
                <a:ea typeface="Times New Roman" panose="02020603050405020304" pitchFamily="18" charset="0"/>
              </a:rPr>
              <a:t>1. </a:t>
            </a:r>
            <a:r>
              <a:rPr lang="ru-RU" sz="1500" dirty="0" err="1">
                <a:ea typeface="Times New Roman" panose="02020603050405020304" pitchFamily="18" charset="0"/>
              </a:rPr>
              <a:t>жизн-енн-ый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42900" algn="l"/>
              </a:tabLst>
            </a:pPr>
            <a:r>
              <a:rPr lang="ru-RU" sz="1500" dirty="0">
                <a:ea typeface="Times New Roman" panose="02020603050405020304" pitchFamily="18" charset="0"/>
              </a:rPr>
              <a:t>2. охот-</a:t>
            </a:r>
            <a:r>
              <a:rPr lang="ru-RU" sz="1500" dirty="0" err="1">
                <a:ea typeface="Times New Roman" panose="02020603050405020304" pitchFamily="18" charset="0"/>
              </a:rPr>
              <a:t>нич</a:t>
            </a:r>
            <a:r>
              <a:rPr lang="ru-RU" sz="1500" dirty="0">
                <a:ea typeface="Times New Roman" panose="02020603050405020304" pitchFamily="18" charset="0"/>
              </a:rPr>
              <a:t>-</a:t>
            </a:r>
            <a:r>
              <a:rPr lang="ru-RU" sz="1500" dirty="0" err="1">
                <a:ea typeface="Times New Roman" panose="02020603050405020304" pitchFamily="18" charset="0"/>
              </a:rPr>
              <a:t>ий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42900" algn="l"/>
              </a:tabLst>
            </a:pPr>
            <a:r>
              <a:rPr lang="ru-RU" sz="1500" dirty="0">
                <a:ea typeface="Times New Roman" panose="02020603050405020304" pitchFamily="18" charset="0"/>
              </a:rPr>
              <a:t>3. раз-бомб-л-ю</a:t>
            </a:r>
          </a:p>
          <a:p>
            <a:pPr algn="just">
              <a:spcAft>
                <a:spcPts val="0"/>
              </a:spcAft>
              <a:tabLst>
                <a:tab pos="342900" algn="l"/>
              </a:tabLst>
            </a:pPr>
            <a:r>
              <a:rPr lang="ru-RU" sz="1500" dirty="0">
                <a:ea typeface="Times New Roman" panose="02020603050405020304" pitchFamily="18" charset="0"/>
              </a:rPr>
              <a:t>4. рас-</a:t>
            </a:r>
            <a:r>
              <a:rPr lang="ru-RU" sz="1500" dirty="0" err="1">
                <a:ea typeface="Times New Roman" panose="02020603050405020304" pitchFamily="18" charset="0"/>
              </a:rPr>
              <a:t>плавл</a:t>
            </a:r>
            <a:r>
              <a:rPr lang="ru-RU" sz="1500" dirty="0">
                <a:ea typeface="Times New Roman" panose="02020603050405020304" pitchFamily="18" charset="0"/>
              </a:rPr>
              <a:t>-</a:t>
            </a:r>
            <a:r>
              <a:rPr lang="ru-RU" sz="1500" dirty="0" err="1">
                <a:ea typeface="Times New Roman" panose="02020603050405020304" pitchFamily="18" charset="0"/>
              </a:rPr>
              <a:t>ени</a:t>
            </a:r>
            <a:r>
              <a:rPr lang="ru-RU" sz="1500" dirty="0">
                <a:ea typeface="Times New Roman" panose="02020603050405020304" pitchFamily="18" charset="0"/>
              </a:rPr>
              <a:t>-е</a:t>
            </a:r>
          </a:p>
          <a:p>
            <a:pPr algn="just">
              <a:spcAft>
                <a:spcPts val="0"/>
              </a:spcAft>
              <a:tabLst>
                <a:tab pos="342900" algn="l"/>
              </a:tabLst>
            </a:pPr>
            <a:r>
              <a:rPr lang="ru-RU" sz="1500" dirty="0">
                <a:ea typeface="Times New Roman" panose="02020603050405020304" pitchFamily="18" charset="0"/>
              </a:rPr>
              <a:t>5. </a:t>
            </a:r>
            <a:r>
              <a:rPr lang="ru-RU" sz="1500" dirty="0" err="1">
                <a:ea typeface="Times New Roman" panose="02020603050405020304" pitchFamily="18" charset="0"/>
              </a:rPr>
              <a:t>чест-ность</a:t>
            </a:r>
            <a:endParaRPr lang="ru-RU" sz="1500" dirty="0"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81DBCC8-4991-46CF-9B8B-3DBDAC912210}"/>
              </a:ext>
            </a:extLst>
          </p:cNvPr>
          <p:cNvSpPr/>
          <p:nvPr/>
        </p:nvSpPr>
        <p:spPr>
          <a:xfrm>
            <a:off x="1869810" y="4889181"/>
            <a:ext cx="981286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-180340" algn="just">
              <a:spcAft>
                <a:spcPts val="0"/>
              </a:spcAft>
            </a:pPr>
            <a:r>
              <a:rPr lang="ru-RU" sz="1500" b="1" dirty="0">
                <a:ea typeface="Times New Roman" panose="02020603050405020304" pitchFamily="18" charset="0"/>
              </a:rPr>
              <a:t>9. Отметьте слово, которое может быть в разных контекстах наречием, кратким прилагательным и словом состояния.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NewRoman,Bold"/>
              </a:rPr>
              <a:t>1. безлюдно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NewRoman,Bold"/>
              </a:rPr>
              <a:t>2. можно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NewRoman,Bold"/>
              </a:rPr>
              <a:t>3. плоско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NewRoman,Bold"/>
              </a:rPr>
              <a:t>4. гордо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28600" algn="l"/>
              </a:tabLst>
            </a:pPr>
            <a:r>
              <a:rPr lang="ru-RU" sz="1500" dirty="0">
                <a:ea typeface="TimesNewRoman,Bold"/>
              </a:rPr>
              <a:t>5. интересно </a:t>
            </a:r>
            <a:endParaRPr lang="ru-RU" sz="1500" dirty="0"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97065B1-FEC7-4B33-8011-C7F33FACD4EE}"/>
              </a:ext>
            </a:extLst>
          </p:cNvPr>
          <p:cNvSpPr/>
          <p:nvPr/>
        </p:nvSpPr>
        <p:spPr>
          <a:xfrm>
            <a:off x="1869810" y="3334512"/>
            <a:ext cx="840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6695" indent="-226695" algn="just">
              <a:spcAft>
                <a:spcPts val="0"/>
              </a:spcAft>
            </a:pPr>
            <a:r>
              <a:rPr lang="ru-RU" sz="1500" b="1" dirty="0">
                <a:ea typeface="Times New Roman" panose="02020603050405020304" pitchFamily="18" charset="0"/>
              </a:rPr>
              <a:t>7. Отметьте слово, в котором произошло переразложение морфем.</a:t>
            </a:r>
            <a:endParaRPr lang="ru-RU" sz="15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 New Roman" panose="02020603050405020304" pitchFamily="18" charset="0"/>
              </a:rPr>
              <a:t>1. висок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 New Roman" panose="02020603050405020304" pitchFamily="18" charset="0"/>
              </a:rPr>
              <a:t>2. обезболить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 New Roman" panose="02020603050405020304" pitchFamily="18" charset="0"/>
              </a:rPr>
              <a:t>3. кольцо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 New Roman" panose="02020603050405020304" pitchFamily="18" charset="0"/>
              </a:rPr>
              <a:t>4. зонтик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ea typeface="Times New Roman" panose="02020603050405020304" pitchFamily="18" charset="0"/>
              </a:rPr>
              <a:t>5. облако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5A0D020-4675-4FE3-A9CB-6FE8E5FE16D1}"/>
              </a:ext>
            </a:extLst>
          </p:cNvPr>
          <p:cNvSpPr txBox="1">
            <a:spLocks/>
          </p:cNvSpPr>
          <p:nvPr/>
        </p:nvSpPr>
        <p:spPr>
          <a:xfrm>
            <a:off x="1464884" y="-94234"/>
            <a:ext cx="102177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600" b="1" i="1" dirty="0">
                <a:solidFill>
                  <a:srgbClr val="014C86"/>
                </a:solidFill>
                <a:latin typeface="+mn-lt"/>
              </a:rPr>
              <a:t>«Эрудит словесности» (заочный тур)</a:t>
            </a:r>
            <a:endParaRPr lang="ru-RU" sz="46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4966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827966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«Эрудит словесности»</a:t>
            </a:r>
            <a:br>
              <a:rPr lang="ru-RU" sz="6000" b="1" i="1" dirty="0">
                <a:solidFill>
                  <a:srgbClr val="014C86"/>
                </a:solidFill>
                <a:latin typeface="+mn-lt"/>
              </a:rPr>
            </a:br>
            <a:r>
              <a:rPr lang="ru-RU" sz="6000" b="1" i="1" dirty="0">
                <a:solidFill>
                  <a:srgbClr val="014C86"/>
                </a:solidFill>
                <a:latin typeface="+mn-lt"/>
              </a:rPr>
              <a:t>(очный тур)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21EBDC-1823-4CF7-9B6C-DF6FA472C709}"/>
              </a:ext>
            </a:extLst>
          </p:cNvPr>
          <p:cNvSpPr/>
          <p:nvPr/>
        </p:nvSpPr>
        <p:spPr>
          <a:xfrm>
            <a:off x="1944581" y="5352982"/>
            <a:ext cx="98579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Соотношение количества участников, набравших высокий, средний и низкий уровни баллов в очном этапе конкурса «Знание – сила»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077371-10E9-431F-BC6C-BA5886E065A0}"/>
              </a:ext>
            </a:extLst>
          </p:cNvPr>
          <p:cNvSpPr/>
          <p:nvPr/>
        </p:nvSpPr>
        <p:spPr>
          <a:xfrm>
            <a:off x="9186785" y="2125146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14C86"/>
                </a:solidFill>
              </a:rPr>
              <a:t>90 мин (8 заданий)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626949-71D4-4B85-AF23-70DD509CB3B1}"/>
              </a:ext>
            </a:extLst>
          </p:cNvPr>
          <p:cNvSpPr/>
          <p:nvPr/>
        </p:nvSpPr>
        <p:spPr>
          <a:xfrm>
            <a:off x="1944582" y="1478500"/>
            <a:ext cx="1581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 участников</a:t>
            </a:r>
            <a:endParaRPr lang="ru-RU" dirty="0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1041FD14-0B8E-4D07-88E9-A7FB6D976C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7150872"/>
              </p:ext>
            </p:extLst>
          </p:nvPr>
        </p:nvGraphicFramePr>
        <p:xfrm>
          <a:off x="1763607" y="2057400"/>
          <a:ext cx="64579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1811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8034130" cy="1325563"/>
          </a:xfrm>
        </p:spPr>
        <p:txBody>
          <a:bodyPr>
            <a:normAutofit fontScale="90000"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«Эрудит словесности»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BD9607-2A27-4581-BAAA-BB28D4DC6639}"/>
              </a:ext>
            </a:extLst>
          </p:cNvPr>
          <p:cNvSpPr/>
          <p:nvPr/>
        </p:nvSpPr>
        <p:spPr>
          <a:xfrm>
            <a:off x="1417505" y="14313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Наиболее сложные задания заочного этапа: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3E6C2B-7866-4B69-AE9A-1C5EA0CD867F}"/>
              </a:ext>
            </a:extLst>
          </p:cNvPr>
          <p:cNvSpPr/>
          <p:nvPr/>
        </p:nvSpPr>
        <p:spPr>
          <a:xfrm>
            <a:off x="1832371" y="1949143"/>
            <a:ext cx="9812867" cy="4085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Диктант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Интеллигентный пессимист едва не подавился винегретом, выбежал в вестибюль резиденции с панорамными окнами, миновал палисадник и, сев в машину, поехал по эстакаде на семинар. “Придется излучать обаяние”, - подумал интеллектуал. Ему предстояло полемизировать с оптимистичными дилетантами и корифеями в области катаклизмов и парадоксов, а также петь дифирамбы привилегированным и примитивным делегатам. Семинар кардинально отличался от предыдущих: его участники в ходе предвыборной кампании подверглись эксперименту, были околдованы и потеряли обоняние. Какое колоссальное коварство: все ароматы стали для них недосягаемы. А ведь это неотъемлемый компонент нашей жизни! Впечатлительные коллеги были ошеломлены. Вот такая беллетристика.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02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8034130" cy="1325563"/>
          </a:xfrm>
        </p:spPr>
        <p:txBody>
          <a:bodyPr>
            <a:normAutofit fontScale="90000"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«Эрудит словесности»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BD9607-2A27-4581-BAAA-BB28D4DC6639}"/>
              </a:ext>
            </a:extLst>
          </p:cNvPr>
          <p:cNvSpPr/>
          <p:nvPr/>
        </p:nvSpPr>
        <p:spPr>
          <a:xfrm>
            <a:off x="1417505" y="14313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Победители и призёры: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834BD1-3EED-4808-9D73-20853890C041}"/>
              </a:ext>
            </a:extLst>
          </p:cNvPr>
          <p:cNvSpPr/>
          <p:nvPr/>
        </p:nvSpPr>
        <p:spPr>
          <a:xfrm>
            <a:off x="1888068" y="2136339"/>
            <a:ext cx="6908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</a:rPr>
              <a:t>Победитель (1 место) – </a:t>
            </a:r>
            <a:r>
              <a:rPr lang="ru-RU" sz="2000" b="1" dirty="0">
                <a:solidFill>
                  <a:srgbClr val="000000"/>
                </a:solidFill>
              </a:rPr>
              <a:t>Крапивина Анастасия Андреевна</a:t>
            </a:r>
            <a:r>
              <a:rPr lang="ru-RU" sz="2000" dirty="0">
                <a:solidFill>
                  <a:srgbClr val="000000"/>
                </a:solidFill>
              </a:rPr>
              <a:t>, учитель русского языка и литературы, ОГБОУ «ТФТЛ»</a:t>
            </a:r>
          </a:p>
          <a:p>
            <a:pPr algn="just"/>
            <a:endParaRPr lang="ru-RU" sz="2000" dirty="0">
              <a:solidFill>
                <a:srgbClr val="4A4A4A"/>
              </a:solidFill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</a:rPr>
              <a:t>Призер (2 место) – </a:t>
            </a:r>
            <a:r>
              <a:rPr lang="ru-RU" sz="2000" b="1" dirty="0">
                <a:solidFill>
                  <a:srgbClr val="000000"/>
                </a:solidFill>
              </a:rPr>
              <a:t>Протасова Елена Валентиновна</a:t>
            </a:r>
            <a:r>
              <a:rPr lang="ru-RU" sz="2000" dirty="0">
                <a:solidFill>
                  <a:srgbClr val="000000"/>
                </a:solidFill>
              </a:rPr>
              <a:t>, учитель русского языка и литературы, МБОУ «СОШ № 198»                    г. Северска</a:t>
            </a:r>
          </a:p>
          <a:p>
            <a:pPr algn="just"/>
            <a:endParaRPr lang="ru-RU" sz="2000" dirty="0">
              <a:solidFill>
                <a:srgbClr val="4A4A4A"/>
              </a:solidFill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</a:rPr>
              <a:t>Призер (3 место) – </a:t>
            </a:r>
            <a:r>
              <a:rPr lang="ru-RU" sz="2000" b="1" dirty="0" err="1">
                <a:solidFill>
                  <a:srgbClr val="000000"/>
                </a:solidFill>
              </a:rPr>
              <a:t>Бучацкая</a:t>
            </a:r>
            <a:r>
              <a:rPr lang="ru-RU" sz="2000" b="1" dirty="0">
                <a:solidFill>
                  <a:srgbClr val="000000"/>
                </a:solidFill>
              </a:rPr>
              <a:t> Оксана Михайловна</a:t>
            </a:r>
            <a:r>
              <a:rPr lang="ru-RU" sz="2000" dirty="0">
                <a:solidFill>
                  <a:srgbClr val="000000"/>
                </a:solidFill>
              </a:rPr>
              <a:t>, учитель русского языка и литературы, МАОУ Гимназия № 18 г. Томска</a:t>
            </a:r>
            <a:endParaRPr lang="ru-RU" sz="2000" b="0" i="0" dirty="0">
              <a:solidFill>
                <a:srgbClr val="4A4A4A"/>
              </a:solidFill>
              <a:effectLst/>
            </a:endParaRPr>
          </a:p>
        </p:txBody>
      </p:sp>
      <p:pic>
        <p:nvPicPr>
          <p:cNvPr id="8" name="Рисунок 7" descr="Пьедестал">
            <a:extLst>
              <a:ext uri="{FF2B5EF4-FFF2-40B4-BE49-F238E27FC236}">
                <a16:creationId xmlns:a16="http://schemas.microsoft.com/office/drawing/2014/main" id="{C855C8BB-6F10-462A-A66F-564BA8A57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84880" y="3860801"/>
            <a:ext cx="2658828" cy="265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84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843" y="168778"/>
            <a:ext cx="991299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600" b="1" i="1" dirty="0">
                <a:solidFill>
                  <a:srgbClr val="014C86"/>
                </a:solidFill>
                <a:latin typeface="+mn-lt"/>
              </a:rPr>
              <a:t>«Хранители исторической памяти» (заочный тур)</a:t>
            </a:r>
            <a:endParaRPr lang="ru-RU" sz="56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BE6E79-0ABA-490F-AD3B-535907669EEF}"/>
              </a:ext>
            </a:extLst>
          </p:cNvPr>
          <p:cNvSpPr/>
          <p:nvPr/>
        </p:nvSpPr>
        <p:spPr>
          <a:xfrm>
            <a:off x="1832371" y="5123303"/>
            <a:ext cx="9766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i="1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Количество участников, набравших максимально возможный, высокий, средний, низкий уровень баллов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заочном этапе конкурса «Знание – сила»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D0DE513-5372-4D30-9FFD-E6AAC3F59F96}"/>
              </a:ext>
            </a:extLst>
          </p:cNvPr>
          <p:cNvSpPr/>
          <p:nvPr/>
        </p:nvSpPr>
        <p:spPr>
          <a:xfrm>
            <a:off x="2080980" y="1778344"/>
            <a:ext cx="1581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58 участников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9317D49-B59A-48A3-BAF9-718B11FAB634}"/>
              </a:ext>
            </a:extLst>
          </p:cNvPr>
          <p:cNvSpPr/>
          <p:nvPr/>
        </p:nvSpPr>
        <p:spPr>
          <a:xfrm>
            <a:off x="8711846" y="1916843"/>
            <a:ext cx="3168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https://sdo.toipkro.ru/</a:t>
            </a:r>
            <a:endParaRPr lang="ru-RU" sz="2400" dirty="0"/>
          </a:p>
        </p:txBody>
      </p:sp>
      <p:sp>
        <p:nvSpPr>
          <p:cNvPr id="21" name="Google Shape;334;p37">
            <a:extLst>
              <a:ext uri="{FF2B5EF4-FFF2-40B4-BE49-F238E27FC236}">
                <a16:creationId xmlns:a16="http://schemas.microsoft.com/office/drawing/2014/main" id="{648098F6-3A56-43EF-8975-A23A04F05D17}"/>
              </a:ext>
            </a:extLst>
          </p:cNvPr>
          <p:cNvSpPr/>
          <p:nvPr/>
        </p:nvSpPr>
        <p:spPr>
          <a:xfrm>
            <a:off x="8481780" y="1742305"/>
            <a:ext cx="357687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D916C8-0524-4FEA-8A3F-3E9402ED2C4A}"/>
              </a:ext>
            </a:extLst>
          </p:cNvPr>
          <p:cNvSpPr/>
          <p:nvPr/>
        </p:nvSpPr>
        <p:spPr>
          <a:xfrm>
            <a:off x="9193193" y="2724042"/>
            <a:ext cx="2206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14C86"/>
                </a:solidFill>
              </a:rPr>
              <a:t>45 мин (21 задание)</a:t>
            </a:r>
            <a:endParaRPr lang="ru-RU" dirty="0"/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56A5D9B1-2F6B-4369-8C8A-98E296FE32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4165811"/>
              </p:ext>
            </p:extLst>
          </p:nvPr>
        </p:nvGraphicFramePr>
        <p:xfrm>
          <a:off x="1524000" y="2431679"/>
          <a:ext cx="6400800" cy="2305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31455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BD9607-2A27-4581-BAAA-BB28D4DC6639}"/>
              </a:ext>
            </a:extLst>
          </p:cNvPr>
          <p:cNvSpPr/>
          <p:nvPr/>
        </p:nvSpPr>
        <p:spPr>
          <a:xfrm>
            <a:off x="1313071" y="147850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Наиболее сложные задания заочного этапа: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5E44C6-692D-47DD-80F1-EBB7C712C4F1}"/>
              </a:ext>
            </a:extLst>
          </p:cNvPr>
          <p:cNvSpPr/>
          <p:nvPr/>
        </p:nvSpPr>
        <p:spPr>
          <a:xfrm>
            <a:off x="1832371" y="2016382"/>
            <a:ext cx="3091658" cy="4144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800"/>
              </a:spcAft>
            </a:pPr>
            <a:r>
              <a:rPr lang="ru-RU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Задание №10. </a:t>
            </a: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Внимательно ознакомьтесь с представленным текстом. Кто из российских правителей проводил эту реформу? Выберите один правильный ответ</a:t>
            </a:r>
          </a:p>
          <a:p>
            <a:pPr algn="just">
              <a:spcBef>
                <a:spcPts val="1200"/>
              </a:spcBef>
              <a:spcAft>
                <a:spcPts val="800"/>
              </a:spcAft>
            </a:pPr>
            <a:r>
              <a:rPr lang="ru-RU" sz="1200" i="1" dirty="0">
                <a:ea typeface="Calibri" panose="020F0502020204030204" pitchFamily="34" charset="0"/>
                <a:cs typeface="Times New Roman" panose="02020603050405020304" pitchFamily="18" charset="0"/>
              </a:rPr>
              <a:t>Вся страна, за исключением Сибири и Поволжья, была разделена на девять военных разрядов, округов. В разряд входили земли нескольких уездов. Каждый человек приписывался к определенному разряду. Из служилого населения каждого разряда формировались отдельные полки.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А. Михаил Федорович</a:t>
            </a:r>
          </a:p>
          <a:p>
            <a:pPr algn="just">
              <a:spcBef>
                <a:spcPts val="1200"/>
              </a:spcBef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Б. Петр Алексеевич</a:t>
            </a:r>
          </a:p>
          <a:p>
            <a:pPr algn="just">
              <a:spcBef>
                <a:spcPts val="1200"/>
              </a:spcBef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В. Федор Алексеевич</a:t>
            </a:r>
          </a:p>
          <a:p>
            <a:pPr algn="just">
              <a:spcBef>
                <a:spcPts val="1200"/>
              </a:spcBef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Г. Алексей Михайлович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C99BEA-AB8D-4B06-A774-AE77A73C0205}"/>
              </a:ext>
            </a:extLst>
          </p:cNvPr>
          <p:cNvSpPr/>
          <p:nvPr/>
        </p:nvSpPr>
        <p:spPr>
          <a:xfrm>
            <a:off x="5873770" y="4631460"/>
            <a:ext cx="5420763" cy="1979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Задание № 14. </a:t>
            </a: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Выберите один правильный ответ: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Кто из правителей Российской империи подписал указ об открытии Академии наук?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А. Петр Ӏ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Б. Екатерина Ӏ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В. Елизавета Петровна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Г. Екатерина ӀӀ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A98C3C7-BEAA-4231-BFF7-04A74D9C9D53}"/>
              </a:ext>
            </a:extLst>
          </p:cNvPr>
          <p:cNvSpPr/>
          <p:nvPr/>
        </p:nvSpPr>
        <p:spPr>
          <a:xfrm>
            <a:off x="5873770" y="1975401"/>
            <a:ext cx="5336097" cy="2264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Задание № 15. </a:t>
            </a: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Внимательно ознакомьтесь с представленным текстом и ответьте на вопрос: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В 1807 году российские и французские войска разделяла река Неман. За ночь французские саперы навели понтоны и поставили ровно посередине реки плот, на этом плоту в крытом понтоне встретились Александр и Наполеон и беседовали более двух часов. По итогам переговоров был подписан ряд соглашений, по условиям которого Россия присоединялась к континентальной блокаде Англии. Эти договоры вызвали недовольство русского общества, однако Россия получила передышку от войны с Францией.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Напишите фамилию человека, который составлял тексты этих договоров.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3A2F481-03DC-47BA-B527-27C9F97AE095}"/>
              </a:ext>
            </a:extLst>
          </p:cNvPr>
          <p:cNvCxnSpPr/>
          <p:nvPr/>
        </p:nvCxnSpPr>
        <p:spPr>
          <a:xfrm>
            <a:off x="5367867" y="2016382"/>
            <a:ext cx="0" cy="4594979"/>
          </a:xfrm>
          <a:prstGeom prst="line">
            <a:avLst/>
          </a:prstGeom>
          <a:ln w="12700">
            <a:solidFill>
              <a:srgbClr val="014C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5D41155-956B-428A-B921-A8CB4129F0DF}"/>
              </a:ext>
            </a:extLst>
          </p:cNvPr>
          <p:cNvCxnSpPr/>
          <p:nvPr/>
        </p:nvCxnSpPr>
        <p:spPr>
          <a:xfrm>
            <a:off x="5571067" y="4461933"/>
            <a:ext cx="6214533" cy="0"/>
          </a:xfrm>
          <a:prstGeom prst="line">
            <a:avLst/>
          </a:prstGeom>
          <a:ln w="12700">
            <a:solidFill>
              <a:srgbClr val="014C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EFF88DB-3B2B-4F43-A5EC-0F92CCA4F631}"/>
              </a:ext>
            </a:extLst>
          </p:cNvPr>
          <p:cNvSpPr txBox="1">
            <a:spLocks/>
          </p:cNvSpPr>
          <p:nvPr/>
        </p:nvSpPr>
        <p:spPr>
          <a:xfrm>
            <a:off x="1655310" y="152937"/>
            <a:ext cx="99129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600" b="1" i="1" dirty="0">
                <a:solidFill>
                  <a:srgbClr val="014C86"/>
                </a:solidFill>
                <a:latin typeface="+mn-lt"/>
              </a:rPr>
              <a:t>«Хранители исторической памяти» (заочный тур)</a:t>
            </a:r>
            <a:endParaRPr lang="ru-RU" sz="56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244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21EBDC-1823-4CF7-9B6C-DF6FA472C709}"/>
              </a:ext>
            </a:extLst>
          </p:cNvPr>
          <p:cNvSpPr/>
          <p:nvPr/>
        </p:nvSpPr>
        <p:spPr>
          <a:xfrm>
            <a:off x="1944582" y="535298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Соотношение количества участников, набравших высокий, средний и низкий уровни баллов в очном этапе конкурса «Знание – сила»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077371-10E9-431F-BC6C-BA5886E065A0}"/>
              </a:ext>
            </a:extLst>
          </p:cNvPr>
          <p:cNvSpPr/>
          <p:nvPr/>
        </p:nvSpPr>
        <p:spPr>
          <a:xfrm>
            <a:off x="9186785" y="2125146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14C86"/>
                </a:solidFill>
              </a:rPr>
              <a:t>90 мин (4 задания)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626949-71D4-4B85-AF23-70DD509CB3B1}"/>
              </a:ext>
            </a:extLst>
          </p:cNvPr>
          <p:cNvSpPr/>
          <p:nvPr/>
        </p:nvSpPr>
        <p:spPr>
          <a:xfrm>
            <a:off x="1787525" y="1646230"/>
            <a:ext cx="1581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 участников</a:t>
            </a:r>
            <a:endParaRPr lang="ru-RU" dirty="0"/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6F010245-45F9-4EF7-9DD3-5A5AD7EB73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8756784"/>
              </p:ext>
            </p:extLst>
          </p:nvPr>
        </p:nvGraphicFramePr>
        <p:xfrm>
          <a:off x="1787525" y="2078020"/>
          <a:ext cx="65341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CE71273-7073-4C10-94D4-ECEFF1DADC53}"/>
              </a:ext>
            </a:extLst>
          </p:cNvPr>
          <p:cNvSpPr txBox="1">
            <a:spLocks/>
          </p:cNvSpPr>
          <p:nvPr/>
        </p:nvSpPr>
        <p:spPr>
          <a:xfrm>
            <a:off x="1655310" y="152937"/>
            <a:ext cx="99129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600" b="1" i="1" dirty="0">
                <a:solidFill>
                  <a:srgbClr val="014C86"/>
                </a:solidFill>
                <a:latin typeface="+mn-lt"/>
              </a:rPr>
              <a:t>«Хранители исторической памяти» (очный тур)</a:t>
            </a:r>
            <a:endParaRPr lang="ru-RU" sz="56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1717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BD9607-2A27-4581-BAAA-BB28D4DC6639}"/>
              </a:ext>
            </a:extLst>
          </p:cNvPr>
          <p:cNvSpPr/>
          <p:nvPr/>
        </p:nvSpPr>
        <p:spPr>
          <a:xfrm>
            <a:off x="1392105" y="17107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Наиболее сложное задание очного этапа: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DAA6E64-CD12-47DC-9C17-E8F7142687A3}"/>
              </a:ext>
            </a:extLst>
          </p:cNvPr>
          <p:cNvSpPr txBox="1">
            <a:spLocks/>
          </p:cNvSpPr>
          <p:nvPr/>
        </p:nvSpPr>
        <p:spPr>
          <a:xfrm>
            <a:off x="1655310" y="152937"/>
            <a:ext cx="99129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600" b="1" i="1" dirty="0">
                <a:solidFill>
                  <a:srgbClr val="014C86"/>
                </a:solidFill>
                <a:latin typeface="+mn-lt"/>
              </a:rPr>
              <a:t>«Хранители исторической памяти» (очный тур)</a:t>
            </a:r>
            <a:endParaRPr lang="ru-RU" sz="5600" b="1" i="1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7403A2-17EB-4BAF-B986-C1E4DD2BE7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67" t="36543" r="50000" b="41111"/>
          <a:stretch/>
        </p:blipFill>
        <p:spPr>
          <a:xfrm>
            <a:off x="1849305" y="2343174"/>
            <a:ext cx="9084734" cy="2796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9377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505" y="152937"/>
            <a:ext cx="10607996" cy="1325563"/>
          </a:xfrm>
        </p:spPr>
        <p:txBody>
          <a:bodyPr>
            <a:noAutofit/>
          </a:bodyPr>
          <a:lstStyle/>
          <a:p>
            <a:r>
              <a:rPr lang="ru-RU" sz="5000" b="1" i="1" dirty="0">
                <a:solidFill>
                  <a:srgbClr val="014C86"/>
                </a:solidFill>
                <a:latin typeface="+mn-lt"/>
              </a:rPr>
              <a:t>«Хранители исторической памяти»</a:t>
            </a:r>
            <a:endParaRPr lang="ru-RU" sz="5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BD9607-2A27-4581-BAAA-BB28D4DC6639}"/>
              </a:ext>
            </a:extLst>
          </p:cNvPr>
          <p:cNvSpPr/>
          <p:nvPr/>
        </p:nvSpPr>
        <p:spPr>
          <a:xfrm>
            <a:off x="1417505" y="14313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Победители и призёры: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834BD1-3EED-4808-9D73-20853890C041}"/>
              </a:ext>
            </a:extLst>
          </p:cNvPr>
          <p:cNvSpPr/>
          <p:nvPr/>
        </p:nvSpPr>
        <p:spPr>
          <a:xfrm>
            <a:off x="1888068" y="2136339"/>
            <a:ext cx="70103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Победитель (1 место) – </a:t>
            </a:r>
            <a:r>
              <a:rPr lang="ru-RU" sz="2000" b="1" dirty="0"/>
              <a:t>Кривенков Артем Валерьевич</a:t>
            </a:r>
            <a:r>
              <a:rPr lang="ru-RU" sz="2000" dirty="0"/>
              <a:t>, учитель истории и обществознания, МАОУ СОШ № 40 г. Томска</a:t>
            </a:r>
          </a:p>
          <a:p>
            <a:endParaRPr lang="ru-RU" sz="2000" dirty="0"/>
          </a:p>
          <a:p>
            <a:r>
              <a:rPr lang="ru-RU" sz="2000" dirty="0"/>
              <a:t>Призер (2 место) – </a:t>
            </a:r>
            <a:r>
              <a:rPr lang="ru-RU" sz="2000" b="1" dirty="0"/>
              <a:t>Сурикова Виктория Анатольевна</a:t>
            </a:r>
            <a:r>
              <a:rPr lang="ru-RU" sz="2000" dirty="0"/>
              <a:t>, </a:t>
            </a:r>
          </a:p>
          <a:p>
            <a:r>
              <a:rPr lang="ru-RU" sz="2000" dirty="0"/>
              <a:t>учитель истории и обществознания, МАОУ «</a:t>
            </a:r>
            <a:r>
              <a:rPr lang="ru-RU" sz="2000" dirty="0" err="1"/>
              <a:t>Сулзатская</a:t>
            </a:r>
            <a:r>
              <a:rPr lang="ru-RU" sz="2000" dirty="0"/>
              <a:t> СОШ» </a:t>
            </a:r>
            <a:r>
              <a:rPr lang="ru-RU" sz="2000" dirty="0" err="1"/>
              <a:t>Молчановского</a:t>
            </a:r>
            <a:r>
              <a:rPr lang="ru-RU" sz="2000" dirty="0"/>
              <a:t> района</a:t>
            </a:r>
          </a:p>
          <a:p>
            <a:endParaRPr lang="ru-RU" sz="2000" dirty="0"/>
          </a:p>
          <a:p>
            <a:r>
              <a:rPr lang="ru-RU" sz="2000" dirty="0"/>
              <a:t>Призер (3 место) – </a:t>
            </a:r>
            <a:r>
              <a:rPr lang="ru-RU" sz="2000" b="1" dirty="0" err="1"/>
              <a:t>Гильденбрандт</a:t>
            </a:r>
            <a:r>
              <a:rPr lang="ru-RU" sz="2000" b="1" dirty="0"/>
              <a:t> </a:t>
            </a:r>
            <a:r>
              <a:rPr lang="ru-RU" sz="2000" b="1" dirty="0" err="1"/>
              <a:t>Рейнхардт</a:t>
            </a:r>
            <a:r>
              <a:rPr lang="ru-RU" sz="2000" dirty="0"/>
              <a:t>, </a:t>
            </a:r>
          </a:p>
          <a:p>
            <a:r>
              <a:rPr lang="ru-RU" sz="2000" dirty="0"/>
              <a:t>учитель истории, МАОУ Школа «Перспектива» г. Томска</a:t>
            </a:r>
          </a:p>
        </p:txBody>
      </p:sp>
      <p:pic>
        <p:nvPicPr>
          <p:cNvPr id="8" name="Рисунок 7" descr="Пьедестал">
            <a:extLst>
              <a:ext uri="{FF2B5EF4-FFF2-40B4-BE49-F238E27FC236}">
                <a16:creationId xmlns:a16="http://schemas.microsoft.com/office/drawing/2014/main" id="{2D8A6158-3F19-4D3F-82F5-A07349D5F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84880" y="3860801"/>
            <a:ext cx="2658828" cy="265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57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439" y="379276"/>
            <a:ext cx="5012887" cy="13188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000" b="1" i="1" dirty="0">
                <a:solidFill>
                  <a:srgbClr val="014C86"/>
                </a:solidFill>
                <a:latin typeface="+mn-lt"/>
              </a:rPr>
              <a:t>Распоряжение об итогах конкурса «Знание – сила»</a:t>
            </a:r>
            <a:endParaRPr lang="ru-RU" sz="5000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3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523481-16A7-422C-A3BE-209A23C56646}"/>
              </a:ext>
            </a:extLst>
          </p:cNvPr>
          <p:cNvSpPr/>
          <p:nvPr/>
        </p:nvSpPr>
        <p:spPr>
          <a:xfrm>
            <a:off x="1820332" y="2228671"/>
            <a:ext cx="3708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https://toipkro.ru/content/editor/5.%20CRKP/KONKYRSY/ZNANIE%20SILA/Rasporyazhenie-DOTO-ot-04-12-2025-1833.pdf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1E3146-9767-479A-8308-6FC4DF249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022" y="3855656"/>
            <a:ext cx="2253953" cy="225395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750B194-1960-43C3-AB61-43BB66E685AF}"/>
              </a:ext>
            </a:extLst>
          </p:cNvPr>
          <p:cNvSpPr/>
          <p:nvPr/>
        </p:nvSpPr>
        <p:spPr>
          <a:xfrm>
            <a:off x="7578403" y="2228671"/>
            <a:ext cx="37753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https://cloud.toipkro.ru/index.php/s/fRrWBymNPz4xBNe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90EF4D-E44A-4AA9-8740-B29D3FF9B8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0" y="3855656"/>
            <a:ext cx="2167465" cy="216746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2D85DE-9C2C-43B2-AD15-D75EA3BF6F3C}"/>
              </a:ext>
            </a:extLst>
          </p:cNvPr>
          <p:cNvSpPr/>
          <p:nvPr/>
        </p:nvSpPr>
        <p:spPr>
          <a:xfrm>
            <a:off x="7368660" y="0"/>
            <a:ext cx="41948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b="1" i="1" dirty="0">
                <a:solidFill>
                  <a:srgbClr val="014C86"/>
                </a:solidFill>
              </a:rPr>
              <a:t>Сертификаты участников</a:t>
            </a:r>
            <a:endParaRPr lang="ru-RU" sz="45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B31B264-16ED-4948-8DC2-A35756FEE0EC}"/>
              </a:ext>
            </a:extLst>
          </p:cNvPr>
          <p:cNvCxnSpPr/>
          <p:nvPr/>
        </p:nvCxnSpPr>
        <p:spPr>
          <a:xfrm>
            <a:off x="6807200" y="287867"/>
            <a:ext cx="101600" cy="5988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99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38886"/>
            <a:ext cx="7286625" cy="1325563"/>
          </a:xfrm>
        </p:spPr>
        <p:txBody>
          <a:bodyPr>
            <a:normAutofit/>
          </a:bodyPr>
          <a:lstStyle/>
          <a:p>
            <a:r>
              <a:rPr lang="ru-RU" sz="3200" b="1" i="1" u="sng" dirty="0">
                <a:solidFill>
                  <a:srgbClr val="014C86"/>
                </a:solidFill>
                <a:latin typeface="+mn-lt"/>
              </a:rPr>
              <a:t>Сроки проведения:</a:t>
            </a:r>
            <a:endParaRPr lang="ru-RU" sz="3200" u="sng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14217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CE7ACD3-1F51-4D35-997D-CBF22A1DE6A0}"/>
              </a:ext>
            </a:extLst>
          </p:cNvPr>
          <p:cNvSpPr/>
          <p:nvPr/>
        </p:nvSpPr>
        <p:spPr>
          <a:xfrm>
            <a:off x="3009016" y="3885682"/>
            <a:ext cx="3492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810260" algn="l"/>
                <a:tab pos="900430" algn="l"/>
              </a:tabLst>
            </a:pPr>
            <a:r>
              <a:rPr lang="ru-RU" dirty="0">
                <a:ea typeface="Times New Roman" panose="02020603050405020304" pitchFamily="18" charset="0"/>
              </a:rPr>
              <a:t>с 26 ноября 2025 года              </a:t>
            </a:r>
          </a:p>
          <a:p>
            <a:pPr indent="450215" algn="just">
              <a:spcAft>
                <a:spcPts val="0"/>
              </a:spcAft>
              <a:tabLst>
                <a:tab pos="810260" algn="l"/>
                <a:tab pos="900430" algn="l"/>
              </a:tabLst>
            </a:pPr>
            <a:r>
              <a:rPr lang="ru-RU" dirty="0">
                <a:ea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C00000"/>
                </a:solidFill>
                <a:ea typeface="Times New Roman" panose="02020603050405020304" pitchFamily="18" charset="0"/>
              </a:rPr>
              <a:t>очные испытания</a:t>
            </a:r>
            <a:r>
              <a:rPr lang="ru-RU" dirty="0">
                <a:ea typeface="Times New Roman" panose="02020603050405020304" pitchFamily="18" charset="0"/>
              </a:rPr>
              <a:t>, финал</a:t>
            </a:r>
            <a:endParaRPr lang="ru-RU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94CDA2-4574-4E7C-8C70-567F1EF525D5}"/>
              </a:ext>
            </a:extLst>
          </p:cNvPr>
          <p:cNvSpPr/>
          <p:nvPr/>
        </p:nvSpPr>
        <p:spPr>
          <a:xfrm>
            <a:off x="1577516" y="1604987"/>
            <a:ext cx="17572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14C86"/>
                </a:solidFill>
                <a:ea typeface="Times New Roman" panose="02020603050405020304" pitchFamily="18" charset="0"/>
              </a:rPr>
              <a:t>Первый этап </a:t>
            </a:r>
            <a:endParaRPr lang="ru-RU" sz="20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C8BB99-8317-470A-8F58-4F1F0549F2FF}"/>
              </a:ext>
            </a:extLst>
          </p:cNvPr>
          <p:cNvSpPr/>
          <p:nvPr/>
        </p:nvSpPr>
        <p:spPr>
          <a:xfrm>
            <a:off x="1598712" y="2666407"/>
            <a:ext cx="1779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14C86"/>
                </a:solidFill>
                <a:ea typeface="Times New Roman" panose="02020603050405020304" pitchFamily="18" charset="0"/>
              </a:rPr>
              <a:t>Второй этап </a:t>
            </a:r>
            <a:endParaRPr lang="ru-RU" sz="2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86BF29-8F94-42D9-AF05-14EAC98A954D}"/>
              </a:ext>
            </a:extLst>
          </p:cNvPr>
          <p:cNvSpPr/>
          <p:nvPr/>
        </p:nvSpPr>
        <p:spPr>
          <a:xfrm>
            <a:off x="1645266" y="3858486"/>
            <a:ext cx="17429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14C86"/>
                </a:solidFill>
                <a:ea typeface="Times New Roman" panose="02020603050405020304" pitchFamily="18" charset="0"/>
              </a:rPr>
              <a:t>Третий этап </a:t>
            </a:r>
            <a:endParaRPr lang="ru-RU" sz="2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6292B1-AB77-428A-AF85-4E6C3BDB4FBF}"/>
              </a:ext>
            </a:extLst>
          </p:cNvPr>
          <p:cNvSpPr/>
          <p:nvPr/>
        </p:nvSpPr>
        <p:spPr>
          <a:xfrm>
            <a:off x="3388244" y="1623291"/>
            <a:ext cx="3189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ea typeface="Times New Roman" panose="02020603050405020304" pitchFamily="18" charset="0"/>
              </a:rPr>
              <a:t>с 27 октября по 09 ноября 2025 года, </a:t>
            </a:r>
            <a:r>
              <a:rPr lang="ru-RU" u="sng" dirty="0">
                <a:solidFill>
                  <a:srgbClr val="C00000"/>
                </a:solidFill>
                <a:ea typeface="Times New Roman" panose="02020603050405020304" pitchFamily="18" charset="0"/>
              </a:rPr>
              <a:t>прием заявок</a:t>
            </a:r>
            <a:endParaRPr lang="ru-RU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D90BED-5CFC-43BF-8A24-872FACC125B6}"/>
              </a:ext>
            </a:extLst>
          </p:cNvPr>
          <p:cNvSpPr/>
          <p:nvPr/>
        </p:nvSpPr>
        <p:spPr>
          <a:xfrm>
            <a:off x="3315428" y="2640993"/>
            <a:ext cx="3730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>
              <a:tabLst>
                <a:tab pos="810260" algn="l"/>
                <a:tab pos="900430" algn="l"/>
              </a:tabLst>
            </a:pPr>
            <a:r>
              <a:rPr lang="ru-RU" dirty="0">
                <a:solidFill>
                  <a:prstClr val="black"/>
                </a:solidFill>
                <a:ea typeface="Times New Roman" panose="02020603050405020304" pitchFamily="18" charset="0"/>
              </a:rPr>
              <a:t>с 12 ноября по 19 ноября 2025 года </a:t>
            </a:r>
            <a:r>
              <a:rPr lang="ru-RU" u="sng" dirty="0">
                <a:solidFill>
                  <a:srgbClr val="C00000"/>
                </a:solidFill>
                <a:ea typeface="Times New Roman" panose="02020603050405020304" pitchFamily="18" charset="0"/>
              </a:rPr>
              <a:t>выполнение заданий в дистанционном формате</a:t>
            </a:r>
            <a:endParaRPr lang="ru-RU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930F2A9-27A5-46A9-B41E-45532586D43F}"/>
              </a:ext>
            </a:extLst>
          </p:cNvPr>
          <p:cNvCxnSpPr>
            <a:cxnSpLocks/>
          </p:cNvCxnSpPr>
          <p:nvPr/>
        </p:nvCxnSpPr>
        <p:spPr>
          <a:xfrm>
            <a:off x="7323667" y="815719"/>
            <a:ext cx="0" cy="5678215"/>
          </a:xfrm>
          <a:prstGeom prst="line">
            <a:avLst/>
          </a:prstGeom>
          <a:ln w="28575">
            <a:solidFill>
              <a:srgbClr val="014C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B716965-9F25-45DA-92E7-1A8034ED0704}"/>
              </a:ext>
            </a:extLst>
          </p:cNvPr>
          <p:cNvSpPr txBox="1">
            <a:spLocks/>
          </p:cNvSpPr>
          <p:nvPr/>
        </p:nvSpPr>
        <p:spPr>
          <a:xfrm>
            <a:off x="1761804" y="4344987"/>
            <a:ext cx="4291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i="1" u="sng" dirty="0">
                <a:solidFill>
                  <a:srgbClr val="014C86"/>
                </a:solidFill>
                <a:latin typeface="+mn-lt"/>
              </a:rPr>
              <a:t>Номинации:</a:t>
            </a:r>
            <a:endParaRPr lang="ru-RU" sz="3000" u="sng" dirty="0">
              <a:latin typeface="+mn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65ECF52-00C5-47EF-A2CF-42C77EEF6F22}"/>
              </a:ext>
            </a:extLst>
          </p:cNvPr>
          <p:cNvSpPr/>
          <p:nvPr/>
        </p:nvSpPr>
        <p:spPr>
          <a:xfrm>
            <a:off x="1657347" y="5352575"/>
            <a:ext cx="2567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14C86"/>
                </a:solidFill>
              </a:rPr>
              <a:t>«Архитектор логики» </a:t>
            </a:r>
            <a:endParaRPr lang="ru-RU" i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7A7F89C-C24C-451B-B75E-2BCC594037F8}"/>
              </a:ext>
            </a:extLst>
          </p:cNvPr>
          <p:cNvSpPr/>
          <p:nvPr/>
        </p:nvSpPr>
        <p:spPr>
          <a:xfrm>
            <a:off x="1651737" y="5760609"/>
            <a:ext cx="4018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14C86"/>
                </a:solidFill>
              </a:rPr>
              <a:t>«Хранитель исторической памяти» </a:t>
            </a:r>
            <a:endParaRPr lang="ru-RU" i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75495F-50C1-4B20-B673-57EB268F3558}"/>
              </a:ext>
            </a:extLst>
          </p:cNvPr>
          <p:cNvSpPr/>
          <p:nvPr/>
        </p:nvSpPr>
        <p:spPr>
          <a:xfrm>
            <a:off x="1651737" y="6165086"/>
            <a:ext cx="2635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14C86"/>
                </a:solidFill>
              </a:rPr>
              <a:t>«Эрудит словесности» </a:t>
            </a:r>
            <a:endParaRPr lang="ru-RU" i="1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9BB00C4-66A4-4970-A1CE-2FAC106890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09" t="31299" r="43764" b="11358"/>
          <a:stretch/>
        </p:blipFill>
        <p:spPr>
          <a:xfrm>
            <a:off x="7763648" y="1283650"/>
            <a:ext cx="3283361" cy="4068925"/>
          </a:xfrm>
          <a:prstGeom prst="rect">
            <a:avLst/>
          </a:prstGeom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DED35CAD-9705-4297-A426-F6AB1234CD07}"/>
              </a:ext>
            </a:extLst>
          </p:cNvPr>
          <p:cNvSpPr txBox="1">
            <a:spLocks/>
          </p:cNvSpPr>
          <p:nvPr/>
        </p:nvSpPr>
        <p:spPr>
          <a:xfrm>
            <a:off x="7722338" y="-8466"/>
            <a:ext cx="39785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1" u="sng" dirty="0">
                <a:solidFill>
                  <a:srgbClr val="014C86"/>
                </a:solidFill>
                <a:latin typeface="+mn-lt"/>
              </a:rPr>
              <a:t>Документы:</a:t>
            </a:r>
            <a:endParaRPr lang="ru-RU" sz="3200" u="sng" dirty="0">
              <a:latin typeface="+mn-lt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DC7C277-AADB-4B1C-B81D-B6D854B6F64B}"/>
              </a:ext>
            </a:extLst>
          </p:cNvPr>
          <p:cNvCxnSpPr>
            <a:cxnSpLocks/>
          </p:cNvCxnSpPr>
          <p:nvPr/>
        </p:nvCxnSpPr>
        <p:spPr>
          <a:xfrm>
            <a:off x="1761804" y="4715933"/>
            <a:ext cx="5394363" cy="0"/>
          </a:xfrm>
          <a:prstGeom prst="line">
            <a:avLst/>
          </a:prstGeom>
          <a:ln w="28575">
            <a:solidFill>
              <a:srgbClr val="014C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623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771884"/>
            <a:ext cx="907257" cy="907257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D4AAF17-DCDB-44EC-A40E-8D748F9707B9}"/>
              </a:ext>
            </a:extLst>
          </p:cNvPr>
          <p:cNvSpPr/>
          <p:nvPr/>
        </p:nvSpPr>
        <p:spPr>
          <a:xfrm>
            <a:off x="6284832" y="2540000"/>
            <a:ext cx="5712811" cy="39959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0D16D3-4904-4B9C-B2C6-9AE59ABA0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188" y="3900122"/>
            <a:ext cx="2531532" cy="2531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D14FA7-B2C5-4662-B936-4A5BE2CFF815}"/>
              </a:ext>
            </a:extLst>
          </p:cNvPr>
          <p:cNvSpPr/>
          <p:nvPr/>
        </p:nvSpPr>
        <p:spPr>
          <a:xfrm>
            <a:off x="6593205" y="3715160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+7 (3822) 90-20-4</a:t>
            </a:r>
            <a:r>
              <a:rPr lang="ru-RU" sz="2800" dirty="0">
                <a:latin typeface="Century Gothic" panose="020B0502020202020204" pitchFamily="34" charset="0"/>
              </a:rPr>
              <a:t>9</a:t>
            </a:r>
          </a:p>
          <a:p>
            <a:endParaRPr lang="en-US" sz="2800" dirty="0">
              <a:latin typeface="Century Gothic" panose="020B0502020202020204" pitchFamily="34" charset="0"/>
            </a:endParaRPr>
          </a:p>
          <a:p>
            <a:r>
              <a:rPr lang="en-US" sz="2800" dirty="0">
                <a:solidFill>
                  <a:srgbClr val="0D3851"/>
                </a:solidFill>
                <a:latin typeface="Century Gothic" panose="020B0502020202020204" pitchFamily="34" charset="0"/>
                <a:hlinkClick r:id="rId5"/>
              </a:rPr>
              <a:t>sav@toipkro.ru</a:t>
            </a:r>
            <a:endParaRPr lang="en-US" sz="2800" b="0" i="0" dirty="0">
              <a:solidFill>
                <a:srgbClr val="4A4A4A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BBB726-71F3-461D-9CAC-C3084916B27F}"/>
              </a:ext>
            </a:extLst>
          </p:cNvPr>
          <p:cNvSpPr txBox="1"/>
          <p:nvPr/>
        </p:nvSpPr>
        <p:spPr>
          <a:xfrm>
            <a:off x="6944004" y="2771389"/>
            <a:ext cx="4291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14C86"/>
                </a:solidFill>
                <a:latin typeface="Century Gothic" panose="020B0502020202020204" pitchFamily="34" charset="0"/>
              </a:rPr>
              <a:t>БУДЕМ НА СВЯЗИ!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4B78B3-71DF-436C-84E2-5BFF13DF3D9C}"/>
              </a:ext>
            </a:extLst>
          </p:cNvPr>
          <p:cNvSpPr/>
          <p:nvPr/>
        </p:nvSpPr>
        <p:spPr>
          <a:xfrm>
            <a:off x="1712538" y="479328"/>
            <a:ext cx="6096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014C86"/>
                </a:solidFill>
              </a:rPr>
              <a:t>Результаты организации и проведения регионального конкурса </a:t>
            </a:r>
            <a:br>
              <a:rPr lang="en-US" sz="4000" b="1" i="1" dirty="0">
                <a:solidFill>
                  <a:srgbClr val="014C86"/>
                </a:solidFill>
              </a:rPr>
            </a:br>
            <a:r>
              <a:rPr lang="ru-RU" sz="4000" b="1" i="1" dirty="0">
                <a:solidFill>
                  <a:srgbClr val="014C86"/>
                </a:solidFill>
              </a:rPr>
              <a:t>«Знание – сила» </a:t>
            </a:r>
            <a:br>
              <a:rPr lang="ru-RU" sz="4000" b="1" i="1" dirty="0">
                <a:solidFill>
                  <a:srgbClr val="014C86"/>
                </a:solidFill>
              </a:rPr>
            </a:br>
            <a:r>
              <a:rPr lang="ru-RU" sz="4000" b="1" i="1" dirty="0">
                <a:solidFill>
                  <a:srgbClr val="014C86"/>
                </a:solidFill>
              </a:rPr>
              <a:t>в Томской области</a:t>
            </a:r>
            <a:endParaRPr lang="ru-RU" sz="4000" i="1" dirty="0">
              <a:solidFill>
                <a:srgbClr val="014C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6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Подача заявок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DD75BDA-6391-47B9-86FE-403BC5D60604}"/>
              </a:ext>
            </a:extLst>
          </p:cNvPr>
          <p:cNvSpPr/>
          <p:nvPr/>
        </p:nvSpPr>
        <p:spPr>
          <a:xfrm>
            <a:off x="9455620" y="710060"/>
            <a:ext cx="1856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Всего 233 заявки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72C0A1-E9FF-4A05-A788-7FFAFE4E2546}"/>
              </a:ext>
            </a:extLst>
          </p:cNvPr>
          <p:cNvSpPr/>
          <p:nvPr/>
        </p:nvSpPr>
        <p:spPr>
          <a:xfrm>
            <a:off x="2082798" y="5802094"/>
            <a:ext cx="894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Распределение конкурсантов по муниципальным образованиям Томской области</a:t>
            </a:r>
            <a:endParaRPr lang="ru-RU" sz="1600" dirty="0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2BB22375-5774-419E-B887-1B5F56D28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4659874"/>
              </p:ext>
            </p:extLst>
          </p:nvPr>
        </p:nvGraphicFramePr>
        <p:xfrm>
          <a:off x="1598354" y="1335577"/>
          <a:ext cx="7555054" cy="5232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Google Shape;334;p37">
            <a:extLst>
              <a:ext uri="{FF2B5EF4-FFF2-40B4-BE49-F238E27FC236}">
                <a16:creationId xmlns:a16="http://schemas.microsoft.com/office/drawing/2014/main" id="{92C759A1-E837-48CB-8389-76AD633A9583}"/>
              </a:ext>
            </a:extLst>
          </p:cNvPr>
          <p:cNvSpPr/>
          <p:nvPr/>
        </p:nvSpPr>
        <p:spPr>
          <a:xfrm>
            <a:off x="9246912" y="520712"/>
            <a:ext cx="233616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014C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E3B621A-EB47-4B81-AB29-17A36C37D08C}"/>
              </a:ext>
            </a:extLst>
          </p:cNvPr>
          <p:cNvSpPr/>
          <p:nvPr/>
        </p:nvSpPr>
        <p:spPr>
          <a:xfrm>
            <a:off x="9461780" y="1996161"/>
            <a:ext cx="2551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«Эрудит словесности»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2D2266F-D15D-430E-B051-1A5E4661025E}"/>
              </a:ext>
            </a:extLst>
          </p:cNvPr>
          <p:cNvSpPr/>
          <p:nvPr/>
        </p:nvSpPr>
        <p:spPr>
          <a:xfrm>
            <a:off x="10146908" y="2351857"/>
            <a:ext cx="1117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83 заявки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770730E-31D2-4BA3-8C00-A5000C1B691A}"/>
              </a:ext>
            </a:extLst>
          </p:cNvPr>
          <p:cNvSpPr/>
          <p:nvPr/>
        </p:nvSpPr>
        <p:spPr>
          <a:xfrm>
            <a:off x="9418343" y="2959088"/>
            <a:ext cx="25747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«Хранители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исторической памяти»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19EB49-95D7-4969-8141-11FA03C32102}"/>
              </a:ext>
            </a:extLst>
          </p:cNvPr>
          <p:cNvSpPr/>
          <p:nvPr/>
        </p:nvSpPr>
        <p:spPr>
          <a:xfrm>
            <a:off x="10098913" y="359302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58 заявок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82C9EF3-3DBE-468F-8D66-0019277E6601}"/>
              </a:ext>
            </a:extLst>
          </p:cNvPr>
          <p:cNvSpPr/>
          <p:nvPr/>
        </p:nvSpPr>
        <p:spPr>
          <a:xfrm>
            <a:off x="9418343" y="4181565"/>
            <a:ext cx="2469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«Архитектор логики»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F019668-7885-487E-8F28-9A8386ACBD67}"/>
              </a:ext>
            </a:extLst>
          </p:cNvPr>
          <p:cNvSpPr/>
          <p:nvPr/>
        </p:nvSpPr>
        <p:spPr>
          <a:xfrm>
            <a:off x="10098914" y="4454466"/>
            <a:ext cx="1117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94 заявки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44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«Архитектор логики» (заочный тур)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BE6E79-0ABA-490F-AD3B-535907669EEF}"/>
              </a:ext>
            </a:extLst>
          </p:cNvPr>
          <p:cNvSpPr/>
          <p:nvPr/>
        </p:nvSpPr>
        <p:spPr>
          <a:xfrm>
            <a:off x="1832371" y="5123303"/>
            <a:ext cx="10046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i="1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Количество участников, набравших максимально возможный, высокий, средний, низкий уровень баллов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заочном этапе конкурса «Знание – сила»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3A437D68-838C-4359-93A0-10C1E8014F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454975"/>
              </p:ext>
            </p:extLst>
          </p:nvPr>
        </p:nvGraphicFramePr>
        <p:xfrm>
          <a:off x="1651737" y="2309812"/>
          <a:ext cx="6127542" cy="2700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D0DE513-5372-4D30-9FFD-E6AAC3F59F96}"/>
              </a:ext>
            </a:extLst>
          </p:cNvPr>
          <p:cNvSpPr/>
          <p:nvPr/>
        </p:nvSpPr>
        <p:spPr>
          <a:xfrm>
            <a:off x="2165647" y="1478500"/>
            <a:ext cx="1468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94 участника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9317D49-B59A-48A3-BAF9-718B11FAB634}"/>
              </a:ext>
            </a:extLst>
          </p:cNvPr>
          <p:cNvSpPr/>
          <p:nvPr/>
        </p:nvSpPr>
        <p:spPr>
          <a:xfrm>
            <a:off x="8709988" y="1247667"/>
            <a:ext cx="3168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https://sdo.toipkro.ru/</a:t>
            </a:r>
            <a:endParaRPr lang="ru-RU" sz="2400" dirty="0"/>
          </a:p>
        </p:txBody>
      </p:sp>
      <p:sp>
        <p:nvSpPr>
          <p:cNvPr id="21" name="Google Shape;334;p37">
            <a:extLst>
              <a:ext uri="{FF2B5EF4-FFF2-40B4-BE49-F238E27FC236}">
                <a16:creationId xmlns:a16="http://schemas.microsoft.com/office/drawing/2014/main" id="{648098F6-3A56-43EF-8975-A23A04F05D17}"/>
              </a:ext>
            </a:extLst>
          </p:cNvPr>
          <p:cNvSpPr/>
          <p:nvPr/>
        </p:nvSpPr>
        <p:spPr>
          <a:xfrm>
            <a:off x="8411928" y="1059382"/>
            <a:ext cx="357687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D916C8-0524-4FEA-8A3F-3E9402ED2C4A}"/>
              </a:ext>
            </a:extLst>
          </p:cNvPr>
          <p:cNvSpPr/>
          <p:nvPr/>
        </p:nvSpPr>
        <p:spPr>
          <a:xfrm>
            <a:off x="9186785" y="2125146"/>
            <a:ext cx="2335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14C86"/>
                </a:solidFill>
              </a:rPr>
              <a:t>120 мин (12 заданий)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24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B18FDBB-8CD9-40CE-A950-118C21E75C1E}"/>
              </a:ext>
            </a:extLst>
          </p:cNvPr>
          <p:cNvSpPr/>
          <p:nvPr/>
        </p:nvSpPr>
        <p:spPr>
          <a:xfrm>
            <a:off x="1417505" y="143138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solidFill>
                  <a:srgbClr val="014C86"/>
                </a:solidFill>
                <a:effectLst/>
                <a:latin typeface="PT Astra Serif" panose="020A0603040505020204" pitchFamily="18" charset="-52"/>
                <a:ea typeface="Times New Roman" panose="02020603050405020304" pitchFamily="18" charset="0"/>
              </a:rPr>
              <a:t>Наиболее сложные задания заочного этапа:</a:t>
            </a:r>
            <a:endParaRPr lang="ru-RU" sz="2000" b="1" dirty="0">
              <a:solidFill>
                <a:srgbClr val="014C8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5A2B8D-0283-49E7-9527-12858B49A039}"/>
              </a:ext>
            </a:extLst>
          </p:cNvPr>
          <p:cNvSpPr/>
          <p:nvPr/>
        </p:nvSpPr>
        <p:spPr>
          <a:xfrm>
            <a:off x="1913466" y="3655359"/>
            <a:ext cx="99398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1000"/>
              </a:spcAft>
            </a:pPr>
            <a:r>
              <a:rPr lang="ru-RU" dirty="0">
                <a:solidFill>
                  <a:srgbClr val="0F111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12. На Острове Рыцарей и Лжецов есть две деревни. В одной живут только рыцари, которые всегда говорят правду, а в другой – только лжецы, которые всегда лгут. Турист побывал на празднике, на котором за круглым столом собрались 2026 знакомых между собой жителей этих деревень. Турист подошёл к каждому из сидящих за столом и задал вопрос: «Из каких деревень твой сосед слева и сосед справа?». 2025 раз турист услышал ответ «Мои соседи из разных деревень» и один раз – «Мои соседи из одной деревни». Сколько лжецов было на празднике? 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BB92B7-7161-4ECE-8337-08FA4DBC4CBC}"/>
              </a:ext>
            </a:extLst>
          </p:cNvPr>
          <p:cNvSpPr/>
          <p:nvPr/>
        </p:nvSpPr>
        <p:spPr>
          <a:xfrm>
            <a:off x="1913466" y="2221136"/>
            <a:ext cx="98382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>
                <a:cs typeface="Times New Roman" panose="02020603050405020304" pitchFamily="18" charset="0"/>
              </a:rPr>
              <a:t>3. В прямоугольном треугольнике </a:t>
            </a:r>
            <a:r>
              <a:rPr lang="ru-RU" i="1" dirty="0">
                <a:cs typeface="Times New Roman" panose="02020603050405020304" pitchFamily="18" charset="0"/>
              </a:rPr>
              <a:t>ABC</a:t>
            </a:r>
            <a:r>
              <a:rPr lang="ru-RU" dirty="0">
                <a:cs typeface="Times New Roman" panose="02020603050405020304" pitchFamily="18" charset="0"/>
              </a:rPr>
              <a:t> с прямым углом </a:t>
            </a:r>
            <a:r>
              <a:rPr lang="ru-RU" i="1" dirty="0">
                <a:cs typeface="Times New Roman" panose="02020603050405020304" pitchFamily="18" charset="0"/>
              </a:rPr>
              <a:t>C</a:t>
            </a:r>
            <a:r>
              <a:rPr lang="ru-RU" dirty="0">
                <a:cs typeface="Times New Roman" panose="02020603050405020304" pitchFamily="18" charset="0"/>
              </a:rPr>
              <a:t> проведена высота </a:t>
            </a:r>
            <a:r>
              <a:rPr lang="ru-RU" i="1" dirty="0">
                <a:cs typeface="Times New Roman" panose="02020603050405020304" pitchFamily="18" charset="0"/>
              </a:rPr>
              <a:t>CH</a:t>
            </a:r>
            <a:r>
              <a:rPr lang="ru-RU" dirty="0">
                <a:cs typeface="Times New Roman" panose="02020603050405020304" pitchFamily="18" charset="0"/>
              </a:rPr>
              <a:t>. Известно, что периметр треугольника </a:t>
            </a:r>
            <a:r>
              <a:rPr lang="ru-RU" i="1" dirty="0">
                <a:cs typeface="Times New Roman" panose="02020603050405020304" pitchFamily="18" charset="0"/>
              </a:rPr>
              <a:t>ACH</a:t>
            </a:r>
            <a:r>
              <a:rPr lang="ru-RU" dirty="0">
                <a:cs typeface="Times New Roman" panose="02020603050405020304" pitchFamily="18" charset="0"/>
              </a:rPr>
              <a:t> равен 36, а периметр треугольника </a:t>
            </a:r>
            <a:r>
              <a:rPr lang="ru-RU" i="1" dirty="0">
                <a:cs typeface="Times New Roman" panose="02020603050405020304" pitchFamily="18" charset="0"/>
              </a:rPr>
              <a:t>BCH</a:t>
            </a:r>
            <a:r>
              <a:rPr lang="ru-RU" dirty="0">
                <a:cs typeface="Times New Roman" panose="02020603050405020304" pitchFamily="18" charset="0"/>
              </a:rPr>
              <a:t> равен 48. Найдите периметр треугольника </a:t>
            </a:r>
            <a:r>
              <a:rPr lang="ru-RU" i="1" dirty="0">
                <a:cs typeface="Times New Roman" panose="02020603050405020304" pitchFamily="18" charset="0"/>
              </a:rPr>
              <a:t>ABC</a:t>
            </a:r>
            <a:r>
              <a:rPr lang="ru-RU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18E4313-D8DE-4D97-9C61-F573C4028085}"/>
              </a:ext>
            </a:extLst>
          </p:cNvPr>
          <p:cNvSpPr txBox="1">
            <a:spLocks/>
          </p:cNvSpPr>
          <p:nvPr/>
        </p:nvSpPr>
        <p:spPr>
          <a:xfrm>
            <a:off x="1779474" y="152937"/>
            <a:ext cx="72866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«Архитектор логики» (заочный тур)</a:t>
            </a:r>
            <a:endParaRPr lang="ru-RU" sz="60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740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4308EFC-B046-4009-8E92-51874B5804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971013"/>
              </p:ext>
            </p:extLst>
          </p:nvPr>
        </p:nvGraphicFramePr>
        <p:xfrm>
          <a:off x="1797897" y="2311400"/>
          <a:ext cx="638937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21EBDC-1823-4CF7-9B6C-DF6FA472C709}"/>
              </a:ext>
            </a:extLst>
          </p:cNvPr>
          <p:cNvSpPr/>
          <p:nvPr/>
        </p:nvSpPr>
        <p:spPr>
          <a:xfrm>
            <a:off x="1944581" y="5352982"/>
            <a:ext cx="9714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Соотношение количества участников, набравших высокий, средний и низкий уровни баллов в очном этапе конкурса «Знание – сила»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077371-10E9-431F-BC6C-BA5886E065A0}"/>
              </a:ext>
            </a:extLst>
          </p:cNvPr>
          <p:cNvSpPr/>
          <p:nvPr/>
        </p:nvSpPr>
        <p:spPr>
          <a:xfrm>
            <a:off x="9186785" y="2125146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14C86"/>
                </a:solidFill>
              </a:rPr>
              <a:t>90 мин (8 заданий)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626949-71D4-4B85-AF23-70DD509CB3B1}"/>
              </a:ext>
            </a:extLst>
          </p:cNvPr>
          <p:cNvSpPr/>
          <p:nvPr/>
        </p:nvSpPr>
        <p:spPr>
          <a:xfrm>
            <a:off x="1944582" y="1478500"/>
            <a:ext cx="1581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 участников</a:t>
            </a:r>
            <a:endParaRPr lang="ru-RU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8AD8FCE-D73B-456F-862D-E15F29FE6A37}"/>
              </a:ext>
            </a:extLst>
          </p:cNvPr>
          <p:cNvSpPr txBox="1">
            <a:spLocks/>
          </p:cNvSpPr>
          <p:nvPr/>
        </p:nvSpPr>
        <p:spPr>
          <a:xfrm>
            <a:off x="1651737" y="91272"/>
            <a:ext cx="72866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«Архитектор логики» (очный тур)</a:t>
            </a:r>
            <a:endParaRPr lang="ru-RU" sz="60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9437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8C00AF-BA83-4AE8-B484-9666F51FBF1C}"/>
              </a:ext>
            </a:extLst>
          </p:cNvPr>
          <p:cNvSpPr/>
          <p:nvPr/>
        </p:nvSpPr>
        <p:spPr>
          <a:xfrm>
            <a:off x="1771888" y="2924085"/>
            <a:ext cx="90339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ru-RU" dirty="0"/>
              <a:t>4. Числа </a:t>
            </a:r>
            <a:r>
              <a:rPr lang="ru-RU" i="1" dirty="0"/>
              <a:t>a</a:t>
            </a:r>
            <a:r>
              <a:rPr lang="ru-RU" baseline="-25000" dirty="0"/>
              <a:t>1</a:t>
            </a:r>
            <a:r>
              <a:rPr lang="ru-RU" dirty="0"/>
              <a:t>, </a:t>
            </a:r>
            <a:r>
              <a:rPr lang="ru-RU" i="1" dirty="0"/>
              <a:t>a</a:t>
            </a:r>
            <a:r>
              <a:rPr lang="ru-RU" baseline="-25000" dirty="0"/>
              <a:t>2</a:t>
            </a:r>
            <a:r>
              <a:rPr lang="ru-RU" dirty="0"/>
              <a:t>, . . . , </a:t>
            </a:r>
            <a:r>
              <a:rPr lang="ru-RU" i="1" dirty="0"/>
              <a:t>a</a:t>
            </a:r>
            <a:r>
              <a:rPr lang="ru-RU" baseline="-25000" dirty="0"/>
              <a:t>25</a:t>
            </a:r>
            <a:r>
              <a:rPr lang="ru-RU" dirty="0"/>
              <a:t> образуют арифметическую прогрессию. Известно, что сумма членов этой прогрессии с нечетными номерами на 55 больше суммы членов с четными номерами. Найдите </a:t>
            </a:r>
            <a:r>
              <a:rPr lang="ru-RU" i="1" dirty="0"/>
              <a:t>a</a:t>
            </a:r>
            <a:r>
              <a:rPr lang="ru-RU" baseline="-25000" dirty="0"/>
              <a:t>10</a:t>
            </a:r>
            <a:r>
              <a:rPr lang="ru-RU" dirty="0"/>
              <a:t>, если </a:t>
            </a:r>
            <a:r>
              <a:rPr lang="ru-RU" i="1" dirty="0"/>
              <a:t>a</a:t>
            </a:r>
            <a:r>
              <a:rPr lang="ru-RU" baseline="-25000" dirty="0"/>
              <a:t>14</a:t>
            </a:r>
            <a:r>
              <a:rPr lang="ru-RU" dirty="0"/>
              <a:t> = 4</a:t>
            </a:r>
            <a:r>
              <a:rPr lang="ru-RU" i="1" dirty="0"/>
              <a:t>a</a:t>
            </a:r>
            <a:r>
              <a:rPr lang="ru-RU" baseline="-25000" dirty="0"/>
              <a:t>5</a:t>
            </a:r>
            <a:r>
              <a:rPr lang="ru-RU" dirty="0"/>
              <a:t>. </a:t>
            </a:r>
          </a:p>
          <a:p>
            <a:pPr indent="449580" algn="just">
              <a:spcAft>
                <a:spcPts val="0"/>
              </a:spcAft>
            </a:pPr>
            <a:endParaRPr lang="ru-RU" dirty="0">
              <a:effectLst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058B87-044C-4C91-AF8D-06C4498C30DF}"/>
              </a:ext>
            </a:extLst>
          </p:cNvPr>
          <p:cNvSpPr/>
          <p:nvPr/>
        </p:nvSpPr>
        <p:spPr>
          <a:xfrm>
            <a:off x="2021976" y="1966067"/>
            <a:ext cx="654614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14C86"/>
                </a:solidFill>
              </a:rPr>
              <a:t>Примеры заданий:</a:t>
            </a:r>
            <a:endParaRPr lang="ru-RU" sz="2400" b="1" i="1" dirty="0">
              <a:solidFill>
                <a:srgbClr val="014C8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DB1D6E9-CD03-4B18-9383-6C18ED964CC0}"/>
                  </a:ext>
                </a:extLst>
              </p:cNvPr>
              <p:cNvSpPr/>
              <p:nvPr/>
            </p:nvSpPr>
            <p:spPr>
              <a:xfrm>
                <a:off x="1704154" y="5140702"/>
                <a:ext cx="5738622" cy="681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450215" algn="just" fontAlgn="base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ru-RU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8. Найдите сумму: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2∙5</m:t>
                        </m:r>
                      </m:den>
                    </m:f>
                    <m:r>
                      <a:rPr lang="ru-RU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5∙8</m:t>
                        </m:r>
                      </m:den>
                    </m:f>
                    <m:r>
                      <a:rPr lang="ru-RU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8∙11</m:t>
                        </m:r>
                      </m:den>
                    </m:f>
                    <m:r>
                      <a:rPr lang="ru-RU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+⋯+</m:t>
                    </m:r>
                    <m:f>
                      <m:fPr>
                        <m:ctrlP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d>
                        <m:d>
                          <m:dPr>
                            <m:ctrlP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ru-RU" i="1"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den>
                    </m:f>
                    <m:r>
                      <a:rPr lang="ru-RU" i="1" smtClean="0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1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DB1D6E9-CD03-4B18-9383-6C18ED964C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154" y="5140702"/>
                <a:ext cx="5738622" cy="681982"/>
              </a:xfrm>
              <a:prstGeom prst="rect">
                <a:avLst/>
              </a:prstGeom>
              <a:blipFill>
                <a:blip r:embed="rId4"/>
                <a:stretch>
                  <a:fillRect b="-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BB217AE-4212-4726-9C8A-53980B64EFEA}"/>
                  </a:ext>
                </a:extLst>
              </p:cNvPr>
              <p:cNvSpPr/>
              <p:nvPr/>
            </p:nvSpPr>
            <p:spPr>
              <a:xfrm>
                <a:off x="1704154" y="4247733"/>
                <a:ext cx="837117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just" fontAlgn="base">
                  <a:spcAft>
                    <a:spcPts val="600"/>
                  </a:spcAft>
                </a:pP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6. При каком значении параметра </a:t>
                </a:r>
                <a:r>
                  <a:rPr lang="ru-RU" i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сумма квадратов корней уравнения               </a:t>
                </a:r>
                <a:r>
                  <a:rPr lang="ru-RU" i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baseline="30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(</a:t>
                </a:r>
                <a:r>
                  <a:rPr lang="ru-RU" i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 </a:t>
                </a: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+ 1)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rgbClr val="00000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i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+ 2</a:t>
                </a:r>
                <a:r>
                  <a:rPr lang="ru-RU" i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2 = 0 будет наименьшей?</a:t>
                </a:r>
                <a:endParaRPr lang="ru-RU" sz="1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BB217AE-4212-4726-9C8A-53980B64EF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154" y="4247733"/>
                <a:ext cx="8371179" cy="646331"/>
              </a:xfrm>
              <a:prstGeom prst="rect">
                <a:avLst/>
              </a:prstGeom>
              <a:blipFill>
                <a:blip r:embed="rId5"/>
                <a:stretch>
                  <a:fillRect l="-655" t="-5660" r="-583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05E99645-D810-4656-916F-31972637508C}"/>
              </a:ext>
            </a:extLst>
          </p:cNvPr>
          <p:cNvSpPr txBox="1">
            <a:spLocks/>
          </p:cNvSpPr>
          <p:nvPr/>
        </p:nvSpPr>
        <p:spPr>
          <a:xfrm>
            <a:off x="1651737" y="91272"/>
            <a:ext cx="72866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«Архитектор логики» (очный тур)</a:t>
            </a:r>
            <a:endParaRPr lang="ru-RU" sz="60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5986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7286625" cy="1325563"/>
          </a:xfrm>
        </p:spPr>
        <p:txBody>
          <a:bodyPr>
            <a:normAutofit fontScale="90000"/>
          </a:bodyPr>
          <a:lstStyle/>
          <a:p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«Архитектор логики»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058B87-044C-4C91-AF8D-06C4498C30DF}"/>
              </a:ext>
            </a:extLst>
          </p:cNvPr>
          <p:cNvSpPr/>
          <p:nvPr/>
        </p:nvSpPr>
        <p:spPr>
          <a:xfrm>
            <a:off x="2021976" y="1478500"/>
            <a:ext cx="654614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14C86"/>
                </a:solidFill>
              </a:rPr>
              <a:t>Победитель и призёры:</a:t>
            </a:r>
            <a:endParaRPr lang="ru-RU" sz="2400" b="1" i="1" dirty="0">
              <a:solidFill>
                <a:srgbClr val="014C8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420222-08D8-486C-B04E-C69F4F957C6B}"/>
              </a:ext>
            </a:extLst>
          </p:cNvPr>
          <p:cNvSpPr/>
          <p:nvPr/>
        </p:nvSpPr>
        <p:spPr>
          <a:xfrm>
            <a:off x="1914203" y="2226439"/>
            <a:ext cx="66539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</a:rPr>
              <a:t>Победитель (1 место) – </a:t>
            </a:r>
            <a:r>
              <a:rPr lang="ru-RU" sz="2000" b="1" i="1" dirty="0">
                <a:solidFill>
                  <a:srgbClr val="000000"/>
                </a:solidFill>
              </a:rPr>
              <a:t>Киреенко Светлана Григорьевна</a:t>
            </a:r>
            <a:r>
              <a:rPr lang="ru-RU" sz="2000" dirty="0">
                <a:solidFill>
                  <a:srgbClr val="000000"/>
                </a:solidFill>
              </a:rPr>
              <a:t>, учитель математики, МБОУ лицей при ТПУ г. Томска</a:t>
            </a:r>
          </a:p>
          <a:p>
            <a:pPr algn="just"/>
            <a:endParaRPr lang="ru-RU" sz="2000" dirty="0">
              <a:solidFill>
                <a:srgbClr val="4A4A4A"/>
              </a:solidFill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</a:rPr>
              <a:t>Призер (2 место) – </a:t>
            </a:r>
            <a:r>
              <a:rPr lang="ru-RU" sz="2000" b="1" i="1" dirty="0">
                <a:solidFill>
                  <a:srgbClr val="000000"/>
                </a:solidFill>
              </a:rPr>
              <a:t>Мациевская Нина Ивановна</a:t>
            </a:r>
            <a:r>
              <a:rPr lang="ru-RU" sz="2000" dirty="0">
                <a:solidFill>
                  <a:srgbClr val="000000"/>
                </a:solidFill>
              </a:rPr>
              <a:t>, учитель математики, МБОУ «</a:t>
            </a:r>
            <a:r>
              <a:rPr lang="ru-RU" sz="2000" dirty="0" err="1">
                <a:solidFill>
                  <a:srgbClr val="000000"/>
                </a:solidFill>
              </a:rPr>
              <a:t>Кривошеинская</a:t>
            </a:r>
            <a:r>
              <a:rPr lang="ru-RU" sz="2000" dirty="0">
                <a:solidFill>
                  <a:srgbClr val="000000"/>
                </a:solidFill>
              </a:rPr>
              <a:t> СОШ им. Героя Советского Союза Ф.М. Зинченко»</a:t>
            </a:r>
          </a:p>
          <a:p>
            <a:pPr algn="just"/>
            <a:endParaRPr lang="ru-RU" sz="2000" dirty="0">
              <a:solidFill>
                <a:srgbClr val="4A4A4A"/>
              </a:solidFill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</a:rPr>
              <a:t>Призер (3 место) – </a:t>
            </a:r>
            <a:r>
              <a:rPr lang="ru-RU" sz="2000" b="1" i="1" dirty="0">
                <a:solidFill>
                  <a:srgbClr val="000000"/>
                </a:solidFill>
              </a:rPr>
              <a:t>Тырышкина Ксения Викторовна</a:t>
            </a:r>
            <a:r>
              <a:rPr lang="ru-RU" sz="2000" dirty="0">
                <a:solidFill>
                  <a:srgbClr val="000000"/>
                </a:solidFill>
              </a:rPr>
              <a:t>, учитель математики, МАОУ Гуманитарный лицей г. Томска</a:t>
            </a:r>
            <a:endParaRPr lang="ru-RU" sz="2000" b="0" i="0" dirty="0">
              <a:solidFill>
                <a:srgbClr val="4A4A4A"/>
              </a:solidFill>
              <a:effectLst/>
            </a:endParaRPr>
          </a:p>
        </p:txBody>
      </p:sp>
      <p:pic>
        <p:nvPicPr>
          <p:cNvPr id="8" name="Рисунок 7" descr="Пьедестал">
            <a:extLst>
              <a:ext uri="{FF2B5EF4-FFF2-40B4-BE49-F238E27FC236}">
                <a16:creationId xmlns:a16="http://schemas.microsoft.com/office/drawing/2014/main" id="{C4F82213-5789-4950-B041-68613ED1C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84880" y="3860801"/>
            <a:ext cx="2658828" cy="265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99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3B1C5D-9BB2-4B53-BE6D-279EDE6A72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524000" cy="6858000"/>
          </a:xfrm>
          <a:prstGeom prst="rect">
            <a:avLst/>
          </a:prstGeom>
          <a:solidFill>
            <a:srgbClr val="014C8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b="1" i="1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7068E-E623-4BF6-A427-14BB09A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737" y="152937"/>
            <a:ext cx="803413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solidFill>
                  <a:srgbClr val="014C86"/>
                </a:solidFill>
                <a:latin typeface="+mn-lt"/>
              </a:rPr>
              <a:t>«Эрудит словесности»</a:t>
            </a:r>
            <a:br>
              <a:rPr lang="ru-RU" sz="6000" b="1" i="1" dirty="0">
                <a:solidFill>
                  <a:srgbClr val="014C86"/>
                </a:solidFill>
                <a:latin typeface="+mn-lt"/>
              </a:rPr>
            </a:br>
            <a:r>
              <a:rPr lang="ru-RU" sz="6000" b="1" i="1" dirty="0">
                <a:solidFill>
                  <a:srgbClr val="014C86"/>
                </a:solidFill>
                <a:latin typeface="+mn-lt"/>
              </a:rPr>
              <a:t>(заочный тур)</a:t>
            </a:r>
            <a:endParaRPr lang="ru-RU" sz="6000" b="1" i="1" dirty="0">
              <a:latin typeface="+mn-lt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913AAFD-DCC5-45DD-B0FE-C033369AAC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737" y="0"/>
            <a:ext cx="1779474" cy="1631439"/>
          </a:xfrm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A9A7F-8867-4562-99FC-5913CD8E3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1" y="5822684"/>
            <a:ext cx="907257" cy="907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BE6E79-0ABA-490F-AD3B-535907669EEF}"/>
              </a:ext>
            </a:extLst>
          </p:cNvPr>
          <p:cNvSpPr/>
          <p:nvPr/>
        </p:nvSpPr>
        <p:spPr>
          <a:xfrm>
            <a:off x="1832370" y="5123303"/>
            <a:ext cx="9902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i="1" dirty="0">
                <a:latin typeface="PT Astra Serif" panose="020A0603040505020204" pitchFamily="18" charset="-52"/>
                <a:ea typeface="Times New Roman" panose="02020603050405020304" pitchFamily="18" charset="0"/>
              </a:rPr>
              <a:t>Количество участников, набравших максимально возможный, высокий, средний, низкий уровень баллов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заочном этапе конкурса «Знание – сила»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D0DE513-5372-4D30-9FFD-E6AAC3F59F96}"/>
              </a:ext>
            </a:extLst>
          </p:cNvPr>
          <p:cNvSpPr/>
          <p:nvPr/>
        </p:nvSpPr>
        <p:spPr>
          <a:xfrm>
            <a:off x="2165647" y="1601289"/>
            <a:ext cx="1468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83 участника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9317D49-B59A-48A3-BAF9-718B11FAB634}"/>
              </a:ext>
            </a:extLst>
          </p:cNvPr>
          <p:cNvSpPr/>
          <p:nvPr/>
        </p:nvSpPr>
        <p:spPr>
          <a:xfrm>
            <a:off x="8709988" y="1247667"/>
            <a:ext cx="31687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https://sdo.toipkro.ru/</a:t>
            </a:r>
            <a:endParaRPr lang="ru-RU" sz="2400" dirty="0"/>
          </a:p>
        </p:txBody>
      </p:sp>
      <p:sp>
        <p:nvSpPr>
          <p:cNvPr id="21" name="Google Shape;334;p37">
            <a:extLst>
              <a:ext uri="{FF2B5EF4-FFF2-40B4-BE49-F238E27FC236}">
                <a16:creationId xmlns:a16="http://schemas.microsoft.com/office/drawing/2014/main" id="{648098F6-3A56-43EF-8975-A23A04F05D17}"/>
              </a:ext>
            </a:extLst>
          </p:cNvPr>
          <p:cNvSpPr/>
          <p:nvPr/>
        </p:nvSpPr>
        <p:spPr>
          <a:xfrm>
            <a:off x="8411928" y="1059382"/>
            <a:ext cx="3576872" cy="78845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D916C8-0524-4FEA-8A3F-3E9402ED2C4A}"/>
              </a:ext>
            </a:extLst>
          </p:cNvPr>
          <p:cNvSpPr/>
          <p:nvPr/>
        </p:nvSpPr>
        <p:spPr>
          <a:xfrm>
            <a:off x="9186785" y="2125146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14C86"/>
                </a:solidFill>
              </a:rPr>
              <a:t>60</a:t>
            </a:r>
            <a:r>
              <a:rPr lang="ru-RU" b="1" dirty="0">
                <a:solidFill>
                  <a:srgbClr val="014C86"/>
                </a:solidFill>
              </a:rPr>
              <a:t> мин (30 заданий)</a:t>
            </a:r>
            <a:endParaRPr lang="ru-RU" dirty="0"/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3A437D68-838C-4359-93A0-10C1E8014F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4450694"/>
              </p:ext>
            </p:extLst>
          </p:nvPr>
        </p:nvGraphicFramePr>
        <p:xfrm>
          <a:off x="1651737" y="2181714"/>
          <a:ext cx="6448425" cy="2725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59818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7110</TotalTime>
  <Words>1426</Words>
  <Application>Microsoft Office PowerPoint</Application>
  <PresentationFormat>Широкоэкранный</PresentationFormat>
  <Paragraphs>159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PT Astra Serif</vt:lpstr>
      <vt:lpstr>Times New Roman</vt:lpstr>
      <vt:lpstr>TimesNewRoman,Bold</vt:lpstr>
      <vt:lpstr>Тема Office</vt:lpstr>
      <vt:lpstr>Диаграмма Microsoft Excel</vt:lpstr>
      <vt:lpstr>Результаты организации и проведения регионального конкурса  «Знание – сила»  в Томской области</vt:lpstr>
      <vt:lpstr>Сроки проведения:</vt:lpstr>
      <vt:lpstr>Подача заявок</vt:lpstr>
      <vt:lpstr>«Архитектор логики» (заочный тур)</vt:lpstr>
      <vt:lpstr>Презентация PowerPoint</vt:lpstr>
      <vt:lpstr>Презентация PowerPoint</vt:lpstr>
      <vt:lpstr>Презентация PowerPoint</vt:lpstr>
      <vt:lpstr>«Архитектор логики»</vt:lpstr>
      <vt:lpstr>«Эрудит словесности» (заочный тур)</vt:lpstr>
      <vt:lpstr>Презентация PowerPoint</vt:lpstr>
      <vt:lpstr>«Эрудит словесности» (очный тур)</vt:lpstr>
      <vt:lpstr>«Эрудит словесности»</vt:lpstr>
      <vt:lpstr>«Эрудит словесности»</vt:lpstr>
      <vt:lpstr>«Хранители исторической памяти» (заочный тур)</vt:lpstr>
      <vt:lpstr>Презентация PowerPoint</vt:lpstr>
      <vt:lpstr>Презентация PowerPoint</vt:lpstr>
      <vt:lpstr>Презентация PowerPoint</vt:lpstr>
      <vt:lpstr>«Хранители исторической памяти»</vt:lpstr>
      <vt:lpstr>Распоряжение об итогах конкурса «Знание – сила»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семинар по организации и проведению конкурса «Знание – сила» в Томской области</dc:title>
  <dc:creator>Кущ Ирина Юрьевна</dc:creator>
  <cp:lastModifiedBy>Кущ Ирина Юрьевна</cp:lastModifiedBy>
  <cp:revision>82</cp:revision>
  <dcterms:created xsi:type="dcterms:W3CDTF">2025-11-01T02:49:52Z</dcterms:created>
  <dcterms:modified xsi:type="dcterms:W3CDTF">2025-12-25T03:03:09Z</dcterms:modified>
</cp:coreProperties>
</file>