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44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4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47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48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49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  <p:sldMasterId id="2147483669" r:id="rId2"/>
  </p:sldMasterIdLst>
  <p:notesMasterIdLst>
    <p:notesMasterId r:id="rId75"/>
  </p:notesMasterIdLst>
  <p:sldIdLst>
    <p:sldId id="256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19" r:id="rId39"/>
    <p:sldId id="300" r:id="rId40"/>
    <p:sldId id="301" r:id="rId41"/>
    <p:sldId id="302" r:id="rId42"/>
    <p:sldId id="303" r:id="rId43"/>
    <p:sldId id="304" r:id="rId44"/>
    <p:sldId id="402" r:id="rId45"/>
    <p:sldId id="467" r:id="rId46"/>
    <p:sldId id="459" r:id="rId47"/>
    <p:sldId id="305" r:id="rId48"/>
    <p:sldId id="438" r:id="rId49"/>
    <p:sldId id="468" r:id="rId50"/>
    <p:sldId id="306" r:id="rId51"/>
    <p:sldId id="439" r:id="rId52"/>
    <p:sldId id="458" r:id="rId53"/>
    <p:sldId id="307" r:id="rId54"/>
    <p:sldId id="440" r:id="rId55"/>
    <p:sldId id="460" r:id="rId56"/>
    <p:sldId id="308" r:id="rId57"/>
    <p:sldId id="441" r:id="rId58"/>
    <p:sldId id="461" r:id="rId59"/>
    <p:sldId id="309" r:id="rId60"/>
    <p:sldId id="444" r:id="rId61"/>
    <p:sldId id="469" r:id="rId62"/>
    <p:sldId id="463" r:id="rId63"/>
    <p:sldId id="310" r:id="rId64"/>
    <p:sldId id="445" r:id="rId65"/>
    <p:sldId id="464" r:id="rId66"/>
    <p:sldId id="311" r:id="rId67"/>
    <p:sldId id="443" r:id="rId68"/>
    <p:sldId id="313" r:id="rId69"/>
    <p:sldId id="314" r:id="rId70"/>
    <p:sldId id="315" r:id="rId71"/>
    <p:sldId id="316" r:id="rId72"/>
    <p:sldId id="317" r:id="rId73"/>
    <p:sldId id="318" r:id="rId7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99E"/>
    <a:srgbClr val="34379D"/>
    <a:srgbClr val="3333FF"/>
    <a:srgbClr val="236EDB"/>
    <a:srgbClr val="DA3181"/>
    <a:srgbClr val="FAFAFA"/>
    <a:srgbClr val="77C9D1"/>
    <a:srgbClr val="F3F3F3"/>
    <a:srgbClr val="7CC0F8"/>
    <a:srgbClr val="1F4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9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00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5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1. Технологичность, качество проработанности методической разработки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46-40C3-82F6-42022F7787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46-40C3-82F6-42022F7787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диаграмм'!$B$2:$B$3</c:f>
              <c:strCache>
                <c:ptCount val="2"/>
                <c:pt idx="0">
                  <c:v>показатель не представлен</c:v>
                </c:pt>
                <c:pt idx="1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диаграмм'!$C$2:$C$3</c:f>
              <c:numCache>
                <c:formatCode>General</c:formatCode>
                <c:ptCount val="2"/>
                <c:pt idx="0">
                  <c:v>21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46-40C3-82F6-42022F7787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Положительная динамика вовлеченности обучающихся в олимпиадное движение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44E-4DE5-A7F1-17E5485663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44E-4DE5-A7F1-17E5485663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44E-4DE5-A7F1-17E5485663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44E-4DE5-A7F1-17E5485663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диаграмм'!$B$31:$B$34</c:f>
              <c:strCache>
                <c:ptCount val="4"/>
                <c:pt idx="0">
                  <c:v>показатель не представлен</c:v>
                </c:pt>
                <c:pt idx="1">
                  <c:v>очно, региональный уровень</c:v>
                </c:pt>
                <c:pt idx="2">
                  <c:v>очно, федеральный уровень</c:v>
                </c:pt>
                <c:pt idx="3">
                  <c:v>дистанционно, любой уровень</c:v>
                </c:pt>
              </c:strCache>
            </c:strRef>
          </c:cat>
          <c:val>
            <c:numRef>
              <c:f>'Для диаграмм'!$C$31:$C$34</c:f>
              <c:numCache>
                <c:formatCode>General</c:formatCode>
                <c:ptCount val="4"/>
                <c:pt idx="0">
                  <c:v>11</c:v>
                </c:pt>
                <c:pt idx="1">
                  <c:v>12</c:v>
                </c:pt>
                <c:pt idx="2">
                  <c:v>56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4E-4DE5-A7F1-17E5485663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Организация открытых образовательных событий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9C-495A-98DA-054D8CCEA56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9C-495A-98DA-054D8CCEA56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9C-495A-98DA-054D8CCEA5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диаграмм'!$B$35:$B$37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диаграмм'!$C$35:$C$37</c:f>
              <c:numCache>
                <c:formatCode>General</c:formatCode>
                <c:ptCount val="3"/>
                <c:pt idx="0">
                  <c:v>48</c:v>
                </c:pt>
                <c:pt idx="1">
                  <c:v>33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9C-495A-98DA-054D8CCEA5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4.1. Организация системы общественно-полезной и социально-значимой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0F-413A-890B-86DEB5882B79}"/>
              </c:ext>
            </c:extLst>
          </c:dPt>
          <c:dPt>
            <c:idx val="1"/>
            <c:bubble3D val="0"/>
            <c:explosion val="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0F-413A-890B-86DEB5882B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0F-413A-890B-86DEB5882B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0F-413A-890B-86DEB5882B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диаграмм'!$B$39:$B$42</c:f>
              <c:strCache>
                <c:ptCount val="4"/>
                <c:pt idx="0">
                  <c:v>показатель не представлен</c:v>
                </c:pt>
                <c:pt idx="1">
                  <c:v>муниципальный уровень</c:v>
                </c:pt>
                <c:pt idx="2">
                  <c:v>региональный уровень</c:v>
                </c:pt>
                <c:pt idx="3">
                  <c:v>федеральный уровень</c:v>
                </c:pt>
              </c:strCache>
            </c:strRef>
          </c:cat>
          <c:val>
            <c:numRef>
              <c:f>'Для диаграмм'!$C$39:$C$42</c:f>
              <c:numCache>
                <c:formatCode>General</c:formatCode>
                <c:ptCount val="4"/>
                <c:pt idx="0">
                  <c:v>8</c:v>
                </c:pt>
                <c:pt idx="1">
                  <c:v>49</c:v>
                </c:pt>
                <c:pt idx="2">
                  <c:v>19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0F-413A-890B-86DEB5882B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4.2. Общественное признание социально-значимой, общественно-полезной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736-4D0C-89C3-D0708AF397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736-4D0C-89C3-D0708AF397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736-4D0C-89C3-D0708AF397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736-4D0C-89C3-D0708AF397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диаграмм'!$B$43:$B$46</c:f>
              <c:strCache>
                <c:ptCount val="4"/>
                <c:pt idx="0">
                  <c:v>показатель не представлен</c:v>
                </c:pt>
                <c:pt idx="1">
                  <c:v>социальные партнёры, родители</c:v>
                </c:pt>
                <c:pt idx="2">
                  <c:v>показатель не представлен</c:v>
                </c:pt>
                <c:pt idx="3">
                  <c:v>СМИ, государственные органы</c:v>
                </c:pt>
              </c:strCache>
            </c:strRef>
          </c:cat>
          <c:val>
            <c:numRef>
              <c:f>'Для диаграмм'!$C$43:$C$46</c:f>
              <c:numCache>
                <c:formatCode>General</c:formatCode>
                <c:ptCount val="4"/>
                <c:pt idx="0">
                  <c:v>10</c:v>
                </c:pt>
                <c:pt idx="1">
                  <c:v>41</c:v>
                </c:pt>
                <c:pt idx="2">
                  <c:v>36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36-4D0C-89C3-D0708AF397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5.1. Формирование системы выявления, поддержки и развития способностей талантливых детей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'5'!$B$25</c:f>
              <c:strCache>
                <c:ptCount val="1"/>
                <c:pt idx="0">
                  <c:v>наличие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'5'!$A$26:$A$28</c:f>
              <c:strCache>
                <c:ptCount val="3"/>
                <c:pt idx="0">
                  <c:v>Система психолого-педагогической поддержки</c:v>
                </c:pt>
                <c:pt idx="1">
                  <c:v>Диагностический инструментарий </c:v>
                </c:pt>
                <c:pt idx="2">
                  <c:v>ИОП, ИОМ</c:v>
                </c:pt>
              </c:strCache>
            </c:strRef>
          </c:cat>
          <c:val>
            <c:numRef>
              <c:f>'5'!$B$26:$B$28</c:f>
              <c:numCache>
                <c:formatCode>0.00%</c:formatCode>
                <c:ptCount val="3"/>
                <c:pt idx="0">
                  <c:v>0.46</c:v>
                </c:pt>
                <c:pt idx="1">
                  <c:v>0.40300000000000002</c:v>
                </c:pt>
                <c:pt idx="2">
                  <c:v>0.41399999999999998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2-4FE9-B957-9484D570FF52}"/>
            </c:ext>
          </c:extLst>
        </c:ser>
        <c:ser>
          <c:idx val="1"/>
          <c:order val="1"/>
          <c:tx>
            <c:strRef>
              <c:f>'5'!$C$25</c:f>
              <c:strCache>
                <c:ptCount val="1"/>
                <c:pt idx="0">
                  <c:v>отсуствие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'5'!$A$26:$A$28</c:f>
              <c:strCache>
                <c:ptCount val="3"/>
                <c:pt idx="0">
                  <c:v>Система психолого-педагогической поддержки</c:v>
                </c:pt>
                <c:pt idx="1">
                  <c:v>Диагностический инструментарий </c:v>
                </c:pt>
                <c:pt idx="2">
                  <c:v>ИОП, ИОМ</c:v>
                </c:pt>
              </c:strCache>
            </c:strRef>
          </c:cat>
          <c:val>
            <c:numRef>
              <c:f>'5'!$C$26:$C$28</c:f>
              <c:numCache>
                <c:formatCode>0.00%</c:formatCode>
                <c:ptCount val="3"/>
                <c:pt idx="0">
                  <c:v>0.54</c:v>
                </c:pt>
                <c:pt idx="1">
                  <c:v>0.59699999999999998</c:v>
                </c:pt>
                <c:pt idx="2">
                  <c:v>0.58599999999999997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92-4FE9-B957-9484D570FF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4743376"/>
        <c:axId val="104751696"/>
      </c:barChart>
      <c:catAx>
        <c:axId val="104743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4751696"/>
        <c:crosses val="autoZero"/>
        <c:auto val="1"/>
        <c:lblAlgn val="ctr"/>
        <c:lblOffset val="100"/>
        <c:noMultiLvlLbl val="0"/>
      </c:catAx>
      <c:valAx>
        <c:axId val="1047516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10474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системы работы по оказанию помощи родителям</a:t>
            </a:r>
          </a:p>
        </c:rich>
      </c:tx>
      <c:layout>
        <c:manualLayout>
          <c:xMode val="edge"/>
          <c:yMode val="edge"/>
          <c:x val="0.13924348879466988"/>
          <c:y val="2.75861969096943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73-46CB-B671-61D943DAF7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473-46CB-B671-61D943DAF7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диаграмм'!$B$54:$B$55</c:f>
              <c:strCache>
                <c:ptCount val="2"/>
                <c:pt idx="0">
                  <c:v>показатель не представлен</c:v>
                </c:pt>
                <c:pt idx="1">
                  <c:v>наличие системы работы</c:v>
                </c:pt>
              </c:strCache>
            </c:strRef>
          </c:cat>
          <c:val>
            <c:numRef>
              <c:f>'Для диаграмм'!$C$54:$C$55</c:f>
              <c:numCache>
                <c:formatCode>General</c:formatCode>
                <c:ptCount val="2"/>
                <c:pt idx="0">
                  <c:v>32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73-46CB-B671-61D943DAF7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Общественное признание работы учителя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63E-40A8-B57A-5DC7A66587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63E-40A8-B57A-5DC7A66587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63E-40A8-B57A-5DC7A66587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диаграмм'!$B$56:$B$58</c:f>
              <c:strCache>
                <c:ptCount val="3"/>
                <c:pt idx="0">
                  <c:v>показатель не представлен</c:v>
                </c:pt>
                <c:pt idx="1">
                  <c:v>менее трёх подтверждений </c:v>
                </c:pt>
                <c:pt idx="2">
                  <c:v>три и более подтверждений</c:v>
                </c:pt>
              </c:strCache>
            </c:strRef>
          </c:cat>
          <c:val>
            <c:numRef>
              <c:f>'Для диаграмм'!$C$56:$C$58</c:f>
              <c:numCache>
                <c:formatCode>General</c:formatCode>
                <c:ptCount val="3"/>
                <c:pt idx="0">
                  <c:v>12</c:v>
                </c:pt>
                <c:pt idx="1">
                  <c:v>27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3E-40A8-B57A-5DC7A66587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6.1. Использование в образовательном процессе современных образовательных технологий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006-4DE2-AC3C-AEE8C2C0BD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006-4DE2-AC3C-AEE8C2C0BDC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006-4DE2-AC3C-AEE8C2C0BD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диаграмм'!$B$60:$B$62</c:f>
              <c:strCache>
                <c:ptCount val="3"/>
                <c:pt idx="0">
                  <c:v>показатель не представлен</c:v>
                </c:pt>
                <c:pt idx="1">
                  <c:v>перечисление применяемых технологий</c:v>
                </c:pt>
                <c:pt idx="2">
                  <c:v>перечисление применяемых технологий с описанием их применения</c:v>
                </c:pt>
              </c:strCache>
            </c:strRef>
          </c:cat>
          <c:val>
            <c:numRef>
              <c:f>'Для диаграмм'!$C$60:$C$62</c:f>
              <c:numCache>
                <c:formatCode>General</c:formatCode>
                <c:ptCount val="3"/>
                <c:pt idx="0">
                  <c:v>10</c:v>
                </c:pt>
                <c:pt idx="1">
                  <c:v>27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06-4DE2-AC3C-AEE8C2C0BDC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6.2. Использование в образовательном процессе ЦОР, ЭОР, ДОТ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D4A-46D0-886D-36CBFA6726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D4A-46D0-886D-36CBFA6726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D4A-46D0-886D-36CBFA6726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диаграмм'!$B$63:$B$65</c:f>
              <c:strCache>
                <c:ptCount val="3"/>
                <c:pt idx="0">
                  <c:v>показатель не представлен</c:v>
                </c:pt>
                <c:pt idx="1">
                  <c:v>перечисление применяемых технологий</c:v>
                </c:pt>
                <c:pt idx="2">
                  <c:v>перечисление применяемых технологий с описанием их применения</c:v>
                </c:pt>
              </c:strCache>
            </c:strRef>
          </c:cat>
          <c:val>
            <c:numRef>
              <c:f>'Для диаграмм'!$C$63:$C$65</c:f>
              <c:numCache>
                <c:formatCode>General</c:formatCode>
                <c:ptCount val="3"/>
                <c:pt idx="0">
                  <c:v>9</c:v>
                </c:pt>
                <c:pt idx="1">
                  <c:v>33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4A-46D0-886D-36CBFA6726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6.3. Разработка и системное использование учителем собственного цифрового контента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3F4-471A-BADB-A91AFE0AC4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3F4-471A-BADB-A91AFE0AC4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диаграмм'!$B$66:$B$67</c:f>
              <c:strCache>
                <c:ptCount val="2"/>
                <c:pt idx="0">
                  <c:v>показатель не представлен</c:v>
                </c:pt>
                <c:pt idx="1">
                  <c:v>системное использование</c:v>
                </c:pt>
              </c:strCache>
            </c:strRef>
          </c:cat>
          <c:val>
            <c:numRef>
              <c:f>'Для диаграмм'!$C$66:$C$67</c:f>
              <c:numCache>
                <c:formatCode>General</c:formatCode>
                <c:ptCount val="2"/>
                <c:pt idx="0">
                  <c:v>27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F4-471A-BADB-A91AFE0AC4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 Место методической разработки в методической системе работы учителя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80-495D-A9AC-68DFD4947E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80-495D-A9AC-68DFD4947E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диаграмм'!$B$4:$B$5</c:f>
              <c:strCache>
                <c:ptCount val="2"/>
                <c:pt idx="0">
                  <c:v>показатель не представлен</c:v>
                </c:pt>
                <c:pt idx="1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диаграмм'!$C$4:$C$5</c:f>
              <c:numCache>
                <c:formatCode>General</c:formatCode>
                <c:ptCount val="2"/>
                <c:pt idx="0">
                  <c:v>30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80-495D-A9AC-68DFD4947E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6.4. Публичное освещение  опыта применения ЦОР, ЭОР, ДОТ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D65-44E8-AB36-FE8AA7E4E3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D65-44E8-AB36-FE8AA7E4E3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D65-44E8-AB36-FE8AA7E4E3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диаграмм'!$B$68:$B$70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диаграмм'!$C$68:$C$70</c:f>
              <c:numCache>
                <c:formatCode>General</c:formatCode>
                <c:ptCount val="3"/>
                <c:pt idx="0">
                  <c:v>41</c:v>
                </c:pt>
                <c:pt idx="1">
                  <c:v>33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65-44E8-AB36-FE8AA7E4E3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и реализация ИОП/ИОМ педагога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43-4FAE-A54D-ABCCB6F2CD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43-4FAE-A54D-ABCCB6F2CD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943-4FAE-A54D-ABCCB6F2CD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диаграмм'!$B$72:$B$74</c:f>
              <c:strCache>
                <c:ptCount val="3"/>
                <c:pt idx="0">
                  <c:v>показатель не представлен</c:v>
                </c:pt>
                <c:pt idx="1">
                  <c:v>наличие ИОП/ИОМ</c:v>
                </c:pt>
                <c:pt idx="2">
                  <c:v>ИОП/ИОМ реализуются в ЦНППМ</c:v>
                </c:pt>
              </c:strCache>
            </c:strRef>
          </c:cat>
          <c:val>
            <c:numRef>
              <c:f>'Для диаграмм'!$C$72:$C$74</c:f>
              <c:numCache>
                <c:formatCode>General</c:formatCode>
                <c:ptCount val="3"/>
                <c:pt idx="0">
                  <c:v>22</c:v>
                </c:pt>
                <c:pt idx="1">
                  <c:v>44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43-4FAE-A54D-ABCCB6F2CD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курсов повышения квалификации, второго высшего образования, магистратуры, аспирантуры и т.п.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38888888888889"/>
          <c:y val="0.36839530475357246"/>
          <c:w val="0.81388888888888888"/>
          <c:h val="0.4363338436862058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C42-4598-BCA4-9F2CA81EE3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C42-4598-BCA4-9F2CA81EE3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диаграмм'!$B$75:$B$76</c:f>
              <c:strCache>
                <c:ptCount val="2"/>
                <c:pt idx="0">
                  <c:v>показатель не представлен</c:v>
                </c:pt>
                <c:pt idx="1">
                  <c:v>наличие ПК</c:v>
                </c:pt>
              </c:strCache>
            </c:strRef>
          </c:cat>
          <c:val>
            <c:numRef>
              <c:f>'Для диаграмм'!$C$75:$C$76</c:f>
              <c:numCache>
                <c:formatCode>General</c:formatCode>
                <c:ptCount val="2"/>
                <c:pt idx="0">
                  <c:v>4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42-4598-BCA4-9F2CA81EE3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опыта экспертной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ECC-4481-805B-9B3C3934F1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ECC-4481-805B-9B3C3934F1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ECC-4481-805B-9B3C3934F1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диаграмм'!$B$77:$B$79</c:f>
              <c:strCache>
                <c:ptCount val="3"/>
                <c:pt idx="0">
                  <c:v>показатель не представлен</c:v>
                </c:pt>
                <c:pt idx="1">
                  <c:v>в детских </c:v>
                </c:pt>
                <c:pt idx="2">
                  <c:v>в профессиональных</c:v>
                </c:pt>
              </c:strCache>
            </c:strRef>
          </c:cat>
          <c:val>
            <c:numRef>
              <c:f>'Для диаграмм'!$C$77:$C$79</c:f>
              <c:numCache>
                <c:formatCode>General</c:formatCode>
                <c:ptCount val="3"/>
                <c:pt idx="0">
                  <c:v>11</c:v>
                </c:pt>
                <c:pt idx="1">
                  <c:v>41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ECC-4481-805B-9B3C3934F1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Выступления на открытых образовательных событиях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58-4FCA-90FD-6A9F333F84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258-4FCA-90FD-6A9F333F84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258-4FCA-90FD-6A9F333F84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диаграмм'!$B$80:$B$82</c:f>
              <c:strCache>
                <c:ptCount val="3"/>
                <c:pt idx="0">
                  <c:v>показатель не представлен</c:v>
                </c:pt>
                <c:pt idx="1">
                  <c:v>научно-практические конференции, мастер-классы и тренинги</c:v>
                </c:pt>
                <c:pt idx="2">
                  <c:v>КПК в качестве преподавателя, обучающих профессиональных семинарах</c:v>
                </c:pt>
              </c:strCache>
            </c:strRef>
          </c:cat>
          <c:val>
            <c:numRef>
              <c:f>'Для диаграмм'!$C$83:$C$85</c:f>
              <c:numCache>
                <c:formatCode>General</c:formatCode>
                <c:ptCount val="3"/>
                <c:pt idx="0">
                  <c:v>40</c:v>
                </c:pt>
                <c:pt idx="1">
                  <c:v>39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58-4FCA-90FD-6A9F333F84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Победы и призовые места на очных профессиональных педагогических конкурсах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90C-4752-85DB-46896D64A6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90C-4752-85DB-46896D64A6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90C-4752-85DB-46896D64A6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диаграмм'!$B$83:$B$85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региональный, очный (призер/победа)</c:v>
                </c:pt>
                <c:pt idx="2">
                  <c:v>федеральный, очный (призер/победа)</c:v>
                </c:pt>
              </c:strCache>
            </c:strRef>
          </c:cat>
          <c:val>
            <c:numRef>
              <c:f>'Для диаграмм'!$C$83:$C$85</c:f>
              <c:numCache>
                <c:formatCode>General</c:formatCode>
                <c:ptCount val="3"/>
                <c:pt idx="0">
                  <c:v>40</c:v>
                </c:pt>
                <c:pt idx="1">
                  <c:v>39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0C-4752-85DB-46896D64A6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'Средний балл'!$A$6</c:f>
              <c:strCache>
                <c:ptCount val="1"/>
                <c:pt idx="0">
                  <c:v>Максимальный балл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балл'!$B$6:$H$6</c:f>
              <c:numCache>
                <c:formatCode>General</c:formatCode>
                <c:ptCount val="7"/>
                <c:pt idx="0">
                  <c:v>10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51-4F85-BC30-1FE146447695}"/>
            </c:ext>
          </c:extLst>
        </c:ser>
        <c:ser>
          <c:idx val="1"/>
          <c:order val="1"/>
          <c:tx>
            <c:strRef>
              <c:f>'Средний балл'!$A$7</c:f>
              <c:strCache>
                <c:ptCount val="1"/>
                <c:pt idx="0">
                  <c:v>Средний балл участников</c:v>
                </c:pt>
              </c:strCache>
            </c:strRef>
          </c:tx>
          <c:spPr>
            <a:ln w="476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балл'!$B$7:$H$7</c:f>
              <c:numCache>
                <c:formatCode>0.00</c:formatCode>
                <c:ptCount val="7"/>
                <c:pt idx="0">
                  <c:v>4.0999999999999996</c:v>
                </c:pt>
                <c:pt idx="1">
                  <c:v>3</c:v>
                </c:pt>
                <c:pt idx="2">
                  <c:v>2.5</c:v>
                </c:pt>
                <c:pt idx="3">
                  <c:v>1.78</c:v>
                </c:pt>
                <c:pt idx="4">
                  <c:v>2.7</c:v>
                </c:pt>
                <c:pt idx="5">
                  <c:v>3.9</c:v>
                </c:pt>
                <c:pt idx="6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51-4F85-BC30-1FE146447695}"/>
            </c:ext>
          </c:extLst>
        </c:ser>
        <c:ser>
          <c:idx val="2"/>
          <c:order val="2"/>
          <c:tx>
            <c:strRef>
              <c:f>'Средний балл'!$A$8</c:f>
              <c:strCache>
                <c:ptCount val="1"/>
                <c:pt idx="0">
                  <c:v>Баллы лидера рейтинга</c:v>
                </c:pt>
              </c:strCache>
            </c:strRef>
          </c:tx>
          <c:spPr>
            <a:ln w="4762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балл'!$B$8:$H$8</c:f>
              <c:numCache>
                <c:formatCode>General</c:formatCode>
                <c:ptCount val="7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51-4F85-BC30-1FE14644769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7190416"/>
        <c:axId val="427195824"/>
      </c:lineChart>
      <c:catAx>
        <c:axId val="42719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5824"/>
        <c:crosses val="autoZero"/>
        <c:auto val="1"/>
        <c:lblAlgn val="ctr"/>
        <c:lblOffset val="100"/>
        <c:noMultiLvlLbl val="0"/>
      </c:catAx>
      <c:valAx>
        <c:axId val="42719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>
                <a:effectLst/>
              </a:rPr>
              <a:t>1</a:t>
            </a:r>
            <a:r>
              <a:rPr lang="ru-RU" sz="1200" b="0" i="0" baseline="0">
                <a:effectLst/>
              </a:rPr>
              <a:t>.1. Наличие подтверждения положительной оценки, актуальности, новизны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0A-4B96-AE2A-6EB6DE6947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30A-4B96-AE2A-6EB6DE6947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30A-4B96-AE2A-6EB6DE6947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диаграмм'!$B$6:$B$8</c:f>
              <c:strCache>
                <c:ptCount val="3"/>
                <c:pt idx="0">
                  <c:v>показатель не представлен</c:v>
                </c:pt>
                <c:pt idx="1">
                  <c:v>показатель представлен частично</c:v>
                </c:pt>
                <c:pt idx="2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диаграмм'!$C$6:$C$8</c:f>
              <c:numCache>
                <c:formatCode>General</c:formatCode>
                <c:ptCount val="3"/>
                <c:pt idx="0">
                  <c:v>24</c:v>
                </c:pt>
                <c:pt idx="1">
                  <c:v>23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0A-4B96-AE2A-6EB6DE694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1.2. Представление собственной методической разработки на мероприятиях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0B4-4A6E-9848-2C85B98E90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0B4-4A6E-9848-2C85B98E90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0B4-4A6E-9848-2C85B98E90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0B4-4A6E-9848-2C85B98E90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диаграмм'!$B$9:$B$12</c:f>
              <c:strCache>
                <c:ptCount val="4"/>
                <c:pt idx="0">
                  <c:v>показатель не представлен</c:v>
                </c:pt>
                <c:pt idx="1">
                  <c:v>очно, региональный уровень</c:v>
                </c:pt>
                <c:pt idx="2">
                  <c:v>очно, федеральный уровень</c:v>
                </c:pt>
                <c:pt idx="3">
                  <c:v>дистанционно, любой уровень</c:v>
                </c:pt>
              </c:strCache>
            </c:strRef>
          </c:cat>
          <c:val>
            <c:numRef>
              <c:f>'Для диаграмм'!$C$9:$C$12</c:f>
              <c:numCache>
                <c:formatCode>General</c:formatCode>
                <c:ptCount val="4"/>
                <c:pt idx="0">
                  <c:v>9</c:v>
                </c:pt>
                <c:pt idx="1">
                  <c:v>23</c:v>
                </c:pt>
                <c:pt idx="2">
                  <c:v>43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0B4-4A6E-9848-2C85B98E90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1.3. Востребованность методической разработки педагогическим сообществом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CE-4B3C-A10F-D5E67DB7FD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CE-4B3C-A10F-D5E67DB7FD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CE-4B3C-A10F-D5E67DB7FD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диаграмм'!$B$13:$B$15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диаграмм'!$C$13:$C$15</c:f>
              <c:numCache>
                <c:formatCode>General</c:formatCode>
                <c:ptCount val="3"/>
                <c:pt idx="0">
                  <c:v>38</c:v>
                </c:pt>
                <c:pt idx="1">
                  <c:v>37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CE-4B3C-A10F-D5E67DB7F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2.1.</a:t>
            </a:r>
            <a:r>
              <a:rPr lang="ru-RU" baseline="0"/>
              <a:t> </a:t>
            </a:r>
            <a:r>
              <a:rPr lang="ru-RU"/>
              <a:t>Результаты внешней оценки качества обучения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206491754624371E-2"/>
          <c:y val="0.27687456166572771"/>
          <c:w val="0.81731844751833582"/>
          <c:h val="0.3147434091771387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C5-4534-93F3-1D5C3BE2BB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C5-4534-93F3-1D5C3BE2BB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9C5-4534-93F3-1D5C3BE2BB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9C5-4534-93F3-1D5C3BE2BB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диаграмм'!$B$17:$B$20</c:f>
              <c:strCache>
                <c:ptCount val="4"/>
                <c:pt idx="0">
                  <c:v>показатель не представлен</c:v>
                </c:pt>
                <c:pt idx="1">
                  <c:v>качественная успеваемость выше среднего по муниципалитету/бронзовый знак</c:v>
                </c:pt>
                <c:pt idx="2">
                  <c:v>качественная успеваемость выше среднего по региону/серебряный знак </c:v>
                </c:pt>
                <c:pt idx="3">
                  <c:v>качественная успеваемость выше среднего по РФ/золотой знак</c:v>
                </c:pt>
              </c:strCache>
            </c:strRef>
          </c:cat>
          <c:val>
            <c:numRef>
              <c:f>'Для диаграмм'!$C$17:$C$20</c:f>
              <c:numCache>
                <c:formatCode>General</c:formatCode>
                <c:ptCount val="4"/>
                <c:pt idx="0">
                  <c:v>38</c:v>
                </c:pt>
                <c:pt idx="1">
                  <c:v>7</c:v>
                </c:pt>
                <c:pt idx="2">
                  <c:v>21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C5-4534-93F3-1D5C3BE2BB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2.2. Наличие победителей, призёров ВСОШ, олимпиад Перечня МИНОБРНАУКИ РФ</a:t>
            </a:r>
          </a:p>
        </c:rich>
      </c:tx>
      <c:layout>
        <c:manualLayout>
          <c:xMode val="edge"/>
          <c:yMode val="edge"/>
          <c:x val="0.1545901137357830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25"/>
          <c:y val="0.28463509769612133"/>
          <c:w val="0.81388888888888888"/>
          <c:h val="0.306560950714494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CB8-4FEF-9D6C-BCFC302FF2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B8-4FEF-9D6C-BCFC302FF2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CB8-4FEF-9D6C-BCFC302FF2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CB8-4FEF-9D6C-BCFC302FF2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диаграмм'!$B$21:$B$24</c:f>
              <c:strCache>
                <c:ptCount val="4"/>
                <c:pt idx="0">
                  <c:v>показатель не представлен</c:v>
                </c:pt>
                <c:pt idx="1">
                  <c:v>очно, муниципальный уровень (дистанционно, любой уровень)</c:v>
                </c:pt>
                <c:pt idx="2">
                  <c:v>очно, региональный уровень</c:v>
                </c:pt>
                <c:pt idx="3">
                  <c:v>очно, федеральный уровень</c:v>
                </c:pt>
              </c:strCache>
            </c:strRef>
          </c:cat>
          <c:val>
            <c:numRef>
              <c:f>'Для диаграмм'!$C$21:$C$24</c:f>
              <c:numCache>
                <c:formatCode>General</c:formatCode>
                <c:ptCount val="4"/>
                <c:pt idx="0">
                  <c:v>8</c:v>
                </c:pt>
                <c:pt idx="1">
                  <c:v>27</c:v>
                </c:pt>
                <c:pt idx="2">
                  <c:v>43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B8-4FEF-9D6C-BCFC302FF2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2.3. Участие во ВСОШ, олимпиадах  Перечня МИНОБРНАУКИ РФ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3D9-461E-A460-6780FAB6B4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3D9-461E-A460-6780FAB6B4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диаграмм'!$B$25:$B$26</c:f>
              <c:strCache>
                <c:ptCount val="2"/>
                <c:pt idx="0">
                  <c:v>отсуствие</c:v>
                </c:pt>
                <c:pt idx="1">
                  <c:v>начличие</c:v>
                </c:pt>
              </c:strCache>
            </c:strRef>
          </c:cat>
          <c:val>
            <c:numRef>
              <c:f>'Для диаграмм'!$C$25:$C$26</c:f>
              <c:numCache>
                <c:formatCode>General</c:formatCode>
                <c:ptCount val="2"/>
                <c:pt idx="0">
                  <c:v>21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D9-461E-A460-6780FAB6B4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охвата обучающихся внеурочной деятельностью</a:t>
            </a:r>
          </a:p>
        </c:rich>
      </c:tx>
      <c:layout>
        <c:manualLayout>
          <c:xMode val="edge"/>
          <c:yMode val="edge"/>
          <c:x val="0.129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6D-4034-9635-1AF700E4DC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26D-4034-9635-1AF700E4DC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26D-4034-9635-1AF700E4DC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диаграмм'!$B$28:$B$30</c:f>
              <c:strCache>
                <c:ptCount val="3"/>
                <c:pt idx="0">
                  <c:v>показатель не представлен</c:v>
                </c:pt>
                <c:pt idx="1">
                  <c:v>стабильная</c:v>
                </c:pt>
                <c:pt idx="2">
                  <c:v>положительная</c:v>
                </c:pt>
              </c:strCache>
            </c:strRef>
          </c:cat>
          <c:val>
            <c:numRef>
              <c:f>'Для диаграмм'!$C$28:$C$30</c:f>
              <c:numCache>
                <c:formatCode>General</c:formatCode>
                <c:ptCount val="3"/>
                <c:pt idx="0">
                  <c:v>16</c:v>
                </c:pt>
                <c:pt idx="1">
                  <c:v>11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6D-4034-9635-1AF700E4DC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39418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4958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480" indent="-227480">
              <a:buAutoNum type="arabicPeriod"/>
            </a:pPr>
            <a:r>
              <a:rPr lang="ru-RU" dirty="0"/>
              <a:t>Отправляете электронный формат</a:t>
            </a:r>
            <a:r>
              <a:rPr lang="ru-RU" baseline="0" dirty="0"/>
              <a:t> документов</a:t>
            </a:r>
          </a:p>
          <a:p>
            <a:pPr marL="227480" indent="-227480">
              <a:buAutoNum type="arabicPeriod"/>
            </a:pPr>
            <a:r>
              <a:rPr lang="ru-RU" dirty="0"/>
              <a:t>Привозите или отправляете</a:t>
            </a:r>
            <a:r>
              <a:rPr lang="ru-RU" baseline="0" dirty="0"/>
              <a:t> почтой бумажные варианты документов</a:t>
            </a:r>
          </a:p>
          <a:p>
            <a:pPr marL="227480" indent="-227480">
              <a:buAutoNum type="arabicPeriod"/>
            </a:pPr>
            <a:r>
              <a:rPr lang="ru-RU" baseline="0" dirty="0"/>
              <a:t>Если привозите документы лично, на всякий случай имейте электронный вариант на флэшке</a:t>
            </a:r>
          </a:p>
          <a:p>
            <a:pPr marL="227480" indent="-227480">
              <a:buAutoNum type="arabicPeriod"/>
            </a:pPr>
            <a:r>
              <a:rPr lang="ru-RU" baseline="0" dirty="0"/>
              <a:t>Почтой России отправляйте заказным письмом с формированием трек-номера</a:t>
            </a: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9662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480" indent="-227480">
              <a:buAutoNum type="arabicPeriod"/>
            </a:pPr>
            <a:r>
              <a:rPr lang="ru-RU" dirty="0"/>
              <a:t>Отправляете электронный формат</a:t>
            </a:r>
            <a:r>
              <a:rPr lang="ru-RU" baseline="0" dirty="0"/>
              <a:t> документов</a:t>
            </a:r>
          </a:p>
          <a:p>
            <a:pPr marL="227480" indent="-227480">
              <a:buAutoNum type="arabicPeriod"/>
            </a:pPr>
            <a:r>
              <a:rPr lang="ru-RU" dirty="0"/>
              <a:t>Привозите или отправляете</a:t>
            </a:r>
            <a:r>
              <a:rPr lang="ru-RU" baseline="0" dirty="0"/>
              <a:t> почтой бумажные варианты документов</a:t>
            </a:r>
          </a:p>
          <a:p>
            <a:pPr marL="227480" indent="-227480">
              <a:buAutoNum type="arabicPeriod"/>
            </a:pPr>
            <a:r>
              <a:rPr lang="ru-RU" baseline="0" dirty="0"/>
              <a:t>Если привозите документы лично, на всякий случай имейте электронный вариант на флэшке</a:t>
            </a:r>
          </a:p>
          <a:p>
            <a:pPr marL="227480" indent="-227480">
              <a:buAutoNum type="arabicPeriod"/>
            </a:pPr>
            <a:r>
              <a:rPr lang="ru-RU" baseline="0" dirty="0"/>
              <a:t>Почтой России отправляйте заказным письмом с формированием трек-номера</a:t>
            </a: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2340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044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2883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3231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9018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17523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27852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5145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9279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9863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71655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747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74586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46837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9754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73626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81347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47204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19383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3057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9154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4653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3193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2081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68981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05910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62644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71577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57160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2967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3793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82702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70698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59545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714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43559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33596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423699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47307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35913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613288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3136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93471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175547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01725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27349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937921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326740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1664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8892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7618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28474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726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4" name="Google Shape;14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ростой текст_2">
  <p:cSld name="Простой текст_2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1038746" y="2299801"/>
            <a:ext cx="10114500" cy="34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>
                <a:latin typeface="Tahoma"/>
                <a:ea typeface="Tahoma"/>
                <a:cs typeface="Tahoma"/>
                <a:sym typeface="Tahoma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>
                <a:latin typeface="Tahoma"/>
                <a:ea typeface="Tahoma"/>
                <a:cs typeface="Tahoma"/>
                <a:sym typeface="Tahoma"/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3pPr>
            <a:lvl4pPr marL="1828800" lvl="3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4pPr>
            <a:lvl5pPr marL="2286000" lvl="4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/>
            </a:lvl5pPr>
            <a:lvl6pPr marL="2743200" lvl="5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title"/>
          </p:nvPr>
        </p:nvSpPr>
        <p:spPr>
          <a:xfrm>
            <a:off x="1037271" y="1627088"/>
            <a:ext cx="10116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79D"/>
              </a:buClr>
              <a:buSzPts val="2500"/>
              <a:buFont typeface="Tahoma"/>
              <a:buNone/>
              <a:defRPr sz="2500" b="1" i="0">
                <a:solidFill>
                  <a:srgbClr val="34379D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150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640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59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113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81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877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699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6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0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0;p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1" name="Google Shape;21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01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332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28;p5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9" name="Google Shape;29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972434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6191471" y="2771833"/>
            <a:ext cx="5032500" cy="3014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6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38" name="Google Shape;38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" name="Google Shape;44;p7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45" name="Google Shape;45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184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961633" y="3708967"/>
            <a:ext cx="4401300" cy="213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52" name="Google Shape;52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9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59" name="Google Shape;5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9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body" idx="2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70" name="Google Shape;70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972600" y="3030517"/>
            <a:ext cx="10251300" cy="2107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ложка раздела">
  <p:cSld name="Обложка раздела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"/>
          <p:cNvSpPr txBox="1">
            <a:spLocks noGrp="1"/>
          </p:cNvSpPr>
          <p:nvPr>
            <p:ph type="ctrTitle"/>
          </p:nvPr>
        </p:nvSpPr>
        <p:spPr>
          <a:xfrm>
            <a:off x="1642820" y="1890793"/>
            <a:ext cx="8630100" cy="20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Tahoma"/>
              <a:buNone/>
              <a:defRPr sz="45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"/>
          </p:nvPr>
        </p:nvSpPr>
        <p:spPr>
          <a:xfrm>
            <a:off x="1658318" y="4091548"/>
            <a:ext cx="8630100" cy="13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Char char="●"/>
              <a:defRPr sz="17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238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9" r:id="rId9"/>
    <p:sldLayoutId id="214748366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633D0-496F-4A7B-BDFA-DF4FFABAD76A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60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fif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quick.apkpro.ru/poll/16404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hyperlink" Target="https://quick.apkpro.ru/poll/164043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5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sav@toipkro.ru" TargetMode="External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jpg"/><Relationship Id="rId4" Type="http://schemas.openxmlformats.org/officeDocument/2006/relationships/hyperlink" Target="mailto:hon@toipkro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54080" y="2114481"/>
            <a:ext cx="10050875" cy="2546300"/>
          </a:xfrm>
          <a:noFill/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ПРИСУЖДЕНИЕ ПРЕМИЙ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ЛУЧШИМ УЧИТЕЛЯМ </a:t>
            </a:r>
            <a:b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>
                <a:solidFill>
                  <a:schemeClr val="bg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ДОСТИЖЕНИЯ В ПЕДАГОГИЧЕСКОЙ ДЕЯТЕЛЬНОСТИ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8299" y="149394"/>
            <a:ext cx="957845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Министерство просвещения Российской Федерации</a:t>
            </a:r>
          </a:p>
          <a:p>
            <a:pPr algn="ctr"/>
            <a:endParaRPr lang="ru-RU" sz="800" b="1" dirty="0">
              <a:solidFill>
                <a:schemeClr val="bg1"/>
              </a:solidFill>
            </a:endParaRPr>
          </a:p>
          <a:p>
            <a:pPr algn="ctr"/>
            <a:r>
              <a:rPr lang="ru-RU" sz="1800" b="1" dirty="0">
                <a:solidFill>
                  <a:schemeClr val="bg1"/>
                </a:solidFill>
              </a:rPr>
              <a:t>Департамент образования Томской области</a:t>
            </a:r>
          </a:p>
          <a:p>
            <a:pPr algn="ctr"/>
            <a:endParaRPr lang="ru-RU" sz="800" b="1" dirty="0">
              <a:solidFill>
                <a:schemeClr val="bg1"/>
              </a:solidFill>
            </a:endParaRP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Томский областной институт повышения квалификации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</a:rPr>
              <a:t>и переподготовки работников образования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94AC3D-ADE6-4881-B0A3-DAB3F0E8D8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31"/>
          <a:stretch/>
        </p:blipFill>
        <p:spPr>
          <a:xfrm>
            <a:off x="492373" y="5059627"/>
            <a:ext cx="1519659" cy="11297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2016" y="6219761"/>
            <a:ext cx="2104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ЦРКП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619375" y="0"/>
            <a:ext cx="16864" cy="1990189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2602513" y="4811697"/>
            <a:ext cx="16862" cy="2046303"/>
          </a:xfrm>
          <a:prstGeom prst="line">
            <a:avLst/>
          </a:prstGeom>
          <a:ln w="412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2016" y="51197"/>
            <a:ext cx="2107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. . . . . . . </a:t>
            </a:r>
          </a:p>
          <a:p>
            <a:r>
              <a:rPr lang="ru-RU" sz="4000" dirty="0">
                <a:solidFill>
                  <a:schemeClr val="bg1"/>
                </a:solidFill>
              </a:rPr>
              <a:t>. . . . . . .</a:t>
            </a:r>
          </a:p>
          <a:p>
            <a:r>
              <a:rPr lang="ru-RU" sz="4000" dirty="0">
                <a:solidFill>
                  <a:schemeClr val="bg1"/>
                </a:solidFill>
              </a:rPr>
              <a:t>. . . . . . 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92656" y="6004317"/>
            <a:ext cx="330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</a:rPr>
              <a:t>. . . . . . . . 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337" y="256877"/>
            <a:ext cx="1035695" cy="12008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027" y="318936"/>
            <a:ext cx="865928" cy="8659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060442" y="6004317"/>
            <a:ext cx="1411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15 апреля 2026 г.– 12 мая 2026 г. (до 17:00)</a:t>
            </a:r>
          </a:p>
          <a:p>
            <a:pPr algn="just">
              <a:lnSpc>
                <a:spcPct val="150000"/>
              </a:lnSpc>
            </a:pPr>
            <a:endParaRPr lang="ru-RU" sz="9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213304"/>
            <a:ext cx="117007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Оригиналы документов в бумажном виде</a:t>
            </a:r>
            <a:r>
              <a:rPr lang="ru-RU" sz="2000" dirty="0">
                <a:solidFill>
                  <a:srgbClr val="0D399E"/>
                </a:solidFill>
              </a:rPr>
              <a:t>, в хорошем качестве, с оригинальными печатями и подписями – помещаются в папку и представляются очно в ТОИПКРО, либо почтовым отправлением (заказным письмом с трек номером), по штемпелю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не позднее 17.00 12 мая 2026 г., </a:t>
            </a:r>
            <a:r>
              <a:rPr lang="ru-RU" sz="2000" dirty="0">
                <a:solidFill>
                  <a:srgbClr val="0D399E"/>
                </a:solidFill>
              </a:rPr>
              <a:t>по адресу: 634034 г. 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204 (Центр развития кадрового потенциала образовательных систем), Хоменко Ольге Николаевне, с пометкой «Премии лучшим учителям». </a:t>
            </a:r>
          </a:p>
          <a:p>
            <a:pPr algn="ctr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Официальные документы </a:t>
            </a:r>
            <a:r>
              <a:rPr lang="ru-RU" sz="2000" dirty="0">
                <a:solidFill>
                  <a:srgbClr val="34379D"/>
                </a:solidFill>
              </a:rPr>
              <a:t>и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документы на оплату </a:t>
            </a:r>
            <a:r>
              <a:rPr lang="ru-RU" sz="2000" dirty="0">
                <a:solidFill>
                  <a:srgbClr val="34379D"/>
                </a:solidFill>
              </a:rPr>
              <a:t>распечатывать с одной стороны!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Анкету участника и фотографию в бумажном варианте предоставлять не нужно.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54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15 апреля 2026 г.– 12 мая 2026 г. (до 17:00)</a:t>
            </a:r>
          </a:p>
          <a:p>
            <a:pPr algn="just">
              <a:lnSpc>
                <a:spcPct val="150000"/>
              </a:lnSpc>
            </a:pPr>
            <a:endParaRPr lang="ru-RU" sz="9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213304"/>
            <a:ext cx="117007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Оригиналы документов в бумажном виде</a:t>
            </a:r>
            <a:r>
              <a:rPr lang="ru-RU" sz="2000" dirty="0">
                <a:solidFill>
                  <a:srgbClr val="0D399E"/>
                </a:solidFill>
              </a:rPr>
              <a:t>, в хорошем качестве, с оригинальными печатями и подписями – помещаются в папку и представляются очно в ТОИПКРО, либо почтовым отправлением (заказным письмом с трек номером), по штемпелю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не позднее 17.00 12 мая 2026 г., </a:t>
            </a:r>
            <a:r>
              <a:rPr lang="ru-RU" sz="2000" dirty="0">
                <a:solidFill>
                  <a:srgbClr val="0D399E"/>
                </a:solidFill>
              </a:rPr>
              <a:t>по адресу: 634034 г. 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204 (Центр развития кадрового потенциала образовательных систем), Хоменко Ольге Николаевне, с пометкой «Премии лучшим учителям». </a:t>
            </a:r>
          </a:p>
          <a:p>
            <a:pPr algn="ctr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Официальные документы </a:t>
            </a:r>
            <a:r>
              <a:rPr lang="ru-RU" sz="2000" dirty="0">
                <a:solidFill>
                  <a:srgbClr val="34379D"/>
                </a:solidFill>
              </a:rPr>
              <a:t>и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документы на оплату </a:t>
            </a:r>
            <a:r>
              <a:rPr lang="ru-RU" sz="2000" dirty="0">
                <a:solidFill>
                  <a:srgbClr val="34379D"/>
                </a:solidFill>
              </a:rPr>
              <a:t>распечатывать с одной стороны!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Анкету участника и фотографию в бумажном варианте предоставлять не нужно.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  <p:sp>
        <p:nvSpPr>
          <p:cNvPr id="2" name="Прямоугольная выноска 1"/>
          <p:cNvSpPr/>
          <p:nvPr/>
        </p:nvSpPr>
        <p:spPr>
          <a:xfrm rot="10800000">
            <a:off x="706008" y="3842431"/>
            <a:ext cx="11323235" cy="2372663"/>
          </a:xfrm>
          <a:prstGeom prst="wedgeRectCallout">
            <a:avLst>
              <a:gd name="adj1" fmla="val 681"/>
              <a:gd name="adj2" fmla="val 79018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48" y="3964425"/>
            <a:ext cx="2168541" cy="21685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62295" y="4262448"/>
            <a:ext cx="826511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entury Gothic" panose="020B0502020202020204" pitchFamily="34" charset="0"/>
              </a:rPr>
              <a:t>Документы поместить в одну папку, с разделителями по разделам, с возможностью извлекать отдельные листы. Не брошюровать, без файлов. Снаружи на корешке папки должна присутствовать наклейка с ФИО и местом работы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476526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5" y="1023682"/>
            <a:ext cx="11867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Файл №1. </a:t>
            </a:r>
            <a:r>
              <a:rPr lang="ru-RU" sz="2000" dirty="0">
                <a:solidFill>
                  <a:srgbClr val="0D399E"/>
                </a:solidFill>
              </a:rPr>
              <a:t>Официальные документы, необходимые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для участия в Конкурсе</a:t>
            </a:r>
            <a:br>
              <a:rPr lang="ru-RU" sz="2000" dirty="0">
                <a:solidFill>
                  <a:srgbClr val="0D399E"/>
                </a:solidFill>
              </a:rPr>
            </a:br>
            <a:r>
              <a:rPr lang="ru-RU" sz="2000" dirty="0">
                <a:solidFill>
                  <a:srgbClr val="0D399E"/>
                </a:solidFill>
              </a:rPr>
              <a:t>(строго в заданной последовательности, сканировать в один документ в формате </a:t>
            </a:r>
            <a:r>
              <a:rPr lang="ru-RU" sz="2000" dirty="0" err="1">
                <a:solidFill>
                  <a:srgbClr val="0D399E"/>
                </a:solidFill>
              </a:rPr>
              <a:t>pdf</a:t>
            </a:r>
            <a:r>
              <a:rPr lang="ru-RU" sz="2000" dirty="0">
                <a:solidFill>
                  <a:srgbClr val="0D399E"/>
                </a:solidFill>
              </a:rPr>
              <a:t>.)</a:t>
            </a:r>
            <a:endParaRPr lang="ru-RU" sz="9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2039345"/>
            <a:ext cx="1170077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1.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Представление</a:t>
            </a:r>
            <a:r>
              <a:rPr lang="ru-RU" sz="1800" dirty="0">
                <a:solidFill>
                  <a:srgbClr val="0D399E"/>
                </a:solidFill>
              </a:rPr>
              <a:t> коллегиального органа управления образовательной 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2.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решения </a:t>
            </a:r>
            <a:r>
              <a:rPr lang="ru-RU" sz="1800" dirty="0">
                <a:solidFill>
                  <a:srgbClr val="0D399E"/>
                </a:solidFill>
              </a:rPr>
              <a:t>(выписка из решения) коллегиального органа управления образовательной 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3.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Справка с места работы </a:t>
            </a:r>
            <a:r>
              <a:rPr lang="ru-RU" sz="1800" dirty="0">
                <a:solidFill>
                  <a:srgbClr val="0D399E"/>
                </a:solidFill>
              </a:rPr>
              <a:t>об установленном объёме учебной нагрузки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4.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Согласие на участие </a:t>
            </a:r>
            <a:r>
              <a:rPr lang="ru-RU" sz="1800" dirty="0">
                <a:solidFill>
                  <a:srgbClr val="0D399E"/>
                </a:solidFill>
              </a:rPr>
              <a:t>в конкурсе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5.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</a:t>
            </a:r>
            <a:r>
              <a:rPr lang="ru-RU" sz="1800" dirty="0">
                <a:solidFill>
                  <a:srgbClr val="0D399E"/>
                </a:solidFill>
              </a:rPr>
              <a:t>персональных данных ТОИПКРО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6.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документа </a:t>
            </a:r>
            <a:r>
              <a:rPr lang="ru-RU" sz="1800" dirty="0">
                <a:solidFill>
                  <a:srgbClr val="0D399E"/>
                </a:solidFill>
              </a:rPr>
              <a:t>(документов)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об образовании </a:t>
            </a:r>
            <a:r>
              <a:rPr lang="ru-RU" sz="1800" dirty="0">
                <a:solidFill>
                  <a:srgbClr val="0D399E"/>
                </a:solidFill>
              </a:rPr>
              <a:t>учителя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7.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трудовой книжки </a:t>
            </a:r>
            <a:r>
              <a:rPr lang="ru-RU" sz="1800" dirty="0">
                <a:solidFill>
                  <a:srgbClr val="0D399E"/>
                </a:solidFill>
              </a:rPr>
              <a:t>учителя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8.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Копия Лицензии </a:t>
            </a:r>
            <a:r>
              <a:rPr lang="ru-RU" sz="1800" dirty="0">
                <a:solidFill>
                  <a:srgbClr val="0D399E"/>
                </a:solidFill>
              </a:rPr>
              <a:t>образовательной организации на осуществление образовательной деятельности</a:t>
            </a:r>
          </a:p>
          <a:p>
            <a:pPr algn="just"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9. Копия 1, 2 страниц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</a:rPr>
              <a:t>Устава</a:t>
            </a:r>
            <a:r>
              <a:rPr lang="ru-RU" sz="1800" dirty="0">
                <a:solidFill>
                  <a:srgbClr val="0D399E"/>
                </a:solidFill>
              </a:rPr>
              <a:t>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12872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5" y="1602720"/>
            <a:ext cx="11867878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Дополнительно необходимо представить: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091" y="2390494"/>
            <a:ext cx="10511161" cy="2110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endParaRPr lang="ru-RU" sz="10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0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Заполненная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анкета участника </a:t>
            </a:r>
            <a:r>
              <a:rPr lang="ru-RU" sz="2000" dirty="0">
                <a:solidFill>
                  <a:srgbClr val="0D399E"/>
                </a:solidFill>
              </a:rPr>
              <a:t>конкурса (по ссылке)</a:t>
            </a:r>
            <a:r>
              <a:rPr lang="en-US" sz="2000" dirty="0">
                <a:solidFill>
                  <a:srgbClr val="0D399E"/>
                </a:solidFill>
              </a:rPr>
              <a:t> </a:t>
            </a:r>
            <a:r>
              <a:rPr lang="en-US" sz="2000" dirty="0">
                <a:solidFill>
                  <a:srgbClr val="0D399E"/>
                </a:solidFill>
                <a:hlinkClick r:id="rId4"/>
              </a:rPr>
              <a:t>https://quick.apkpro.ru/poll/164043</a:t>
            </a:r>
            <a:r>
              <a:rPr lang="ru-RU" sz="2000" dirty="0">
                <a:solidFill>
                  <a:srgbClr val="0D399E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Фотография в деловом стиле </a:t>
            </a:r>
            <a:r>
              <a:rPr lang="ru-RU" sz="2000" dirty="0">
                <a:solidFill>
                  <a:srgbClr val="0D399E"/>
                </a:solidFill>
              </a:rPr>
              <a:t>в формате </a:t>
            </a:r>
            <a:r>
              <a:rPr lang="ru-RU" sz="2000" dirty="0" err="1">
                <a:solidFill>
                  <a:srgbClr val="0D399E"/>
                </a:solidFill>
              </a:rPr>
              <a:t>jpeg</a:t>
            </a:r>
            <a:r>
              <a:rPr lang="ru-RU" sz="2000" dirty="0">
                <a:solidFill>
                  <a:srgbClr val="0D399E"/>
                </a:solidFill>
              </a:rPr>
              <a:t>. Портрет, бюст, вертикальная.</a:t>
            </a:r>
          </a:p>
        </p:txBody>
      </p:sp>
    </p:spTree>
    <p:extLst>
      <p:ext uri="{BB962C8B-B14F-4D97-AF65-F5344CB8AC3E}">
        <p14:creationId xmlns:p14="http://schemas.microsoft.com/office/powerpoint/2010/main" val="250013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0" y="102021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Файл №2. </a:t>
            </a:r>
            <a:r>
              <a:rPr lang="ru-RU" sz="2000" dirty="0">
                <a:solidFill>
                  <a:srgbClr val="0D399E"/>
                </a:solidFill>
              </a:rPr>
              <a:t>Документы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для перечисления премии </a:t>
            </a:r>
            <a:r>
              <a:rPr lang="ru-RU" sz="2000" dirty="0">
                <a:solidFill>
                  <a:srgbClr val="0D399E"/>
                </a:solidFill>
              </a:rPr>
              <a:t>победителям, заранее представляют все участники (</a:t>
            </a:r>
            <a:r>
              <a:rPr lang="ru-RU" sz="1900" dirty="0">
                <a:solidFill>
                  <a:srgbClr val="0D399E"/>
                </a:solidFill>
              </a:rPr>
              <a:t>строго в заданной последовательности сканируются в 1 документ в формате </a:t>
            </a:r>
            <a:r>
              <a:rPr lang="ru-RU" sz="1900" dirty="0" err="1">
                <a:solidFill>
                  <a:srgbClr val="0D399E"/>
                </a:solidFill>
              </a:rPr>
              <a:t>pdf</a:t>
            </a:r>
            <a:r>
              <a:rPr lang="ru-RU" sz="1900" dirty="0">
                <a:solidFill>
                  <a:srgbClr val="0D399E"/>
                </a:solidFill>
              </a:rPr>
              <a:t>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5106" y="2046337"/>
            <a:ext cx="11700770" cy="4695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1.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Заявление</a:t>
            </a:r>
            <a:r>
              <a:rPr lang="ru-RU" sz="2000" dirty="0">
                <a:solidFill>
                  <a:srgbClr val="0D399E"/>
                </a:solidFill>
              </a:rPr>
              <a:t>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 Министерство </a:t>
            </a:r>
            <a:r>
              <a:rPr lang="ru-RU" sz="2000" dirty="0">
                <a:solidFill>
                  <a:srgbClr val="0D399E"/>
                </a:solidFill>
              </a:rPr>
              <a:t>просвещения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2.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Заявление в Департамент </a:t>
            </a:r>
            <a:r>
              <a:rPr lang="ru-RU" sz="2000" dirty="0">
                <a:solidFill>
                  <a:srgbClr val="0D399E"/>
                </a:solidFill>
              </a:rPr>
              <a:t>образования Томской области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3.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Справка с места работы </a:t>
            </a:r>
            <a:r>
              <a:rPr lang="ru-RU" sz="2000" dirty="0">
                <a:solidFill>
                  <a:srgbClr val="0D399E"/>
                </a:solidFill>
              </a:rPr>
              <a:t>об установленном объёме учебной нагрузки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4.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паспорта </a:t>
            </a:r>
            <a:r>
              <a:rPr lang="ru-RU" sz="2000" dirty="0">
                <a:solidFill>
                  <a:srgbClr val="0D399E"/>
                </a:solidFill>
              </a:rPr>
              <a:t>(страницы 1-4: ФИО и прописка)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5.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ИНН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6.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СНИЛС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7.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Реквизиты</a:t>
            </a:r>
            <a:r>
              <a:rPr lang="ru-RU" sz="2000" dirty="0">
                <a:solidFill>
                  <a:srgbClr val="0D399E"/>
                </a:solidFill>
              </a:rPr>
              <a:t> для перечисления премии (выписка из банка)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8.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ПД </a:t>
            </a:r>
            <a:r>
              <a:rPr lang="ru-RU" sz="2000" dirty="0">
                <a:solidFill>
                  <a:srgbClr val="0D399E"/>
                </a:solidFill>
              </a:rPr>
              <a:t>Министерства просвещения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9.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Выписка из ЕГРЮЛ </a:t>
            </a:r>
            <a:r>
              <a:rPr lang="ru-RU" sz="2000" dirty="0">
                <a:solidFill>
                  <a:srgbClr val="0D399E"/>
                </a:solidFill>
              </a:rPr>
              <a:t>организации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10.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Копия 1, 2 страниц Устава </a:t>
            </a:r>
            <a:r>
              <a:rPr lang="ru-RU" sz="2000" dirty="0">
                <a:solidFill>
                  <a:srgbClr val="0D399E"/>
                </a:solidFill>
              </a:rPr>
              <a:t>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3819435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0" y="1020219"/>
            <a:ext cx="12192000" cy="912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900" dirty="0">
                <a:solidFill>
                  <a:srgbClr val="0D399E"/>
                </a:solidFill>
              </a:rPr>
              <a:t>Файл №3. Структура предоставления информации о профессиональных достижениях учителя</a:t>
            </a:r>
            <a:br>
              <a:rPr lang="ru-RU" sz="1900" dirty="0">
                <a:solidFill>
                  <a:srgbClr val="0D399E"/>
                </a:solidFill>
              </a:rPr>
            </a:br>
            <a:r>
              <a:rPr lang="ru-RU" sz="1900" dirty="0">
                <a:solidFill>
                  <a:srgbClr val="0D399E"/>
                </a:solidFill>
              </a:rPr>
              <a:t>(строго в заданной последовательности, сканировать в один документ в формате </a:t>
            </a:r>
            <a:r>
              <a:rPr lang="ru-RU" sz="1900" dirty="0" err="1">
                <a:solidFill>
                  <a:srgbClr val="0D399E"/>
                </a:solidFill>
              </a:rPr>
              <a:t>pdf</a:t>
            </a:r>
            <a:r>
              <a:rPr lang="ru-RU" sz="1900" dirty="0">
                <a:solidFill>
                  <a:srgbClr val="0D399E"/>
                </a:solidFill>
              </a:rPr>
              <a:t>.)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5106" y="2046337"/>
            <a:ext cx="117007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Титульный лист, содержащий название конкурса, год участия, общие сведения (ФИО, должность, место работы)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1. Наличие у учителя собственной методической разработки по преподаваемому предмету, имеющей положительное заключение по итогам апробации в профессиональном сообществе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2. Высокие результаты учебных достижений обучающихся, при их позитивной динамике за последние три года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3. Высокие результаты внеурочной деятельности обучающихся по учебному предмету, который преподаёт учитель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4. Создание учителем условий для приобретения обучающимися позитивного социального опыта, формирования гражданской позиции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5. Создание учителем условий для адресной работы с различными категориями обучающихся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6. Обеспечение высокого качества организации образовательного процесса на основе эффективного использования учителем различных образовательных технологий, в том числе дистанционных образовательных технологий или электронного обучения  + приложения при наличии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Раздел 7. Непрерывность профессионального развития учителя  + приложения при наличии</a:t>
            </a:r>
          </a:p>
          <a:p>
            <a:pPr algn="just">
              <a:lnSpc>
                <a:spcPct val="150000"/>
              </a:lnSpc>
            </a:pPr>
            <a:endParaRPr lang="ru-RU" sz="12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solidFill>
                  <a:srgbClr val="0D399E"/>
                </a:solidFill>
              </a:rPr>
              <a:t>Шаблон заполнения можно скачать на конкурсной странице на сайте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388479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13 мая 2026 г. – 14 мая 2026 г. </a:t>
            </a:r>
            <a:r>
              <a:rPr lang="ru-RU" sz="2200" dirty="0">
                <a:solidFill>
                  <a:srgbClr val="0D399E"/>
                </a:solidFill>
              </a:rPr>
              <a:t>– техническая экспертиза конкурсных материалов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046337"/>
            <a:ext cx="11894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Оператор осуществляет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техническую экспертизу </a:t>
            </a:r>
            <a:r>
              <a:rPr lang="ru-RU" sz="2400" dirty="0">
                <a:solidFill>
                  <a:srgbClr val="0D399E"/>
                </a:solidFill>
              </a:rPr>
              <a:t>полученных документов на соответствие </a:t>
            </a:r>
            <a:r>
              <a:rPr lang="ru-RU" sz="2400" dirty="0" err="1">
                <a:solidFill>
                  <a:srgbClr val="0D399E"/>
                </a:solidFill>
              </a:rPr>
              <a:t>п.п</a:t>
            </a:r>
            <a:r>
              <a:rPr lang="ru-RU" sz="2400" dirty="0">
                <a:solidFill>
                  <a:srgbClr val="0D399E"/>
                </a:solidFill>
              </a:rPr>
              <a:t>. 1.7. и 1.8. Порядка проведения Конкурса. </a:t>
            </a: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Документам, успешно прошедшим техническую экспертизу, присваивается индивидуальный номер, отражающий предметную область дисциплины, которую преподает учитель. </a:t>
            </a:r>
          </a:p>
          <a:p>
            <a:pPr algn="just">
              <a:lnSpc>
                <a:spcPct val="150000"/>
              </a:lnSpc>
            </a:pPr>
            <a:endParaRPr lang="ru-RU" sz="24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18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Представление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</p:spTree>
    <p:extLst>
      <p:ext uri="{BB962C8B-B14F-4D97-AF65-F5344CB8AC3E}">
        <p14:creationId xmlns:p14="http://schemas.microsoft.com/office/powerpoint/2010/main" val="4010834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1. Представление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542925" y="4673557"/>
            <a:ext cx="11405212" cy="1927267"/>
          </a:xfrm>
          <a:prstGeom prst="wedgeRectCallout">
            <a:avLst>
              <a:gd name="adj1" fmla="val -41382"/>
              <a:gd name="adj2" fmla="val -726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04" y="4847208"/>
            <a:ext cx="10392233" cy="1513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67632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1. Представление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62077" y="4707848"/>
            <a:ext cx="11498491" cy="1892976"/>
          </a:xfrm>
          <a:prstGeom prst="wedgeRectCallout">
            <a:avLst>
              <a:gd name="adj1" fmla="val -41382"/>
              <a:gd name="adj2" fmla="val -726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48" y="4980372"/>
            <a:ext cx="10926092" cy="11537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4413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299749"/>
            <a:ext cx="1101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Оператор и координатор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86949" y="1245496"/>
            <a:ext cx="10963747" cy="524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Региональный оператор Конкурса: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Областное государственное бюджетное учреждение дополнительного профессионального образования «Томский областной институт повышения квалификации и переподготовки работников образования»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</a:rPr>
              <a:t>Координатор Конкурса: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Хоменко Ольга Николаевна,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эксперт Центра развития кадрового потенциала образовательных систем ТОИПКРО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тел. раб. 8(3822) 90 20 47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ТОИПКРО, г. Томск, ул. Пирогова, 10, </a:t>
            </a:r>
            <a:r>
              <a:rPr lang="ru-RU" sz="2000" dirty="0" err="1">
                <a:solidFill>
                  <a:srgbClr val="0D399E"/>
                </a:solidFill>
              </a:rPr>
              <a:t>каб</a:t>
            </a:r>
            <a:r>
              <a:rPr lang="ru-RU" sz="2000" dirty="0">
                <a:solidFill>
                  <a:srgbClr val="0D399E"/>
                </a:solidFill>
              </a:rPr>
              <a:t>. 204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316459"/>
            <a:ext cx="118945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457200" indent="-457200" algn="just">
              <a:buAutoNum type="arabicPeriod"/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Представление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оригинал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наименование коллегиального органа управления ОО, включая организационно-правовую форму (с обязательной ссылкой на параграф Устава)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правильность написания ФИО участника (полностью)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всех контактных данных в соответствии с бланком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ссылки на Интернет-ресурс, на котором опубликована информация о профессиональных достижениях учителя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</a:t>
            </a: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71475" y="2341417"/>
            <a:ext cx="10372725" cy="3038475"/>
          </a:xfrm>
          <a:prstGeom prst="wedgeRectCallout">
            <a:avLst>
              <a:gd name="adj1" fmla="val 40573"/>
              <a:gd name="adj2" fmla="val 8130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10" y="2530474"/>
            <a:ext cx="9620054" cy="25766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73718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2. Копия решения (выписка из решения) коллегиального органа управления образовательной организации</a:t>
            </a: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полной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читаемость информации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синей печати, подписи руководителя ОО и расшифровки подписи (если председатель коллегиального органа не является директором организации, то должно быть 2 подписи: директора и председателя коллегиального органа)</a:t>
            </a:r>
          </a:p>
        </p:txBody>
      </p:sp>
    </p:spTree>
    <p:extLst>
      <p:ext uri="{BB962C8B-B14F-4D97-AF65-F5344CB8AC3E}">
        <p14:creationId xmlns:p14="http://schemas.microsoft.com/office/powerpoint/2010/main" val="1135319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3. Справка с места работы об установленном объёме учебной нагрузки (2 штуки)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должности требованиям конкурса (учитель с указанием преподаваемого предмета, нагрузка - не менее 18 часов)</a:t>
            </a:r>
          </a:p>
        </p:txBody>
      </p:sp>
    </p:spTree>
    <p:extLst>
      <p:ext uri="{BB962C8B-B14F-4D97-AF65-F5344CB8AC3E}">
        <p14:creationId xmlns:p14="http://schemas.microsoft.com/office/powerpoint/2010/main" val="23194078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216680"/>
            <a:ext cx="11894512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3. Справка с места работы об установленном объёме учебной нагрузки (2 штуки)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бланка образцу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должности требованиям конкурса (учитель с указанием преподаваемого предмета, нагрузка - не менее 18 часов)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27968" y="5248323"/>
            <a:ext cx="8114191" cy="1322723"/>
          </a:xfrm>
          <a:prstGeom prst="wedgeRectCallout">
            <a:avLst>
              <a:gd name="adj1" fmla="val 42933"/>
              <a:gd name="adj2" fmla="val -7188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700" y="5326605"/>
            <a:ext cx="7452726" cy="11661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69693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4. Согласие на участие в конкурсе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указание не менее трех форм представления опыта работы в случае победы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подписи и даты</a:t>
            </a:r>
          </a:p>
        </p:txBody>
      </p:sp>
    </p:spTree>
    <p:extLst>
      <p:ext uri="{BB962C8B-B14F-4D97-AF65-F5344CB8AC3E}">
        <p14:creationId xmlns:p14="http://schemas.microsoft.com/office/powerpoint/2010/main" val="3857146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5. Согласие на обработку персональных данных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 algn="just">
              <a:buAutoNum type="arabicPeriod"/>
            </a:pPr>
            <a:endParaRPr lang="ru-RU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полной информации о документе, удостоверяющем личность участника, включая код подразделения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подписи и даты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(дату ставить только в согласии для ТОИПКРО)</a:t>
            </a:r>
          </a:p>
        </p:txBody>
      </p:sp>
    </p:spTree>
    <p:extLst>
      <p:ext uri="{BB962C8B-B14F-4D97-AF65-F5344CB8AC3E}">
        <p14:creationId xmlns:p14="http://schemas.microsoft.com/office/powerpoint/2010/main" val="833442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6. Копия документа (документов) об образовании учителя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заверенная копия документа о смене фамилии ( в случае смены фамилии)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штампа/надписи «копия верна», синей печати, должности, подписи руководителя ОО и расшифровки подписи</a:t>
            </a:r>
          </a:p>
        </p:txBody>
      </p:sp>
    </p:spTree>
    <p:extLst>
      <p:ext uri="{BB962C8B-B14F-4D97-AF65-F5344CB8AC3E}">
        <p14:creationId xmlns:p14="http://schemas.microsoft.com/office/powerpoint/2010/main" val="33398254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625053"/>
            <a:ext cx="11894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6. Копия документа (документов) об образовании учителя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соответствие информации об участнике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заверенная копия документа о смене фамилии ( в случае смены фамилии)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D399E"/>
                </a:solidFill>
              </a:rPr>
              <a:t>наличие штампа/надписи «копия верна», синей печати, должности, подписи руководителя ОО и расшифровки подписи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04799" y="1225011"/>
            <a:ext cx="10153651" cy="2402590"/>
          </a:xfrm>
          <a:prstGeom prst="wedgeRectCallout">
            <a:avLst>
              <a:gd name="adj1" fmla="val 1016"/>
              <a:gd name="adj2" fmla="val 8985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85" y="1359506"/>
            <a:ext cx="9284677" cy="2133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88374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7. Копия трудовой книжки учителя</a:t>
            </a: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соответствие информации об участнике (соответствие должности, фамилии, в случае смены предоставляется  заверенная копия документа о смене фамилии, если не предоставлялась выше)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последней записи «Работает по настоящее время»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штампа/надписи «Копия верна», синей печати, подписи руководителя ОО и расшифровки подписи</a:t>
            </a:r>
          </a:p>
          <a:p>
            <a:pPr algn="just">
              <a:lnSpc>
                <a:spcPct val="150000"/>
              </a:lnSpc>
            </a:pPr>
            <a:endParaRPr lang="ru-RU" sz="1600" b="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b="0" dirty="0">
                <a:solidFill>
                  <a:srgbClr val="0D399E"/>
                </a:solidFill>
              </a:rPr>
              <a:t>Если трудовая книжка ведется в электронном виде, то в соответствии со статьей 66.1 Трудового кодекса РФ, работник в праве получить сведения о своей трудовой деятельности у работодателя на бумажном носителе.</a:t>
            </a:r>
          </a:p>
        </p:txBody>
      </p:sp>
    </p:spTree>
    <p:extLst>
      <p:ext uri="{BB962C8B-B14F-4D97-AF65-F5344CB8AC3E}">
        <p14:creationId xmlns:p14="http://schemas.microsoft.com/office/powerpoint/2010/main" val="4099510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7. Копия трудовой книжки учителя</a:t>
            </a: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соответствие информации об участнике (соответствие должности, фамилии, в случае смены предоставляется  заверенная копия документа о смене фамилии, если не предоставлялась выше)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последней записи «Работает по настоящее время»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D399E"/>
                </a:solidFill>
              </a:rPr>
              <a:t>наличие штампа/надписи «Копия верна», синей печати, подписи руководителя ОО и расшифровки подписи</a:t>
            </a:r>
          </a:p>
          <a:p>
            <a:pPr algn="just">
              <a:lnSpc>
                <a:spcPct val="150000"/>
              </a:lnSpc>
            </a:pPr>
            <a:endParaRPr lang="ru-RU" sz="1400" b="0" dirty="0">
              <a:solidFill>
                <a:srgbClr val="0D399E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1400" b="0" dirty="0">
                <a:solidFill>
                  <a:srgbClr val="0D399E"/>
                </a:solidFill>
              </a:rPr>
              <a:t>Если трудовая книжка ведется в электронном виде, то в соответствии со статьей 66.1 Трудового кодекса РФ, работник в праве получить сведения о своей трудовой деятельности у работодателя на бумажном носителе.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990600" y="1218920"/>
            <a:ext cx="9744075" cy="2514880"/>
          </a:xfrm>
          <a:prstGeom prst="wedgeRectCallout">
            <a:avLst>
              <a:gd name="adj1" fmla="val -228"/>
              <a:gd name="adj2" fmla="val 7141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0243" y="1334966"/>
            <a:ext cx="8172450" cy="22057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26046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4016"/>
            <a:ext cx="110123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Федеральные документы по организации </a:t>
            </a:r>
          </a:p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и проведению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81741" y="1110342"/>
            <a:ext cx="11541318" cy="5440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Указ Президента Российской Федерации от 28.11.2018 № 679 «О премиях лучшим учителям за достижения в педагогической деятельности»</a:t>
            </a:r>
          </a:p>
          <a:p>
            <a:pPr>
              <a:lnSpc>
                <a:spcPct val="150000"/>
              </a:lnSpc>
            </a:pPr>
            <a:endParaRPr lang="ru-RU" sz="18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rgbClr val="0D399E"/>
                </a:solidFill>
              </a:rPr>
              <a:t>Правила проведения конкурса на присуждение премий лучшим учителям за достижения в педагогической деятельности, утвержденные постановлением Правительства Российской Федерации (далее Правилами проведения Конкурса) от 29.12.2018 № 1739 «О мерах по реализации Указа Президента Российской Федерации от 28 ноября 2018 г. № 679 «О премиях лучшим учителям за достижения в педагогической деятельности» и признания утратившим силу постановления Правительства Российской Федерации от 20 мая 2017 г. № 606»  </a:t>
            </a:r>
            <a:r>
              <a:rPr lang="ru-RU" sz="1800" b="0" dirty="0">
                <a:solidFill>
                  <a:srgbClr val="0D399E"/>
                </a:solidFill>
              </a:rPr>
              <a:t>(в ред. Постановлений Правительства РФ от 15.11.2019 N 1458, от 14.02.2020 N 143,  от 10.07.2020 N 1017)</a:t>
            </a:r>
          </a:p>
          <a:p>
            <a:pPr>
              <a:lnSpc>
                <a:spcPct val="150000"/>
              </a:lnSpc>
            </a:pPr>
            <a:endParaRPr lang="ru-RU" sz="1800" b="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1800" dirty="0"/>
              <a:t>Проект Приказа </a:t>
            </a:r>
            <a:r>
              <a:rPr lang="ru-RU" sz="1800" dirty="0" err="1"/>
              <a:t>Минпросвещения</a:t>
            </a:r>
            <a:r>
              <a:rPr lang="ru-RU" sz="1800" dirty="0"/>
              <a:t> России "Об утверждении количества премий лучшим учителям за достижения в педагогической деятельности, предоставляемых в 2026 году</a:t>
            </a:r>
            <a:endParaRPr lang="ru-RU" sz="1800" dirty="0">
              <a:solidFill>
                <a:srgbClr val="0D399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971E4F-D53C-440A-9044-5EA0A3D2C4D0}"/>
              </a:ext>
            </a:extLst>
          </p:cNvPr>
          <p:cNvSpPr/>
          <p:nvPr/>
        </p:nvSpPr>
        <p:spPr>
          <a:xfrm>
            <a:off x="10919534" y="5715953"/>
            <a:ext cx="1003525" cy="85221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9 премий</a:t>
            </a:r>
          </a:p>
        </p:txBody>
      </p:sp>
    </p:spTree>
    <p:extLst>
      <p:ext uri="{BB962C8B-B14F-4D97-AF65-F5344CB8AC3E}">
        <p14:creationId xmlns:p14="http://schemas.microsoft.com/office/powerpoint/2010/main" val="161858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8. Выписка из ЕГРЮЛ 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не истекший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10. Копия 1, 2 страниц Устава образовательной организации (2 шт.)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41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8. Выписка из ЕГРЮЛ 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err="1">
                <a:solidFill>
                  <a:srgbClr val="0D399E"/>
                </a:solidFill>
              </a:rPr>
              <a:t>неистекший</a:t>
            </a:r>
            <a:r>
              <a:rPr lang="ru-RU" sz="2400" dirty="0">
                <a:solidFill>
                  <a:srgbClr val="0D399E"/>
                </a:solidFill>
              </a:rPr>
              <a:t>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10. Копия 1, 2 страниц Устава образовательной 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313677" y="1324338"/>
            <a:ext cx="11410949" cy="2114550"/>
          </a:xfrm>
          <a:prstGeom prst="wedgeRectCallout">
            <a:avLst>
              <a:gd name="adj1" fmla="val -86"/>
              <a:gd name="adj2" fmla="val 7621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91820" y="1473672"/>
            <a:ext cx="10687050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Сверить во всех представляемых документах!!!</a:t>
            </a:r>
          </a:p>
          <a:p>
            <a:pPr algn="ctr"/>
            <a:r>
              <a:rPr lang="ru-RU" sz="2400" b="1" dirty="0">
                <a:solidFill>
                  <a:srgbClr val="0D399E"/>
                </a:solidFill>
              </a:rPr>
              <a:t>Полное и сокращенное наименование ОО должно быть написано строго в соответствии с уставом,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с большой или с маленькой буквы имеет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642838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8. Выписка из ЕГРЮЛ 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актуальная на текущую дату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не истёкший срок действия цифровой подписи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10. Копия 1, 2 страниц Устава образовательной организации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на данных страницах указания полного и сокращенного наименования образовательной организации, в которой работает учитель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D399E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670498" y="1047459"/>
            <a:ext cx="10375640" cy="2114550"/>
          </a:xfrm>
          <a:prstGeom prst="wedgeRectCallout">
            <a:avLst>
              <a:gd name="adj1" fmla="val -1020"/>
              <a:gd name="adj2" fmla="val 8041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53" y="1170512"/>
            <a:ext cx="9694729" cy="17976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14" name="Прямая соединительная линия 13"/>
          <p:cNvCxnSpPr/>
          <p:nvPr/>
        </p:nvCxnSpPr>
        <p:spPr>
          <a:xfrm>
            <a:off x="7315381" y="2358652"/>
            <a:ext cx="1847461" cy="279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ая выноска 15"/>
          <p:cNvSpPr/>
          <p:nvPr/>
        </p:nvSpPr>
        <p:spPr>
          <a:xfrm>
            <a:off x="670497" y="5177854"/>
            <a:ext cx="10375640" cy="1384235"/>
          </a:xfrm>
          <a:prstGeom prst="wedgeRectCallout">
            <a:avLst>
              <a:gd name="adj1" fmla="val 1321"/>
              <a:gd name="adj2" fmla="val -13467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397" y="5441367"/>
            <a:ext cx="10117839" cy="8988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18" name="Прямая соединительная линия 17"/>
          <p:cNvCxnSpPr/>
          <p:nvPr/>
        </p:nvCxnSpPr>
        <p:spPr>
          <a:xfrm flipV="1">
            <a:off x="7163827" y="5771754"/>
            <a:ext cx="1828800" cy="93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138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11. Заявление в Министерство </a:t>
            </a:r>
            <a:r>
              <a:rPr lang="ru-RU" sz="2400" dirty="0">
                <a:solidFill>
                  <a:srgbClr val="34379D"/>
                </a:solidFill>
              </a:rPr>
              <a:t>просвещения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информации об участнике (личные данные, паспорт, банковские реквизиты)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12. Заявление в Департамент </a:t>
            </a:r>
            <a:r>
              <a:rPr lang="ru-RU" sz="2400" dirty="0">
                <a:solidFill>
                  <a:srgbClr val="34379D"/>
                </a:solidFill>
              </a:rPr>
              <a:t>образования Томской области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информации об участнике (личные данные, паспорт)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652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2146720"/>
            <a:ext cx="11894512" cy="2231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13-15.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Копия паспорта </a:t>
            </a:r>
            <a:r>
              <a:rPr lang="ru-RU" sz="2400" dirty="0">
                <a:solidFill>
                  <a:srgbClr val="34379D"/>
                </a:solidFill>
              </a:rPr>
              <a:t>(страницы 1-4), копия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ИНН</a:t>
            </a:r>
            <a:r>
              <a:rPr lang="ru-RU" sz="2400" dirty="0">
                <a:solidFill>
                  <a:srgbClr val="34379D"/>
                </a:solidFill>
              </a:rPr>
              <a:t>, копия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СНИЛС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наличие штампа/надписи «Копия верна» синей печати, должности, подписи руководителя ОО и расшифровки подписи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ru-RU" sz="19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91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955" y="2475194"/>
            <a:ext cx="11894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16. Реквизиты для перечисления денег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официальная выписка из банка, заверенная оператором банка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карта «МИР»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ctr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Обязательно сверьте данные в справке, которую вам представили в банке, с данными в вашем личном кабинете СБ онлайн. В 2024 году в банковской выписке была ошибка.</a:t>
            </a:r>
          </a:p>
        </p:txBody>
      </p:sp>
    </p:spTree>
    <p:extLst>
      <p:ext uri="{BB962C8B-B14F-4D97-AF65-F5344CB8AC3E}">
        <p14:creationId xmlns:p14="http://schemas.microsoft.com/office/powerpoint/2010/main" val="35574639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955" y="2475194"/>
            <a:ext cx="11894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17.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ПД </a:t>
            </a:r>
            <a:r>
              <a:rPr lang="ru-RU" sz="2400" dirty="0">
                <a:solidFill>
                  <a:srgbClr val="34379D"/>
                </a:solidFill>
              </a:rPr>
              <a:t>Министерства просвещения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(ДАТУ НЕ СТАВИТЬ)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бланка образцу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соответствие личных данных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Поля под дату в правом верхнем и левом нижнем углах  оставлять незаполненными!</a:t>
            </a:r>
          </a:p>
        </p:txBody>
      </p:sp>
    </p:spTree>
    <p:extLst>
      <p:ext uri="{BB962C8B-B14F-4D97-AF65-F5344CB8AC3E}">
        <p14:creationId xmlns:p14="http://schemas.microsoft.com/office/powerpoint/2010/main" val="30402030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20219"/>
            <a:ext cx="11761695" cy="1042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Техническая экспертиза официальных документов для участия в конкурсе и для перечисления премии (файл №1 и файл №2)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2571" y="2555093"/>
            <a:ext cx="93215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3600" dirty="0">
                <a:solidFill>
                  <a:srgbClr val="34379D"/>
                </a:solidFill>
              </a:rPr>
              <a:t>Документы для участия в конкурсе и документы для перечисления премии в бумажном виде распечатывать </a:t>
            </a:r>
          </a:p>
          <a:p>
            <a:pPr algn="ctr">
              <a:lnSpc>
                <a:spcPct val="150000"/>
              </a:lnSpc>
            </a:pP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sz="3600" dirty="0">
                <a:solidFill>
                  <a:srgbClr val="34379D"/>
                </a:solidFill>
              </a:rPr>
              <a:t>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ОДНОЙ СТОРОНЫ!</a:t>
            </a:r>
          </a:p>
        </p:txBody>
      </p:sp>
    </p:spTree>
    <p:extLst>
      <p:ext uri="{BB962C8B-B14F-4D97-AF65-F5344CB8AC3E}">
        <p14:creationId xmlns:p14="http://schemas.microsoft.com/office/powerpoint/2010/main" val="6987952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160671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Дополнительно (до отправки документов на конкурс)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364" y="1986922"/>
            <a:ext cx="118945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1. Заполнить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анкету участника </a:t>
            </a:r>
            <a:r>
              <a:rPr lang="ru-RU" sz="2400" dirty="0">
                <a:solidFill>
                  <a:srgbClr val="34379D"/>
                </a:solidFill>
              </a:rPr>
              <a:t>конкурса в </a:t>
            </a:r>
            <a:r>
              <a:rPr lang="ru-RU" sz="2400" dirty="0" err="1">
                <a:solidFill>
                  <a:srgbClr val="34379D"/>
                </a:solidFill>
              </a:rPr>
              <a:t>яндекс</a:t>
            </a:r>
            <a:r>
              <a:rPr lang="ru-RU" sz="2400" dirty="0">
                <a:solidFill>
                  <a:srgbClr val="34379D"/>
                </a:solidFill>
              </a:rPr>
              <a:t> формах </a:t>
            </a:r>
          </a:p>
          <a:p>
            <a:pPr algn="just"/>
            <a:r>
              <a:rPr lang="en-US" sz="2400" dirty="0">
                <a:solidFill>
                  <a:srgbClr val="34379D"/>
                </a:solidFill>
                <a:hlinkClick r:id="rId4"/>
              </a:rPr>
              <a:t>https://quick.apkpro.ru/poll/164043</a:t>
            </a:r>
            <a:r>
              <a:rPr lang="ru-RU" sz="2400" dirty="0">
                <a:solidFill>
                  <a:srgbClr val="34379D"/>
                </a:solidFill>
              </a:rPr>
              <a:t> 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Наименование ОО в соответствии с Уставом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Номер телефона, по которому можно оперативно связаться</a:t>
            </a:r>
          </a:p>
          <a:p>
            <a:pPr algn="just"/>
            <a:endParaRPr lang="ru-RU" sz="2400" dirty="0">
              <a:solidFill>
                <a:srgbClr val="34379D"/>
              </a:solidFill>
            </a:endParaRPr>
          </a:p>
          <a:p>
            <a:pPr algn="just"/>
            <a:r>
              <a:rPr lang="ru-RU" sz="2400" dirty="0">
                <a:solidFill>
                  <a:srgbClr val="34379D"/>
                </a:solidFill>
              </a:rPr>
              <a:t>2.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Фотография в деловом стиле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портрет, бюст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формат </a:t>
            </a:r>
            <a:r>
              <a:rPr lang="ru-RU" sz="2400" dirty="0" err="1">
                <a:solidFill>
                  <a:srgbClr val="34379D"/>
                </a:solidFill>
              </a:rPr>
              <a:t>jpeg</a:t>
            </a: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вертикальное расположение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соотношение сторон 3:4</a:t>
            </a:r>
          </a:p>
          <a:p>
            <a:pPr algn="just"/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8494" r="4866"/>
          <a:stretch/>
        </p:blipFill>
        <p:spPr>
          <a:xfrm>
            <a:off x="6439842" y="4019560"/>
            <a:ext cx="2038333" cy="23526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Овальная выноска 9"/>
          <p:cNvSpPr/>
          <p:nvPr/>
        </p:nvSpPr>
        <p:spPr>
          <a:xfrm>
            <a:off x="7209451" y="2667101"/>
            <a:ext cx="4563122" cy="2598441"/>
          </a:xfrm>
          <a:prstGeom prst="wedgeEllipseCallout">
            <a:avLst>
              <a:gd name="adj1" fmla="val -104228"/>
              <a:gd name="adj2" fmla="val 7613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D399E"/>
                </a:solidFill>
              </a:rPr>
              <a:t>Не 3х4 см., а соотношение сторон три к четырём, т.е. классический прямоугольник (например, 18*24 см.)</a:t>
            </a:r>
          </a:p>
        </p:txBody>
      </p:sp>
    </p:spTree>
    <p:extLst>
      <p:ext uri="{BB962C8B-B14F-4D97-AF65-F5344CB8AC3E}">
        <p14:creationId xmlns:p14="http://schemas.microsoft.com/office/powerpoint/2010/main" val="160062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Техническая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97167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13 мая 2026 г.– 14 мая 2026 г.</a:t>
            </a:r>
            <a:endParaRPr lang="ru-RU" sz="24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69" y="1672068"/>
            <a:ext cx="11416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Если в процессе технической экспертизы принятых документов Оператором Конкурса выявлены несоответствия </a:t>
            </a:r>
            <a:r>
              <a:rPr lang="ru-RU" sz="2400" dirty="0" err="1">
                <a:solidFill>
                  <a:srgbClr val="34379D"/>
                </a:solidFill>
              </a:rPr>
              <a:t>п.п</a:t>
            </a:r>
            <a:r>
              <a:rPr lang="ru-RU" sz="2400" dirty="0">
                <a:solidFill>
                  <a:srgbClr val="34379D"/>
                </a:solidFill>
              </a:rPr>
              <a:t>. 1.7. и 1.8. Порядка проведения Конкурса, Оператор уведомляет участника об отклонении документов с указанием причины путём отправки официального письма на электронный адрес, указанный в анкете, в течение 3-х рабочих дней со дня окончания установленных сроков технической экспертизы, т.е. не позднее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19 мая 2026 г. </a:t>
            </a:r>
            <a:r>
              <a:rPr lang="ru-RU" sz="2400" dirty="0">
                <a:solidFill>
                  <a:srgbClr val="34379D"/>
                </a:solidFill>
              </a:rPr>
              <a:t>Запишите номер телефона организатора в телефонную книжку.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54277" y="6196383"/>
            <a:ext cx="3237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+7 (3822) 90-20-47</a:t>
            </a:r>
          </a:p>
        </p:txBody>
      </p:sp>
    </p:spTree>
    <p:extLst>
      <p:ext uri="{BB962C8B-B14F-4D97-AF65-F5344CB8AC3E}">
        <p14:creationId xmlns:p14="http://schemas.microsoft.com/office/powerpoint/2010/main" val="1132667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4016"/>
            <a:ext cx="110123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Региональные документы по организации </a:t>
            </a:r>
          </a:p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и проведению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804704" y="1644991"/>
            <a:ext cx="109637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Постановление Администрации Томской области от 6.05.2019 N 171а «О денежном поощрении лучших учителей образовательных организаций в Томской области, реализующих образовательные программы начального общего, основного общего и среднего общего образования» </a:t>
            </a:r>
          </a:p>
          <a:p>
            <a:pPr>
              <a:lnSpc>
                <a:spcPct val="150000"/>
              </a:lnSpc>
            </a:pPr>
            <a:endParaRPr lang="ru-RU" sz="2200" dirty="0">
              <a:solidFill>
                <a:srgbClr val="0D399E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200" dirty="0">
                <a:solidFill>
                  <a:srgbClr val="0D399E"/>
                </a:solidFill>
              </a:rPr>
              <a:t>Распоряжение Департамента образования Томской области от 10.04.2026 № 552 "Об организации и проведении конкурса на присуждение премий лучшим учителям за достижения в педагогической деятельности" </a:t>
            </a:r>
            <a:endParaRPr lang="ru-RU" sz="1800" dirty="0">
              <a:solidFill>
                <a:srgbClr val="0D39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Содержательная экспертиза конкурсных материалов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61364" y="1097167"/>
            <a:ext cx="1176169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15 мая 2026 г. – 29 мая 2026 г.</a:t>
            </a:r>
            <a:endParaRPr lang="ru-RU" sz="24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869" y="2258055"/>
            <a:ext cx="114166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Для проведения содержательной экспертизы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конкурсных материалов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конкурсная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комиссия делится на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рабочие группы по три эксперта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в каждой.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" t="3084" r="2302" b="5746"/>
          <a:stretch/>
        </p:blipFill>
        <p:spPr>
          <a:xfrm>
            <a:off x="7164329" y="3014428"/>
            <a:ext cx="4347557" cy="26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83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642"/>
            <a:ext cx="10680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Экспертная оценка достижений в педагогической деятельности участников Конкурса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476820"/>
            <a:ext cx="11416684" cy="334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Экспертная оценка достижений в педагогической деятельности участников Конкурса проводится на основании информации о профессиональных достижениях, сформированной участником Конкурса в соответствии с критериями, указанными 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в п. 2.1. Порядка</a:t>
            </a:r>
          </a:p>
          <a:p>
            <a:pPr algn="just">
              <a:lnSpc>
                <a:spcPct val="150000"/>
              </a:lnSpc>
            </a:pPr>
            <a:r>
              <a:rPr lang="ru-RU" sz="2400" dirty="0">
                <a:solidFill>
                  <a:srgbClr val="34379D"/>
                </a:solidFill>
              </a:rPr>
              <a:t>проведения Конкурса.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" t="3084" r="2302" b="5746"/>
          <a:stretch/>
        </p:blipFill>
        <p:spPr>
          <a:xfrm>
            <a:off x="6667180" y="3862946"/>
            <a:ext cx="4347557" cy="265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502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1. Наличие у учителя собственной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методической разработки </a:t>
            </a:r>
            <a:r>
              <a:rPr lang="ru-RU" sz="2400" dirty="0">
                <a:solidFill>
                  <a:srgbClr val="34379D"/>
                </a:solidFill>
              </a:rPr>
              <a:t>по преподаваемому предмету, имеющей положительное заключение по итогам апробации в профессиональном сообществе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1.1. технологичность, качество проработанности методической разработки (соответствие содержания целям, материал систематизирован, изложен ясно и четко, содержит конкретные материалы, которые можно использовать в работе и т.п.). – 1 балл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1.2. место методической разработки в методической системе работы учителя (отражение взаимосвязи между методической системой и методической разработкой по преподаваемому предмету) – 1 балл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1.3. наличие подтверждения положительной оценки, актуальности, новизны, результативности методической разработки педагогическим и экспертным сообществом (рецензия, экспертное заключение заверенные подписями и печатью). 1-2 балла</a:t>
            </a:r>
          </a:p>
          <a:p>
            <a:pPr algn="just"/>
            <a:r>
              <a:rPr lang="ru-RU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14. представление собственной методической разработки на мероприятиях по обмену педагогическим опытом (открытые уроки, мастер-классы, проведение занятий на курсах повышения квалификации, семинары, доклады, конференции и т.п.). Наличие подтверждающих документов - 1-3 балла</a:t>
            </a:r>
          </a:p>
          <a:p>
            <a:pPr algn="just"/>
            <a:r>
              <a:rPr lang="ru-RU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1.5. востребованность методической разработки педагогическим сообществом. Наличие подтверждающих документов (справка, отзыв, благодарственное письмо и др.) – 2-3 балла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92071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360689" y="816432"/>
          <a:ext cx="5399987" cy="3560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300899" y="4574878"/>
            <a:ext cx="10020693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актуальность темы, опыт работы педагога по данной теме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показать, что по данной теме изучена литература, положительный опыт коллег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содержание соответствует целям и задачам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материал систематизирован, изложен четко и ясно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Наличие материалов, которые педагог может использовать в своей работе (карточки задания, планы занятий, тесты,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поуровневые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задания и т.д.).</a:t>
            </a:r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/>
          </p:nvPr>
        </p:nvGraphicFramePr>
        <p:xfrm>
          <a:off x="5599689" y="900045"/>
          <a:ext cx="6392608" cy="339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57122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4134" y="4043285"/>
            <a:ext cx="6679844" cy="25853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прикладывать методическую разработку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обязательное наличие рецензии или отзыва, отражающих новизну, актуальность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прописывать эти параметры в самоанализе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выступать с разработкой на открытых уроках, семинарах, конференциях высокого уровня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собирать справки, отзывы, благодарственные письма, подтверждающие востребованность разработки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1715343" y="847167"/>
          <a:ext cx="4790724" cy="282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6722883" y="872000"/>
          <a:ext cx="4721257" cy="279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256095" y="39643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2828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7" t="31489" r="5799" b="4026"/>
          <a:stretch/>
        </p:blipFill>
        <p:spPr bwMode="auto">
          <a:xfrm>
            <a:off x="451930" y="989900"/>
            <a:ext cx="5147592" cy="5246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773" y="816432"/>
            <a:ext cx="3893269" cy="58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993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2. Высокие (с позитивной динамикой за последние 3 года)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результаты учебных достижений обучающихся</a:t>
            </a:r>
            <a:r>
              <a:rPr lang="ru-RU" sz="2400" dirty="0">
                <a:solidFill>
                  <a:srgbClr val="34379D"/>
                </a:solidFill>
              </a:rPr>
              <a:t>, которые обучаются у учителя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2.1. результаты независимой (внешней) оценки качества обучения (ГИА в форме ОГЭ, ЕГЭ, ГВЭ; ВПР с учетом системности (стабильности)) – 1-3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2.2. наличие победителей (1 место), призёров (2-3 место) ВСОШ, олимпиад Перечня МИНОБРНАУКИ РФ*; официальных конкурсов, соревнований (учредители - организации общего и проф. образования) – 1-3 баллов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2.3. участие во ВСОШ, олимпиадах  Перечня МИНОБРНАУКИ РФ*; официальных конкурсах, соревнованиях (учредители - организации общего и профессионального образования на федеральном уровне) – 1 балл</a:t>
            </a:r>
          </a:p>
        </p:txBody>
      </p:sp>
    </p:spTree>
    <p:extLst>
      <p:ext uri="{BB962C8B-B14F-4D97-AF65-F5344CB8AC3E}">
        <p14:creationId xmlns:p14="http://schemas.microsoft.com/office/powerpoint/2010/main" val="29053941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учебных достижений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446" y="4323721"/>
            <a:ext cx="7175959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 самоанализе указывать степень влияния вашей методической разработки на данные показатели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представляемые мероприятия, в которых принимают участие обучающиеся, должны быть не ниже муниципального уровня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необходимо отражать положительную динамику обучающихся в олимпиадном, конкурсном движении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482338" y="989814"/>
          <a:ext cx="4843806" cy="2783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5517035" y="949809"/>
          <a:ext cx="5066909" cy="2951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8050490" y="4015818"/>
          <a:ext cx="4141509" cy="2500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52464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учебных достижений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2"/>
          <a:srcRect l="66242" t="33148" r="6051" b="3756"/>
          <a:stretch/>
        </p:blipFill>
        <p:spPr bwMode="auto">
          <a:xfrm>
            <a:off x="360689" y="1102214"/>
            <a:ext cx="5182272" cy="50252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3"/>
          <a:srcRect l="67426" t="25036" r="5733" b="4215"/>
          <a:stretch/>
        </p:blipFill>
        <p:spPr bwMode="auto">
          <a:xfrm>
            <a:off x="6216083" y="1102214"/>
            <a:ext cx="5209203" cy="52985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4309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3. Высокие (с позитивной динамикой за последние 3 года)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результаты внеурочной деятельности обучающихся</a:t>
            </a:r>
            <a:r>
              <a:rPr lang="ru-RU" sz="2400" dirty="0">
                <a:solidFill>
                  <a:srgbClr val="34379D"/>
                </a:solidFill>
              </a:rPr>
              <a:t> по учебному предмету, который преподает учитель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3.1. динамика охвата обучающихся внеурочной деятельностью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3.2. положительная динамика вовлеченности обучающихся в олимпиадное, конкурсное (соревновательное) движение – 2-3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3.3. организация открытых образовательных событий (предметных) для обучающихся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1493636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74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70498" y="1034232"/>
            <a:ext cx="11209158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rgbClr val="0D399E"/>
                </a:solidFill>
              </a:rPr>
              <a:t>Должность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«учитель» </a:t>
            </a:r>
            <a:r>
              <a:rPr lang="ru-RU" sz="2200" dirty="0">
                <a:solidFill>
                  <a:srgbClr val="0D399E"/>
                </a:solidFill>
              </a:rPr>
              <a:t>и стаж педагогической деятельности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не менее 3-х </a:t>
            </a:r>
            <a:r>
              <a:rPr lang="ru-RU" sz="2200" dirty="0">
                <a:solidFill>
                  <a:srgbClr val="0D399E"/>
                </a:solidFill>
              </a:rPr>
              <a:t>лет;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основное</a:t>
            </a:r>
            <a:r>
              <a:rPr lang="ru-RU" sz="2200" dirty="0">
                <a:solidFill>
                  <a:srgbClr val="0D399E"/>
                </a:solidFill>
              </a:rPr>
              <a:t> место работы -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образовательная организация</a:t>
            </a:r>
            <a:r>
              <a:rPr lang="ru-RU" sz="2200" dirty="0">
                <a:solidFill>
                  <a:srgbClr val="0D399E"/>
                </a:solidFill>
              </a:rPr>
              <a:t>, реализующая образовательные программы начального общего, основного общего и среднего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общего образования</a:t>
            </a:r>
            <a:r>
              <a:rPr lang="ru-RU" sz="2200" dirty="0">
                <a:solidFill>
                  <a:srgbClr val="0D399E"/>
                </a:solidFill>
              </a:rPr>
              <a:t>, расположенная на территории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Томской области</a:t>
            </a:r>
            <a:r>
              <a:rPr lang="ru-RU" sz="2200" dirty="0">
                <a:solidFill>
                  <a:srgbClr val="0D399E"/>
                </a:solidFill>
              </a:rPr>
              <a:t>;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rgbClr val="0D399E"/>
                </a:solidFill>
              </a:rPr>
              <a:t>установленный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объём учебной нагрузки </a:t>
            </a:r>
            <a:r>
              <a:rPr lang="ru-RU" sz="2200" dirty="0">
                <a:solidFill>
                  <a:srgbClr val="0D399E"/>
                </a:solidFill>
              </a:rPr>
              <a:t>не менее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18 часов в неделю </a:t>
            </a:r>
            <a:r>
              <a:rPr lang="ru-RU" sz="2200" dirty="0">
                <a:solidFill>
                  <a:srgbClr val="0D399E"/>
                </a:solidFill>
              </a:rPr>
              <a:t>за 1 ставку заработной платы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без учета часов, отведенных на внеурочную деятельность</a:t>
            </a:r>
            <a:r>
              <a:rPr lang="ru-RU" sz="2200" dirty="0">
                <a:solidFill>
                  <a:srgbClr val="0D399E"/>
                </a:solidFill>
              </a:rPr>
              <a:t>;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наличие</a:t>
            </a:r>
            <a:r>
              <a:rPr lang="ru-RU" sz="2200" dirty="0">
                <a:solidFill>
                  <a:srgbClr val="0D399E"/>
                </a:solidFill>
              </a:rPr>
              <a:t> у учителя собственной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методической разработки </a:t>
            </a:r>
            <a:r>
              <a:rPr lang="ru-RU" sz="2200" dirty="0">
                <a:solidFill>
                  <a:srgbClr val="0D399E"/>
                </a:solidFill>
              </a:rPr>
              <a:t>по преподаваемому предмету.</a:t>
            </a:r>
          </a:p>
        </p:txBody>
      </p:sp>
    </p:spTree>
    <p:extLst>
      <p:ext uri="{BB962C8B-B14F-4D97-AF65-F5344CB8AC3E}">
        <p14:creationId xmlns:p14="http://schemas.microsoft.com/office/powerpoint/2010/main" val="1594215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внеурочной деятельности обучающихся по учебному предмету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884" y="5132356"/>
            <a:ext cx="10950919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указывать степень эффективности влияния Вашей методической разработки на данные показатели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представляемые мероприятия должны быть не ниже регионального уровня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0" y="14729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3782953" y="14729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7806067" y="14752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67267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внеурочной деятельности обучающихся по учебному предмету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6247" t="26440" r="6001" b="27441"/>
          <a:stretch/>
        </p:blipFill>
        <p:spPr bwMode="auto">
          <a:xfrm>
            <a:off x="0" y="1979630"/>
            <a:ext cx="6155703" cy="3846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67459" t="22407" r="6220" b="8695"/>
          <a:stretch/>
        </p:blipFill>
        <p:spPr bwMode="auto">
          <a:xfrm>
            <a:off x="6276344" y="1319753"/>
            <a:ext cx="5389458" cy="4699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98744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400" dirty="0">
                <a:solidFill>
                  <a:srgbClr val="34379D"/>
                </a:solidFill>
              </a:rPr>
              <a:t>4. Создание учителем условий для приобретения обучающимися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позитивного социального опыта, формирования гражданской позиции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639" y="2512381"/>
            <a:ext cx="11363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4.1. организация системы общественно-полезной и социально-значимой деятельности: проекты, акции, самоуправление, гражданские инициативы обучающихся и т.д. (наличие писем, статей, фото, благодарностей и пр.) – 1-3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4.2. общественное признание социально-значимой, общественно-полезной совместной деятельности обучающихся и учителя – 2 балла</a:t>
            </a:r>
          </a:p>
        </p:txBody>
      </p:sp>
    </p:spTree>
    <p:extLst>
      <p:ext uri="{BB962C8B-B14F-4D97-AF65-F5344CB8AC3E}">
        <p14:creationId xmlns:p14="http://schemas.microsoft.com/office/powerpoint/2010/main" val="19614113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приобретения обучающимися позитивного социального опыта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1250" y="5297950"/>
            <a:ext cx="11139845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представляемые мероприятия должны быть не ниже муниципального уровня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обратить внимание на освещение результатов работы по вашей методической разработке в СМИ и др.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/>
          </p:nvPr>
        </p:nvGraphicFramePr>
        <p:xfrm>
          <a:off x="591250" y="1527142"/>
          <a:ext cx="5140247" cy="3315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6089714" y="1527142"/>
          <a:ext cx="5326145" cy="322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15459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приобретения обучающимися позитивного социального опыта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7459" t="22407" r="6220" b="8695"/>
          <a:stretch/>
        </p:blipFill>
        <p:spPr bwMode="auto">
          <a:xfrm>
            <a:off x="709817" y="1404594"/>
            <a:ext cx="5775826" cy="4666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21864" t="11335" r="52066" b="7499"/>
          <a:stretch/>
        </p:blipFill>
        <p:spPr bwMode="auto">
          <a:xfrm>
            <a:off x="7086567" y="1555424"/>
            <a:ext cx="4574390" cy="460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16281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000" dirty="0">
                <a:solidFill>
                  <a:srgbClr val="34379D"/>
                </a:solidFill>
              </a:rPr>
              <a:t>5. Создание учителем условий для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адресной работы с различными категориями обучающихся</a:t>
            </a:r>
            <a:r>
              <a:rPr lang="ru-RU" sz="2000" dirty="0">
                <a:solidFill>
                  <a:srgbClr val="34379D"/>
                </a:solidFill>
              </a:rPr>
              <a:t> 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дети-инвалиды и дети с ограниченными возможностями здоровья, дети с </a:t>
            </a:r>
            <a:r>
              <a:rPr lang="ru-RU" sz="2000" dirty="0" err="1">
                <a:solidFill>
                  <a:srgbClr val="34379D"/>
                </a:solidFill>
              </a:rPr>
              <a:t>девиантным</a:t>
            </a:r>
            <a:r>
              <a:rPr lang="ru-RU" sz="2000" dirty="0">
                <a:solidFill>
                  <a:srgbClr val="34379D"/>
                </a:solidFill>
              </a:rPr>
              <a:t> (общественно опасным) поведением)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0503" y="2940089"/>
            <a:ext cx="1136341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5.1. формирование системы выявления, поддержки и развития: наличие эффективной системы психолого-педагогической поддержки/ППС (взаимодействие со специалистами); наличие диагностического инструментария по изучению особенностей детей; наличие разработанных и успешно реализуемых индивидуальных образовательных программ/планов/маршрутов/траекторий по работе с детьми, нуждающимися в особых мерах социальной поддержки – 1-4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5.2. наличие системы работы по оказанию помощи родителям (законным представителям)– 1 балл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5.3. общественное признание работы учителя с различными категориями обучающихся (наличие  благодарственных писем, отзывов, освещение в СМИ)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36568176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учителем условий для работы с различными категориями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594" y="4396239"/>
            <a:ext cx="8387384" cy="230832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представлять краткое  описание результатов диагностики по изучению особенностей детей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отражать в самоанализе наличие разработанных и успешно реализуемых индивидуальных образовательных программ/планов/маршрутов/траекторий по работе с детьми, нуждающимися в особых мерах социальной поддержки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представлять общественности текущую работу с различными категориями детей и ее результаты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115594" y="1214983"/>
          <a:ext cx="5153025" cy="310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5422768" y="1306842"/>
          <a:ext cx="4953000" cy="2762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8089768" y="39613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02909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учителем условий для работы с различными категориями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24597" t="20190" r="57077" b="12598"/>
          <a:stretch/>
        </p:blipFill>
        <p:spPr bwMode="auto">
          <a:xfrm>
            <a:off x="266951" y="1205999"/>
            <a:ext cx="4078806" cy="5355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24007" t="26979" r="56637" b="31108"/>
          <a:stretch/>
        </p:blipFill>
        <p:spPr bwMode="auto">
          <a:xfrm>
            <a:off x="4260385" y="1206000"/>
            <a:ext cx="4449981" cy="32805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4"/>
          <a:srcRect l="23993" t="32249" r="57104" b="36141"/>
          <a:stretch/>
        </p:blipFill>
        <p:spPr bwMode="auto">
          <a:xfrm>
            <a:off x="6603802" y="3254441"/>
            <a:ext cx="5588198" cy="3438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3482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000" dirty="0">
                <a:solidFill>
                  <a:srgbClr val="34379D"/>
                </a:solidFill>
              </a:rPr>
              <a:t>6. Обеспечение высокого качества организации образовательного процесса на основе эффективного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использования</a:t>
            </a:r>
            <a:r>
              <a:rPr lang="ru-RU" sz="2000" dirty="0">
                <a:solidFill>
                  <a:srgbClr val="34379D"/>
                </a:solidFill>
              </a:rPr>
              <a:t> учителем различных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образовательных технологий, в том числе дистанционных</a:t>
            </a:r>
            <a:r>
              <a:rPr lang="ru-RU" sz="2000" dirty="0">
                <a:solidFill>
                  <a:srgbClr val="34379D"/>
                </a:solidFill>
              </a:rPr>
              <a:t> образовательных технологий или электронного обучения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0503" y="2940089"/>
            <a:ext cx="113634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6.1. использование в образовательном процессе современных образовательных технологий – 1-2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6.2. использование в образовательном процессе цифровых образовательных ресурсов, электронных образовательных ресурсов, дистанционных образовательных технологий (подтверждение применения) – 1-2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6.3. разработка и системное использование учителем собственного цифрового контента для реализации образовательных целей с указанием ссылок на Интернет-ресурс учителя/образовательной организации – 2 балла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6.4. публичное освещение/представление педагогической общественности опыта применения ЦОР, ЭОР, ДОТ (отзывы, ссылки, сертификаты, СМИ и др.) – 1-2 балла</a:t>
            </a:r>
          </a:p>
        </p:txBody>
      </p:sp>
    </p:spTree>
    <p:extLst>
      <p:ext uri="{BB962C8B-B14F-4D97-AF65-F5344CB8AC3E}">
        <p14:creationId xmlns:p14="http://schemas.microsoft.com/office/powerpoint/2010/main" val="5949726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94" y="258195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2194" y="3908102"/>
            <a:ext cx="7801179" cy="2862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 описывать саму технологию (за исключением собственной авторской технологии), необходимо описание эффективности ее применения на практике, в вашей профессиональной деятельности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не только перечислять применяемые цифровые образовательные ресурсы, но и отразить эффективность их использования на практике, в вашей профессиональной деятельности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указывать актуальную информацию по собственному контенту и активной ссылкой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представлять общественности опыт применения ЦОР 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-83271" y="1225485"/>
          <a:ext cx="4702405" cy="2760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/>
          </p:nvPr>
        </p:nvGraphicFramePr>
        <p:xfrm>
          <a:off x="3865178" y="1332878"/>
          <a:ext cx="4534104" cy="2673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/>
          </p:nvPr>
        </p:nvGraphicFramePr>
        <p:xfrm>
          <a:off x="7813626" y="1332878"/>
          <a:ext cx="4378374" cy="2407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/>
          </p:nvPr>
        </p:nvGraphicFramePr>
        <p:xfrm>
          <a:off x="8105464" y="4244056"/>
          <a:ext cx="4086536" cy="2526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4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1" y="219460"/>
            <a:ext cx="11012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Конкурса: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089429" y="2419149"/>
            <a:ext cx="8657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800" dirty="0">
                <a:solidFill>
                  <a:srgbClr val="0D399E"/>
                </a:solidFill>
              </a:rPr>
              <a:t>Лица, осуществляющие в образовательной организации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административные или организационные функции</a:t>
            </a:r>
            <a:r>
              <a:rPr lang="ru-RU" sz="2800" dirty="0">
                <a:solidFill>
                  <a:srgbClr val="0D399E"/>
                </a:solidFill>
              </a:rPr>
              <a:t>, права на участие в Конкурсе не имеют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8" t="9939" r="11927" b="8150"/>
          <a:stretch/>
        </p:blipFill>
        <p:spPr>
          <a:xfrm>
            <a:off x="284328" y="2202429"/>
            <a:ext cx="2689691" cy="302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4224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4626" t="25708" r="56926" b="24757"/>
          <a:stretch/>
        </p:blipFill>
        <p:spPr bwMode="auto">
          <a:xfrm>
            <a:off x="360688" y="1319752"/>
            <a:ext cx="4908895" cy="5128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17103" t="14158" r="49845" b="31164"/>
          <a:stretch/>
        </p:blipFill>
        <p:spPr bwMode="auto">
          <a:xfrm>
            <a:off x="5625968" y="1838226"/>
            <a:ext cx="6053842" cy="4091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54169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4429" t="24447" r="56640" b="19587"/>
          <a:stretch/>
        </p:blipFill>
        <p:spPr bwMode="auto">
          <a:xfrm>
            <a:off x="546753" y="1434968"/>
            <a:ext cx="5222449" cy="4967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4545" t="18022" r="56965" b="47845"/>
          <a:stretch/>
        </p:blipFill>
        <p:spPr bwMode="auto">
          <a:xfrm>
            <a:off x="5876260" y="1901332"/>
            <a:ext cx="5775270" cy="4035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23779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Критерии конкурсного отбора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800" dirty="0">
                <a:solidFill>
                  <a:srgbClr val="34379D"/>
                </a:solidFill>
              </a:rPr>
              <a:t>7. Непрерывность </a:t>
            </a: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профессионального развития </a:t>
            </a:r>
            <a:r>
              <a:rPr lang="ru-RU" sz="2800" dirty="0">
                <a:solidFill>
                  <a:srgbClr val="34379D"/>
                </a:solidFill>
              </a:rPr>
              <a:t>учителя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7137" y="2007934"/>
            <a:ext cx="113634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Оценивается: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7.1. наличие и реализация ИОП/ИОМ педагога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7.2. наличие курсов повышения квалификации, второго высшего образования, магистратуры, аспирантуры и т.п. – 1 балл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7.3. наличие опыта экспертной деятельности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7.4. выступления на открытых образовательных событиях регионального и/или федерального уровня – 1-2 балла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7.5. победы и призовые места на очных профессиональных педагогических конкурсах, учредителями которых являются Министерство образования и науки, Министерство Просвещения РФ, АНО «Россия-страна возможностей», организации общего, профессионального образования, органы исполнительной власти Томской области 1- 2 балла</a:t>
            </a:r>
          </a:p>
        </p:txBody>
      </p:sp>
    </p:spTree>
    <p:extLst>
      <p:ext uri="{BB962C8B-B14F-4D97-AF65-F5344CB8AC3E}">
        <p14:creationId xmlns:p14="http://schemas.microsoft.com/office/powerpoint/2010/main" val="18776431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Непрерывность профессионального развития учителя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4734" y="3992126"/>
            <a:ext cx="4430599" cy="25853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Рекомендации: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наличие документов подтверждающих ИОП/ИОМ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активное участие по распространению опыта свой профессиональной деятельности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представление результатов  участия в профессиональных конкурсах не ниже регионального уровня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/>
          </p:nvPr>
        </p:nvGraphicFramePr>
        <p:xfrm>
          <a:off x="0" y="3910894"/>
          <a:ext cx="402524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-168112" y="1167694"/>
          <a:ext cx="4246778" cy="2661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/>
          </p:nvPr>
        </p:nvGraphicFramePr>
        <p:xfrm>
          <a:off x="4025246" y="1167694"/>
          <a:ext cx="3948260" cy="248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/>
          </p:nvPr>
        </p:nvGraphicFramePr>
        <p:xfrm>
          <a:off x="7783400" y="1167694"/>
          <a:ext cx="447840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7729979" y="3910894"/>
          <a:ext cx="45318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906408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Непрерывность профессионального развития учителя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0" y="1149291"/>
            <a:ext cx="5979298" cy="53941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762" y="1149291"/>
            <a:ext cx="5239825" cy="15746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30" y="2723989"/>
            <a:ext cx="5461958" cy="2617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2"/>
          <a:stretch/>
        </p:blipFill>
        <p:spPr>
          <a:xfrm>
            <a:off x="6282630" y="5295738"/>
            <a:ext cx="5721746" cy="156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142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подсчета баллов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3870" y="1171553"/>
            <a:ext cx="11416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/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Подсчёт количества баллов</a:t>
            </a:r>
            <a:r>
              <a:rPr lang="ru-RU" sz="2800" dirty="0">
                <a:solidFill>
                  <a:srgbClr val="34379D"/>
                </a:solidFill>
              </a:rPr>
              <a:t>, выставленных каждому участнику Конкурса, включает в себя следующее:</a:t>
            </a:r>
          </a:p>
          <a:p>
            <a:pPr algn="just"/>
            <a:endParaRPr lang="ru-RU" sz="2800" dirty="0">
              <a:solidFill>
                <a:srgbClr val="34379D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2648" y="2178155"/>
            <a:ext cx="114166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По итогам содержательной экспертизы конкурсанту выставляется оценка, представляющая собой среднее арифметическое баллов, начисленных ему каждым экспертом (сумма баллов, выставленных экспертами, делится на количество экспертов)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34379D"/>
              </a:solidFill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 основе полученных оценок формируется итоговый рейтинг участников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413612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/>
          </p:nvPr>
        </p:nvGraphicFramePr>
        <p:xfrm>
          <a:off x="1922528" y="1573890"/>
          <a:ext cx="8701480" cy="484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1739A73-4914-4D3D-8CDB-203A2ED4021C}"/>
              </a:ext>
            </a:extLst>
          </p:cNvPr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Баллы, набранные участниками конкурса в 2025 году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0D760DC-5432-4089-9A94-3BEDAD450AE1}"/>
              </a:ext>
            </a:extLst>
          </p:cNvPr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5229BC-42C2-4C66-9B48-8DB88C7C6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035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Подведение итогов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71553"/>
            <a:ext cx="114166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Участники Конкурса, занявшие в итоговом рейтинге места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с первого по девятое</a:t>
            </a:r>
            <a:r>
              <a:rPr lang="ru-RU" sz="2000" dirty="0">
                <a:solidFill>
                  <a:srgbClr val="34379D"/>
                </a:solidFill>
              </a:rPr>
              <a:t>, и вошедшие в приказ Министерства просвещения Российской Федерации об утверждении списка победителей Конкурса, которым присуждается премия из средств федерального бюджета, получают премию в размере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200 тысяч рублей </a:t>
            </a:r>
            <a:r>
              <a:rPr lang="ru-RU" sz="2000" dirty="0">
                <a:solidFill>
                  <a:srgbClr val="34379D"/>
                </a:solidFill>
              </a:rPr>
              <a:t>каждая.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Участники Конкурса, занявшие в итоговом рейтинге места с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десятого по двадцать четвертое</a:t>
            </a:r>
            <a:r>
              <a:rPr lang="ru-RU" sz="2000" dirty="0">
                <a:solidFill>
                  <a:srgbClr val="34379D"/>
                </a:solidFill>
              </a:rPr>
              <a:t> получают премии из областного бюджета: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100 тысяч рублей каждая (10-14 место); 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60 тысяч рублей каждая (15-19 место);</a:t>
            </a:r>
          </a:p>
          <a:p>
            <a:pPr algn="just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5 премий в размере 40 тысяч рублей каждая (20-24 место).</a:t>
            </a:r>
          </a:p>
          <a:p>
            <a:pPr algn="just">
              <a:lnSpc>
                <a:spcPct val="150000"/>
              </a:lnSpc>
            </a:pPr>
            <a:endParaRPr lang="ru-RU" sz="800" dirty="0">
              <a:solidFill>
                <a:srgbClr val="34379D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34379D"/>
                </a:solidFill>
              </a:rPr>
              <a:t>Денежные поощрения выплачиваются ко Дню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25025212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402372"/>
            <a:ext cx="11416684" cy="4902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4379D"/>
                </a:solidFill>
              </a:rPr>
              <a:t>Название образовательной организации во всех документах должно быть написано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 по УСТАВУ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</a:rPr>
              <a:t>Сверить</a:t>
            </a:r>
            <a:r>
              <a:rPr lang="ru-RU" sz="2600" dirty="0">
                <a:solidFill>
                  <a:srgbClr val="34379D"/>
                </a:solidFill>
              </a:rPr>
              <a:t> свои личные данные (ФИО, контакты, должность в соответствии с трудовой книжкой)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34379D"/>
                </a:solidFill>
              </a:rPr>
              <a:t>Отправлять документы только на указанный электронный адрес и строго в указанные сроки! </a:t>
            </a:r>
            <a:r>
              <a:rPr lang="en-US" sz="2600" dirty="0">
                <a:solidFill>
                  <a:schemeClr val="accent6">
                    <a:lumMod val="75000"/>
                  </a:schemeClr>
                </a:solidFill>
              </a:rPr>
              <a:t>hon@toipkro.ru</a:t>
            </a:r>
            <a:endParaRPr lang="ru-RU" sz="2600" dirty="0">
              <a:solidFill>
                <a:srgbClr val="34379D"/>
              </a:solidFill>
            </a:endParaRPr>
          </a:p>
          <a:p>
            <a:pPr algn="ctr">
              <a:lnSpc>
                <a:spcPct val="150000"/>
              </a:lnSpc>
            </a:pP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15 апреля 2026 г.– 12 мая 2026 г. (до 17:00)</a:t>
            </a:r>
            <a:endParaRPr lang="ru-RU" sz="2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45328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18205"/>
            <a:ext cx="114166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Объем документов, подтверждающих результаты педагогической деятельности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не более 100 страниц</a:t>
            </a:r>
            <a:r>
              <a:rPr lang="ru-RU" sz="2400" dirty="0">
                <a:solidFill>
                  <a:srgbClr val="34379D"/>
                </a:solidFill>
              </a:rPr>
              <a:t>, включая приложения, без учета программы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 каждой странице портфолио должна быть должность, ФИО, подпись и расшифровка подписи руководителя ОО, заверенные синей печатью. Удобно сделать через колонтитулы.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34379D"/>
                </a:solidFill>
              </a:rPr>
              <a:t>На дипломах, сертификатах, грамотах, трудовой книжке, документах об образовании должна быть надпись «копия верна», должность, ФИО, подпись и расшифровка подписи руководителя ОО, заверенные синей печатью</a:t>
            </a:r>
          </a:p>
        </p:txBody>
      </p:sp>
    </p:spTree>
    <p:extLst>
      <p:ext uri="{BB962C8B-B14F-4D97-AF65-F5344CB8AC3E}">
        <p14:creationId xmlns:p14="http://schemas.microsoft.com/office/powerpoint/2010/main" val="3542852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743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Требования к участникам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506028" y="1073866"/>
            <a:ext cx="112848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Учитель, получивший премию, денежное поощрение, предусмотренное ранее действующим Указом Президента Российской Федерации  от 28.01.2010 № 117 «О денежном поощрении лучших учителей» и «Указом Президента Российской Федерации от 28.11.2018 № 679 «О премиях лучшим учителям за достижения в педагогической деятельности», имеет право повторно участвовать в Конкурсе не ранее, чем через пять лет. 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0D399E"/>
                </a:solidFill>
              </a:rPr>
              <a:t>	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Исчисление пятилетнего срока начинается с 1 января года, следующего за годом участия в конкурсе. </a:t>
            </a:r>
          </a:p>
        </p:txBody>
      </p:sp>
    </p:spTree>
    <p:extLst>
      <p:ext uri="{BB962C8B-B14F-4D97-AF65-F5344CB8AC3E}">
        <p14:creationId xmlns:p14="http://schemas.microsoft.com/office/powerpoint/2010/main" val="5426743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420046"/>
            <a:ext cx="1141668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Бумажный и электронный вариант документов должны быть идентичны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Сканы документов должны быть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хорошего качества</a:t>
            </a:r>
            <a:r>
              <a:rPr lang="ru-RU" sz="2200" dirty="0">
                <a:solidFill>
                  <a:srgbClr val="34379D"/>
                </a:solidFill>
              </a:rPr>
              <a:t>, читаемые, ровные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Дипломы, сертификаты, грамоты в приложениях должны быть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достаточного размера</a:t>
            </a:r>
            <a:r>
              <a:rPr lang="ru-RU" sz="2200" dirty="0">
                <a:solidFill>
                  <a:srgbClr val="34379D"/>
                </a:solidFill>
              </a:rPr>
              <a:t>, чтобы можно было разобрать надписи и печать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Ссылки, размещаемые в документах, должны быть </a:t>
            </a:r>
            <a:r>
              <a:rPr lang="ru-RU" sz="2200" dirty="0" err="1">
                <a:solidFill>
                  <a:schemeClr val="accent6">
                    <a:lumMod val="75000"/>
                  </a:schemeClr>
                </a:solidFill>
              </a:rPr>
              <a:t>кликабельные</a:t>
            </a:r>
            <a:r>
              <a:rPr lang="ru-RU" sz="2200" dirty="0">
                <a:solidFill>
                  <a:srgbClr val="34379D"/>
                </a:solidFill>
              </a:rPr>
              <a:t>. Если портфолио сканирован, можно ссылки вынести на отдельный лист в формате </a:t>
            </a:r>
            <a:r>
              <a:rPr lang="ru-RU" sz="2200" dirty="0" err="1">
                <a:solidFill>
                  <a:srgbClr val="34379D"/>
                </a:solidFill>
              </a:rPr>
              <a:t>Word</a:t>
            </a:r>
            <a:r>
              <a:rPr lang="ru-RU" sz="2200" dirty="0">
                <a:solidFill>
                  <a:srgbClr val="34379D"/>
                </a:solidFill>
              </a:rPr>
              <a:t> и подписать наименование каждой ссылки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34379D"/>
                </a:solidFill>
              </a:rPr>
              <a:t>По окончанию сбора документов обязательно проверьте себя, используя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«лист самопроверки», </a:t>
            </a:r>
            <a:r>
              <a:rPr lang="ru-RU" sz="2200" dirty="0">
                <a:solidFill>
                  <a:srgbClr val="34379D"/>
                </a:solidFill>
              </a:rPr>
              <a:t>размещенный на конкурсной странице</a:t>
            </a:r>
          </a:p>
        </p:txBody>
      </p:sp>
    </p:spTree>
    <p:extLst>
      <p:ext uri="{BB962C8B-B14F-4D97-AF65-F5344CB8AC3E}">
        <p14:creationId xmlns:p14="http://schemas.microsoft.com/office/powerpoint/2010/main" val="10861407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Резюме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6375" y="1171553"/>
            <a:ext cx="11416684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34379D"/>
                </a:solidFill>
              </a:rPr>
              <a:t>Помните: эксперты - Ваши коллеги! </a:t>
            </a: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rgbClr val="34379D"/>
                </a:solidFill>
              </a:rPr>
              <a:t>Они тоже волнуются  за Вас!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34379D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Любой конкурс – это всегда точка роста. </a:t>
            </a:r>
          </a:p>
        </p:txBody>
      </p:sp>
      <p:pic>
        <p:nvPicPr>
          <p:cNvPr id="9" name="Объект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98" y="3571031"/>
            <a:ext cx="4527611" cy="311426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900882" y="3721117"/>
            <a:ext cx="6959685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ru-RU" sz="3600" dirty="0">
                <a:solidFill>
                  <a:srgbClr val="34379D"/>
                </a:solidFill>
              </a:rPr>
              <a:t>Мы вас не оцениваем, </a:t>
            </a:r>
          </a:p>
          <a:p>
            <a:pPr algn="r">
              <a:lnSpc>
                <a:spcPct val="150000"/>
              </a:lnSpc>
            </a:pPr>
            <a:r>
              <a:rPr lang="ru-RU" sz="3600" dirty="0">
                <a:solidFill>
                  <a:srgbClr val="34379D"/>
                </a:solidFill>
              </a:rPr>
              <a:t>мы вас ценим!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000" dirty="0">
              <a:solidFill>
                <a:srgbClr val="34379D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Желаем удачи!</a:t>
            </a:r>
          </a:p>
        </p:txBody>
      </p:sp>
    </p:spTree>
    <p:extLst>
      <p:ext uri="{BB962C8B-B14F-4D97-AF65-F5344CB8AC3E}">
        <p14:creationId xmlns:p14="http://schemas.microsoft.com/office/powerpoint/2010/main" val="9483770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69618" y="205746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Контакты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pic>
        <p:nvPicPr>
          <p:cNvPr id="11" name="Объект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71" l="0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1087580"/>
            <a:ext cx="5750459" cy="5491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Объект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71" l="0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12" y="1118285"/>
            <a:ext cx="5658747" cy="5404202"/>
          </a:xfrm>
          <a:prstGeom prst="rect">
            <a:avLst/>
          </a:prstGeom>
        </p:spPr>
      </p:pic>
      <p:sp>
        <p:nvSpPr>
          <p:cNvPr id="16" name="Текст 10"/>
          <p:cNvSpPr txBox="1">
            <a:spLocks/>
          </p:cNvSpPr>
          <p:nvPr/>
        </p:nvSpPr>
        <p:spPr>
          <a:xfrm>
            <a:off x="6870660" y="3560019"/>
            <a:ext cx="4646646" cy="2771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Хоменко Ольга Николаевна, эксперт ЦРКП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тел. 90-20-47,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ТОИПКРО,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Томск, ул. Пирогова, 10,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каб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204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E-mail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r>
              <a:rPr lang="en-US" b="1" u="sng" dirty="0">
                <a:latin typeface="PT Astra Serif" panose="020A0603040505020204" pitchFamily="18" charset="-52"/>
                <a:ea typeface="PT Astra Serif" panose="020A0603040505020204" pitchFamily="18" charset="-52"/>
                <a:hlinkClick r:id="rId6"/>
              </a:rPr>
              <a:t> </a:t>
            </a:r>
            <a:r>
              <a:rPr lang="en-US" b="1" dirty="0">
                <a:latin typeface="PT Astra Serif" panose="020A0603040505020204" pitchFamily="18" charset="-52"/>
                <a:ea typeface="PT Astra Serif" panose="020A0603040505020204" pitchFamily="18" charset="-52"/>
                <a:hlinkClick r:id="rId6"/>
              </a:rPr>
              <a:t>hon@toipkro.ru</a:t>
            </a:r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Текст 10"/>
          <p:cNvSpPr txBox="1">
            <a:spLocks/>
          </p:cNvSpPr>
          <p:nvPr/>
        </p:nvSpPr>
        <p:spPr>
          <a:xfrm>
            <a:off x="782058" y="3366192"/>
            <a:ext cx="4646646" cy="2771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Серебрякова Александра Владимировна,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заведующий ЦРКП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тел. 90-20-43,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ТОИПКРО,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Томск, ул. Пирогова, 10, </a:t>
            </a:r>
          </a:p>
          <a:p>
            <a:pPr algn="ctr"/>
            <a:r>
              <a:rPr lang="ru-RU" b="1" dirty="0" err="1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каб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203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E-mail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r>
              <a:rPr lang="en-US" b="1" dirty="0">
                <a:latin typeface="PT Astra Serif" panose="020A0603040505020204" pitchFamily="18" charset="-52"/>
                <a:ea typeface="PT Astra Serif" panose="020A0603040505020204" pitchFamily="18" charset="-52"/>
                <a:hlinkClick r:id="rId6"/>
              </a:rPr>
              <a:t> sav@toipkro.ru</a:t>
            </a:r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4809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Схема проведения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575716" y="1304685"/>
            <a:ext cx="11284852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01 июня 2026 г. – 25 июня 2026 г. </a:t>
            </a:r>
            <a:r>
              <a:rPr lang="ru-RU" sz="2000" dirty="0">
                <a:solidFill>
                  <a:srgbClr val="0D399E"/>
                </a:solidFill>
              </a:rPr>
              <a:t>– формирование общего рейтинга участников Конкурса по итогам работы экспертной комиссии, подведение итогов конкурса</a:t>
            </a:r>
          </a:p>
          <a:p>
            <a:pPr algn="r">
              <a:lnSpc>
                <a:spcPct val="150000"/>
              </a:lnSpc>
            </a:pPr>
            <a:endParaRPr lang="ru-RU" sz="900" dirty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15 мая 2026 г. – 29 мая 2026 г. </a:t>
            </a:r>
            <a:r>
              <a:rPr lang="ru-RU" sz="2000" dirty="0">
                <a:solidFill>
                  <a:srgbClr val="0D399E"/>
                </a:solidFill>
              </a:rPr>
              <a:t>– содержательная экспертиза</a:t>
            </a: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конкурсных материалов</a:t>
            </a:r>
          </a:p>
          <a:p>
            <a:pPr algn="r">
              <a:lnSpc>
                <a:spcPct val="150000"/>
              </a:lnSpc>
            </a:pPr>
            <a:endParaRPr lang="ru-RU" sz="1000" dirty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13 мая 2026 г.– 14 мая 2026 г. </a:t>
            </a:r>
            <a:r>
              <a:rPr lang="ru-RU" sz="2000" dirty="0">
                <a:solidFill>
                  <a:srgbClr val="0D399E"/>
                </a:solidFill>
              </a:rPr>
              <a:t>– техническая экспертиза конкурсных</a:t>
            </a: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материалов на соответствие требованиям Конкурса,</a:t>
            </a: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определение списка участников Конкурса</a:t>
            </a:r>
          </a:p>
          <a:p>
            <a:pPr algn="r">
              <a:lnSpc>
                <a:spcPct val="150000"/>
              </a:lnSpc>
            </a:pPr>
            <a:endParaRPr lang="ru-RU" sz="1000" dirty="0">
              <a:solidFill>
                <a:srgbClr val="0D399E"/>
              </a:solidFill>
            </a:endParaRP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15 апреля 2026 г.– 12 мая 2026 г. (до 17:00) </a:t>
            </a:r>
            <a:r>
              <a:rPr lang="ru-RU" sz="2000" dirty="0">
                <a:solidFill>
                  <a:srgbClr val="0D399E"/>
                </a:solidFill>
              </a:rPr>
              <a:t>– </a:t>
            </a:r>
          </a:p>
          <a:p>
            <a:pPr algn="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приём конкурсных материалов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40" y="3981131"/>
            <a:ext cx="3533313" cy="243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79632" y="219460"/>
            <a:ext cx="10680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/>
            <a:r>
              <a:rPr lang="ru-RU" sz="2800" dirty="0">
                <a:solidFill>
                  <a:srgbClr val="34379D"/>
                </a:solidFill>
                <a:latin typeface="Arial"/>
                <a:sym typeface="Tahoma"/>
              </a:rPr>
              <a:t>Порядок подачи документов Оператору Конкурса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365" y="950259"/>
            <a:ext cx="11761694" cy="0"/>
          </a:xfrm>
          <a:prstGeom prst="line">
            <a:avLst/>
          </a:prstGeom>
          <a:ln w="7620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2811" y="1034232"/>
            <a:ext cx="11761694" cy="0"/>
          </a:xfrm>
          <a:prstGeom prst="line">
            <a:avLst/>
          </a:prstGeom>
          <a:ln w="19050">
            <a:solidFill>
              <a:srgbClr val="0D39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95853"/>
            <a:ext cx="1018266" cy="77043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28473" y="950259"/>
            <a:ext cx="1170077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Прием документов осуществляется Оператором Конкурса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15 апреля 2026 г.– 12 мая 2026 г. (до 17:00)</a:t>
            </a:r>
          </a:p>
          <a:p>
            <a:pPr algn="just">
              <a:lnSpc>
                <a:spcPct val="150000"/>
              </a:lnSpc>
            </a:pPr>
            <a:endParaRPr lang="ru-RU" sz="900" dirty="0">
              <a:solidFill>
                <a:srgbClr val="0D399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473" y="1927553"/>
            <a:ext cx="117007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440" b="1">
                <a:solidFill>
                  <a:prstClr val="black"/>
                </a:solidFill>
                <a:latin typeface="Century Gothic" panose="020B0502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Все документы представляются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в двух вариантах – электронный и бумажный</a:t>
            </a:r>
            <a:r>
              <a:rPr lang="ru-RU" sz="2000" dirty="0">
                <a:solidFill>
                  <a:srgbClr val="0D399E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Электронный</a:t>
            </a:r>
            <a:r>
              <a:rPr lang="ru-RU" sz="2000" dirty="0">
                <a:solidFill>
                  <a:srgbClr val="0D399E"/>
                </a:solidFill>
              </a:rPr>
              <a:t> – один файл «Документы учителя ФИО», второй файл «Документы на оплату ФИО», третий файл «Достижения учителя ФИО», в хорошем разрешении, в формате </a:t>
            </a:r>
            <a:r>
              <a:rPr lang="en-US" sz="2000" dirty="0">
                <a:solidFill>
                  <a:srgbClr val="0D399E"/>
                </a:solidFill>
              </a:rPr>
              <a:t>pdf</a:t>
            </a:r>
            <a:r>
              <a:rPr lang="ru-RU" sz="2000" dirty="0">
                <a:solidFill>
                  <a:srgbClr val="0D399E"/>
                </a:solidFill>
              </a:rPr>
              <a:t> направляются по электронной почте на адрес: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hon@toipkro.ru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Документы не архивируются. В течение рабочего дня ваши документы просмотрят, и направят ответ о принятии документов или об отказе в приеме. Если ответ не пришел, на следующий день позвоните по телефону: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+7 (3822) 90-20-47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Не звоните раньше! И не отправляйте повтор без предварительного звонка!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rgbClr val="0D399E"/>
                </a:solidFill>
              </a:rPr>
              <a:t>После того, как вы получили письмо о том, что ваши документы приняты, можно привозить или отправлять бумажный вариант. </a:t>
            </a:r>
            <a:endParaRPr lang="ru-RU" sz="900" dirty="0">
              <a:solidFill>
                <a:srgbClr val="0D399E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7" t="10732" r="12012" b="9696"/>
          <a:stretch/>
        </p:blipFill>
        <p:spPr>
          <a:xfrm>
            <a:off x="409681" y="1073866"/>
            <a:ext cx="833192" cy="946315"/>
          </a:xfrm>
          <a:prstGeom prst="rect">
            <a:avLst/>
          </a:prstGeom>
        </p:spPr>
      </p:pic>
      <p:sp>
        <p:nvSpPr>
          <p:cNvPr id="2" name="Овальная выноска 1"/>
          <p:cNvSpPr/>
          <p:nvPr/>
        </p:nvSpPr>
        <p:spPr>
          <a:xfrm>
            <a:off x="3701989" y="2257643"/>
            <a:ext cx="4563122" cy="2598441"/>
          </a:xfrm>
          <a:prstGeom prst="wedgeEllipseCallout">
            <a:avLst>
              <a:gd name="adj1" fmla="val 65616"/>
              <a:gd name="adj2" fmla="val 10175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D399E"/>
                </a:solidFill>
              </a:rPr>
              <a:t>Не откладывайте отправку электронного варианта документов на последний день!</a:t>
            </a:r>
          </a:p>
        </p:txBody>
      </p:sp>
    </p:spTree>
    <p:extLst>
      <p:ext uri="{BB962C8B-B14F-4D97-AF65-F5344CB8AC3E}">
        <p14:creationId xmlns:p14="http://schemas.microsoft.com/office/powerpoint/2010/main" val="234120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1991</TotalTime>
  <Words>5594</Words>
  <Application>Microsoft Office PowerPoint</Application>
  <PresentationFormat>Широкоэкранный</PresentationFormat>
  <Paragraphs>524</Paragraphs>
  <Slides>72</Slides>
  <Notes>55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72</vt:i4>
      </vt:variant>
    </vt:vector>
  </HeadingPairs>
  <TitlesOfParts>
    <vt:vector size="83" baseType="lpstr">
      <vt:lpstr>Arial</vt:lpstr>
      <vt:lpstr>Calibri</vt:lpstr>
      <vt:lpstr>Calibri Light</vt:lpstr>
      <vt:lpstr>Century Gothic</vt:lpstr>
      <vt:lpstr>Lato</vt:lpstr>
      <vt:lpstr>PT Astra Serif</vt:lpstr>
      <vt:lpstr>Raleway</vt:lpstr>
      <vt:lpstr>Tahoma</vt:lpstr>
      <vt:lpstr>Times New Roman</vt:lpstr>
      <vt:lpstr>Streamline</vt:lpstr>
      <vt:lpstr>Тема Office</vt:lpstr>
      <vt:lpstr>КОНКУРС  НА ПРИСУЖДЕНИЕ ПРЕМИЙ  ЛУЧШИМ УЧИТЕЛЯМ  ЗА ДОСТИЖЕНИЯ В ПЕДАГОГИЧЕСКОЙ ДЕЯТЕЛЬНОСТИ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Наличие у учителя методической разработки</vt:lpstr>
      <vt:lpstr>Наличие у учителя методической разработки</vt:lpstr>
      <vt:lpstr>Наличие у учителя методической разработки</vt:lpstr>
      <vt:lpstr>Презентация PowerPoint</vt:lpstr>
      <vt:lpstr>Высокие результаты учебных достижений обучающихся</vt:lpstr>
      <vt:lpstr>Высокие результаты учебных достижений обучающихся</vt:lpstr>
      <vt:lpstr>Презентация PowerPoint</vt:lpstr>
      <vt:lpstr>Высокие результаты внеурочной деятельности обучающихся по учебному предмету</vt:lpstr>
      <vt:lpstr>Высокие результаты внеурочной деятельности обучающихся по учебному предмету</vt:lpstr>
      <vt:lpstr>Презентация PowerPoint</vt:lpstr>
      <vt:lpstr>Создание условий для приобретения обучающимися позитивного социального опыта</vt:lpstr>
      <vt:lpstr>Создание условий для приобретения обучающимися позитивного социального опыта</vt:lpstr>
      <vt:lpstr>Презентация PowerPoint</vt:lpstr>
      <vt:lpstr>Создание учителем условий для работы с различными категориями обучающихся</vt:lpstr>
      <vt:lpstr>Создание учителем условий для работы с различными категориями обучающихся</vt:lpstr>
      <vt:lpstr>Презентация PowerPoint</vt:lpstr>
      <vt:lpstr>Обеспечение высокого качества организации образовательного процесса с использованием ДОТ и ЭО</vt:lpstr>
      <vt:lpstr>Обеспечение высокого качества организации образовательного процесса с использованием ДОТ и ЭО</vt:lpstr>
      <vt:lpstr>Обеспечение высокого качества организации образовательного процесса с использованием ДОТ и ЭО</vt:lpstr>
      <vt:lpstr>Презентация PowerPoint</vt:lpstr>
      <vt:lpstr>Непрерывность профессионального развития учителя</vt:lpstr>
      <vt:lpstr>Непрерывность профессионального развития учителя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ВУЗОВ И ШКОЛ ПО РЕАЛИЗАЦИИ ПРОГРАММ ДОПОЛНИТЕЛЬНОГО ОБРАЗОВАНИЯ ДЕТЕЙ</dc:title>
  <dc:creator>Коновалова Мария Аркадьевна</dc:creator>
  <cp:lastModifiedBy>Пичугина Олеся</cp:lastModifiedBy>
  <cp:revision>76</cp:revision>
  <dcterms:modified xsi:type="dcterms:W3CDTF">2026-04-17T06:58:50Z</dcterms:modified>
</cp:coreProperties>
</file>