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7" r:id="rId4"/>
    <p:sldId id="261" r:id="rId5"/>
    <p:sldId id="263" r:id="rId6"/>
    <p:sldId id="264" r:id="rId7"/>
    <p:sldId id="265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5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59CAF"/>
    <a:srgbClr val="9933FF"/>
    <a:srgbClr val="0E6874"/>
    <a:srgbClr val="FFBF00"/>
    <a:srgbClr val="107482"/>
    <a:srgbClr val="FFDD7D"/>
    <a:srgbClr val="6ED5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98639-9110-4A5E-BA41-4E9647A93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0D16BC-2840-43A8-9E44-F0B5B1F93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FCF4A8-0A76-447A-830C-0ED9F1E4F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DD0F42-1D33-45FB-9F6B-B53B7EFFC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3B2F65-3457-4CF9-897B-AE893A20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4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50AB9-F59A-4770-BBA8-FF7C37DF5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49FA37-B9C3-4E41-A886-6FF235D77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B174A7-F996-4904-A526-E0A1EDA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F7161B-3728-43E3-A89D-4DD69C9B3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EE08EC-E32E-41A5-9B7F-84C8229CF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93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174C4D-F966-4AF4-B8FB-A17E779FE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B8FF6A-2C41-4F05-8FBB-F474A5CC3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BC3A67-FE92-4289-99D3-39234AD48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EA8A77-85A2-451C-9E9D-35D75661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7763CC-EC19-4B3A-A8C5-1535B50B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61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D28DE-2871-4F47-B4C1-4781D244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179ECB-E439-4523-8B08-649771E12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A65325-72EF-4134-B64D-A7C186A0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90B0FA-C74C-4166-A82F-7167FEE4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5AC895-07FB-4E45-981E-45D91954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2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95E45-E1D2-446A-85DA-560880D9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B149E0-661E-47AE-BFD5-9DEFFEE38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2471F-B31C-4DB2-A8D1-EA028206F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7D6967-BE47-4AC3-ACB1-996B43641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4833A6-8281-4CC1-A2AF-A5BDD68A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3AE6D-9A5B-4561-B581-4468FF3E5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8B20D8-99EA-40A2-9EA9-B750EC23A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9BD50C-B984-4E6C-A400-62B84953B1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9DA944-5E14-47F8-9B35-F7472DE6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0614F7-B2A6-4565-9BE1-EB4D976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B0B76E-D3B9-435E-8D1F-EDE58E45C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27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30EB4-3975-483A-9639-1795A744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2706FE-62FA-43B5-B1A1-DC98FEF0F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E2858A-F59B-4F9F-B0EE-F45E6C451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56957B0-6F94-4C28-BD8C-D41288808D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5999FE-4F01-4EF7-A3A6-0DDFFC1D2D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092657-BD58-4FBF-8BD9-60EE9775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DAC030-7454-479B-8C48-043EFD54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4D2BFD-7975-43BC-8263-939FE54A0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7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C3260-FA5E-4885-80BD-18C4523D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C42FEB-ABCD-4D75-9E3C-6B74EF7B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F189DB-4FA9-483E-A88E-94FD423C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BE105E-4571-4E3B-AAB9-EF649F9A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9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DD2DA54-2758-4166-95F0-CDEE7DDA1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0C133E-D66C-4DE4-8303-8532FC520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2DC0FF-7A74-4AD5-B3F4-664D05B0F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9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F433DF-2A51-4918-B08A-8A6E73A02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A8FB95-31D7-4A46-9984-96532B9CB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4469A1-1759-4935-9FA5-39BC87CEA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7AC9F7-679A-4C3C-B109-2EA22ADBB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37BD59-0A78-42DB-90B6-E6C83AB91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35FC13-2F7E-4B1E-9B6F-E1FA8274E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1895C-8053-4321-A97D-E82442525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556DAF6-A9D1-4FC3-A212-2B10ADB77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CB6EE-204A-46D7-80B1-ED38E2344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EC62FF-3A45-403D-B109-568D1219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B80932-DA6C-4333-84A1-CC83B126A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50F7A3-F3F7-45AC-986E-2AB86EC2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20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34147-305E-4D0F-888B-973355FF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F4E4C0-459B-4D69-B8EE-CFD920AAB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458F50-6E82-4C3F-A798-C4AAEFA1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97F41-3148-49C5-B1EC-4EE24BA1DCD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6B63D6-DA7C-408B-A4AC-693FE6609F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0797CB-2F6E-41C1-BDD1-DAFB61EDB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82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kostar@toipkro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oipkro.ru/event-all/nastavnichestvo-2025/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kostar@toipkro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891B7-94AF-4959-B8B0-604C3B2421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DBD1D7-32BF-4C6A-8AB6-4AB7B256DD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122C7B-E050-4D9C-865F-9EC5E88AC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282877C-4A86-45A6-091C-B636011721A1}"/>
              </a:ext>
            </a:extLst>
          </p:cNvPr>
          <p:cNvSpPr/>
          <p:nvPr/>
        </p:nvSpPr>
        <p:spPr>
          <a:xfrm>
            <a:off x="2501154" y="2193083"/>
            <a:ext cx="5416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E68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PT Astra Serif" panose="020A0603040505020204" pitchFamily="18" charset="-52"/>
              </a:rPr>
              <a:t>РЕГИОНАЛЬНЫЙ КОНКУРС</a:t>
            </a:r>
          </a:p>
          <a:p>
            <a:pPr algn="ctr"/>
            <a:r>
              <a:rPr lang="ru-RU" sz="2800" b="1" dirty="0">
                <a:solidFill>
                  <a:srgbClr val="0E68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PT Astra Serif" panose="020A0603040505020204" pitchFamily="18" charset="-52"/>
              </a:rPr>
              <a:t>«НАСТАВНИЧЕСТВО»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5975130-5D0A-1DC2-55C9-4DF623AB2FBF}"/>
              </a:ext>
            </a:extLst>
          </p:cNvPr>
          <p:cNvSpPr/>
          <p:nvPr/>
        </p:nvSpPr>
        <p:spPr>
          <a:xfrm>
            <a:off x="2175668" y="1132540"/>
            <a:ext cx="60673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159C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Arial"/>
              </a:rPr>
              <a:t>Установочный семинар</a:t>
            </a:r>
          </a:p>
        </p:txBody>
      </p:sp>
    </p:spTree>
    <p:extLst>
      <p:ext uri="{BB962C8B-B14F-4D97-AF65-F5344CB8AC3E}">
        <p14:creationId xmlns:p14="http://schemas.microsoft.com/office/powerpoint/2010/main" val="935992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BC3C3-2562-5426-AE57-8C0450CA5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F2548-5155-C726-3C82-6701DCF9F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BBAF740-412C-3B71-18FA-382CB54C6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6414830F-5D32-282D-4F5C-2ABDF6CE405F}"/>
              </a:ext>
            </a:extLst>
          </p:cNvPr>
          <p:cNvSpPr txBox="1">
            <a:spLocks/>
          </p:cNvSpPr>
          <p:nvPr/>
        </p:nvSpPr>
        <p:spPr>
          <a:xfrm>
            <a:off x="2420732" y="364868"/>
            <a:ext cx="7646634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Критерии оценивания  «Визитная карточка»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397996-3017-03F9-A875-CF3C15D53566}"/>
              </a:ext>
            </a:extLst>
          </p:cNvPr>
          <p:cNvSpPr/>
          <p:nvPr/>
        </p:nvSpPr>
        <p:spPr>
          <a:xfrm>
            <a:off x="519780" y="1574354"/>
            <a:ext cx="11152439" cy="341632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Информация в видеоролике отражает содержание и результаты практики наставничества участника</a:t>
            </a: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 видеоролике демонстрируется оригинальность практики наставничества участника, его личная педагогическая позиция и приоритеты в наставнической деятельности</a:t>
            </a: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 видеоролике информация представляется целостно и структурированно</a:t>
            </a: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Видеоряд, композиция и содержание видеоролика привлекают внимание и вызывают интерес</a:t>
            </a: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 видеоролике демонстрируется информационная, коммуникативная и языковая культура участника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71EF9-04AB-49A5-B695-F919DA3C59E2}"/>
              </a:ext>
            </a:extLst>
          </p:cNvPr>
          <p:cNvSpPr txBox="1"/>
          <p:nvPr/>
        </p:nvSpPr>
        <p:spPr>
          <a:xfrm>
            <a:off x="4297399" y="5075443"/>
            <a:ext cx="4282183" cy="923330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0 - не соответствует</a:t>
            </a:r>
          </a:p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1 - соответствует частично</a:t>
            </a:r>
          </a:p>
          <a:p>
            <a:pPr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2 - соответствует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4264572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4BDD-EF6F-8B39-64DD-5EB430035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FBC7B-B861-36D1-BC75-D7A24BE5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B2ECF12-948A-70A3-D4DA-A23F99DD1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43F80584-5538-F5FE-3294-1693AF535113}"/>
              </a:ext>
            </a:extLst>
          </p:cNvPr>
          <p:cNvSpPr txBox="1">
            <a:spLocks/>
          </p:cNvSpPr>
          <p:nvPr/>
        </p:nvSpPr>
        <p:spPr>
          <a:xfrm>
            <a:off x="1968077" y="759620"/>
            <a:ext cx="8982375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Конкурсное испытание «Характеристика профессиональной деятельности»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2D0EDC-2F92-2A91-7669-DB8B1FC372F3}"/>
              </a:ext>
            </a:extLst>
          </p:cNvPr>
          <p:cNvSpPr/>
          <p:nvPr/>
        </p:nvSpPr>
        <p:spPr>
          <a:xfrm>
            <a:off x="369094" y="2062569"/>
            <a:ext cx="10581357" cy="369331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Содержание информации о профессиональной деятельности участника, соответствующей номинации, в которой участник участвует в Конкурсе.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Содержание краткой характеристики практики наставничества участника с указанием цели и задач его работы, описание механизма реализации целей и задач его работы.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</a:rPr>
              <a:t>Содержание </a:t>
            </a: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указания на результаты (в том числе ожидаемые).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Формат *.</a:t>
            </a:r>
            <a:r>
              <a:rPr lang="ru-RU" sz="1800" b="1" dirty="0" err="1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doc</a:t>
            </a: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 либо *.</a:t>
            </a:r>
            <a:r>
              <a:rPr lang="ru-RU" sz="1800" b="1" dirty="0" err="1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docx</a:t>
            </a: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Формат страниц А4 (210x297 мм) и объем печатного текста (не считая приложений) не более 10 (десяти) страниц.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Возможность наличия рисунков, диаграмм, таблиц.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Фотографии мероприятий и прочие виды визуализации практики в качестве приложений к указанным материалам не принимаются и не оцениваются.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При приведении в указанных материалах фрагментов текстов из печатных изданий либо из сети «Интернет» материалы должны содержать ссылки на данные источники.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83439C-9C68-4620-B848-80E023EC5E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4" y="177006"/>
            <a:ext cx="1665894" cy="166589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0E273D-E449-4BA5-A756-9A5C5E62D690}"/>
              </a:ext>
            </a:extLst>
          </p:cNvPr>
          <p:cNvSpPr/>
          <p:nvPr/>
        </p:nvSpPr>
        <p:spPr>
          <a:xfrm>
            <a:off x="633877" y="737006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14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10581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16428-A569-645D-20E5-84CB8D470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3C94A-3631-6614-4ED3-06973617E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2A3C8D7-28EC-AB15-B1DE-01768F46F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48A3A6-9A48-DEE0-FEEC-93FDDF6BBAA9}"/>
              </a:ext>
            </a:extLst>
          </p:cNvPr>
          <p:cNvSpPr txBox="1"/>
          <p:nvPr/>
        </p:nvSpPr>
        <p:spPr>
          <a:xfrm>
            <a:off x="174043" y="1812176"/>
            <a:ext cx="116502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Система работы участника как наставника представлена целостно и структурированно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Актуальность наставнической практики участника Конкурса обоснована четко и убедительно, соответствует особенностям организации, являющейся местом работы участника, и особенностям наставляемых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Цели, задачи и планируемые результаты соответствуют заявленной участником номинации Конкурса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Представлены разнообразные формы работы участника с наставляемыми, подтверждена их эффективность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Представлены количественные и качественные результаты практики наставничества участника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Материалы участника представляют интерес для профессионального сообщества (формы наставничества универсальны, материалы по наставничеству могут применяться другими наставниками)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  <a:sym typeface="Arial"/>
              </a:rPr>
              <a:t>Отсутствуют орфографические, пунктуационные и грамматические ошибки</a:t>
            </a:r>
          </a:p>
        </p:txBody>
      </p:sp>
      <p:sp>
        <p:nvSpPr>
          <p:cNvPr id="10" name="Google Shape;83;p16">
            <a:extLst>
              <a:ext uri="{FF2B5EF4-FFF2-40B4-BE49-F238E27FC236}">
                <a16:creationId xmlns:a16="http://schemas.microsoft.com/office/drawing/2014/main" id="{066A9312-228D-4339-9D9F-0EAA68881117}"/>
              </a:ext>
            </a:extLst>
          </p:cNvPr>
          <p:cNvSpPr txBox="1">
            <a:spLocks/>
          </p:cNvSpPr>
          <p:nvPr/>
        </p:nvSpPr>
        <p:spPr>
          <a:xfrm>
            <a:off x="1667694" y="723713"/>
            <a:ext cx="8982375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Критерии оценивания «Характеристика профессиональной деятельности»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2E57AF-359D-48CC-8E25-80A44C7B87E1}"/>
              </a:ext>
            </a:extLst>
          </p:cNvPr>
          <p:cNvSpPr txBox="1"/>
          <p:nvPr/>
        </p:nvSpPr>
        <p:spPr>
          <a:xfrm>
            <a:off x="4422905" y="5311687"/>
            <a:ext cx="4282183" cy="923330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0 - не соответствует</a:t>
            </a:r>
          </a:p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1 - соответствует частично</a:t>
            </a:r>
          </a:p>
          <a:p>
            <a:pPr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2 - соответствует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3779982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8053F-E9D0-3EED-4905-AB84FEDA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7D4BB-AF22-25E1-E3B6-663E1B712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40B6E54-7F94-4D36-9F75-40877DA6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49FD6D61-559D-669B-3695-273E1C750532}"/>
              </a:ext>
            </a:extLst>
          </p:cNvPr>
          <p:cNvSpPr txBox="1">
            <a:spLocks/>
          </p:cNvSpPr>
          <p:nvPr/>
        </p:nvSpPr>
        <p:spPr>
          <a:xfrm>
            <a:off x="1676399" y="468312"/>
            <a:ext cx="9502589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Конкурсные испытания очного этапа для 5 финалистов в каждой номинации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269BB3-202F-0C55-B831-E2E1F41A9020}"/>
              </a:ext>
            </a:extLst>
          </p:cNvPr>
          <p:cNvSpPr txBox="1"/>
          <p:nvPr/>
        </p:nvSpPr>
        <p:spPr>
          <a:xfrm>
            <a:off x="3414983" y="2058352"/>
            <a:ext cx="58814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Отбор пяти финалистов в каждой номинации Конкурса из числа участников Конкурса, набравших наибольшее количество баллов по результатам оценивания жюри конкурсных материалов Заочного этапа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81E992-9617-4CBE-BF97-52172D2143EC}"/>
              </a:ext>
            </a:extLst>
          </p:cNvPr>
          <p:cNvSpPr/>
          <p:nvPr/>
        </p:nvSpPr>
        <p:spPr>
          <a:xfrm>
            <a:off x="3414983" y="4396336"/>
            <a:ext cx="4518782" cy="907941"/>
          </a:xfrm>
          <a:prstGeom prst="rect">
            <a:avLst/>
          </a:prstGeom>
          <a:solidFill>
            <a:srgbClr val="0E68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bg1"/>
                </a:solidFill>
              </a:rPr>
              <a:t>КИ «Мастерская наставника»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chemeClr val="bg1"/>
                </a:solidFill>
              </a:rPr>
              <a:t>КИ «Решение кейсов»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671638-77E2-4CEC-BDFF-FEF85E472B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72" y="2040779"/>
            <a:ext cx="1665894" cy="1665894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C22C14C-AB07-486D-AF74-14763829B38A}"/>
              </a:ext>
            </a:extLst>
          </p:cNvPr>
          <p:cNvSpPr/>
          <p:nvPr/>
        </p:nvSpPr>
        <p:spPr>
          <a:xfrm>
            <a:off x="1358655" y="2600779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15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99506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9A018-74BB-B15E-3E37-E355ED916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4A5C1-5B3E-6481-F1E7-FC28DD59A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C5BB681-958C-153D-4D66-FE33267D2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676BD9-CA25-76E1-F48C-7104BD17A9D1}"/>
              </a:ext>
            </a:extLst>
          </p:cNvPr>
          <p:cNvSpPr txBox="1"/>
          <p:nvPr/>
        </p:nvSpPr>
        <p:spPr>
          <a:xfrm>
            <a:off x="611861" y="2105960"/>
            <a:ext cx="111319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Демонстрация методической компетентности и собственного профессионального опыта в области наставничества.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Проведение учебно-методического занятия для коллег  с представлением эффективных практик организации процесса наставничества в соответствии с ценностными ориентирами, национальными и региональными приоритетами в сфере образования.</a:t>
            </a:r>
          </a:p>
          <a:p>
            <a:endParaRPr lang="ru-RU" b="1" dirty="0">
              <a:latin typeface="Segoe UI Variable Text Semibold" pitchFamily="2" charset="0"/>
            </a:endParaRPr>
          </a:p>
          <a:p>
            <a:r>
              <a:rPr lang="ru-RU" b="1" dirty="0">
                <a:latin typeface="Segoe UI Variable Text Semibold" pitchFamily="2" charset="0"/>
              </a:rPr>
              <a:t>Тему, содержание, форму проведения занятия и количественный состав группы для занятия финалист Конкурса определяет самостоятельно.</a:t>
            </a:r>
          </a:p>
        </p:txBody>
      </p:sp>
      <p:sp>
        <p:nvSpPr>
          <p:cNvPr id="9" name="Google Shape;83;p16">
            <a:extLst>
              <a:ext uri="{FF2B5EF4-FFF2-40B4-BE49-F238E27FC236}">
                <a16:creationId xmlns:a16="http://schemas.microsoft.com/office/drawing/2014/main" id="{E699119F-029C-4E11-B11A-DDB28B0A9B83}"/>
              </a:ext>
            </a:extLst>
          </p:cNvPr>
          <p:cNvSpPr txBox="1">
            <a:spLocks/>
          </p:cNvSpPr>
          <p:nvPr/>
        </p:nvSpPr>
        <p:spPr>
          <a:xfrm>
            <a:off x="1640801" y="405864"/>
            <a:ext cx="8677576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Конкурсное испытание «Мастерская наставника»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06B7777-7601-4D9B-A6B0-88D7C8BDF491}"/>
              </a:ext>
            </a:extLst>
          </p:cNvPr>
          <p:cNvSpPr/>
          <p:nvPr/>
        </p:nvSpPr>
        <p:spPr>
          <a:xfrm>
            <a:off x="2839958" y="4829556"/>
            <a:ext cx="3422609" cy="101566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 Variable Text Semibold" pitchFamily="2" charset="0"/>
              </a:rPr>
              <a:t>20 минут - занятие</a:t>
            </a:r>
          </a:p>
          <a:p>
            <a:pPr algn="ctr"/>
            <a:r>
              <a:rPr lang="ru-RU" sz="2000" b="1" dirty="0">
                <a:latin typeface="Segoe UI Variable Text Semibold" pitchFamily="2" charset="0"/>
              </a:rPr>
              <a:t>10 минут - анализ фокус группы и вопросы жюри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FA29332-BD18-4225-BEA0-AADE625E08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66" y="220033"/>
            <a:ext cx="1665894" cy="1665894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668A602-1BA8-46FE-AEC6-4077AF4FD861}"/>
              </a:ext>
            </a:extLst>
          </p:cNvPr>
          <p:cNvSpPr/>
          <p:nvPr/>
        </p:nvSpPr>
        <p:spPr>
          <a:xfrm>
            <a:off x="775949" y="780033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17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2842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07FC1-2120-9712-B572-25A818D71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E948B-3882-24D8-CE64-B4CFA4EDA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C830C14-D37D-ED13-87AD-83086AE65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0A3512E4-4009-3569-AF00-C867824147A3}"/>
              </a:ext>
            </a:extLst>
          </p:cNvPr>
          <p:cNvSpPr txBox="1">
            <a:spLocks/>
          </p:cNvSpPr>
          <p:nvPr/>
        </p:nvSpPr>
        <p:spPr>
          <a:xfrm>
            <a:off x="1957490" y="193238"/>
            <a:ext cx="8764298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Критерии оценивания испытания  «Мастерская наставника»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4A6422-6C2B-65D0-36F4-FCD9AC2AD8BC}"/>
              </a:ext>
            </a:extLst>
          </p:cNvPr>
          <p:cNvSpPr txBox="1"/>
          <p:nvPr/>
        </p:nvSpPr>
        <p:spPr>
          <a:xfrm>
            <a:off x="199956" y="1233389"/>
            <a:ext cx="11292797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59CAF"/>
              </a:buClr>
            </a:pPr>
            <a:r>
              <a:rPr lang="ru-RU" b="1" dirty="0">
                <a:latin typeface="Segoe UI Variable Text Semibold" pitchFamily="2" charset="0"/>
              </a:rPr>
              <a:t>В ходе занятия: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Обоснована актуальность представляемой практики наставничества и ее значимость для достижения целей наставнической деятельности в соответствии с выбранной номинацией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Продемонстрирована практическая направленность технологий, методов, приемов на достижение результата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Представлены методы работы с наставляемыми, учитывающие их запросы и потребности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Показана возможность тиражирования практики наставничества, предложены конкретные рекомендации по ее использованию и адаптации к иным условиям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Продемонстрирован оптимальный объем содержания занятия, обеспечена четкая ее структура и хронометраж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Оптимально использованы средства наглядности, раздаточный материал и иные подобные материалы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Точно и корректно использовалась профессиональная терминология, не допускались речевые ошибки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Демонстрировались владение навыками публичного выступления, приемы привлечения внимания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Стимулировался интерес профессиональной аудитории, от аудитории была получена позитивная обратная связь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600" b="1" dirty="0">
                <a:latin typeface="Segoe UI Variable Text Semibold" pitchFamily="2" charset="0"/>
              </a:rPr>
              <a:t>Демонстрировалась рефлексивная культура, оценивалась степень реализации цели занятия и достижения планируемых результатов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0C320B-6819-47C6-8E27-9838B3373EF6}"/>
              </a:ext>
            </a:extLst>
          </p:cNvPr>
          <p:cNvSpPr txBox="1"/>
          <p:nvPr/>
        </p:nvSpPr>
        <p:spPr>
          <a:xfrm>
            <a:off x="5686930" y="5181838"/>
            <a:ext cx="3466036" cy="923330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0 - не соответствует</a:t>
            </a:r>
          </a:p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1 - соответствует частично</a:t>
            </a:r>
          </a:p>
          <a:p>
            <a:pPr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2 - соответствует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3564482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4F25E-DE03-C1A8-699F-C8E60CBC2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36CFC-217C-E28D-672C-005745744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28B3E1E-714A-2061-99B9-2AEB9061B7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1013E871-94A9-FFC9-E576-CB0526BFE46B}"/>
              </a:ext>
            </a:extLst>
          </p:cNvPr>
          <p:cNvSpPr txBox="1">
            <a:spLocks/>
          </p:cNvSpPr>
          <p:nvPr/>
        </p:nvSpPr>
        <p:spPr>
          <a:xfrm>
            <a:off x="2020244" y="767486"/>
            <a:ext cx="8688098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Групповое конкурсное испытание «Решение кейсов»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7FCF4D-A6B3-F624-BAEE-7D867C52E83C}"/>
              </a:ext>
            </a:extLst>
          </p:cNvPr>
          <p:cNvSpPr txBox="1"/>
          <p:nvPr/>
        </p:nvSpPr>
        <p:spPr>
          <a:xfrm>
            <a:off x="651307" y="2437546"/>
            <a:ext cx="981946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Segoe UI Variable Text Semibold" pitchFamily="2" charset="0"/>
              </a:rPr>
              <a:t>Обсуждение финалистами в одной из номинаций в присутствии жюри Конкурса педагогической ситуации, отражающей проблемные моменты работы наставника, по итогам которого финалисты Конкурса должны предложить жюри Конкурса свои решения в отношении указанной проблемной ситуации.</a:t>
            </a:r>
          </a:p>
          <a:p>
            <a:endParaRPr lang="ru-RU" sz="1600" b="1" dirty="0">
              <a:latin typeface="Segoe UI Variable Text Semibold" pitchFamily="2" charset="0"/>
            </a:endParaRPr>
          </a:p>
          <a:p>
            <a:endParaRPr lang="ru-RU" sz="1600" b="1" dirty="0">
              <a:latin typeface="Segoe UI Variable Text Semibold" pitchFamily="2" charset="0"/>
            </a:endParaRPr>
          </a:p>
          <a:p>
            <a:r>
              <a:rPr lang="ru-RU" sz="1600" b="1" dirty="0">
                <a:latin typeface="Segoe UI Variable Text Semibold" pitchFamily="2" charset="0"/>
              </a:rPr>
              <a:t>Участникам группы предлагается для обсуждения поочередно две педагогические ситуации.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674AD5-6FCE-4788-B5D6-627F580813AC}"/>
              </a:ext>
            </a:extLst>
          </p:cNvPr>
          <p:cNvSpPr/>
          <p:nvPr/>
        </p:nvSpPr>
        <p:spPr>
          <a:xfrm>
            <a:off x="1527186" y="4639488"/>
            <a:ext cx="5187380" cy="1015663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ru-RU" sz="2000" b="1" dirty="0">
                <a:latin typeface="Segoe UI Variable Text Semibold" pitchFamily="2" charset="0"/>
              </a:rPr>
              <a:t>Обсуждение - 15 минут</a:t>
            </a:r>
          </a:p>
          <a:p>
            <a:r>
              <a:rPr lang="ru-RU" sz="2000" b="1" dirty="0">
                <a:latin typeface="Segoe UI Variable Text Semibold" pitchFamily="2" charset="0"/>
              </a:rPr>
              <a:t>Защита перед жюри Конкурса - 5 минут</a:t>
            </a:r>
          </a:p>
          <a:p>
            <a:r>
              <a:rPr lang="ru-RU" sz="2000" b="1" dirty="0">
                <a:latin typeface="Segoe UI Variable Text Semibold" pitchFamily="2" charset="0"/>
              </a:rPr>
              <a:t>Вопросы жюри Конкурса - 5 минут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4F6649-D8E9-4EEC-AAEC-CFA35AF38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8" y="494133"/>
            <a:ext cx="1665894" cy="166589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D4219A-91F6-4E0A-89BD-B0CF53214B3D}"/>
              </a:ext>
            </a:extLst>
          </p:cNvPr>
          <p:cNvSpPr/>
          <p:nvPr/>
        </p:nvSpPr>
        <p:spPr>
          <a:xfrm>
            <a:off x="792067" y="1027906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18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432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2A731-3D87-E5D3-5180-3615774B8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A405C-5F3A-F5C6-AB7E-4711267C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D29684FE-3DAB-974C-805E-5DE6B0844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542DFC49-1B14-DE5B-3C53-31D505A741C3}"/>
              </a:ext>
            </a:extLst>
          </p:cNvPr>
          <p:cNvSpPr txBox="1">
            <a:spLocks/>
          </p:cNvSpPr>
          <p:nvPr/>
        </p:nvSpPr>
        <p:spPr>
          <a:xfrm>
            <a:off x="1934354" y="315532"/>
            <a:ext cx="8323292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Критерии оценивания испытания  «Решение кейсов»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D849F7-3007-E75B-4DFF-397D85A642CC}"/>
              </a:ext>
            </a:extLst>
          </p:cNvPr>
          <p:cNvSpPr txBox="1"/>
          <p:nvPr/>
        </p:nvSpPr>
        <p:spPr>
          <a:xfrm>
            <a:off x="565964" y="1875118"/>
            <a:ext cx="101363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Критическое мышление: способность определять проблему и этапы ее решения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Креативность и оригинальность предлагаемых решений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Коммуникации в команде: владение техниками и приемами общения (слушания, убеждения) и вовлечения в деятельность членов команды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Способность предлагать решения на основе практического опыта, учитывать при принятии решения интересы участников образовательных отношений (обучающихся, их родителей, педагогических работников, образовательной организации)</a:t>
            </a:r>
          </a:p>
          <a:p>
            <a:pPr marL="285750" indent="-285750" algn="just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b="1" dirty="0">
                <a:latin typeface="Segoe UI Variable Text Semibold" pitchFamily="2" charset="0"/>
              </a:rPr>
              <a:t>Владение культурой речи, корректное применение профессиональной лексики</a:t>
            </a:r>
            <a:endParaRPr lang="ru-RU" sz="1600" b="1" dirty="0">
              <a:latin typeface="Segoe UI Variable Text Semibol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0690DB-8010-4E51-936F-3D6BD23A251F}"/>
              </a:ext>
            </a:extLst>
          </p:cNvPr>
          <p:cNvSpPr txBox="1"/>
          <p:nvPr/>
        </p:nvSpPr>
        <p:spPr>
          <a:xfrm>
            <a:off x="5634139" y="4852868"/>
            <a:ext cx="3466036" cy="923330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0 - не соответствует</a:t>
            </a:r>
          </a:p>
          <a:p>
            <a:pPr algn="just"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1 - соответствует частично</a:t>
            </a:r>
          </a:p>
          <a:p>
            <a:pPr>
              <a:buNone/>
            </a:pPr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  <a:sym typeface="Arial"/>
              </a:rPr>
              <a:t>2 - соответствует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866632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4ED9B-568E-AB6B-C6A0-CDB6CA950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4E12D-F058-658E-A98C-5D49AF565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147C757-6C88-F246-9C3B-E09BB025EB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CD0B8A38-5142-02BD-7908-3EBFF5446562}"/>
              </a:ext>
            </a:extLst>
          </p:cNvPr>
          <p:cNvSpPr txBox="1">
            <a:spLocks/>
          </p:cNvSpPr>
          <p:nvPr/>
        </p:nvSpPr>
        <p:spPr>
          <a:xfrm>
            <a:off x="2098181" y="319059"/>
            <a:ext cx="8309843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Определение и награждение победителей в каждой номинации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43538B-DDEE-43DA-9D7D-E2CC83903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84" y="1771995"/>
            <a:ext cx="4251882" cy="24465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9CDB1A-7F81-0994-3F84-D4BDF1DA764F}"/>
              </a:ext>
            </a:extLst>
          </p:cNvPr>
          <p:cNvSpPr txBox="1"/>
          <p:nvPr/>
        </p:nvSpPr>
        <p:spPr>
          <a:xfrm>
            <a:off x="4795111" y="1690688"/>
            <a:ext cx="61782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just">
              <a:buNone/>
            </a:pPr>
            <a:r>
              <a:rPr lang="ru-RU" b="1" dirty="0">
                <a:latin typeface="Segoe UI Variable Text Semibold" pitchFamily="2" charset="0"/>
              </a:rPr>
              <a:t>Итоговый рейтинг финалистов Конкурса составляется по количеству баллов, набранных ими во втором и третьем этапах Конкурса. При равенстве баллов, набранных финалистами Конкурса во втором и третьем этапах, приоритет дается участнику, набравшему большее количество баллов в третьем (очном) этапе Конкурса.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94B3687-53E0-4C9C-82ED-E8D37317B039}"/>
              </a:ext>
            </a:extLst>
          </p:cNvPr>
          <p:cNvSpPr/>
          <p:nvPr/>
        </p:nvSpPr>
        <p:spPr>
          <a:xfrm>
            <a:off x="4307782" y="4374776"/>
            <a:ext cx="5392029" cy="132343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b="1" dirty="0">
                <a:latin typeface="Segoe UI Variable Text Semibold" pitchFamily="2" charset="0"/>
              </a:rPr>
              <a:t>150 тысяч рублей - победителю</a:t>
            </a:r>
          </a:p>
          <a:p>
            <a:pPr>
              <a:spcAft>
                <a:spcPts val="1200"/>
              </a:spcAft>
            </a:pPr>
            <a:r>
              <a:rPr lang="ru-RU" sz="2000" b="1" dirty="0">
                <a:latin typeface="Segoe UI Variable Text Semibold" pitchFamily="2" charset="0"/>
              </a:rPr>
              <a:t>100 тысяч рублей – призеру (2-е место)</a:t>
            </a:r>
          </a:p>
          <a:p>
            <a:pPr>
              <a:spcAft>
                <a:spcPts val="1200"/>
              </a:spcAft>
            </a:pPr>
            <a:r>
              <a:rPr lang="ru-RU" sz="2000" b="1" dirty="0">
                <a:latin typeface="Segoe UI Variable Text Semibold" pitchFamily="2" charset="0"/>
              </a:rPr>
              <a:t>75 тысяч рублей - призеру (3-е место)</a:t>
            </a:r>
          </a:p>
        </p:txBody>
      </p:sp>
    </p:spTree>
    <p:extLst>
      <p:ext uri="{BB962C8B-B14F-4D97-AF65-F5344CB8AC3E}">
        <p14:creationId xmlns:p14="http://schemas.microsoft.com/office/powerpoint/2010/main" val="3576337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363E-F9DC-8930-8872-3C8B9D024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92DA1-31F9-1AB8-D6E6-55173395D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73391C6-F398-ECC8-D2D8-893A58645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573F04-40E6-7E3A-4BFF-AAA79961529A}"/>
              </a:ext>
            </a:extLst>
          </p:cNvPr>
          <p:cNvSpPr txBox="1"/>
          <p:nvPr/>
        </p:nvSpPr>
        <p:spPr>
          <a:xfrm>
            <a:off x="1939755" y="2552936"/>
            <a:ext cx="843241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3200" b="1" dirty="0">
                <a:latin typeface="Segoe UI Variable Text Semibold" pitchFamily="2" charset="0"/>
              </a:rPr>
              <a:t>Костарева Арина Юрьевна, эксперт ЦРПК ТОИПКРО.</a:t>
            </a:r>
          </a:p>
          <a:p>
            <a:pPr>
              <a:spcAft>
                <a:spcPts val="1200"/>
              </a:spcAft>
              <a:defRPr/>
            </a:pPr>
            <a:r>
              <a:rPr lang="en-US" sz="3200" b="1" dirty="0">
                <a:latin typeface="Segoe UI Variable Text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kostar@toipkro.ru</a:t>
            </a:r>
            <a:r>
              <a:rPr lang="ru-RU" sz="3200" b="1" dirty="0">
                <a:latin typeface="Segoe UI Variable Text Semibold" pitchFamily="2" charset="0"/>
              </a:rPr>
              <a:t> </a:t>
            </a:r>
          </a:p>
          <a:p>
            <a:pPr>
              <a:spcAft>
                <a:spcPts val="1200"/>
              </a:spcAft>
              <a:defRPr/>
            </a:pPr>
            <a:r>
              <a:rPr lang="ru-RU" sz="3200" b="1" dirty="0">
                <a:latin typeface="Segoe UI Variable Text Semibold" pitchFamily="2" charset="0"/>
              </a:rPr>
              <a:t>(3822) 90-20-56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783DAD-E408-426E-A462-F250CDF9F1E0}"/>
              </a:ext>
            </a:extLst>
          </p:cNvPr>
          <p:cNvSpPr txBox="1"/>
          <p:nvPr/>
        </p:nvSpPr>
        <p:spPr>
          <a:xfrm>
            <a:off x="4310529" y="537248"/>
            <a:ext cx="3570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Arial"/>
                <a:sym typeface="Arial"/>
              </a:rPr>
              <a:t>КОНТАКТЫ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30CD4E6-4FB6-4CF3-950C-0242D62948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153" y="4374882"/>
            <a:ext cx="517602" cy="5176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44B9D2-A375-4C7F-A6A2-93F08FEE35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124" y="3726816"/>
            <a:ext cx="530631" cy="53063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5779ED-FBB5-48D9-BF8A-EAC37D2AAF22}"/>
              </a:ext>
            </a:extLst>
          </p:cNvPr>
          <p:cNvSpPr/>
          <p:nvPr/>
        </p:nvSpPr>
        <p:spPr>
          <a:xfrm>
            <a:off x="1939755" y="1617056"/>
            <a:ext cx="4810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59CAF"/>
                </a:solidFill>
                <a:latin typeface="Segoe UI Variable Text Semibold" pitchFamily="2" charset="0"/>
              </a:rPr>
              <a:t>Координатор Конкурса:</a:t>
            </a:r>
            <a:endParaRPr lang="ru-RU" sz="3200" dirty="0">
              <a:solidFill>
                <a:srgbClr val="159C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6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Google Shape;83;p16">
            <a:extLst>
              <a:ext uri="{FF2B5EF4-FFF2-40B4-BE49-F238E27FC236}">
                <a16:creationId xmlns:a16="http://schemas.microsoft.com/office/drawing/2014/main" id="{C492803D-E32B-46CF-ABCC-C7792C397343}"/>
              </a:ext>
            </a:extLst>
          </p:cNvPr>
          <p:cNvSpPr txBox="1">
            <a:spLocks/>
          </p:cNvSpPr>
          <p:nvPr/>
        </p:nvSpPr>
        <p:spPr>
          <a:xfrm>
            <a:off x="838200" y="296641"/>
            <a:ext cx="10737028" cy="82841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  <a:sym typeface="Trebuchet MS"/>
              </a:rPr>
              <a:t>На какие документы ориентируемся?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07716A-17ED-4BE8-A070-2BFBFE076A7E}"/>
              </a:ext>
            </a:extLst>
          </p:cNvPr>
          <p:cNvSpPr/>
          <p:nvPr/>
        </p:nvSpPr>
        <p:spPr>
          <a:xfrm>
            <a:off x="2029147" y="1421700"/>
            <a:ext cx="31059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Приказ Департамента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образования Томской области от 06.06.2025 № 65п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«Об утверждении Положения о Региональном конкурсе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«Наставничество»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669F1A-4FD9-4E88-A53A-156628D1896E}"/>
              </a:ext>
            </a:extLst>
          </p:cNvPr>
          <p:cNvSpPr/>
          <p:nvPr/>
        </p:nvSpPr>
        <p:spPr>
          <a:xfrm>
            <a:off x="2029147" y="4093827"/>
            <a:ext cx="29432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Распоряжение Департамента образования Томской области</a:t>
            </a:r>
            <a:endParaRPr lang="ru-RU" sz="1800" b="1" dirty="0">
              <a:solidFill>
                <a:schemeClr val="tx1"/>
              </a:solidFill>
              <a:highlight>
                <a:srgbClr val="FFFF00"/>
              </a:highlight>
              <a:latin typeface="Segoe UI Variable Text Semibold" pitchFamily="2" charset="0"/>
              <a:ea typeface="Trebuchet MS"/>
              <a:cs typeface="Trebuchet MS"/>
            </a:endParaRP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Trebuchet MS"/>
                <a:cs typeface="Trebuchet MS"/>
              </a:rPr>
              <a:t>«О проведении Регионального конкурса </a:t>
            </a:r>
            <a:r>
              <a:rPr lang="ru-RU" b="1" dirty="0">
                <a:latin typeface="Segoe UI Variable Text Semibold" pitchFamily="2" charset="0"/>
                <a:ea typeface="Trebuchet MS"/>
                <a:cs typeface="Trebuchet MS"/>
              </a:rPr>
              <a:t>«Наставничество»</a:t>
            </a: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Trebuchet MS"/>
              <a:cs typeface="Trebuchet M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06E493-BC93-4814-89DD-FB2714C607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79" y="1142117"/>
            <a:ext cx="1439068" cy="14390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C9FF12-A439-4B81-BF9A-D0B7A34DD1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64298"/>
            <a:ext cx="3105945" cy="310594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9605990-F350-4201-9C5A-CCD7A12C87CF}"/>
              </a:ext>
            </a:extLst>
          </p:cNvPr>
          <p:cNvSpPr/>
          <p:nvPr/>
        </p:nvSpPr>
        <p:spPr>
          <a:xfrm>
            <a:off x="5988050" y="4509482"/>
            <a:ext cx="5565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https://toipkro.ru/event-all/nastavnichestvo-2025/</a:t>
            </a:r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9967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FE302-EEB9-4D27-9909-06A929D52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21A78A-DDC6-4C62-A594-F1F528B66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91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6519F-A6AA-2424-2C41-B4E83BA6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8AF63-DA17-17DA-EA47-6C6E1C8D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6EEE80E-83A2-0C68-960F-231958C85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" y="21519"/>
            <a:ext cx="12192000" cy="6858000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FA9BFE-8415-5BE9-DBD3-5EA94D1E64F2}"/>
              </a:ext>
            </a:extLst>
          </p:cNvPr>
          <p:cNvSpPr/>
          <p:nvPr/>
        </p:nvSpPr>
        <p:spPr>
          <a:xfrm>
            <a:off x="520357" y="1057489"/>
            <a:ext cx="1894172" cy="64633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</a:rPr>
              <a:t>«Наставник от производства»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6BFDDE-2F9B-835D-C55C-4F3F48BA4594}"/>
              </a:ext>
            </a:extLst>
          </p:cNvPr>
          <p:cNvSpPr/>
          <p:nvPr/>
        </p:nvSpPr>
        <p:spPr>
          <a:xfrm>
            <a:off x="3405895" y="1035816"/>
            <a:ext cx="2120814" cy="646331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Segoe UI Variable Text Semibold" pitchFamily="2" charset="0"/>
              </a:rPr>
              <a:t>«Наставник для обучающихся»</a:t>
            </a:r>
          </a:p>
        </p:txBody>
      </p:sp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96244817-C675-6569-AB74-EBE86C370AE8}"/>
              </a:ext>
            </a:extLst>
          </p:cNvPr>
          <p:cNvSpPr txBox="1">
            <a:spLocks/>
          </p:cNvSpPr>
          <p:nvPr/>
        </p:nvSpPr>
        <p:spPr>
          <a:xfrm>
            <a:off x="3348143" y="318708"/>
            <a:ext cx="5287170" cy="52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Номинации конкурса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FF08EA-0C63-48B0-DA5B-AAE115300227}"/>
              </a:ext>
            </a:extLst>
          </p:cNvPr>
          <p:cNvSpPr/>
          <p:nvPr/>
        </p:nvSpPr>
        <p:spPr>
          <a:xfrm>
            <a:off x="6493235" y="1049642"/>
            <a:ext cx="2120814" cy="64633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Segoe UI Variable Text Semibold" pitchFamily="2" charset="0"/>
              </a:rPr>
              <a:t>«Наставник для педагога»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E4A9BA5-0EB9-6FFA-B942-F765FDB38078}"/>
              </a:ext>
            </a:extLst>
          </p:cNvPr>
          <p:cNvSpPr/>
          <p:nvPr/>
        </p:nvSpPr>
        <p:spPr>
          <a:xfrm>
            <a:off x="9564700" y="1049642"/>
            <a:ext cx="2120814" cy="646331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Segoe UI Variable Text Semibold" pitchFamily="2" charset="0"/>
              </a:rPr>
              <a:t>«Наставник для руководителя»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06622A-3FE8-DBF5-52C1-D104C0FE47ED}"/>
              </a:ext>
            </a:extLst>
          </p:cNvPr>
          <p:cNvSpPr txBox="1"/>
          <p:nvPr/>
        </p:nvSpPr>
        <p:spPr>
          <a:xfrm>
            <a:off x="6373736" y="2184007"/>
            <a:ext cx="2414347" cy="3693319"/>
          </a:xfrm>
          <a:prstGeom prst="rect">
            <a:avLst/>
          </a:prstGeom>
          <a:solidFill>
            <a:srgbClr val="FFDD7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 Variable Text Semibold" pitchFamily="2" charset="0"/>
              </a:rPr>
              <a:t>для педагогических и руководящих работников ОО, организаций ДО, ДПО и ПОО, осуществляющие функцию наставника, стаж работы в ОО системы образования ТО которых не менее трех лет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7216C2-9F6B-2311-AE1A-F0995565EC35}"/>
              </a:ext>
            </a:extLst>
          </p:cNvPr>
          <p:cNvSpPr txBox="1"/>
          <p:nvPr/>
        </p:nvSpPr>
        <p:spPr>
          <a:xfrm>
            <a:off x="9440288" y="2159155"/>
            <a:ext cx="2476120" cy="3693319"/>
          </a:xfrm>
          <a:prstGeom prst="rect">
            <a:avLst/>
          </a:prstGeom>
          <a:solidFill>
            <a:srgbClr val="6ED5E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 Variable Text Semibold" pitchFamily="2" charset="0"/>
              </a:rPr>
              <a:t>для руководителей ОО, организаций ДО, ДПО и ПОО, осуществляющие функцию наставника в отношении другого руководителя ОО, стаж работы в ОО системы образования ТО которых не менее трех лет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A1F105-67FC-6673-BF94-58B18DABC770}"/>
              </a:ext>
            </a:extLst>
          </p:cNvPr>
          <p:cNvSpPr txBox="1"/>
          <p:nvPr/>
        </p:nvSpPr>
        <p:spPr>
          <a:xfrm>
            <a:off x="3277685" y="2184007"/>
            <a:ext cx="2414347" cy="3693319"/>
          </a:xfrm>
          <a:prstGeom prst="rect">
            <a:avLst/>
          </a:prstGeom>
          <a:solidFill>
            <a:srgbClr val="6ED5E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 Variable Text Semibold" pitchFamily="2" charset="0"/>
              </a:rPr>
              <a:t>для педагогических и руководящих работников ОО, организаций ДО, ДПО и ПОО, осуществляющие функцию наставника, стаж работы в ОО системы образования ТО которых не менее трех лет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46F932-62F8-D56B-16EC-72F42FF14524}"/>
              </a:ext>
            </a:extLst>
          </p:cNvPr>
          <p:cNvSpPr txBox="1"/>
          <p:nvPr/>
        </p:nvSpPr>
        <p:spPr>
          <a:xfrm>
            <a:off x="436028" y="2184007"/>
            <a:ext cx="2066539" cy="2585323"/>
          </a:xfrm>
          <a:prstGeom prst="rect">
            <a:avLst/>
          </a:prstGeom>
          <a:solidFill>
            <a:srgbClr val="FFDD7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Segoe UI Variable Text Semibold" pitchFamily="2" charset="0"/>
              </a:rPr>
              <a:t>для специалистов предприятий и организаций, осуществляющих руководство производственной практикой студентов ПОО</a:t>
            </a:r>
          </a:p>
        </p:txBody>
      </p:sp>
    </p:spTree>
    <p:extLst>
      <p:ext uri="{BB962C8B-B14F-4D97-AF65-F5344CB8AC3E}">
        <p14:creationId xmlns:p14="http://schemas.microsoft.com/office/powerpoint/2010/main" val="39008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07716A-17ED-4BE8-A070-2BFBFE076A7E}"/>
              </a:ext>
            </a:extLst>
          </p:cNvPr>
          <p:cNvSpPr/>
          <p:nvPr/>
        </p:nvSpPr>
        <p:spPr>
          <a:xfrm>
            <a:off x="389241" y="1663292"/>
            <a:ext cx="3303694" cy="1323439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1 этап (заочный)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прием заявок и конкурсных материалов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06 октября – 21 октября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669F1A-4FD9-4E88-A53A-156628D1896E}"/>
              </a:ext>
            </a:extLst>
          </p:cNvPr>
          <p:cNvSpPr/>
          <p:nvPr/>
        </p:nvSpPr>
        <p:spPr>
          <a:xfrm>
            <a:off x="4000187" y="2649007"/>
            <a:ext cx="3801359" cy="193899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2 этап (заочный)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оценка конкурсных материалов и определение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20  финалистов конкурса (по 5 в каждой номинации)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22 октября – 10 ноября</a:t>
            </a:r>
          </a:p>
        </p:txBody>
      </p:sp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29EAA3E6-264D-482D-92F5-AEA3EF76F597}"/>
              </a:ext>
            </a:extLst>
          </p:cNvPr>
          <p:cNvSpPr txBox="1">
            <a:spLocks/>
          </p:cNvSpPr>
          <p:nvPr/>
        </p:nvSpPr>
        <p:spPr>
          <a:xfrm>
            <a:off x="3452287" y="15701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Этапы конкурса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219A5AF-C249-4238-AD7E-D1AF8545BFF5}"/>
              </a:ext>
            </a:extLst>
          </p:cNvPr>
          <p:cNvSpPr/>
          <p:nvPr/>
        </p:nvSpPr>
        <p:spPr>
          <a:xfrm>
            <a:off x="8108798" y="1663292"/>
            <a:ext cx="2989508" cy="1350835"/>
          </a:xfrm>
          <a:prstGeom prst="rect">
            <a:avLst/>
          </a:prstGeom>
          <a:solidFill>
            <a:srgbClr val="159CA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3 этап (очный)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Конкурса для 20 финалистов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11 ноября – 05 декабря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B1182A-A603-492C-812B-736EEB473092}"/>
              </a:ext>
            </a:extLst>
          </p:cNvPr>
          <p:cNvSpPr/>
          <p:nvPr/>
        </p:nvSpPr>
        <p:spPr>
          <a:xfrm>
            <a:off x="654424" y="3382346"/>
            <a:ext cx="2711823" cy="1400383"/>
          </a:xfrm>
          <a:prstGeom prst="rect">
            <a:avLst/>
          </a:prstGeom>
          <a:solidFill>
            <a:srgbClr val="0E68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FFFFFF"/>
                </a:solidFill>
                <a:latin typeface="Segoe UI Variable Text Semibold" pitchFamily="2" charset="0"/>
              </a:rPr>
              <a:t>КИ «Визитная карточка»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FFFFFF"/>
                </a:solidFill>
                <a:latin typeface="Segoe UI Variable Text Semibold" pitchFamily="2" charset="0"/>
              </a:rPr>
              <a:t>КИ «Характеристика профессиональной деятельности»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097989-FC9F-43EE-AD66-A06B7B548036}"/>
              </a:ext>
            </a:extLst>
          </p:cNvPr>
          <p:cNvSpPr/>
          <p:nvPr/>
        </p:nvSpPr>
        <p:spPr>
          <a:xfrm>
            <a:off x="8316387" y="3381376"/>
            <a:ext cx="2528047" cy="1154162"/>
          </a:xfrm>
          <a:prstGeom prst="rect">
            <a:avLst/>
          </a:prstGeom>
          <a:solidFill>
            <a:srgbClr val="0E68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FFFFFF"/>
                </a:solidFill>
                <a:latin typeface="Segoe UI Variable Text Semibold" pitchFamily="2" charset="0"/>
              </a:rPr>
              <a:t>КИ «Мастерская наставника»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600" b="1" dirty="0">
                <a:solidFill>
                  <a:srgbClr val="FFFFFF"/>
                </a:solidFill>
                <a:latin typeface="Segoe UI Variable Text Semibold" pitchFamily="2" charset="0"/>
              </a:rPr>
              <a:t>КИ «Решение кейсов»</a:t>
            </a:r>
          </a:p>
        </p:txBody>
      </p:sp>
    </p:spTree>
    <p:extLst>
      <p:ext uri="{BB962C8B-B14F-4D97-AF65-F5344CB8AC3E}">
        <p14:creationId xmlns:p14="http://schemas.microsoft.com/office/powerpoint/2010/main" val="1934503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29EAA3E6-264D-482D-92F5-AEA3EF76F597}"/>
              </a:ext>
            </a:extLst>
          </p:cNvPr>
          <p:cNvSpPr txBox="1">
            <a:spLocks/>
          </p:cNvSpPr>
          <p:nvPr/>
        </p:nvSpPr>
        <p:spPr>
          <a:xfrm>
            <a:off x="2430555" y="365125"/>
            <a:ext cx="678703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Конкурсные испытания </a:t>
            </a:r>
            <a:b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</a:br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заочного этапа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B1182A-A603-492C-812B-736EEB473092}"/>
              </a:ext>
            </a:extLst>
          </p:cNvPr>
          <p:cNvSpPr/>
          <p:nvPr/>
        </p:nvSpPr>
        <p:spPr>
          <a:xfrm>
            <a:off x="439272" y="2055813"/>
            <a:ext cx="8778313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spcAft>
                <a:spcPts val="600"/>
              </a:spcAft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latin typeface="Segoe UI Variable Text Semibold" pitchFamily="2" charset="0"/>
              </a:rPr>
              <a:t>КИ «Визитная карточка»</a:t>
            </a:r>
          </a:p>
          <a:p>
            <a:pPr indent="-285750">
              <a:spcAft>
                <a:spcPts val="600"/>
              </a:spcAft>
              <a:buClr>
                <a:srgbClr val="159CAF"/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latin typeface="Segoe UI Variable Text Semibold" pitchFamily="2" charset="0"/>
              </a:rPr>
              <a:t>КИ «Характеристика профессиональной деятельности»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8B00864-4312-4A7D-92C6-F4B0F3118A3D}"/>
              </a:ext>
            </a:extLst>
          </p:cNvPr>
          <p:cNvSpPr/>
          <p:nvPr/>
        </p:nvSpPr>
        <p:spPr>
          <a:xfrm>
            <a:off x="2745657" y="3793585"/>
            <a:ext cx="6156826" cy="193899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Материалы заочного этапа подаются в период с 06 по 21 октября 2025 года включительно (до 17:00) на адрес электронной почты </a:t>
            </a:r>
            <a:r>
              <a:rPr lang="en-US" sz="2000" b="1" dirty="0" err="1">
                <a:solidFill>
                  <a:srgbClr val="FFFFFF"/>
                </a:solidFill>
                <a:latin typeface="Segoe UI Variable Text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kostar</a:t>
            </a:r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@toipkro.ru</a:t>
            </a:r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 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или по адресу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г. Томск, ул. Пирогова, 10, </a:t>
            </a:r>
            <a:r>
              <a:rPr lang="ru-RU" sz="2000" b="1" dirty="0" err="1">
                <a:solidFill>
                  <a:srgbClr val="FFFFFF"/>
                </a:solidFill>
                <a:latin typeface="Segoe UI Variable Text Semibold" pitchFamily="2" charset="0"/>
              </a:rPr>
              <a:t>каб</a:t>
            </a:r>
            <a:r>
              <a:rPr lang="ru-RU" sz="2000" b="1" dirty="0">
                <a:solidFill>
                  <a:srgbClr val="FFFFFF"/>
                </a:solidFill>
                <a:latin typeface="Segoe UI Variable Text Semibold" pitchFamily="2" charset="0"/>
              </a:rPr>
              <a:t>. 20</a:t>
            </a:r>
            <a:r>
              <a:rPr lang="en-US" sz="2000" b="1" dirty="0">
                <a:solidFill>
                  <a:srgbClr val="FFFFFF"/>
                </a:solidFill>
                <a:latin typeface="Segoe UI Variable Text Semibold" pitchFamily="2" charset="0"/>
              </a:rPr>
              <a:t>2</a:t>
            </a:r>
            <a:endParaRPr lang="ru-RU" sz="2000" b="1" dirty="0">
              <a:solidFill>
                <a:srgbClr val="FFFFFF"/>
              </a:solidFill>
              <a:latin typeface="Segoe UI Variable Text Semibold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DFC09-4215-4E49-9249-943973FA29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73" y="4697107"/>
            <a:ext cx="513083" cy="42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4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29EAA3E6-264D-482D-92F5-AEA3EF76F597}"/>
              </a:ext>
            </a:extLst>
          </p:cNvPr>
          <p:cNvSpPr txBox="1">
            <a:spLocks/>
          </p:cNvSpPr>
          <p:nvPr/>
        </p:nvSpPr>
        <p:spPr>
          <a:xfrm>
            <a:off x="2718783" y="182563"/>
            <a:ext cx="6254887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Материалы первого этапа конкурса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B1182A-A603-492C-812B-736EEB473092}"/>
              </a:ext>
            </a:extLst>
          </p:cNvPr>
          <p:cNvSpPr/>
          <p:nvPr/>
        </p:nvSpPr>
        <p:spPr>
          <a:xfrm>
            <a:off x="220873" y="1484312"/>
            <a:ext cx="1083260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b="1" dirty="0">
                <a:latin typeface="Segoe UI Variable Text Semibold" pitchFamily="2" charset="0"/>
              </a:rPr>
              <a:t>заявка на участие в Конкурсе по форме согласно приложению к Положению;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b="1" dirty="0">
                <a:latin typeface="Segoe UI Variable Text Semibold" pitchFamily="2" charset="0"/>
              </a:rPr>
              <a:t>справка ОО, подтверждающая выполнение функции наставника согласно номинации с характеристикой функций и указанием периода (по шаблону ОО);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b="1" dirty="0">
                <a:latin typeface="Segoe UI Variable Text Semibold" pitchFamily="2" charset="0"/>
              </a:rPr>
              <a:t>конкурсные материалы в электронном виде (в виде активной ссылки в сети «Интернет», на которой размещены данные материалы):</a:t>
            </a:r>
          </a:p>
          <a:p>
            <a:pPr lvl="8">
              <a:lnSpc>
                <a:spcPts val="1800"/>
              </a:lnSpc>
              <a:buClr>
                <a:srgbClr val="0E6874"/>
              </a:buClr>
            </a:pPr>
            <a:r>
              <a:rPr lang="ru-RU" b="1" dirty="0">
                <a:latin typeface="Segoe UI Variable Text Semibold" pitchFamily="2" charset="0"/>
              </a:rPr>
              <a:t>         </a:t>
            </a:r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</a:rPr>
              <a:t> </a:t>
            </a: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solidFill>
                <a:srgbClr val="159CAF"/>
              </a:solidFill>
              <a:latin typeface="Segoe UI Variable Text Semibold" pitchFamily="2" charset="0"/>
            </a:endParaRP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solidFill>
                <a:srgbClr val="159CAF"/>
              </a:solidFill>
              <a:latin typeface="Segoe UI Variable Text Semibold" pitchFamily="2" charset="0"/>
            </a:endParaRP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solidFill>
                <a:srgbClr val="159CAF"/>
              </a:solidFill>
              <a:latin typeface="Segoe UI Variable Text Semibold" pitchFamily="2" charset="0"/>
            </a:endParaRP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solidFill>
                <a:srgbClr val="159CAF"/>
              </a:solidFill>
              <a:latin typeface="Segoe UI Variable Text Semibold" pitchFamily="2" charset="0"/>
            </a:endParaRPr>
          </a:p>
          <a:p>
            <a:pPr lvl="8">
              <a:lnSpc>
                <a:spcPts val="1800"/>
              </a:lnSpc>
              <a:buClr>
                <a:srgbClr val="0E6874"/>
              </a:buClr>
            </a:pPr>
            <a:endParaRPr lang="ru-RU" b="1" dirty="0">
              <a:latin typeface="Segoe UI Variable Text Semibold" pitchFamily="2" charset="0"/>
            </a:endParaRPr>
          </a:p>
          <a:p>
            <a:pPr marL="0" lvl="8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</a:pPr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</a:rPr>
              <a:t>4.  </a:t>
            </a:r>
            <a:r>
              <a:rPr lang="ru-RU" b="1" dirty="0">
                <a:latin typeface="Segoe UI Variable Text Semibold" pitchFamily="2" charset="0"/>
              </a:rPr>
              <a:t>цветная портретная фотография в формате *.JPEG;</a:t>
            </a:r>
          </a:p>
          <a:p>
            <a:pPr marL="0" lvl="8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</a:pPr>
            <a:r>
              <a:rPr lang="ru-RU" b="1" dirty="0">
                <a:solidFill>
                  <a:srgbClr val="159CAF"/>
                </a:solidFill>
                <a:latin typeface="Segoe UI Variable Text Semibold" pitchFamily="2" charset="0"/>
              </a:rPr>
              <a:t>5.  </a:t>
            </a:r>
            <a:r>
              <a:rPr lang="ru-RU" b="1" dirty="0">
                <a:latin typeface="Segoe UI Variable Text Semibold" pitchFamily="2" charset="0"/>
              </a:rPr>
              <a:t>согласие на обработку персональных данных лица в связи с его участием в Конкурсе, в том числе на размещение фото-, видеоматериалов, отражающих участие лица в конкурсных мероприятиях, в информационно-телекоммуникационной сети Интернет.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D3B19B3-B254-4E1C-A40D-BF69DBEA9B22}"/>
              </a:ext>
            </a:extLst>
          </p:cNvPr>
          <p:cNvSpPr/>
          <p:nvPr/>
        </p:nvSpPr>
        <p:spPr>
          <a:xfrm>
            <a:off x="2008095" y="3003272"/>
            <a:ext cx="6409764" cy="1031051"/>
          </a:xfrm>
          <a:prstGeom prst="rect">
            <a:avLst/>
          </a:prstGeom>
          <a:solidFill>
            <a:srgbClr val="0E687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FFFFFF"/>
                </a:solidFill>
                <a:latin typeface="Segoe UI Variable Text Semibold" pitchFamily="2" charset="0"/>
              </a:rPr>
              <a:t>видеоролик «Визитная карточка», соответствующий                   требованиям пункта 13 Положения;</a:t>
            </a:r>
          </a:p>
          <a:p>
            <a:pPr marL="285750" indent="-285750" algn="just">
              <a:spcAft>
                <a:spcPts val="6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FFFFFF"/>
                </a:solidFill>
                <a:latin typeface="Segoe UI Variable Text Semibold" pitchFamily="2" charset="0"/>
              </a:rPr>
              <a:t>конкурсные материалы «Характеристика профессиональной деятельности», соответствующие требованиям пункта 14 Положения;</a:t>
            </a:r>
          </a:p>
        </p:txBody>
      </p:sp>
    </p:spTree>
    <p:extLst>
      <p:ext uri="{BB962C8B-B14F-4D97-AF65-F5344CB8AC3E}">
        <p14:creationId xmlns:p14="http://schemas.microsoft.com/office/powerpoint/2010/main" val="2222566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E9923-DD23-8BDD-9FBE-0C0A404C5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2CE1B-BA29-6607-73B7-B75FB3A05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CBC36DE-A3EB-BB04-FB6F-9AE8FA33A1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8BB9417C-0C7E-C7DB-1487-F911881CAF1F}"/>
              </a:ext>
            </a:extLst>
          </p:cNvPr>
          <p:cNvSpPr txBox="1">
            <a:spLocks/>
          </p:cNvSpPr>
          <p:nvPr/>
        </p:nvSpPr>
        <p:spPr>
          <a:xfrm>
            <a:off x="2718784" y="116357"/>
            <a:ext cx="6326604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Материалы первого этапа конкурса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D83216-F453-DBFB-9508-F0819169B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55" y="1174230"/>
            <a:ext cx="6391835" cy="50965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3A6746-9DC2-454D-8FBC-6D17B8220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259" y="1104466"/>
            <a:ext cx="4567517" cy="519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92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29EAA3E6-264D-482D-92F5-AEA3EF76F597}"/>
              </a:ext>
            </a:extLst>
          </p:cNvPr>
          <p:cNvSpPr txBox="1">
            <a:spLocks/>
          </p:cNvSpPr>
          <p:nvPr/>
        </p:nvSpPr>
        <p:spPr>
          <a:xfrm>
            <a:off x="2858209" y="348930"/>
            <a:ext cx="5514826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Причины отклонения заявки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1FA2D22-1302-E056-CAF9-2387484B710F}"/>
              </a:ext>
            </a:extLst>
          </p:cNvPr>
          <p:cNvSpPr/>
          <p:nvPr/>
        </p:nvSpPr>
        <p:spPr>
          <a:xfrm>
            <a:off x="2469781" y="2055813"/>
            <a:ext cx="6291682" cy="216982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Несоответствие номинации и должности для участия в Конкурсе;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Подан не полный комплект документов;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Документы, не соответствуют, требованиям указанным в Положении;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Общее количество лиц, подавших заявки на участие в Конкурсе в одной номинации, составляет менее шести человек.</a:t>
            </a:r>
          </a:p>
        </p:txBody>
      </p:sp>
      <p:pic>
        <p:nvPicPr>
          <p:cNvPr id="6" name="Picture 8" descr="Вектор Знак внимания, предупреждение об ошибке, опасность, красный треугольник с восклицательным знаком, предупреждение об аварии, тревога">
            <a:extLst>
              <a:ext uri="{FF2B5EF4-FFF2-40B4-BE49-F238E27FC236}">
                <a16:creationId xmlns:a16="http://schemas.microsoft.com/office/drawing/2014/main" id="{8CB5E558-AD7D-4232-9DC4-D3271CB91D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8" t="28468" r="41926" b="19013"/>
          <a:stretch/>
        </p:blipFill>
        <p:spPr bwMode="auto">
          <a:xfrm>
            <a:off x="566318" y="1706883"/>
            <a:ext cx="946512" cy="29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783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6A266-2AB6-13B7-4E1E-F308E74FE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E778A-FF7B-3710-A095-B58B869EC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4F6069B-5AFB-20CE-4F5A-1364552B7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65"/>
            <a:ext cx="12192000" cy="6858000"/>
          </a:xfrm>
        </p:spPr>
      </p:pic>
      <p:sp>
        <p:nvSpPr>
          <p:cNvPr id="8" name="Google Shape;83;p16">
            <a:extLst>
              <a:ext uri="{FF2B5EF4-FFF2-40B4-BE49-F238E27FC236}">
                <a16:creationId xmlns:a16="http://schemas.microsoft.com/office/drawing/2014/main" id="{38D6B547-5357-6349-5A2B-CD5A128C1D1C}"/>
              </a:ext>
            </a:extLst>
          </p:cNvPr>
          <p:cNvSpPr txBox="1">
            <a:spLocks/>
          </p:cNvSpPr>
          <p:nvPr/>
        </p:nvSpPr>
        <p:spPr>
          <a:xfrm>
            <a:off x="2858208" y="348930"/>
            <a:ext cx="6940215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3600" b="1" dirty="0">
                <a:solidFill>
                  <a:srgbClr val="1074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sym typeface="Trebuchet MS"/>
              </a:rPr>
              <a:t>Конкурсное испытание «Визитная карточка»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52950C-36E5-D4D5-92CB-23D33C59E080}"/>
              </a:ext>
            </a:extLst>
          </p:cNvPr>
          <p:cNvSpPr/>
          <p:nvPr/>
        </p:nvSpPr>
        <p:spPr>
          <a:xfrm>
            <a:off x="752095" y="2540785"/>
            <a:ext cx="10193811" cy="30162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Представление участника Конкурса, обзор его практики наставничества и (или) применяемой им эффективной технологии в работе с наставляемыми.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Любой жанр видеоролика.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Формат видеоролика должен быть *.mp4.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Качественное изображение и звучание.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endParaRPr lang="ru-RU" sz="1800" b="1" dirty="0">
              <a:solidFill>
                <a:schemeClr val="tx1"/>
              </a:solidFill>
              <a:latin typeface="Segoe UI Variable Text Semibold" pitchFamily="2" charset="0"/>
              <a:ea typeface="+mn-ea"/>
              <a:cs typeface="+mn-cs"/>
            </a:endParaRP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rgbClr val="0E6874"/>
              </a:buClr>
              <a:buFont typeface="+mj-lt"/>
              <a:buAutoNum type="arabicPeriod"/>
            </a:pPr>
            <a:r>
              <a:rPr lang="ru-RU" sz="1800" b="1" dirty="0">
                <a:solidFill>
                  <a:schemeClr val="tx1"/>
                </a:solidFill>
                <a:latin typeface="Segoe UI Variable Text Semibold" pitchFamily="2" charset="0"/>
                <a:ea typeface="+mn-ea"/>
                <a:cs typeface="+mn-cs"/>
              </a:rPr>
              <a:t>Продолжительность видеоролика должна быть не более 3 минут.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AE392E-3D9B-407F-BAEB-11C99E2355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57" y="348930"/>
            <a:ext cx="1665894" cy="166589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314E7D-37C7-4C52-8CCA-6413DB1DAFFA}"/>
              </a:ext>
            </a:extLst>
          </p:cNvPr>
          <p:cNvSpPr/>
          <p:nvPr/>
        </p:nvSpPr>
        <p:spPr>
          <a:xfrm>
            <a:off x="1280040" y="934612"/>
            <a:ext cx="1401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 Variable Text Semibold" pitchFamily="2" charset="0"/>
              </a:rPr>
              <a:t>Пункт 13 </a:t>
            </a:r>
          </a:p>
          <a:p>
            <a:r>
              <a:rPr lang="ru-RU" sz="1400" b="1" dirty="0">
                <a:latin typeface="Segoe UI Variable Text Semibold" pitchFamily="2" charset="0"/>
              </a:rPr>
              <a:t>Положения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99843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1410</Words>
  <Application>Microsoft Office PowerPoint</Application>
  <PresentationFormat>Широкоэкранный</PresentationFormat>
  <Paragraphs>167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Courier New</vt:lpstr>
      <vt:lpstr>PT Astra Serif</vt:lpstr>
      <vt:lpstr>Segoe UI Variable Text Semibold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Katycha</dc:creator>
  <cp:lastModifiedBy>Арина Юрьевна Костарева</cp:lastModifiedBy>
  <cp:revision>22</cp:revision>
  <dcterms:created xsi:type="dcterms:W3CDTF">2025-01-28T13:20:38Z</dcterms:created>
  <dcterms:modified xsi:type="dcterms:W3CDTF">2025-10-06T06:40:11Z</dcterms:modified>
</cp:coreProperties>
</file>