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media/image3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8" r:id="rId4"/>
    <p:sldId id="257" r:id="rId5"/>
    <p:sldId id="259" r:id="rId6"/>
    <p:sldId id="260" r:id="rId7"/>
    <p:sldId id="262" r:id="rId8"/>
    <p:sldId id="263" r:id="rId9"/>
    <p:sldId id="587" r:id="rId10"/>
    <p:sldId id="268" r:id="rId11"/>
    <p:sldId id="269" r:id="rId12"/>
    <p:sldId id="271" r:id="rId13"/>
    <p:sldId id="272" r:id="rId14"/>
    <p:sldId id="283" r:id="rId15"/>
    <p:sldId id="274" r:id="rId16"/>
    <p:sldId id="280" r:id="rId17"/>
    <p:sldId id="284" r:id="rId18"/>
    <p:sldId id="588" r:id="rId19"/>
    <p:sldId id="282" r:id="rId20"/>
  </p:sldIdLst>
  <p:sldSz cx="12192000" cy="6858000"/>
  <p:notesSz cx="9872663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32" y="3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FFC000"/>
                </a:solidFill>
                <a:latin typeface="Montserrat" panose="020B0604020202020204" charset="-52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Montserrat" panose="020B0604020202020204" charset="-52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полосами диагональными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68;p16">
            <a:extLst>
              <a:ext uri="{FF2B5EF4-FFF2-40B4-BE49-F238E27FC236}">
                <a16:creationId xmlns:a16="http://schemas.microsoft.com/office/drawing/2014/main" id="{BED438EC-8593-47E6-BFC9-08694B237845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sp>
        <p:nvSpPr>
          <p:cNvPr id="7" name="Google Shape;413;p51">
            <a:extLst>
              <a:ext uri="{FF2B5EF4-FFF2-40B4-BE49-F238E27FC236}">
                <a16:creationId xmlns:a16="http://schemas.microsoft.com/office/drawing/2014/main" id="{6858AEB1-71A6-4D33-8099-CA8BD64F8376}"/>
              </a:ext>
            </a:extLst>
          </p:cNvPr>
          <p:cNvSpPr/>
          <p:nvPr userDrawn="1"/>
        </p:nvSpPr>
        <p:spPr>
          <a:xfrm rot="-2591742">
            <a:off x="7654478" y="4783210"/>
            <a:ext cx="5966247" cy="1181151"/>
          </a:xfrm>
          <a:prstGeom prst="rect">
            <a:avLst/>
          </a:prstGeom>
          <a:solidFill>
            <a:srgbClr val="F5D700"/>
          </a:solidFill>
          <a:ln>
            <a:noFill/>
          </a:ln>
        </p:spPr>
        <p:txBody>
          <a:bodyPr spcFirstLastPara="1" wrap="square" lIns="91433" tIns="45700" rIns="91433" bIns="45700" anchor="ctr">
            <a:noAutofit/>
          </a:bodyPr>
          <a:lstStyle/>
          <a:p>
            <a:pPr marL="0" marR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" name="Google Shape;316;p31">
            <a:extLst>
              <a:ext uri="{FF2B5EF4-FFF2-40B4-BE49-F238E27FC236}">
                <a16:creationId xmlns:a16="http://schemas.microsoft.com/office/drawing/2014/main" id="{0E7683D2-0444-4967-90AF-87C06B665B67}"/>
              </a:ext>
            </a:extLst>
          </p:cNvPr>
          <p:cNvSpPr/>
          <p:nvPr userDrawn="1"/>
        </p:nvSpPr>
        <p:spPr>
          <a:xfrm rot="2454418">
            <a:off x="-1461900" y="5439576"/>
            <a:ext cx="4550091" cy="1181145"/>
          </a:xfrm>
          <a:prstGeom prst="rect">
            <a:avLst/>
          </a:prstGeom>
          <a:solidFill>
            <a:srgbClr val="F5D700"/>
          </a:solidFill>
          <a:ln>
            <a:noFill/>
          </a:ln>
        </p:spPr>
        <p:txBody>
          <a:bodyPr spcFirstLastPara="1" wrap="square" lIns="91431" tIns="45699" rIns="91431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9;p18">
            <a:extLst>
              <a:ext uri="{FF2B5EF4-FFF2-40B4-BE49-F238E27FC236}">
                <a16:creationId xmlns:a16="http://schemas.microsoft.com/office/drawing/2014/main" id="{71096CF9-8CDB-48AC-BC03-2EF8018F3D0D}"/>
              </a:ext>
            </a:extLst>
          </p:cNvPr>
          <p:cNvSpPr>
            <a:spLocks noGrp="1" noEditPoints="1"/>
          </p:cNvSpPr>
          <p:nvPr>
            <p:ph type="body" idx="1" hasCustomPrompt="1"/>
          </p:nvPr>
        </p:nvSpPr>
        <p:spPr>
          <a:xfrm>
            <a:off x="575733" y="118221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67" b="0">
                <a:solidFill>
                  <a:srgbClr val="888888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ru-RU" dirty="0"/>
              <a:t>Текст слайда</a:t>
            </a:r>
            <a:endParaRPr dirty="0"/>
          </a:p>
        </p:txBody>
      </p:sp>
      <p:sp>
        <p:nvSpPr>
          <p:cNvPr id="16" name="Google Shape;73;p17">
            <a:extLst>
              <a:ext uri="{FF2B5EF4-FFF2-40B4-BE49-F238E27FC236}">
                <a16:creationId xmlns:a16="http://schemas.microsoft.com/office/drawing/2014/main" id="{66A6633C-94AE-4948-AD5D-253944C1393E}"/>
              </a:ext>
            </a:extLst>
          </p:cNvPr>
          <p:cNvSpPr>
            <a:spLocks noGrp="1" noEditPoints="1"/>
          </p:cNvSpPr>
          <p:nvPr>
            <p:ph type="title" hasCustomPrompt="1"/>
          </p:nvPr>
        </p:nvSpPr>
        <p:spPr>
          <a:xfrm>
            <a:off x="568411" y="365125"/>
            <a:ext cx="1029262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None/>
              <a:defRPr sz="32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r>
              <a:rPr lang="ru-RU" dirty="0"/>
              <a:t>ЗАГОЛОВОК СЛАЙДА БЕЗ ПОДЧЕРКИВАНИЯ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EAC16D1-29C4-518F-BC4A-A24D8A3CDF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30613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7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 полосами диагональными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68;p16">
            <a:extLst>
              <a:ext uri="{FF2B5EF4-FFF2-40B4-BE49-F238E27FC236}">
                <a16:creationId xmlns:a16="http://schemas.microsoft.com/office/drawing/2014/main" id="{BED438EC-8593-47E6-BFC9-08694B237845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sp>
        <p:nvSpPr>
          <p:cNvPr id="15" name="Google Shape;79;p18">
            <a:extLst>
              <a:ext uri="{FF2B5EF4-FFF2-40B4-BE49-F238E27FC236}">
                <a16:creationId xmlns:a16="http://schemas.microsoft.com/office/drawing/2014/main" id="{71096CF9-8CDB-48AC-BC03-2EF8018F3D0D}"/>
              </a:ext>
            </a:extLst>
          </p:cNvPr>
          <p:cNvSpPr>
            <a:spLocks noGrp="1" noEditPoints="1"/>
          </p:cNvSpPr>
          <p:nvPr>
            <p:ph type="body" idx="1" hasCustomPrompt="1"/>
          </p:nvPr>
        </p:nvSpPr>
        <p:spPr>
          <a:xfrm>
            <a:off x="575733" y="118221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67" b="0">
                <a:solidFill>
                  <a:srgbClr val="888888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ru-RU" dirty="0"/>
              <a:t>Текст слайда</a:t>
            </a:r>
            <a:endParaRPr dirty="0"/>
          </a:p>
        </p:txBody>
      </p:sp>
      <p:sp>
        <p:nvSpPr>
          <p:cNvPr id="16" name="Google Shape;73;p17">
            <a:extLst>
              <a:ext uri="{FF2B5EF4-FFF2-40B4-BE49-F238E27FC236}">
                <a16:creationId xmlns:a16="http://schemas.microsoft.com/office/drawing/2014/main" id="{66A6633C-94AE-4948-AD5D-253944C1393E}"/>
              </a:ext>
            </a:extLst>
          </p:cNvPr>
          <p:cNvSpPr>
            <a:spLocks noGrp="1" noEditPoints="1"/>
          </p:cNvSpPr>
          <p:nvPr>
            <p:ph type="title" hasCustomPrompt="1"/>
          </p:nvPr>
        </p:nvSpPr>
        <p:spPr>
          <a:xfrm>
            <a:off x="568411" y="365125"/>
            <a:ext cx="1029262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None/>
              <a:defRPr sz="32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r>
              <a:rPr lang="ru-RU" dirty="0"/>
              <a:t>ЗАГОЛОВОК СЛАЙДА БЕЗ ПОДЧЕРКИВАНИЯ</a:t>
            </a:r>
          </a:p>
        </p:txBody>
      </p:sp>
      <p:sp>
        <p:nvSpPr>
          <p:cNvPr id="8" name="Google Shape;543;p57">
            <a:extLst>
              <a:ext uri="{FF2B5EF4-FFF2-40B4-BE49-F238E27FC236}">
                <a16:creationId xmlns:a16="http://schemas.microsoft.com/office/drawing/2014/main" id="{1F8CF6CA-757F-4862-9C28-B98CA1C8BD20}"/>
              </a:ext>
            </a:extLst>
          </p:cNvPr>
          <p:cNvSpPr/>
          <p:nvPr userDrawn="1"/>
        </p:nvSpPr>
        <p:spPr>
          <a:xfrm rot="-2910928">
            <a:off x="7417924" y="4551595"/>
            <a:ext cx="6370275" cy="1181151"/>
          </a:xfrm>
          <a:prstGeom prst="rect">
            <a:avLst/>
          </a:prstGeom>
          <a:solidFill>
            <a:srgbClr val="F5D700"/>
          </a:solidFill>
          <a:ln>
            <a:noFill/>
          </a:ln>
        </p:spPr>
        <p:txBody>
          <a:bodyPr spcFirstLastPara="1" wrap="square" lIns="91433" tIns="45700" rIns="91433" bIns="45700" anchor="ctr">
            <a:noAutofit/>
          </a:bodyPr>
          <a:lstStyle/>
          <a:p>
            <a:pPr marL="0" marR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0" name="Google Shape;544;p57">
            <a:extLst>
              <a:ext uri="{FF2B5EF4-FFF2-40B4-BE49-F238E27FC236}">
                <a16:creationId xmlns:a16="http://schemas.microsoft.com/office/drawing/2014/main" id="{6DF2BC0C-C6AC-47D5-8A77-A0076E0ED238}"/>
              </a:ext>
            </a:extLst>
          </p:cNvPr>
          <p:cNvSpPr/>
          <p:nvPr userDrawn="1"/>
        </p:nvSpPr>
        <p:spPr>
          <a:xfrm rot="-1003246">
            <a:off x="5830311" y="5923506"/>
            <a:ext cx="6873589" cy="1181151"/>
          </a:xfrm>
          <a:prstGeom prst="rect">
            <a:avLst/>
          </a:prstGeom>
          <a:solidFill>
            <a:srgbClr val="F5D700"/>
          </a:solidFill>
          <a:ln>
            <a:noFill/>
          </a:ln>
        </p:spPr>
        <p:txBody>
          <a:bodyPr spcFirstLastPara="1" wrap="square" lIns="91433" tIns="45700" rIns="91433" bIns="45700" anchor="ctr">
            <a:noAutofit/>
          </a:bodyPr>
          <a:lstStyle/>
          <a:p>
            <a:pPr marL="0" marR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6376694-7433-885D-3E25-7570D4EE87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75696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7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в две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>
            <a:spLocks noGrp="1" noEditPoints="1"/>
          </p:cNvSpPr>
          <p:nvPr>
            <p:ph type="title" hasCustomPrompt="1"/>
          </p:nvPr>
        </p:nvSpPr>
        <p:spPr>
          <a:xfrm>
            <a:off x="568411" y="365126"/>
            <a:ext cx="10292629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None/>
              <a:defRPr sz="32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r>
              <a:rPr lang="ru-RU" dirty="0"/>
              <a:t>ЗАГОЛОВОК СЛАЙДА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6" name="Google Shape;79;p18">
            <a:extLst>
              <a:ext uri="{FF2B5EF4-FFF2-40B4-BE49-F238E27FC236}">
                <a16:creationId xmlns:a16="http://schemas.microsoft.com/office/drawing/2014/main" id="{423BEA06-477B-4907-9AC7-E7FCD22D303B}"/>
              </a:ext>
            </a:extLst>
          </p:cNvPr>
          <p:cNvSpPr>
            <a:spLocks noGrp="1" noEditPoints="1"/>
          </p:cNvSpPr>
          <p:nvPr>
            <p:ph type="body" idx="1" hasCustomPrompt="1"/>
          </p:nvPr>
        </p:nvSpPr>
        <p:spPr>
          <a:xfrm>
            <a:off x="575733" y="1747172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67" b="0">
                <a:solidFill>
                  <a:srgbClr val="888888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ru-RU" dirty="0"/>
              <a:t>Текст слайда</a:t>
            </a:r>
            <a:endParaRPr dirty="0"/>
          </a:p>
        </p:txBody>
      </p:sp>
      <p:sp>
        <p:nvSpPr>
          <p:cNvPr id="7" name="Google Shape;68;p16">
            <a:extLst>
              <a:ext uri="{FF2B5EF4-FFF2-40B4-BE49-F238E27FC236}">
                <a16:creationId xmlns:a16="http://schemas.microsoft.com/office/drawing/2014/main" id="{5A38DF26-45E2-4566-8482-676B5358B674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BFA8472-339D-C1CB-399D-6E2A37F52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4489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Длинны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>
            <a:spLocks noGrp="1" noEditPoints="1"/>
          </p:cNvSpPr>
          <p:nvPr>
            <p:ph type="title" hasCustomPrompt="1"/>
          </p:nvPr>
        </p:nvSpPr>
        <p:spPr>
          <a:xfrm>
            <a:off x="568411" y="365125"/>
            <a:ext cx="10292629" cy="123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r>
              <a:rPr lang="ru-RU" dirty="0"/>
              <a:t>ЗАГОЛОВОК СЛАЙДА</a:t>
            </a:r>
            <a:br>
              <a:rPr lang="ru-RU" dirty="0"/>
            </a:br>
            <a:r>
              <a:rPr lang="ru-RU" dirty="0"/>
              <a:t>В ТРИ СТРОКИ ВСЕ ДОЛЖНО ПОМЕСТИТЬСЯ НО НУЖНО ПРОВЕРИТЬ</a:t>
            </a:r>
          </a:p>
        </p:txBody>
      </p:sp>
      <p:sp>
        <p:nvSpPr>
          <p:cNvPr id="8" name="Google Shape;68;p16">
            <a:extLst>
              <a:ext uri="{FF2B5EF4-FFF2-40B4-BE49-F238E27FC236}">
                <a16:creationId xmlns:a16="http://schemas.microsoft.com/office/drawing/2014/main" id="{1663F1A8-9F6E-4597-AAE7-50E53312C15B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sp>
        <p:nvSpPr>
          <p:cNvPr id="6" name="Google Shape;79;p18">
            <a:extLst>
              <a:ext uri="{FF2B5EF4-FFF2-40B4-BE49-F238E27FC236}">
                <a16:creationId xmlns:a16="http://schemas.microsoft.com/office/drawing/2014/main" id="{423BEA06-477B-4907-9AC7-E7FCD22D303B}"/>
              </a:ext>
            </a:extLst>
          </p:cNvPr>
          <p:cNvSpPr>
            <a:spLocks noGrp="1" noEditPoints="1"/>
          </p:cNvSpPr>
          <p:nvPr>
            <p:ph type="body" idx="1" hasCustomPrompt="1"/>
          </p:nvPr>
        </p:nvSpPr>
        <p:spPr>
          <a:xfrm>
            <a:off x="575733" y="1930312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67" b="0">
                <a:solidFill>
                  <a:srgbClr val="888888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ru-RU" dirty="0"/>
              <a:t>Текст слайда</a:t>
            </a:r>
            <a:endParaRPr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EAB8627-B961-484B-AEF9-194F58BA77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41301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аттерн на фон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BD09D5-3334-4624-9132-B2F61977F6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8457626" y="2816250"/>
            <a:ext cx="3740725" cy="4041751"/>
          </a:xfrm>
          <a:prstGeom prst="rect">
            <a:avLst/>
          </a:prstGeom>
        </p:spPr>
      </p:pic>
      <p:sp>
        <p:nvSpPr>
          <p:cNvPr id="6" name="Google Shape;73;p17">
            <a:extLst>
              <a:ext uri="{FF2B5EF4-FFF2-40B4-BE49-F238E27FC236}">
                <a16:creationId xmlns:a16="http://schemas.microsoft.com/office/drawing/2014/main" id="{92910B4A-4B5E-49D4-B1BB-3C8CD1F27806}"/>
              </a:ext>
            </a:extLst>
          </p:cNvPr>
          <p:cNvSpPr>
            <a:spLocks noGrp="1" noEditPoints="1"/>
          </p:cNvSpPr>
          <p:nvPr>
            <p:ph type="title" hasCustomPrompt="1"/>
          </p:nvPr>
        </p:nvSpPr>
        <p:spPr>
          <a:xfrm>
            <a:off x="568411" y="365125"/>
            <a:ext cx="1029262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None/>
              <a:defRPr sz="32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Google Shape;68;p16">
            <a:extLst>
              <a:ext uri="{FF2B5EF4-FFF2-40B4-BE49-F238E27FC236}">
                <a16:creationId xmlns:a16="http://schemas.microsoft.com/office/drawing/2014/main" id="{BED438EC-8593-47E6-BFC9-08694B237845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4B5BCDA-5A79-7176-F45D-6275E11098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414347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7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аттерн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8;p16">
            <a:extLst>
              <a:ext uri="{FF2B5EF4-FFF2-40B4-BE49-F238E27FC236}">
                <a16:creationId xmlns:a16="http://schemas.microsoft.com/office/drawing/2014/main" id="{5A38DF26-45E2-4566-8482-676B5358B674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pic>
        <p:nvPicPr>
          <p:cNvPr id="8" name="Graphic 15">
            <a:extLst>
              <a:ext uri="{FF2B5EF4-FFF2-40B4-BE49-F238E27FC236}">
                <a16:creationId xmlns:a16="http://schemas.microsoft.com/office/drawing/2014/main" id="{5B8C35BA-7940-450E-A456-5F753B52C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126" b="6704"/>
          <a:stretch/>
        </p:blipFill>
        <p:spPr>
          <a:xfrm>
            <a:off x="8011136" y="2824946"/>
            <a:ext cx="4180865" cy="403305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0EB24F24-6D0E-69F3-386B-1E6E5E227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13280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аттерн 2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8;p16">
            <a:extLst>
              <a:ext uri="{FF2B5EF4-FFF2-40B4-BE49-F238E27FC236}">
                <a16:creationId xmlns:a16="http://schemas.microsoft.com/office/drawing/2014/main" id="{5A38DF26-45E2-4566-8482-676B5358B674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pic>
        <p:nvPicPr>
          <p:cNvPr id="8" name="Graphic 15">
            <a:extLst>
              <a:ext uri="{FF2B5EF4-FFF2-40B4-BE49-F238E27FC236}">
                <a16:creationId xmlns:a16="http://schemas.microsoft.com/office/drawing/2014/main" id="{5B8C35BA-7940-450E-A456-5F753B52C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30" r="-311" b="6704"/>
          <a:stretch/>
        </p:blipFill>
        <p:spPr>
          <a:xfrm>
            <a:off x="0" y="2824946"/>
            <a:ext cx="4207933" cy="403305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FF8156D-B864-A0A5-81C1-4ADB0B594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61897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8;p16">
            <a:extLst>
              <a:ext uri="{FF2B5EF4-FFF2-40B4-BE49-F238E27FC236}">
                <a16:creationId xmlns:a16="http://schemas.microsoft.com/office/drawing/2014/main" id="{8A0D97BC-70EF-4FD4-9F7B-50A8D3161B93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39B8FB6-4B20-1BBF-5312-68E6F742D5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24750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>
            <a:spLocks noGrp="1" noEditPoints="1"/>
          </p:cNvSpPr>
          <p:nvPr>
            <p:ph type="ctrTitle"/>
          </p:nvPr>
        </p:nvSpPr>
        <p:spPr>
          <a:xfrm>
            <a:off x="548641" y="1122363"/>
            <a:ext cx="633407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>
            <a:norm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 pitchFamily="34" charset="0"/>
              <a:buNone/>
              <a:defRPr sz="6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endParaRPr/>
          </a:p>
        </p:txBody>
      </p:sp>
      <p:sp>
        <p:nvSpPr>
          <p:cNvPr id="59" name="Google Shape;59;p15"/>
          <p:cNvSpPr>
            <a:spLocks noGrp="1" noEditPoints="1"/>
          </p:cNvSpPr>
          <p:nvPr>
            <p:ph type="subTitle" idx="1"/>
          </p:nvPr>
        </p:nvSpPr>
        <p:spPr>
          <a:xfrm>
            <a:off x="538480" y="3602038"/>
            <a:ext cx="6331877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>
            <a:normAutofit/>
          </a:bodyPr>
          <a:lstStyle>
            <a:lvl1pPr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3D600"/>
              </a:buClr>
              <a:buSzPts val="1800"/>
              <a:buNone/>
              <a:defRPr sz="2400">
                <a:solidFill>
                  <a:srgbClr val="F3D600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pPr lvl="0"/>
            <a:endParaRPr/>
          </a:p>
        </p:txBody>
      </p:sp>
      <p:sp>
        <p:nvSpPr>
          <p:cNvPr id="60" name="Google Shape;60;p15"/>
          <p:cNvSpPr>
            <a:spLocks noGrp="1" noEditPoints="1"/>
          </p:cNvSpPr>
          <p:nvPr>
            <p:ph type="dt" idx="10"/>
          </p:nvPr>
        </p:nvSpPr>
        <p:spPr>
          <a:xfrm>
            <a:off x="537576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buSzPts val="11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endParaRPr/>
          </a:p>
        </p:txBody>
      </p:sp>
      <p:sp>
        <p:nvSpPr>
          <p:cNvPr id="61" name="Google Shape;61;p15"/>
          <p:cNvSpPr>
            <a:spLocks noGrp="1" noEditPoints="1"/>
          </p:cNvSpPr>
          <p:nvPr>
            <p:ph type="ftr" idx="11"/>
          </p:nvPr>
        </p:nvSpPr>
        <p:spPr>
          <a:xfrm>
            <a:off x="3299565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SzPts val="11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endParaRPr/>
          </a:p>
        </p:txBody>
      </p:sp>
      <p:sp>
        <p:nvSpPr>
          <p:cNvPr id="62" name="Google Shape;62;p15"/>
          <p:cNvSpPr>
            <a:spLocks noGrp="1" noEditPoints="1"/>
          </p:cNvSpPr>
          <p:nvPr>
            <p:ph type="sldNum" idx="12"/>
          </p:nvPr>
        </p:nvSpPr>
        <p:spPr>
          <a:xfrm>
            <a:off x="9339653" y="6356352"/>
            <a:ext cx="2608508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rtl="0"/>
            <a:fld id="{00000000-1234-1234-1234-123412341234}" type="slidenum">
              <a:rPr lang="ru" smtClean="0"/>
              <a:pPr rtl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460318685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174061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C000"/>
                </a:solidFill>
                <a:latin typeface="Montserrat" panose="020B0604020202020204" charset="-52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Montserrat" panose="020B0604020202020204" charset="-52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C000"/>
                </a:solidFill>
                <a:latin typeface="Montserrat" panose="020B0604020202020204" charset="-52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Montserrat" panose="020B0604020202020204" charset="-52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Montserrat" panose="020B0604020202020204" charset="-52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C000"/>
                </a:solidFill>
                <a:latin typeface="Montserrat" panose="020B0604020202020204" charset="-52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;p15">
            <a:extLst>
              <a:ext uri="{FF2B5EF4-FFF2-40B4-BE49-F238E27FC236}">
                <a16:creationId xmlns:a16="http://schemas.microsoft.com/office/drawing/2014/main" id="{BDDACBFC-33A0-4D1C-8E54-590A6F7E65B4}"/>
              </a:ext>
            </a:extLst>
          </p:cNvPr>
          <p:cNvSpPr>
            <a:spLocks noGrp="1" noEditPoints="1"/>
          </p:cNvSpPr>
          <p:nvPr>
            <p:ph type="ctrTitle" hasCustomPrompt="1"/>
          </p:nvPr>
        </p:nvSpPr>
        <p:spPr>
          <a:xfrm>
            <a:off x="782320" y="1758653"/>
            <a:ext cx="6331877" cy="2492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 pitchFamily="34" charset="0"/>
              <a:buNone/>
              <a:defRPr sz="6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r>
              <a:rPr lang="ru-RU" dirty="0"/>
              <a:t>Заголовок титульного слайда</a:t>
            </a:r>
            <a:endParaRPr dirty="0"/>
          </a:p>
        </p:txBody>
      </p:sp>
      <p:sp>
        <p:nvSpPr>
          <p:cNvPr id="4" name="Google Shape;59;p15">
            <a:extLst>
              <a:ext uri="{FF2B5EF4-FFF2-40B4-BE49-F238E27FC236}">
                <a16:creationId xmlns:a16="http://schemas.microsoft.com/office/drawing/2014/main" id="{EE964D45-BDE4-412F-B96E-C73321486C7A}"/>
              </a:ext>
            </a:extLst>
          </p:cNvPr>
          <p:cNvSpPr>
            <a:spLocks noGrp="1" noEditPoints="1"/>
          </p:cNvSpPr>
          <p:nvPr>
            <p:ph type="subTitle" idx="1" hasCustomPrompt="1"/>
          </p:nvPr>
        </p:nvSpPr>
        <p:spPr>
          <a:xfrm>
            <a:off x="772160" y="4660165"/>
            <a:ext cx="6331877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D600"/>
              </a:buClr>
              <a:buSzPts val="1800"/>
              <a:buNone/>
              <a:defRPr sz="2400">
                <a:solidFill>
                  <a:srgbClr val="F3D600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pPr lvl="0"/>
            <a:r>
              <a:rPr lang="ru-RU" dirty="0"/>
              <a:t>Подзаголовок слайда</a:t>
            </a:r>
            <a:endParaRPr dirty="0"/>
          </a:p>
        </p:txBody>
      </p:sp>
      <p:sp>
        <p:nvSpPr>
          <p:cNvPr id="15" name="Google Shape;68;p16">
            <a:extLst>
              <a:ext uri="{FF2B5EF4-FFF2-40B4-BE49-F238E27FC236}">
                <a16:creationId xmlns:a16="http://schemas.microsoft.com/office/drawing/2014/main" id="{27B57AD9-884C-45DE-BC89-B30CF11E2C02}"/>
              </a:ext>
            </a:extLst>
          </p:cNvPr>
          <p:cNvSpPr>
            <a:spLocks noGrp="1" noEditPoints="1"/>
          </p:cNvSpPr>
          <p:nvPr userDrawn="1"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825118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259">
          <p15:clr>
            <a:srgbClr val="FBAE40"/>
          </p15:clr>
        </p15:guide>
        <p15:guide id="2" pos="27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Коротки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>
            <a:spLocks noGrp="1" noEditPoints="1"/>
          </p:cNvSpPr>
          <p:nvPr>
            <p:ph type="body" idx="1" hasCustomPrompt="1"/>
          </p:nvPr>
        </p:nvSpPr>
        <p:spPr>
          <a:xfrm>
            <a:off x="575733" y="1241481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67" b="0">
                <a:solidFill>
                  <a:srgbClr val="888888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ru-RU" dirty="0"/>
              <a:t>Текст слайда</a:t>
            </a:r>
            <a:endParaRPr dirty="0"/>
          </a:p>
        </p:txBody>
      </p:sp>
      <p:sp>
        <p:nvSpPr>
          <p:cNvPr id="6" name="Google Shape;73;p17">
            <a:extLst>
              <a:ext uri="{FF2B5EF4-FFF2-40B4-BE49-F238E27FC236}">
                <a16:creationId xmlns:a16="http://schemas.microsoft.com/office/drawing/2014/main" id="{92910B4A-4B5E-49D4-B1BB-3C8CD1F27806}"/>
              </a:ext>
            </a:extLst>
          </p:cNvPr>
          <p:cNvSpPr>
            <a:spLocks noGrp="1" noEditPoints="1"/>
          </p:cNvSpPr>
          <p:nvPr>
            <p:ph type="title" hasCustomPrompt="1"/>
          </p:nvPr>
        </p:nvSpPr>
        <p:spPr>
          <a:xfrm>
            <a:off x="568411" y="365125"/>
            <a:ext cx="1029262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None/>
              <a:defRPr sz="32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r>
              <a:rPr lang="ru-RU" dirty="0"/>
              <a:t>ЗАГОЛОВОК СЛАЙДА</a:t>
            </a:r>
          </a:p>
        </p:txBody>
      </p:sp>
      <p:cxnSp>
        <p:nvCxnSpPr>
          <p:cNvPr id="7" name="Google Shape;74;p17">
            <a:extLst>
              <a:ext uri="{FF2B5EF4-FFF2-40B4-BE49-F238E27FC236}">
                <a16:creationId xmlns:a16="http://schemas.microsoft.com/office/drawing/2014/main" id="{7967A1C6-D668-4576-892D-34736DA52C53}"/>
              </a:ext>
            </a:extLst>
          </p:cNvPr>
          <p:cNvCxnSpPr>
            <a:cxnSpLocks/>
          </p:cNvCxnSpPr>
          <p:nvPr userDrawn="1"/>
        </p:nvCxnSpPr>
        <p:spPr>
          <a:xfrm>
            <a:off x="568411" y="907735"/>
            <a:ext cx="10292629" cy="0"/>
          </a:xfrm>
          <a:prstGeom prst="straightConnector1">
            <a:avLst/>
          </a:prstGeom>
          <a:noFill/>
          <a:ln w="25400" cap="flat" cmpd="sng">
            <a:solidFill>
              <a:srgbClr val="F3D6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68;p16">
            <a:extLst>
              <a:ext uri="{FF2B5EF4-FFF2-40B4-BE49-F238E27FC236}">
                <a16:creationId xmlns:a16="http://schemas.microsoft.com/office/drawing/2014/main" id="{BED438EC-8593-47E6-BFC9-08694B237845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C87F1F5-20AD-C653-E53A-79C6780E9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54437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7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ез подчеркив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>
            <a:spLocks noGrp="1" noEditPoints="1"/>
          </p:cNvSpPr>
          <p:nvPr>
            <p:ph type="body" idx="1" hasCustomPrompt="1"/>
          </p:nvPr>
        </p:nvSpPr>
        <p:spPr>
          <a:xfrm>
            <a:off x="575733" y="118221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67" b="0">
                <a:solidFill>
                  <a:srgbClr val="888888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ru-RU" dirty="0"/>
              <a:t>Текст слайда</a:t>
            </a:r>
            <a:endParaRPr dirty="0"/>
          </a:p>
        </p:txBody>
      </p:sp>
      <p:sp>
        <p:nvSpPr>
          <p:cNvPr id="6" name="Google Shape;73;p17">
            <a:extLst>
              <a:ext uri="{FF2B5EF4-FFF2-40B4-BE49-F238E27FC236}">
                <a16:creationId xmlns:a16="http://schemas.microsoft.com/office/drawing/2014/main" id="{92910B4A-4B5E-49D4-B1BB-3C8CD1F27806}"/>
              </a:ext>
            </a:extLst>
          </p:cNvPr>
          <p:cNvSpPr>
            <a:spLocks noGrp="1" noEditPoints="1"/>
          </p:cNvSpPr>
          <p:nvPr>
            <p:ph type="title" hasCustomPrompt="1"/>
          </p:nvPr>
        </p:nvSpPr>
        <p:spPr>
          <a:xfrm>
            <a:off x="568411" y="365125"/>
            <a:ext cx="1029262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None/>
              <a:defRPr sz="32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</a:lvl9pPr>
          </a:lstStyle>
          <a:p>
            <a:r>
              <a:rPr lang="ru-RU" dirty="0"/>
              <a:t>ЗАГОЛОВОК СЛАЙДА БЕЗ ПОДЧЕРКИВАНИЯ</a:t>
            </a:r>
          </a:p>
        </p:txBody>
      </p:sp>
      <p:sp>
        <p:nvSpPr>
          <p:cNvPr id="11" name="Google Shape;68;p16">
            <a:extLst>
              <a:ext uri="{FF2B5EF4-FFF2-40B4-BE49-F238E27FC236}">
                <a16:creationId xmlns:a16="http://schemas.microsoft.com/office/drawing/2014/main" id="{BED438EC-8593-47E6-BFC9-08694B237845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00595AC-3975-7EA2-FB3D-0AE8D231DE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94443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7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полосами диагональными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7D2EB08-0A27-452D-AD98-6DE9693AF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" t="-1834" r="20606" b="65777"/>
          <a:stretch/>
        </p:blipFill>
        <p:spPr>
          <a:xfrm>
            <a:off x="6807200" y="4420663"/>
            <a:ext cx="5384800" cy="2472752"/>
          </a:xfrm>
          <a:prstGeom prst="rect">
            <a:avLst/>
          </a:prstGeom>
        </p:spPr>
      </p:pic>
      <p:sp>
        <p:nvSpPr>
          <p:cNvPr id="11" name="Google Shape;68;p16">
            <a:extLst>
              <a:ext uri="{FF2B5EF4-FFF2-40B4-BE49-F238E27FC236}">
                <a16:creationId xmlns:a16="http://schemas.microsoft.com/office/drawing/2014/main" id="{BED438EC-8593-47E6-BFC9-08694B237845}"/>
              </a:ext>
            </a:extLst>
          </p:cNvPr>
          <p:cNvSpPr>
            <a:spLocks noGrp="1" noEditPoints="1"/>
          </p:cNvSpPr>
          <p:nvPr>
            <p:ph type="sldNum" idx="12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4E3CA69F-716E-41A0-932D-32493BB0D4F9}"/>
              </a:ext>
            </a:extLst>
          </p:cNvPr>
          <p:cNvSpPr/>
          <p:nvPr userDrawn="1"/>
        </p:nvSpPr>
        <p:spPr>
          <a:xfrm rot="10800000">
            <a:off x="-18771" y="-169334"/>
            <a:ext cx="10935483" cy="4410987"/>
          </a:xfrm>
          <a:custGeom>
            <a:avLst/>
            <a:gdLst/>
            <a:ahLst/>
            <a:cxnLst/>
            <a:rect l="l" t="t" r="r" b="b"/>
            <a:pathLst>
              <a:path w="8190865" h="3303904">
                <a:moveTo>
                  <a:pt x="8190331" y="0"/>
                </a:moveTo>
                <a:lnTo>
                  <a:pt x="7303986" y="1002398"/>
                </a:lnTo>
                <a:lnTo>
                  <a:pt x="0" y="3196615"/>
                </a:lnTo>
                <a:lnTo>
                  <a:pt x="32207" y="3303854"/>
                </a:lnTo>
                <a:lnTo>
                  <a:pt x="2722067" y="3303854"/>
                </a:lnTo>
                <a:lnTo>
                  <a:pt x="6190183" y="2262022"/>
                </a:lnTo>
                <a:lnTo>
                  <a:pt x="5268963" y="3303854"/>
                </a:lnTo>
                <a:lnTo>
                  <a:pt x="6451460" y="3303854"/>
                </a:lnTo>
                <a:lnTo>
                  <a:pt x="7800467" y="1778279"/>
                </a:lnTo>
                <a:lnTo>
                  <a:pt x="8190331" y="1661160"/>
                </a:lnTo>
                <a:lnTo>
                  <a:pt x="8190331" y="1337386"/>
                </a:lnTo>
                <a:lnTo>
                  <a:pt x="8190331" y="736117"/>
                </a:lnTo>
                <a:lnTo>
                  <a:pt x="8190331" y="0"/>
                </a:lnTo>
                <a:close/>
              </a:path>
            </a:pathLst>
          </a:custGeom>
          <a:solidFill>
            <a:srgbClr val="F5D700"/>
          </a:solidFill>
        </p:spPr>
        <p:txBody>
          <a:bodyPr wrap="square" lIns="0" tIns="0" rIns="0" bIns="0" rtlCol="0"/>
          <a:lstStyle/>
          <a:p>
            <a:endParaRPr sz="2397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665DB3C3-3609-437B-92C9-37C3D64C97E6}"/>
              </a:ext>
            </a:extLst>
          </p:cNvPr>
          <p:cNvSpPr txBox="1">
            <a:spLocks/>
          </p:cNvSpPr>
          <p:nvPr userDrawn="1"/>
        </p:nvSpPr>
        <p:spPr>
          <a:xfrm>
            <a:off x="568411" y="365126"/>
            <a:ext cx="10292629" cy="984885"/>
          </a:xfrm>
          <a:prstGeom prst="rect">
            <a:avLst/>
          </a:prstGeom>
        </p:spPr>
        <p:txBody>
          <a:bodyPr lIns="0" tIns="0" rIns="0" bIns="0"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defRPr sz="1400" b="1" i="0" u="none" strike="noStrike" cap="none">
                <a:solidFill>
                  <a:srgbClr val="000000"/>
                </a:solidFill>
                <a:latin typeface="Montserrat" pitchFamily="2" charset="-52"/>
                <a:ea typeface="Montserrat" pitchFamily="2" charset="-52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sz="3200" dirty="0"/>
              <a:t>ТЕКСТ И ФОТОГРАФИИ К ТЕКСТУ </a:t>
            </a:r>
            <a:br>
              <a:rPr lang="ru-RU" sz="3200" dirty="0"/>
            </a:br>
            <a:r>
              <a:rPr lang="ru-RU" sz="3200" dirty="0"/>
              <a:t>И ЗАГОЛОВОК В ДВЕ СТРОКИ</a:t>
            </a:r>
          </a:p>
        </p:txBody>
      </p:sp>
      <p:sp>
        <p:nvSpPr>
          <p:cNvPr id="8" name="Google Shape;413;p51">
            <a:extLst>
              <a:ext uri="{FF2B5EF4-FFF2-40B4-BE49-F238E27FC236}">
                <a16:creationId xmlns:a16="http://schemas.microsoft.com/office/drawing/2014/main" id="{462C448B-622C-4066-AADC-AAEA55E8FF62}"/>
              </a:ext>
            </a:extLst>
          </p:cNvPr>
          <p:cNvSpPr/>
          <p:nvPr userDrawn="1"/>
        </p:nvSpPr>
        <p:spPr>
          <a:xfrm rot="-2591742">
            <a:off x="7654478" y="4783210"/>
            <a:ext cx="5966247" cy="1181151"/>
          </a:xfrm>
          <a:prstGeom prst="rect">
            <a:avLst/>
          </a:prstGeom>
          <a:solidFill>
            <a:srgbClr val="F5D700"/>
          </a:solidFill>
          <a:ln>
            <a:noFill/>
          </a:ln>
        </p:spPr>
        <p:txBody>
          <a:bodyPr spcFirstLastPara="1" wrap="square" lIns="91433" tIns="45700" rIns="91433" bIns="45700" anchor="ctr">
            <a:noAutofit/>
          </a:bodyPr>
          <a:lstStyle/>
          <a:p>
            <a:pPr marL="0" marR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5AFE802-3CBC-D06C-2238-77F2EF0A70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15295" y="361103"/>
            <a:ext cx="416589" cy="54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57254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7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6965" y="-120954"/>
            <a:ext cx="1002601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FFC000"/>
                </a:solidFill>
                <a:latin typeface="Tahoma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8677" y="1083945"/>
            <a:ext cx="1043178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Montserrat" panose="020B0604020202020204" charset="-52"/>
          <a:ea typeface="+mj-ea"/>
          <a:cs typeface="+mj-cs"/>
        </a:defRPr>
      </a:lvl1pPr>
    </p:titleStyle>
    <p:bodyStyle>
      <a:lvl1pPr marL="0">
        <a:defRPr>
          <a:latin typeface="Montserrat" panose="020B0604020202020204" charset="-52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8;p16">
            <a:extLst>
              <a:ext uri="{FF2B5EF4-FFF2-40B4-BE49-F238E27FC236}">
                <a16:creationId xmlns:a16="http://schemas.microsoft.com/office/drawing/2014/main" id="{BFD85937-15FF-4881-B2B8-3A8FBC2F9FC8}"/>
              </a:ext>
            </a:extLst>
          </p:cNvPr>
          <p:cNvSpPr>
            <a:spLocks noGrp="1" noEditPoints="1"/>
          </p:cNvSpPr>
          <p:nvPr>
            <p:ph type="sldNum" idx="4"/>
          </p:nvPr>
        </p:nvSpPr>
        <p:spPr>
          <a:xfrm>
            <a:off x="11296220" y="6274962"/>
            <a:ext cx="577651" cy="3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067" b="1">
                <a:solidFill>
                  <a:schemeClr val="tx1"/>
                </a:solidFill>
                <a:latin typeface="Montserrat" pitchFamily="2" charset="-52"/>
              </a:defRPr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7606286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</p:sldLayoutIdLst>
  <p:hf sldNum="0" hdr="0" ftr="0" dt="0"/>
  <p:txStyles>
    <p:titleStyle>
      <a:lvl1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1" i="0" u="none" strike="noStrike" cap="none">
          <a:solidFill>
            <a:srgbClr val="000000"/>
          </a:solidFill>
          <a:latin typeface="Montserrat" pitchFamily="2" charset="-52"/>
          <a:ea typeface="Montserrat" pitchFamily="2" charset="-52"/>
          <a:cs typeface="Arial" panose="020B0604020202020204" pitchFamily="34" charset="0"/>
          <a:sym typeface="Arial" panose="020B0604020202020204" pitchFamily="34" charset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lvl1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1" i="0" u="none" strike="noStrike" cap="none">
          <a:solidFill>
            <a:srgbClr val="000000"/>
          </a:solidFill>
          <a:latin typeface="Montserrat" pitchFamily="2" charset="-52"/>
          <a:ea typeface="Montserrat" pitchFamily="2" charset="-52"/>
          <a:cs typeface="Arial" panose="020B0604020202020204" pitchFamily="34" charset="0"/>
          <a:sym typeface="Arial" panose="020B0604020202020204" pitchFamily="34" charset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feed?q=%23%D0%A1%D0%9F%D0%9E&amp;section=search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feed?q=%23%D0%9C%D0%B0%D1%81%D1%82%D0%B5%D1%80%D0%93%D0%BE%D0%B4%D0%B0&amp;section=search" TargetMode="External"/><Relationship Id="rId5" Type="http://schemas.openxmlformats.org/officeDocument/2006/relationships/image" Target="../media/image44.png"/><Relationship Id="rId4" Type="http://schemas.openxmlformats.org/officeDocument/2006/relationships/hyperlink" Target="https://vk.com/feed?q=%23%D0%98%D0%A0%D0%9F%D0%9E&amp;section=search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3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hyperlink" Target="mailto:mg@firpo.ru" TargetMode="External"/><Relationship Id="rId2" Type="http://schemas.openxmlformats.org/officeDocument/2006/relationships/hyperlink" Target="mailto:sav@toipkro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4.png"/><Relationship Id="rId5" Type="http://schemas.openxmlformats.org/officeDocument/2006/relationships/image" Target="../media/image47.png"/><Relationship Id="rId10" Type="http://schemas.openxmlformats.org/officeDocument/2006/relationships/image" Target="../media/image53.png"/><Relationship Id="rId4" Type="http://schemas.openxmlformats.org/officeDocument/2006/relationships/image" Target="../media/image46.jpg"/><Relationship Id="rId9" Type="http://schemas.openxmlformats.org/officeDocument/2006/relationships/image" Target="../media/image52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10" Type="http://schemas.openxmlformats.org/officeDocument/2006/relationships/image" Target="../media/image14.png"/><Relationship Id="rId4" Type="http://schemas.openxmlformats.org/officeDocument/2006/relationships/image" Target="../media/image20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hyperlink" Target="https://toipkro.ru/event-all/master-goda-2026/" TargetMode="External"/><Relationship Id="rId4" Type="http://schemas.openxmlformats.org/officeDocument/2006/relationships/image" Target="../media/image3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oipkro.ru/event-all/master-goda-2026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93122"/>
            <a:ext cx="4815840" cy="1664970"/>
          </a:xfrm>
          <a:custGeom>
            <a:avLst/>
            <a:gdLst/>
            <a:ahLst/>
            <a:cxnLst/>
            <a:rect l="l" t="t" r="r" b="b"/>
            <a:pathLst>
              <a:path w="4815840" h="1664970">
                <a:moveTo>
                  <a:pt x="0" y="0"/>
                </a:moveTo>
                <a:lnTo>
                  <a:pt x="0" y="1249793"/>
                </a:lnTo>
                <a:lnTo>
                  <a:pt x="1200616" y="1664876"/>
                </a:lnTo>
                <a:lnTo>
                  <a:pt x="4815437" y="1664876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102201" y="0"/>
            <a:ext cx="5090160" cy="6858000"/>
          </a:xfrm>
          <a:custGeom>
            <a:avLst/>
            <a:gdLst/>
            <a:ahLst/>
            <a:cxnLst/>
            <a:rect l="l" t="t" r="r" b="b"/>
            <a:pathLst>
              <a:path w="5090159" h="6858000">
                <a:moveTo>
                  <a:pt x="5089798" y="0"/>
                </a:moveTo>
                <a:lnTo>
                  <a:pt x="4826181" y="0"/>
                </a:lnTo>
                <a:lnTo>
                  <a:pt x="0" y="6857998"/>
                </a:lnTo>
                <a:lnTo>
                  <a:pt x="1444340" y="6857998"/>
                </a:lnTo>
                <a:lnTo>
                  <a:pt x="5089798" y="1677844"/>
                </a:lnTo>
                <a:lnTo>
                  <a:pt x="5089798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632" y="216294"/>
            <a:ext cx="971234" cy="75785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41670" y="251687"/>
            <a:ext cx="708612" cy="68731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1223" y="1588134"/>
            <a:ext cx="631190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0"/>
              </a:spcBef>
              <a:tabLst>
                <a:tab pos="1955800" algn="l"/>
              </a:tabLst>
            </a:pPr>
            <a:r>
              <a:rPr sz="2400" b="1" spc="1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</a:t>
            </a:r>
            <a:r>
              <a:rPr sz="2400" b="1" spc="-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реализации</a:t>
            </a:r>
            <a:r>
              <a:rPr sz="2400" b="1" spc="-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конкурсных </a:t>
            </a:r>
            <a:r>
              <a:rPr sz="2400" b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мероприятий</a:t>
            </a:r>
            <a:r>
              <a:rPr sz="2400" b="1" spc="-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регионального</a:t>
            </a:r>
            <a:r>
              <a:rPr sz="2400" b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этапа </a:t>
            </a:r>
            <a:r>
              <a:rPr sz="2400" b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Всероссийского</a:t>
            </a:r>
            <a:r>
              <a:rPr sz="24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конкурса</a:t>
            </a:r>
            <a:r>
              <a:rPr sz="2400" b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1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среди </a:t>
            </a:r>
            <a:r>
              <a:rPr sz="2400" b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педагогических</a:t>
            </a:r>
            <a:r>
              <a:rPr sz="2400" b="1" spc="-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работников</a:t>
            </a:r>
            <a:r>
              <a:rPr sz="2400" b="1" spc="-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системы </a:t>
            </a:r>
            <a:r>
              <a:rPr sz="2400" b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среднего</a:t>
            </a:r>
            <a:r>
              <a:rPr sz="2400" b="1" spc="-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профессионального </a:t>
            </a:r>
            <a:r>
              <a:rPr sz="2400" b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образования</a:t>
            </a:r>
            <a:r>
              <a:rPr sz="24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«МАСТЕР</a:t>
            </a:r>
            <a:r>
              <a:rPr sz="2400" b="1" spc="-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ГОДА» </a:t>
            </a:r>
            <a:r>
              <a:rPr lang="ru-RU" sz="2400" b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 </a:t>
            </a:r>
            <a:r>
              <a:rPr lang="ru-RU" sz="2400" b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Томской </a:t>
            </a:r>
            <a:r>
              <a:rPr sz="2400" b="1" spc="70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области</a:t>
            </a:r>
            <a:r>
              <a:rPr sz="2400" b="1" spc="-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sz="2400" b="1" spc="-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2026</a:t>
            </a:r>
            <a:r>
              <a:rPr sz="2400" b="1" spc="-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b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году</a:t>
            </a:r>
            <a:endParaRPr sz="2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01459" y="202805"/>
            <a:ext cx="740953" cy="73619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194129" y="5284024"/>
            <a:ext cx="4771390" cy="569387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lang="ru-RU" sz="14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Серебрякова Александра Владимировна</a:t>
            </a:r>
            <a:endParaRPr sz="1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ru-RU" sz="1400" b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старший преподаватель ЦРКПОС ТОИПКРО</a:t>
            </a:r>
            <a:endParaRPr sz="1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1758" y="216294"/>
            <a:ext cx="1098524" cy="88692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86973" y="242416"/>
            <a:ext cx="590689" cy="77120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6314E35-D09D-4771-9D4D-113770B445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1003" y="216294"/>
            <a:ext cx="736194" cy="73619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E7ADA7B-2E11-4BB0-AD8B-6BDC78D3373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3956"/>
          <a:stretch/>
        </p:blipFill>
        <p:spPr>
          <a:xfrm>
            <a:off x="7102201" y="102771"/>
            <a:ext cx="746950" cy="84897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F8C9148-E929-4F77-A093-ADC156DC30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3200" y="1123189"/>
            <a:ext cx="32004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54E9085-F2FC-468B-B2C4-640A9B8ECF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1129" y="4366324"/>
            <a:ext cx="3445671" cy="2297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20A75D4-0D0A-4746-94DF-BAE4AFFA69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9966" y="3022166"/>
            <a:ext cx="2971800" cy="2228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549189" y="3739664"/>
            <a:ext cx="1593215" cy="3136265"/>
          </a:xfrm>
          <a:custGeom>
            <a:avLst/>
            <a:gdLst/>
            <a:ahLst/>
            <a:cxnLst/>
            <a:rect l="l" t="t" r="r" b="b"/>
            <a:pathLst>
              <a:path w="1593215" h="3136265">
                <a:moveTo>
                  <a:pt x="1593203" y="0"/>
                </a:moveTo>
                <a:lnTo>
                  <a:pt x="0" y="3135793"/>
                </a:lnTo>
                <a:lnTo>
                  <a:pt x="1324927" y="3135793"/>
                </a:lnTo>
                <a:lnTo>
                  <a:pt x="1593203" y="2607764"/>
                </a:lnTo>
                <a:lnTo>
                  <a:pt x="1593203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608" y="87356"/>
            <a:ext cx="628047" cy="8213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86854" y="1499965"/>
            <a:ext cx="8131968" cy="2444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/>
            <a:r>
              <a:rPr lang="ru-RU" b="1" spc="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Видеозапись</a:t>
            </a:r>
            <a:r>
              <a:rPr lang="ru-RU" b="1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п</a:t>
            </a:r>
            <a:r>
              <a:rPr b="1" spc="7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ублично</a:t>
            </a:r>
            <a:r>
              <a:rPr lang="ru-RU" b="1" spc="7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го</a:t>
            </a:r>
            <a:r>
              <a:rPr b="1" spc="11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b="1" spc="5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выступлени</a:t>
            </a:r>
            <a:r>
              <a:rPr lang="ru-RU" b="1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я</a:t>
            </a:r>
            <a:r>
              <a:rPr lang="ru-RU" b="1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2700" marR="5080" algn="just"/>
            <a:r>
              <a:rPr lang="ru-RU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продолжительностью</a:t>
            </a:r>
            <a:r>
              <a:rPr lang="ru-RU" spc="3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spc="10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до</a:t>
            </a:r>
            <a:r>
              <a:rPr lang="ru-RU" b="1" spc="465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ru-RU" b="1" spc="459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spc="45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минут</a:t>
            </a:r>
            <a:r>
              <a:rPr spc="1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pc="1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рамках</a:t>
            </a:r>
            <a:r>
              <a:rPr spc="1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которого</a:t>
            </a:r>
            <a:r>
              <a:rPr spc="1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участником</a:t>
            </a:r>
            <a:r>
              <a:rPr spc="1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демонстрируются </a:t>
            </a:r>
            <a:r>
              <a:rPr b="1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эффективные</a:t>
            </a:r>
            <a:r>
              <a:rPr b="1" spc="459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b="1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практики</a:t>
            </a:r>
            <a:r>
              <a:rPr b="1" spc="4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b="1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организации</a:t>
            </a:r>
            <a:r>
              <a:rPr b="1" spc="4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b="1" spc="8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процесса</a:t>
            </a:r>
            <a:r>
              <a:rPr b="1" spc="4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b="1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обучения</a:t>
            </a:r>
            <a:r>
              <a:rPr b="1" spc="4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b="1" spc="11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b="1" spc="4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b="1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воспитания </a:t>
            </a:r>
            <a:r>
              <a:rPr b="1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обучающихся</a:t>
            </a:r>
            <a:r>
              <a:rPr spc="4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pc="409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соответствии</a:t>
            </a:r>
            <a:r>
              <a:rPr spc="4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spc="4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ценностными</a:t>
            </a:r>
            <a:r>
              <a:rPr spc="4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8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ориентирами</a:t>
            </a:r>
            <a:r>
              <a:rPr spc="4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1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pc="40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современными </a:t>
            </a:r>
            <a:r>
              <a:rPr spc="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социокультурными</a:t>
            </a:r>
            <a:r>
              <a:rPr spc="-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тенденциями</a:t>
            </a:r>
            <a:r>
              <a:rPr spc="-3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развития</a:t>
            </a:r>
            <a:r>
              <a:rPr spc="-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4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  <a:r>
              <a:rPr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2700" marR="5080" algn="just"/>
            <a:r>
              <a:rPr lang="ru-RU" spc="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Видеозапись</a:t>
            </a:r>
            <a:r>
              <a:rPr lang="ru-RU" spc="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предоставляется</a:t>
            </a:r>
            <a:r>
              <a:rPr lang="ru-RU" spc="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pc="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форматах AVI,</a:t>
            </a:r>
            <a:r>
              <a:rPr lang="ru-RU" spc="-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MP4.</a:t>
            </a:r>
            <a:endParaRPr lang="ru-RU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 algn="just">
              <a:lnSpc>
                <a:spcPct val="100000"/>
              </a:lnSpc>
            </a:pPr>
            <a:endParaRPr sz="1600" dirty="0"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 algn="just">
              <a:lnSpc>
                <a:spcPct val="100000"/>
              </a:lnSpc>
            </a:pPr>
            <a:endParaRPr sz="16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E2807AAC-690C-485D-A833-F9F123D2E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0" y="910414"/>
            <a:ext cx="10026015" cy="707886"/>
          </a:xfrm>
        </p:spPr>
        <p:txBody>
          <a:bodyPr/>
          <a:lstStyle/>
          <a:p>
            <a:pPr algn="ctr"/>
            <a:r>
              <a:rPr lang="ru-RU" sz="2400" spc="80" dirty="0">
                <a:cs typeface="Times New Roman" panose="02020603050405020304" pitchFamily="18" charset="0"/>
              </a:rPr>
              <a:t>К</a:t>
            </a:r>
            <a:r>
              <a:rPr lang="ru-RU" sz="2400" spc="75" dirty="0">
                <a:cs typeface="Times New Roman" panose="02020603050405020304" pitchFamily="18" charset="0"/>
              </a:rPr>
              <a:t>онкурсное</a:t>
            </a:r>
            <a:r>
              <a:rPr lang="ru-RU" sz="2400" spc="-45" dirty="0">
                <a:cs typeface="Times New Roman" panose="02020603050405020304" pitchFamily="18" charset="0"/>
              </a:rPr>
              <a:t> </a:t>
            </a:r>
            <a:r>
              <a:rPr lang="ru-RU" sz="2400" spc="55" dirty="0">
                <a:cs typeface="Times New Roman" panose="02020603050405020304" pitchFamily="18" charset="0"/>
              </a:rPr>
              <a:t>задание</a:t>
            </a:r>
            <a:r>
              <a:rPr lang="ru-RU" sz="2400" spc="-60" dirty="0">
                <a:cs typeface="Times New Roman" panose="02020603050405020304" pitchFamily="18" charset="0"/>
              </a:rPr>
              <a:t> </a:t>
            </a:r>
            <a:r>
              <a:rPr lang="ru-RU" sz="2400" dirty="0">
                <a:cs typeface="Times New Roman" panose="02020603050405020304" pitchFamily="18" charset="0"/>
              </a:rPr>
              <a:t>№</a:t>
            </a:r>
            <a:r>
              <a:rPr lang="ru-RU" sz="2400" spc="-30" dirty="0">
                <a:cs typeface="Times New Roman" panose="02020603050405020304" pitchFamily="18" charset="0"/>
              </a:rPr>
              <a:t> </a:t>
            </a:r>
            <a:r>
              <a:rPr lang="ru-RU" sz="2400" spc="-500" dirty="0">
                <a:cs typeface="Times New Roman" panose="02020603050405020304" pitchFamily="18" charset="0"/>
              </a:rPr>
              <a:t>1</a:t>
            </a:r>
            <a:r>
              <a:rPr lang="ru-RU" sz="2400" spc="-25" dirty="0">
                <a:cs typeface="Times New Roman" panose="02020603050405020304" pitchFamily="18" charset="0"/>
              </a:rPr>
              <a:t>  </a:t>
            </a:r>
            <a:r>
              <a:rPr lang="ru-RU" sz="2400" spc="-135" dirty="0">
                <a:cs typeface="Times New Roman" panose="02020603050405020304" pitchFamily="18" charset="0"/>
              </a:rPr>
              <a:t>«Я</a:t>
            </a:r>
            <a:r>
              <a:rPr lang="ru-RU" sz="2400" spc="-30" dirty="0">
                <a:cs typeface="Times New Roman" panose="02020603050405020304" pitchFamily="18" charset="0"/>
              </a:rPr>
              <a:t> </a:t>
            </a:r>
            <a:r>
              <a:rPr lang="ru-RU" sz="2400" dirty="0">
                <a:cs typeface="Times New Roman" panose="02020603050405020304" pitchFamily="18" charset="0"/>
              </a:rPr>
              <a:t>-</a:t>
            </a:r>
            <a:r>
              <a:rPr lang="ru-RU" sz="2400" spc="-35" dirty="0">
                <a:cs typeface="Times New Roman" panose="02020603050405020304" pitchFamily="18" charset="0"/>
              </a:rPr>
              <a:t> </a:t>
            </a:r>
            <a:r>
              <a:rPr lang="ru-RU" sz="2400" spc="-10" dirty="0">
                <a:cs typeface="Times New Roman" panose="02020603050405020304" pitchFamily="18" charset="0"/>
              </a:rPr>
              <a:t>Мастер» -</a:t>
            </a:r>
            <a:br>
              <a:rPr lang="ru-RU" sz="2400" dirty="0"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1E2AD0-6E34-4596-9594-AFF0F14B7EA9}"/>
              </a:ext>
            </a:extLst>
          </p:cNvPr>
          <p:cNvSpPr/>
          <p:nvPr/>
        </p:nvSpPr>
        <p:spPr>
          <a:xfrm>
            <a:off x="3254375" y="186172"/>
            <a:ext cx="4421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spc="-3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8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8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этап</a:t>
            </a:r>
            <a:r>
              <a:rPr lang="ru-RU" sz="2800" b="1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(региональный)</a:t>
            </a:r>
            <a:endParaRPr lang="ru-RU" sz="2800" b="1" dirty="0"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B21EDC-0F58-49E2-89B1-721FF9F1B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061" y="87356"/>
            <a:ext cx="3182534" cy="238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F8832C5-0B5A-43B6-A25C-D3C85DDC50A7}"/>
              </a:ext>
            </a:extLst>
          </p:cNvPr>
          <p:cNvSpPr/>
          <p:nvPr/>
        </p:nvSpPr>
        <p:spPr>
          <a:xfrm>
            <a:off x="304800" y="3513457"/>
            <a:ext cx="1138543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lang="ru-RU" sz="1800" b="1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Цель</a:t>
            </a:r>
            <a:r>
              <a:rPr lang="ru-RU" sz="1800" b="1" spc="15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1800" spc="145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демонстрация </a:t>
            </a:r>
            <a:r>
              <a:rPr lang="ru-RU" sz="1800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участником</a:t>
            </a:r>
            <a:r>
              <a:rPr lang="ru-RU" sz="1800" spc="30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sz="1800" b="1" spc="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методической</a:t>
            </a:r>
            <a:r>
              <a:rPr lang="ru-RU" sz="1800" b="1" spc="3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sz="1800" b="1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компетентности</a:t>
            </a:r>
            <a:r>
              <a:rPr lang="ru-RU" sz="1800" spc="3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sz="1800" spc="11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1800" spc="3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sz="1800" b="1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собственного</a:t>
            </a:r>
            <a:r>
              <a:rPr lang="ru-RU" sz="1800" b="1" spc="3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sz="1800" b="1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опыта</a:t>
            </a:r>
            <a:r>
              <a:rPr lang="ru-RU" sz="1800" spc="3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sz="1800" spc="-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800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профессиональной</a:t>
            </a:r>
            <a:r>
              <a:rPr lang="ru-RU" sz="1800" spc="3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подготовке</a:t>
            </a:r>
            <a:r>
              <a:rPr lang="ru-RU" sz="1800" spc="3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обучающихся,</a:t>
            </a:r>
            <a:r>
              <a:rPr lang="ru-RU" sz="1800" spc="3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основанного</a:t>
            </a:r>
            <a:r>
              <a:rPr lang="ru-RU" sz="1800" spc="3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ru-RU" sz="1800" spc="3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передовых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технологиях</a:t>
            </a:r>
            <a:r>
              <a:rPr lang="ru-RU" sz="1800" spc="1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11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1800" spc="18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методиках</a:t>
            </a:r>
            <a:r>
              <a:rPr lang="ru-RU" sz="1800" spc="1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практической</a:t>
            </a:r>
            <a:r>
              <a:rPr lang="ru-RU" sz="1800" spc="1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подготовки,</a:t>
            </a:r>
            <a:r>
              <a:rPr lang="ru-RU" sz="1800" spc="1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lang="ru-RU" sz="1800" spc="18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также</a:t>
            </a:r>
            <a:r>
              <a:rPr lang="ru-RU" sz="1800" spc="1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полученных результатов</a:t>
            </a:r>
            <a:r>
              <a:rPr lang="ru-RU" sz="1800" spc="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1800" spc="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профессиональной</a:t>
            </a:r>
            <a:r>
              <a:rPr lang="ru-RU" sz="1800" spc="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деятельности.</a:t>
            </a:r>
          </a:p>
          <a:p>
            <a:pPr marL="12700" marR="5080" algn="just">
              <a:lnSpc>
                <a:spcPct val="100000"/>
              </a:lnSpc>
            </a:pPr>
            <a:endParaRPr lang="ru-RU" sz="1800" dirty="0"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6985" algn="just">
              <a:lnSpc>
                <a:spcPct val="99900"/>
              </a:lnSpc>
              <a:spcBef>
                <a:spcPts val="5"/>
              </a:spcBef>
            </a:pPr>
            <a:r>
              <a:rPr lang="ru-RU" sz="1800" b="1" spc="7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Критерии оценивания:</a:t>
            </a:r>
          </a:p>
          <a:p>
            <a:pPr marL="298450" marR="6985" indent="-285750" algn="just">
              <a:lnSpc>
                <a:spcPct val="99900"/>
              </a:lnSpc>
              <a:spcBef>
                <a:spcPts val="5"/>
              </a:spcBef>
              <a:buFont typeface="Wingdings" panose="05000000000000000000" pitchFamily="2" charset="2"/>
              <a:buChar char="ü"/>
            </a:pPr>
            <a:r>
              <a:rPr lang="ru-RU" sz="1800" spc="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актуальность</a:t>
            </a:r>
            <a:r>
              <a:rPr lang="ru-RU" sz="18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1800" spc="8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методическая</a:t>
            </a:r>
            <a:r>
              <a:rPr lang="ru-RU" sz="1800" spc="8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обоснованность</a:t>
            </a:r>
            <a:r>
              <a:rPr lang="ru-RU" sz="18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представленного</a:t>
            </a:r>
            <a:r>
              <a:rPr lang="ru-RU" sz="1800" spc="1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опыта;</a:t>
            </a:r>
          </a:p>
          <a:p>
            <a:pPr marL="298450" marR="6985" indent="-285750" algn="just">
              <a:lnSpc>
                <a:spcPct val="99900"/>
              </a:lnSpc>
              <a:spcBef>
                <a:spcPts val="5"/>
              </a:spcBef>
              <a:buFont typeface="Wingdings" panose="05000000000000000000" pitchFamily="2" charset="2"/>
              <a:buChar char="ü"/>
            </a:pPr>
            <a:r>
              <a:rPr lang="ru-RU" sz="18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культура</a:t>
            </a:r>
            <a:r>
              <a:rPr lang="ru-RU" sz="1800" spc="-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публичного</a:t>
            </a:r>
            <a:r>
              <a:rPr lang="ru-RU" sz="1800" spc="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выступления;</a:t>
            </a:r>
            <a:endParaRPr lang="ru-RU" sz="18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marR="6985" indent="-285750" algn="just">
              <a:lnSpc>
                <a:spcPct val="99900"/>
              </a:lnSpc>
              <a:spcBef>
                <a:spcPts val="5"/>
              </a:spcBef>
              <a:buFont typeface="Wingdings" panose="05000000000000000000" pitchFamily="2" charset="2"/>
              <a:buChar char="ü"/>
            </a:pP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знание</a:t>
            </a:r>
            <a:r>
              <a:rPr lang="ru-RU" sz="1800" spc="1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передовых</a:t>
            </a:r>
            <a:r>
              <a:rPr lang="ru-RU" sz="1800" spc="18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технологий</a:t>
            </a:r>
            <a:r>
              <a:rPr lang="ru-RU" sz="1800" spc="1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практической</a:t>
            </a:r>
            <a:r>
              <a:rPr lang="ru-RU" sz="1800" spc="1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подготовки;</a:t>
            </a:r>
          </a:p>
          <a:p>
            <a:pPr marL="298450" marR="6985" indent="-285750" algn="just">
              <a:lnSpc>
                <a:spcPct val="99900"/>
              </a:lnSpc>
              <a:spcBef>
                <a:spcPts val="5"/>
              </a:spcBef>
              <a:buFont typeface="Wingdings" panose="05000000000000000000" pitchFamily="2" charset="2"/>
              <a:buChar char="ü"/>
            </a:pPr>
            <a:r>
              <a:rPr lang="ru-RU" sz="1800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умение</a:t>
            </a:r>
            <a:r>
              <a:rPr lang="ru-RU" sz="1800" spc="1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анализировать</a:t>
            </a:r>
            <a:r>
              <a:rPr lang="ru-RU" sz="1800" spc="1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собственную</a:t>
            </a:r>
            <a:r>
              <a:rPr lang="ru-RU" sz="1800" spc="1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деятельность;</a:t>
            </a:r>
          </a:p>
          <a:p>
            <a:pPr marL="298450" marR="6985" indent="-285750" algn="just">
              <a:lnSpc>
                <a:spcPct val="99900"/>
              </a:lnSpc>
              <a:spcBef>
                <a:spcPts val="5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общая</a:t>
            </a:r>
            <a:r>
              <a:rPr lang="ru-RU" sz="18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18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профессиональная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эрудиция.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648150" y="3819406"/>
            <a:ext cx="1544320" cy="3039110"/>
          </a:xfrm>
          <a:custGeom>
            <a:avLst/>
            <a:gdLst/>
            <a:ahLst/>
            <a:cxnLst/>
            <a:rect l="l" t="t" r="r" b="b"/>
            <a:pathLst>
              <a:path w="1544320" h="3039109">
                <a:moveTo>
                  <a:pt x="1543849" y="0"/>
                </a:moveTo>
                <a:lnTo>
                  <a:pt x="0" y="3038592"/>
                </a:lnTo>
                <a:lnTo>
                  <a:pt x="1324884" y="3038592"/>
                </a:lnTo>
                <a:lnTo>
                  <a:pt x="1543849" y="2607619"/>
                </a:lnTo>
                <a:lnTo>
                  <a:pt x="1543849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9824" y="-5334"/>
            <a:ext cx="107099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90" dirty="0">
                <a:solidFill>
                  <a:schemeClr val="tx2"/>
                </a:solidFill>
              </a:rPr>
              <a:t>Конкурсное</a:t>
            </a:r>
            <a:r>
              <a:rPr spc="-20" dirty="0">
                <a:solidFill>
                  <a:schemeClr val="tx2"/>
                </a:solidFill>
              </a:rPr>
              <a:t> </a:t>
            </a:r>
            <a:r>
              <a:rPr spc="65" dirty="0">
                <a:solidFill>
                  <a:schemeClr val="tx2"/>
                </a:solidFill>
              </a:rPr>
              <a:t>задание</a:t>
            </a:r>
            <a:r>
              <a:rPr spc="-5" dirty="0">
                <a:solidFill>
                  <a:schemeClr val="tx2"/>
                </a:solidFill>
              </a:rPr>
              <a:t> </a:t>
            </a:r>
            <a:r>
              <a:rPr dirty="0">
                <a:solidFill>
                  <a:schemeClr val="tx2"/>
                </a:solidFill>
              </a:rPr>
              <a:t>№</a:t>
            </a:r>
            <a:r>
              <a:rPr spc="-30" dirty="0">
                <a:solidFill>
                  <a:schemeClr val="tx2"/>
                </a:solidFill>
              </a:rPr>
              <a:t> </a:t>
            </a:r>
            <a:r>
              <a:rPr spc="-550" dirty="0">
                <a:solidFill>
                  <a:schemeClr val="tx2"/>
                </a:solidFill>
              </a:rPr>
              <a:t>1</a:t>
            </a:r>
            <a:r>
              <a:rPr spc="-20" dirty="0">
                <a:solidFill>
                  <a:schemeClr val="tx2"/>
                </a:solidFill>
              </a:rPr>
              <a:t> </a:t>
            </a:r>
            <a:r>
              <a:rPr spc="-145" dirty="0">
                <a:solidFill>
                  <a:schemeClr val="tx2"/>
                </a:solidFill>
              </a:rPr>
              <a:t>«Я</a:t>
            </a:r>
            <a:r>
              <a:rPr dirty="0">
                <a:solidFill>
                  <a:schemeClr val="tx2"/>
                </a:solidFill>
              </a:rPr>
              <a:t> </a:t>
            </a:r>
            <a:r>
              <a:rPr spc="-310" dirty="0">
                <a:solidFill>
                  <a:schemeClr val="tx2"/>
                </a:solidFill>
              </a:rPr>
              <a:t>–</a:t>
            </a:r>
            <a:r>
              <a:rPr spc="-30" dirty="0">
                <a:solidFill>
                  <a:schemeClr val="tx2"/>
                </a:solidFill>
              </a:rPr>
              <a:t> </a:t>
            </a:r>
            <a:r>
              <a:rPr dirty="0">
                <a:solidFill>
                  <a:schemeClr val="tx2"/>
                </a:solidFill>
              </a:rPr>
              <a:t>мастер».</a:t>
            </a:r>
            <a:r>
              <a:rPr spc="10" dirty="0">
                <a:solidFill>
                  <a:schemeClr val="tx2"/>
                </a:solidFill>
              </a:rPr>
              <a:t> </a:t>
            </a:r>
            <a:r>
              <a:rPr spc="95" dirty="0">
                <a:solidFill>
                  <a:schemeClr val="tx2"/>
                </a:solidFill>
              </a:rPr>
              <a:t>Критерии</a:t>
            </a:r>
            <a:r>
              <a:rPr spc="-45" dirty="0">
                <a:solidFill>
                  <a:schemeClr val="tx2"/>
                </a:solidFill>
              </a:rPr>
              <a:t> </a:t>
            </a:r>
            <a:r>
              <a:rPr spc="114" dirty="0">
                <a:solidFill>
                  <a:schemeClr val="tx2"/>
                </a:solidFill>
              </a:rPr>
              <a:t>и</a:t>
            </a:r>
            <a:r>
              <a:rPr spc="-40" dirty="0">
                <a:solidFill>
                  <a:schemeClr val="tx2"/>
                </a:solidFill>
              </a:rPr>
              <a:t> </a:t>
            </a:r>
            <a:r>
              <a:rPr dirty="0">
                <a:solidFill>
                  <a:schemeClr val="tx2"/>
                </a:solidFill>
              </a:rPr>
              <a:t>показатели</a:t>
            </a:r>
            <a:r>
              <a:rPr spc="-25" dirty="0">
                <a:solidFill>
                  <a:schemeClr val="tx2"/>
                </a:solidFill>
              </a:rPr>
              <a:t> </a:t>
            </a:r>
            <a:r>
              <a:rPr spc="65" dirty="0">
                <a:solidFill>
                  <a:schemeClr val="tx2"/>
                </a:solidFill>
              </a:rPr>
              <a:t>оценки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87938" y="-38"/>
            <a:ext cx="1004049" cy="90389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EDAE2-9CBF-4A1C-B2C1-922B79EE2D0E}"/>
              </a:ext>
            </a:extLst>
          </p:cNvPr>
          <p:cNvSpPr/>
          <p:nvPr/>
        </p:nvSpPr>
        <p:spPr>
          <a:xfrm>
            <a:off x="9709914" y="957647"/>
            <a:ext cx="2956048" cy="123110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474345">
              <a:lnSpc>
                <a:spcPct val="100000"/>
              </a:lnSpc>
              <a:spcBef>
                <a:spcPts val="1200"/>
              </a:spcBef>
            </a:pPr>
            <a:r>
              <a:rPr lang="ru-RU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Выполнен – 2 б.</a:t>
            </a:r>
          </a:p>
          <a:p>
            <a:pPr marL="474345">
              <a:lnSpc>
                <a:spcPct val="100000"/>
              </a:lnSpc>
              <a:spcBef>
                <a:spcPts val="1200"/>
              </a:spcBef>
            </a:pPr>
            <a:r>
              <a:rPr lang="ru-RU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Частично выполнен – 1 б.</a:t>
            </a:r>
          </a:p>
          <a:p>
            <a:pPr marL="474345">
              <a:lnSpc>
                <a:spcPct val="100000"/>
              </a:lnSpc>
              <a:spcBef>
                <a:spcPts val="1200"/>
              </a:spcBef>
            </a:pPr>
            <a:r>
              <a:rPr lang="ru-RU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Не выполнен – 0 б.</a:t>
            </a:r>
          </a:p>
          <a:p>
            <a:pPr marL="474345">
              <a:lnSpc>
                <a:spcPct val="100000"/>
              </a:lnSpc>
              <a:spcBef>
                <a:spcPts val="1200"/>
              </a:spcBef>
            </a:pPr>
            <a:r>
              <a:rPr lang="en-US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MAX</a:t>
            </a:r>
            <a:r>
              <a:rPr lang="ru-RU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 – 50 баллов</a:t>
            </a:r>
            <a:endParaRPr lang="ru-RU" sz="1100" i="1" dirty="0">
              <a:solidFill>
                <a:schemeClr val="tx2"/>
              </a:solidFill>
            </a:endParaRPr>
          </a:p>
        </p:txBody>
      </p:sp>
      <p:sp>
        <p:nvSpPr>
          <p:cNvPr id="9" name="Google Shape;334;p37">
            <a:extLst>
              <a:ext uri="{FF2B5EF4-FFF2-40B4-BE49-F238E27FC236}">
                <a16:creationId xmlns:a16="http://schemas.microsoft.com/office/drawing/2014/main" id="{2BABA93F-757D-4C04-B4A6-C1FDB39C2C16}"/>
              </a:ext>
            </a:extLst>
          </p:cNvPr>
          <p:cNvSpPr/>
          <p:nvPr/>
        </p:nvSpPr>
        <p:spPr>
          <a:xfrm>
            <a:off x="9829209" y="698443"/>
            <a:ext cx="2515191" cy="1685799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9F6E4D6-34A7-4B91-A94A-8DA03B01E1C7}"/>
              </a:ext>
            </a:extLst>
          </p:cNvPr>
          <p:cNvSpPr/>
          <p:nvPr/>
        </p:nvSpPr>
        <p:spPr>
          <a:xfrm>
            <a:off x="13447" y="520172"/>
            <a:ext cx="3136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marR="205104" algn="ctr">
              <a:lnSpc>
                <a:spcPct val="100000"/>
              </a:lnSpc>
              <a:spcBef>
                <a:spcPts val="770"/>
              </a:spcBef>
            </a:pPr>
            <a:r>
              <a:rPr lang="ru-RU" sz="1400" b="1" spc="-19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1.</a:t>
            </a:r>
            <a:r>
              <a:rPr lang="ru-RU" sz="1400" b="1" spc="13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Актуальность</a:t>
            </a:r>
            <a:r>
              <a:rPr lang="ru-RU" sz="1400" b="1" spc="19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и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методическая обоснованность представленного опыта</a:t>
            </a:r>
            <a:endParaRPr lang="ru-RU" sz="14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1BAA554-F06A-495B-B243-B803BB6AFC6F}"/>
              </a:ext>
            </a:extLst>
          </p:cNvPr>
          <p:cNvSpPr/>
          <p:nvPr/>
        </p:nvSpPr>
        <p:spPr>
          <a:xfrm>
            <a:off x="2895600" y="560473"/>
            <a:ext cx="10341165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00000"/>
              </a:lnSpc>
              <a:buSzPct val="90909"/>
              <a:buAutoNum type="arabicPeriod"/>
              <a:tabLst>
                <a:tab pos="228600" algn="l"/>
              </a:tabLst>
            </a:pP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Обосновывает</a:t>
            </a:r>
            <a:r>
              <a:rPr lang="ru-RU" sz="1050" b="0" i="1" spc="1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собственные</a:t>
            </a:r>
            <a:r>
              <a:rPr lang="ru-RU" sz="1050" b="1" i="1" spc="1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педагогические</a:t>
            </a:r>
            <a:r>
              <a:rPr lang="ru-RU" sz="1050" b="1" i="1" spc="1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идеи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,</a:t>
            </a:r>
            <a:r>
              <a:rPr lang="ru-RU" sz="1050" b="0" i="1" spc="11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опираясь</a:t>
            </a:r>
            <a:r>
              <a:rPr lang="ru-RU" sz="10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</a:t>
            </a:r>
            <a:r>
              <a:rPr lang="ru-RU" sz="10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имеющийся</a:t>
            </a:r>
            <a:r>
              <a:rPr lang="ru-RU" sz="1050" b="0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эффективный</a:t>
            </a:r>
            <a:r>
              <a:rPr lang="ru-RU" sz="1050" b="0" i="1" spc="1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опыт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преподавания.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48285" indent="-225425">
              <a:lnSpc>
                <a:spcPct val="100000"/>
              </a:lnSpc>
              <a:buSzPct val="90909"/>
              <a:buAutoNum type="arabicPeriod"/>
              <a:tabLst>
                <a:tab pos="248285" algn="l"/>
              </a:tabLst>
            </a:pP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</a:t>
            </a:r>
            <a:r>
              <a:rPr lang="ru-RU" sz="1050" b="0" i="1" spc="2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актуальность</a:t>
            </a:r>
            <a:r>
              <a:rPr lang="ru-RU" sz="1050" b="1" i="1" spc="1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представляемой</a:t>
            </a:r>
            <a:r>
              <a:rPr lang="ru-RU" sz="1050" b="0" i="1" spc="2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технологии</a:t>
            </a:r>
            <a:r>
              <a:rPr lang="ru-RU" sz="1050" b="0" i="1" spc="1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2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/</a:t>
            </a:r>
            <a:r>
              <a:rPr lang="ru-RU" sz="1050" b="0" i="1" spc="1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методов</a:t>
            </a:r>
            <a:r>
              <a:rPr lang="ru-RU" sz="1050" b="0" i="1" spc="2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2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/</a:t>
            </a:r>
            <a:r>
              <a:rPr lang="ru-RU" sz="1050" b="0" i="1" spc="1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приёмов.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1590" marR="729615" indent="-21590">
              <a:lnSpc>
                <a:spcPct val="100000"/>
              </a:lnSpc>
              <a:buSzPct val="90909"/>
              <a:buAutoNum type="arabicPeriod"/>
              <a:tabLst>
                <a:tab pos="21590" algn="l"/>
                <a:tab pos="225425" algn="l"/>
              </a:tabLst>
            </a:pP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Демонстрирует</a:t>
            </a:r>
            <a:r>
              <a:rPr lang="ru-RU" sz="1050" b="0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связь</a:t>
            </a:r>
            <a:r>
              <a:rPr lang="ru-RU" sz="1050" b="1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современных</a:t>
            </a:r>
            <a:r>
              <a:rPr lang="ru-RU" sz="1050" b="1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достижений</a:t>
            </a:r>
            <a:r>
              <a:rPr lang="ru-RU" sz="1050" b="1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науки</a:t>
            </a:r>
            <a:r>
              <a:rPr lang="ru-RU" sz="1050" b="1" i="1" spc="4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lang="ru-RU" sz="10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преподаваемой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предметной</a:t>
            </a:r>
            <a:r>
              <a:rPr lang="ru-RU" sz="1050" b="0" i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области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25425" indent="-225425">
              <a:lnSpc>
                <a:spcPct val="100000"/>
              </a:lnSpc>
              <a:buSzPct val="90909"/>
              <a:buAutoNum type="arabicPeriod"/>
              <a:tabLst>
                <a:tab pos="225425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Обосновывает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целесообразность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предлагаемых</a:t>
            </a:r>
            <a:r>
              <a:rPr lang="ru-RU" sz="1050" b="0" i="1" spc="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решений</a:t>
            </a:r>
            <a:r>
              <a:rPr lang="ru-RU" sz="1050" b="0" i="1" spc="-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-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доказывает</a:t>
            </a:r>
            <a:r>
              <a:rPr lang="ru-RU" sz="1050" b="0" i="1" spc="-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их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практическую</a:t>
            </a:r>
            <a:r>
              <a:rPr lang="ru-RU" sz="1050" b="0" i="1" spc="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значимость</a:t>
            </a:r>
            <a:endParaRPr lang="ru-RU" sz="1050" b="1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25425" indent="-225425">
              <a:lnSpc>
                <a:spcPct val="100000"/>
              </a:lnSpc>
              <a:buSzPct val="90909"/>
              <a:buAutoNum type="arabicPeriod" startAt="5"/>
              <a:tabLst>
                <a:tab pos="225425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Обосновывает</a:t>
            </a:r>
            <a:r>
              <a:rPr lang="ru-RU" sz="1050" b="0" i="1" spc="1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педагогическую</a:t>
            </a:r>
            <a:r>
              <a:rPr lang="ru-RU" sz="1050" b="1" i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целесообразность</a:t>
            </a:r>
            <a:r>
              <a:rPr lang="ru-RU" sz="1050" b="1" i="1" spc="1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демонстрируемой</a:t>
            </a:r>
            <a:r>
              <a:rPr lang="ru-RU" sz="1050" b="0" i="1" spc="1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технологии/методов/приемов.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C035775-9C1D-4186-B4E7-B88AF835C969}"/>
              </a:ext>
            </a:extLst>
          </p:cNvPr>
          <p:cNvSpPr/>
          <p:nvPr/>
        </p:nvSpPr>
        <p:spPr>
          <a:xfrm>
            <a:off x="2007628" y="1833700"/>
            <a:ext cx="17759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-8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2.</a:t>
            </a:r>
            <a:r>
              <a:rPr lang="ru-RU" sz="1400" b="1" spc="-3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Культура   публичного выступления</a:t>
            </a:r>
            <a:endParaRPr lang="ru-RU" sz="14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6D1095-278B-4F2A-BB29-5D5FA8D5B446}"/>
              </a:ext>
            </a:extLst>
          </p:cNvPr>
          <p:cNvSpPr/>
          <p:nvPr/>
        </p:nvSpPr>
        <p:spPr>
          <a:xfrm>
            <a:off x="4076227" y="1613685"/>
            <a:ext cx="8115759" cy="1449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1460" indent="-229870">
              <a:lnSpc>
                <a:spcPct val="100000"/>
              </a:lnSpc>
              <a:spcBef>
                <a:spcPts val="409"/>
              </a:spcBef>
              <a:buSzPct val="90909"/>
              <a:buAutoNum type="arabicPeriod"/>
              <a:tabLst>
                <a:tab pos="251460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Грамотно</a:t>
            </a:r>
            <a:r>
              <a:rPr lang="ru-RU" sz="10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оптимально</a:t>
            </a:r>
            <a:r>
              <a:rPr lang="ru-RU" sz="1050" b="0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использует</a:t>
            </a:r>
            <a:r>
              <a:rPr lang="ru-RU" sz="1050" b="0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разные</a:t>
            </a:r>
            <a:r>
              <a:rPr lang="ru-RU" sz="1050" b="0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источники</a:t>
            </a:r>
            <a:r>
              <a:rPr lang="ru-RU" sz="1050" b="1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информации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48285" marR="2402205" indent="-227329">
              <a:lnSpc>
                <a:spcPct val="100000"/>
              </a:lnSpc>
              <a:spcBef>
                <a:spcPts val="505"/>
              </a:spcBef>
              <a:buSzPct val="90909"/>
              <a:buAutoNum type="arabicPeriod" startAt="2"/>
              <a:tabLst>
                <a:tab pos="251460" algn="l"/>
              </a:tabLst>
            </a:pP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</a:t>
            </a:r>
            <a:r>
              <a:rPr lang="ru-RU" sz="10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глубину</a:t>
            </a:r>
            <a:r>
              <a:rPr lang="ru-RU" sz="1050" b="1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1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широту</a:t>
            </a:r>
            <a:r>
              <a:rPr lang="ru-RU" sz="1050" b="1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знаний</a:t>
            </a:r>
            <a:r>
              <a:rPr lang="ru-RU" sz="1050" b="0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теме,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корректно</a:t>
            </a:r>
            <a:r>
              <a:rPr lang="ru-RU" sz="10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грамотно</a:t>
            </a:r>
            <a:r>
              <a:rPr lang="ru-RU" sz="1050" b="0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использует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понятийный</a:t>
            </a:r>
            <a:r>
              <a:rPr lang="ru-RU" sz="1050" b="0" i="1" spc="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аппарат</a:t>
            </a: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научный</a:t>
            </a:r>
            <a:r>
              <a:rPr lang="ru-RU" sz="1050" b="0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язык.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48285" indent="-226695">
              <a:lnSpc>
                <a:spcPct val="100000"/>
              </a:lnSpc>
              <a:buSzPct val="90909"/>
              <a:buAutoNum type="arabicPeriod" startAt="2"/>
              <a:tabLst>
                <a:tab pos="248285" algn="l"/>
              </a:tabLst>
            </a:pP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грамотность</a:t>
            </a:r>
            <a:r>
              <a:rPr lang="ru-RU" sz="1050" b="1" i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речи</a:t>
            </a:r>
            <a:r>
              <a:rPr lang="ru-RU" sz="1050" b="1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языковую</a:t>
            </a: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культуру.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47650" indent="-226695">
              <a:lnSpc>
                <a:spcPct val="100000"/>
              </a:lnSpc>
              <a:buSzPct val="90909"/>
              <a:buAutoNum type="arabicPeriod" startAt="2"/>
              <a:tabLst>
                <a:tab pos="251460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Проявляет</a:t>
            </a:r>
            <a:r>
              <a:rPr lang="ru-RU" sz="1050" b="0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способность</a:t>
            </a:r>
            <a:r>
              <a:rPr lang="ru-RU" sz="1050" b="1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</a:t>
            </a:r>
            <a:r>
              <a:rPr lang="ru-RU" sz="1050" b="1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анализу</a:t>
            </a:r>
            <a:r>
              <a:rPr lang="ru-RU" sz="1050" b="1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своей</a:t>
            </a:r>
            <a:r>
              <a:rPr lang="ru-RU" sz="10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деятельности</a:t>
            </a:r>
            <a:r>
              <a:rPr lang="ru-RU" sz="10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осмыслению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опыта,</a:t>
            </a:r>
            <a:r>
              <a:rPr lang="ru-RU" sz="10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видит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точки</a:t>
            </a:r>
            <a:r>
              <a:rPr lang="ru-RU" sz="1050" b="0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роста</a:t>
            </a:r>
            <a:r>
              <a:rPr lang="ru-RU" sz="10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lang="ru-RU" sz="10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своем</a:t>
            </a:r>
            <a:r>
              <a:rPr lang="ru-RU" sz="1050" b="0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личностном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и</a:t>
            </a:r>
            <a:r>
              <a:rPr lang="ru-RU" sz="1050" b="0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профессиональном</a:t>
            </a:r>
            <a:r>
              <a:rPr lang="ru-RU" sz="1050" b="0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развитии.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53365" indent="-231775">
              <a:lnSpc>
                <a:spcPct val="100000"/>
              </a:lnSpc>
              <a:buAutoNum type="arabicPeriod" startAt="2"/>
              <a:tabLst>
                <a:tab pos="253365" algn="l"/>
              </a:tabLst>
            </a:pP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Выступает</a:t>
            </a:r>
            <a:r>
              <a:rPr lang="ru-RU" sz="1050" b="0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четко</a:t>
            </a:r>
            <a:r>
              <a:rPr lang="ru-RU" sz="1050" b="1" i="1" spc="1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1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конкретно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,</a:t>
            </a:r>
            <a:r>
              <a:rPr lang="ru-RU" sz="1050" b="0" i="1" spc="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излагает</a:t>
            </a:r>
            <a:r>
              <a:rPr lang="ru-RU" sz="1050" b="0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позицию</a:t>
            </a:r>
            <a:r>
              <a:rPr lang="ru-RU" sz="1050" b="0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ясно</a:t>
            </a:r>
            <a:r>
              <a:rPr lang="ru-RU" sz="1050" b="0" i="1" spc="11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кратко,</a:t>
            </a:r>
            <a:r>
              <a:rPr lang="ru-RU" sz="1050" b="0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показывает</a:t>
            </a:r>
            <a:r>
              <a:rPr lang="ru-RU" sz="1050" b="0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точное</a:t>
            </a:r>
            <a:r>
              <a:rPr lang="ru-RU" sz="1050" b="0" i="1" spc="1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видение</a:t>
            </a:r>
            <a:r>
              <a:rPr lang="ru-RU" sz="1050" b="0" i="1" spc="1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педагогической</a:t>
            </a:r>
            <a:r>
              <a:rPr lang="ru-RU" sz="105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концепции.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1E7AB28-0C8D-44AC-8B87-DD677DA695E2}"/>
              </a:ext>
            </a:extLst>
          </p:cNvPr>
          <p:cNvSpPr/>
          <p:nvPr/>
        </p:nvSpPr>
        <p:spPr>
          <a:xfrm>
            <a:off x="-74209" y="3286678"/>
            <a:ext cx="34115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marR="484505" algn="ctr">
              <a:lnSpc>
                <a:spcPct val="100000"/>
              </a:lnSpc>
              <a:spcBef>
                <a:spcPts val="520"/>
              </a:spcBef>
            </a:pPr>
            <a:r>
              <a:rPr lang="ru-RU" sz="1400" b="1" spc="-5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3.</a:t>
            </a:r>
            <a:r>
              <a:rPr lang="ru-RU" sz="1400" b="1" spc="-3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Знание передовых технологий практической подготовки</a:t>
            </a:r>
            <a:endParaRPr lang="ru-RU" sz="14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A5E0FC9-022D-4234-B5D5-F573A6EDBF34}"/>
              </a:ext>
            </a:extLst>
          </p:cNvPr>
          <p:cNvSpPr/>
          <p:nvPr/>
        </p:nvSpPr>
        <p:spPr>
          <a:xfrm>
            <a:off x="2870300" y="3187542"/>
            <a:ext cx="96265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0190" marR="1029335" indent="-228600">
              <a:lnSpc>
                <a:spcPct val="100000"/>
              </a:lnSpc>
              <a:spcBef>
                <a:spcPts val="380"/>
              </a:spcBef>
              <a:buAutoNum type="arabicPeriod"/>
              <a:tabLst>
                <a:tab pos="250190" algn="l"/>
              </a:tabLst>
            </a:pP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</a:t>
            </a:r>
            <a:r>
              <a:rPr lang="ru-RU" sz="1050" b="0" i="1" spc="1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взаимосвязь</a:t>
            </a:r>
            <a:r>
              <a:rPr lang="ru-RU" sz="1050" b="0" i="1" spc="11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образовательных</a:t>
            </a:r>
            <a:r>
              <a:rPr lang="ru-RU" sz="1050" b="0" i="1" spc="1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результатов</a:t>
            </a:r>
            <a:r>
              <a:rPr lang="ru-RU" sz="1050" b="0" i="1" spc="1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учебного</a:t>
            </a:r>
            <a:r>
              <a:rPr lang="ru-RU" sz="1050" b="0" i="1" spc="1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предмета</a:t>
            </a:r>
            <a:r>
              <a:rPr lang="ru-RU" sz="1050" b="0" i="1" spc="1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теоретической</a:t>
            </a:r>
            <a:r>
              <a:rPr lang="ru-RU" sz="1050" b="0" i="1" spc="1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части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</a:t>
            </a: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практической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подготовкой.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50190" indent="-228600">
              <a:lnSpc>
                <a:spcPct val="100000"/>
              </a:lnSpc>
              <a:buAutoNum type="arabicPeriod"/>
              <a:tabLst>
                <a:tab pos="250190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</a:t>
            </a:r>
            <a:r>
              <a:rPr lang="ru-RU" sz="1050" b="0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владение</a:t>
            </a:r>
            <a:r>
              <a:rPr lang="ru-RU" sz="1050" b="0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передовыми</a:t>
            </a:r>
            <a:r>
              <a:rPr lang="ru-RU" sz="1050" b="1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технологиями</a:t>
            </a:r>
            <a:r>
              <a:rPr lang="ru-RU" sz="1050" b="1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практической</a:t>
            </a:r>
            <a:r>
              <a:rPr lang="ru-RU" sz="1050" b="0" i="1" spc="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подготовки</a:t>
            </a:r>
            <a:r>
              <a:rPr lang="ru-RU" sz="10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обучающихся</a:t>
            </a:r>
            <a:r>
              <a:rPr lang="ru-RU" sz="1050" b="0" i="1" spc="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</a:t>
            </a:r>
            <a:r>
              <a:rPr lang="ru-RU" sz="1050" b="0" i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преподаваемому</a:t>
            </a:r>
            <a:r>
              <a:rPr lang="ru-RU" sz="105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учебному</a:t>
            </a:r>
            <a:r>
              <a:rPr lang="ru-RU" sz="1050" b="0" i="1" spc="3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предмету</a:t>
            </a:r>
            <a:r>
              <a:rPr lang="ru-RU" sz="1050" i="1" spc="3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</a:p>
          <a:p>
            <a:pPr marL="250190" indent="-228600">
              <a:lnSpc>
                <a:spcPct val="100000"/>
              </a:lnSpc>
              <a:buAutoNum type="arabicPeriod"/>
              <a:tabLst>
                <a:tab pos="250190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Обосновывает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целесообразность</a:t>
            </a:r>
            <a:r>
              <a:rPr lang="ru-RU" sz="1050" b="0" i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применяемых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педагогических</a:t>
            </a:r>
            <a:r>
              <a:rPr lang="ru-RU" sz="1050" b="0" i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технологий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педагогической</a:t>
            </a:r>
            <a:r>
              <a:rPr lang="ru-RU" sz="10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деятельности.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7619">
              <a:lnSpc>
                <a:spcPct val="100000"/>
              </a:lnSpc>
              <a:tabLst>
                <a:tab pos="236854" algn="l"/>
              </a:tabLst>
            </a:pPr>
            <a:r>
              <a:rPr lang="ru-RU" sz="10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4. Демонстрирует методы, способы формирования у обучающихся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учебной мотивации </a:t>
            </a:r>
            <a:r>
              <a:rPr lang="ru-RU" sz="10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 получаемой профессии/специальности.</a:t>
            </a:r>
          </a:p>
          <a:p>
            <a:pPr marL="7619">
              <a:lnSpc>
                <a:spcPct val="100000"/>
              </a:lnSpc>
              <a:tabLst>
                <a:tab pos="236854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5. Демонстрирует</a:t>
            </a:r>
            <a:r>
              <a:rPr lang="ru-RU" sz="1050" b="0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авторские</a:t>
            </a:r>
            <a:r>
              <a:rPr lang="ru-RU" sz="1050" b="0" i="1" spc="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педагогические</a:t>
            </a:r>
            <a:r>
              <a:rPr lang="ru-RU" sz="1050" b="0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решения</a:t>
            </a:r>
            <a:r>
              <a:rPr lang="ru-RU" sz="1050" b="0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педагогической</a:t>
            </a:r>
            <a:r>
              <a:rPr lang="ru-RU" sz="1050" b="0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деятельности.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3D3509A-AF8A-483C-8454-3EE8C18D72F9}"/>
              </a:ext>
            </a:extLst>
          </p:cNvPr>
          <p:cNvSpPr/>
          <p:nvPr/>
        </p:nvSpPr>
        <p:spPr>
          <a:xfrm>
            <a:off x="1606197" y="4523542"/>
            <a:ext cx="30781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marR="407670" algn="ctr">
              <a:lnSpc>
                <a:spcPct val="100000"/>
              </a:lnSpc>
              <a:spcBef>
                <a:spcPts val="20"/>
              </a:spcBef>
            </a:pPr>
            <a:r>
              <a:rPr lang="ru-RU" sz="14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4.</a:t>
            </a:r>
            <a:r>
              <a:rPr lang="ru-RU" sz="1400" b="1" spc="-3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Умение анализировать собственную деятельность</a:t>
            </a:r>
            <a:endParaRPr lang="ru-RU" sz="14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DEA57BB-D65B-488C-A895-1E5EE51AAA45}"/>
              </a:ext>
            </a:extLst>
          </p:cNvPr>
          <p:cNvSpPr/>
          <p:nvPr/>
        </p:nvSpPr>
        <p:spPr>
          <a:xfrm>
            <a:off x="4223252" y="4410617"/>
            <a:ext cx="76639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1460" indent="-229870">
              <a:lnSpc>
                <a:spcPct val="100000"/>
              </a:lnSpc>
              <a:spcBef>
                <a:spcPts val="420"/>
              </a:spcBef>
              <a:buAutoNum type="arabicPeriod"/>
              <a:tabLst>
                <a:tab pos="251460" algn="l"/>
              </a:tabLst>
            </a:pP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</a:t>
            </a:r>
            <a:r>
              <a:rPr lang="ru-RU" sz="1050" b="0" i="1" spc="229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результативность</a:t>
            </a:r>
            <a:r>
              <a:rPr lang="ru-RU" sz="1050" b="0" i="1" spc="2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25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потенциальные</a:t>
            </a:r>
            <a:r>
              <a:rPr lang="ru-RU" sz="1050" b="0" i="1" spc="1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эффекты</a:t>
            </a:r>
            <a:r>
              <a:rPr lang="ru-RU" sz="1050" b="0" i="1" spc="2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представляемых</a:t>
            </a:r>
            <a:r>
              <a:rPr lang="ru-RU" sz="1050" b="0" i="1" spc="2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технологий/</a:t>
            </a:r>
            <a:r>
              <a:rPr lang="ru-RU" sz="1050" b="0" i="1" spc="20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методов/</a:t>
            </a:r>
            <a:r>
              <a:rPr lang="ru-RU" sz="1050" i="1" spc="2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приемов.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52095" indent="-230504">
              <a:lnSpc>
                <a:spcPct val="100000"/>
              </a:lnSpc>
              <a:buAutoNum type="arabicPeriod"/>
              <a:tabLst>
                <a:tab pos="252095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Проявляет</a:t>
            </a:r>
            <a:r>
              <a:rPr lang="ru-RU" sz="1050" b="0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способность</a:t>
            </a:r>
            <a:r>
              <a:rPr lang="ru-RU" sz="1050" b="0" i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</a:t>
            </a:r>
            <a:r>
              <a:rPr lang="ru-RU" sz="1050" b="0" i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анализу</a:t>
            </a:r>
            <a:r>
              <a:rPr lang="ru-RU" sz="1050" b="0" i="1" spc="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своей</a:t>
            </a:r>
            <a:r>
              <a:rPr lang="ru-RU" sz="1050" b="0" i="1" spc="1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деятельности</a:t>
            </a:r>
            <a:r>
              <a:rPr lang="ru-RU" sz="10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осмыслению</a:t>
            </a:r>
            <a:r>
              <a:rPr lang="ru-RU" sz="1050" b="0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опыта.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51460" indent="-229870">
              <a:lnSpc>
                <a:spcPct val="100000"/>
              </a:lnSpc>
              <a:buAutoNum type="arabicPeriod"/>
              <a:tabLst>
                <a:tab pos="251460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Находит</a:t>
            </a:r>
            <a:r>
              <a:rPr lang="ru-RU" sz="1050" b="0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проблемные</a:t>
            </a:r>
            <a:r>
              <a:rPr lang="ru-RU" sz="1050" b="0" i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точки</a:t>
            </a:r>
            <a:r>
              <a:rPr lang="ru-RU" sz="1050" b="1" i="1" spc="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роста</a:t>
            </a:r>
            <a:r>
              <a:rPr lang="ru-RU" sz="1050" b="1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lang="ru-RU" sz="1050" b="0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своем</a:t>
            </a:r>
            <a:r>
              <a:rPr lang="ru-RU" sz="1050" b="0" i="1" spc="11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профессиональном</a:t>
            </a:r>
            <a:r>
              <a:rPr lang="ru-RU" sz="1050" b="0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личностном</a:t>
            </a:r>
            <a:r>
              <a:rPr lang="ru-RU" sz="10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развитии.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81940" marR="659765" indent="-260985">
              <a:lnSpc>
                <a:spcPct val="100000"/>
              </a:lnSpc>
              <a:buAutoNum type="arabicPeriod"/>
              <a:tabLst>
                <a:tab pos="281940" algn="l"/>
              </a:tabLst>
            </a:pP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Предлагает</a:t>
            </a:r>
            <a:r>
              <a:rPr lang="ru-RU" sz="1050" b="0" i="1" spc="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конкретные</a:t>
            </a:r>
            <a:r>
              <a:rPr lang="ru-RU" sz="1050" b="0" i="1" spc="1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рекомендации</a:t>
            </a:r>
            <a:r>
              <a:rPr lang="ru-RU" sz="10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</a:t>
            </a:r>
            <a:r>
              <a:rPr lang="ru-RU" sz="1050" b="0" i="1" spc="1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использованию</a:t>
            </a:r>
            <a:r>
              <a:rPr lang="ru-RU" sz="10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демонстрируемой</a:t>
            </a:r>
            <a:r>
              <a:rPr lang="ru-RU" sz="1050" b="0" i="1" spc="1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технологии</a:t>
            </a:r>
            <a:r>
              <a:rPr lang="ru-RU" sz="1050" b="0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lang="ru-RU" sz="1050" b="0" i="1" spc="1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педагогической деятельности.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52095" indent="-230504">
              <a:lnSpc>
                <a:spcPct val="100000"/>
              </a:lnSpc>
              <a:buAutoNum type="arabicPeriod"/>
              <a:tabLst>
                <a:tab pos="252095" algn="l"/>
              </a:tabLst>
            </a:pPr>
            <a:r>
              <a:rPr lang="ru-RU" sz="10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Убедительно</a:t>
            </a:r>
            <a:r>
              <a:rPr lang="ru-RU" sz="105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анализирует</a:t>
            </a:r>
            <a:r>
              <a:rPr lang="ru-RU" sz="1050" i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представляемые</a:t>
            </a:r>
            <a:r>
              <a:rPr lang="ru-RU" sz="1050" b="0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образовательные</a:t>
            </a:r>
            <a:r>
              <a:rPr lang="ru-RU" sz="10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достижения</a:t>
            </a:r>
            <a:r>
              <a:rPr lang="ru-RU" sz="1050" b="1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обучающихся</a:t>
            </a:r>
            <a:r>
              <a:rPr lang="ru-RU" sz="1050" b="1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lang="ru-RU" sz="1050" b="0" i="1" spc="1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результате</a:t>
            </a:r>
            <a:r>
              <a:rPr lang="ru-RU" sz="10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применения </a:t>
            </a: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презентуемой</a:t>
            </a:r>
            <a:r>
              <a:rPr lang="ru-RU" sz="10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педагогической</a:t>
            </a:r>
            <a:r>
              <a:rPr lang="ru-RU" sz="1050" b="0" i="1" spc="1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системы.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E223C79-3C5A-4C3A-91C6-1D72C0BA67B7}"/>
              </a:ext>
            </a:extLst>
          </p:cNvPr>
          <p:cNvSpPr/>
          <p:nvPr/>
        </p:nvSpPr>
        <p:spPr>
          <a:xfrm>
            <a:off x="-74209" y="5837742"/>
            <a:ext cx="21530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marR="58419" algn="ctr">
              <a:lnSpc>
                <a:spcPct val="100000"/>
              </a:lnSpc>
              <a:spcBef>
                <a:spcPts val="635"/>
              </a:spcBef>
            </a:pPr>
            <a:r>
              <a:rPr lang="ru-RU" sz="1400" b="1" spc="-5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5.</a:t>
            </a:r>
            <a:r>
              <a:rPr lang="ru-RU" sz="1400" b="1" spc="5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Общая</a:t>
            </a:r>
            <a:r>
              <a:rPr lang="ru-RU" sz="1400" b="1" spc="7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и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профессиональная эрудиция</a:t>
            </a:r>
            <a:endParaRPr lang="ru-RU" sz="14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85B5928-C47E-4698-9B47-0FD82B7F5BA2}"/>
              </a:ext>
            </a:extLst>
          </p:cNvPr>
          <p:cNvSpPr/>
          <p:nvPr/>
        </p:nvSpPr>
        <p:spPr>
          <a:xfrm>
            <a:off x="2078816" y="5770554"/>
            <a:ext cx="8737791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1460" indent="-229870">
              <a:lnSpc>
                <a:spcPct val="100000"/>
              </a:lnSpc>
              <a:spcBef>
                <a:spcPts val="1040"/>
              </a:spcBef>
              <a:buAutoNum type="arabicPeriod"/>
              <a:tabLst>
                <a:tab pos="251460" algn="l"/>
              </a:tabLst>
            </a:pP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Широта</a:t>
            </a:r>
            <a:r>
              <a:rPr lang="ru-RU" sz="1050" b="1" i="1" spc="-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1" i="1" spc="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масштабность</a:t>
            </a:r>
            <a:r>
              <a:rPr lang="ru-RU" sz="1050" b="1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взгляда</a:t>
            </a:r>
            <a:r>
              <a:rPr lang="ru-RU" sz="1050" b="0" i="1" spc="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</a:t>
            </a:r>
            <a:r>
              <a:rPr lang="ru-RU" sz="1050" b="0" i="1" spc="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профессию.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52095" indent="-230504">
              <a:lnSpc>
                <a:spcPct val="100000"/>
              </a:lnSpc>
              <a:buAutoNum type="arabicPeriod"/>
              <a:tabLst>
                <a:tab pos="252095" algn="l"/>
              </a:tabLst>
            </a:pPr>
            <a:r>
              <a:rPr lang="ru-RU" sz="1050" b="0" i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Умение</a:t>
            </a:r>
            <a:r>
              <a:rPr lang="ru-RU" sz="1050" b="0" i="1" spc="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формулировать </a:t>
            </a:r>
            <a:r>
              <a:rPr lang="ru-RU" sz="1050" b="1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общие</a:t>
            </a:r>
            <a:r>
              <a:rPr lang="ru-RU" sz="1050" b="1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тенденции</a:t>
            </a:r>
            <a:r>
              <a:rPr lang="ru-RU" sz="1050" b="1" i="1" spc="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развития</a:t>
            </a:r>
            <a:r>
              <a:rPr lang="ru-RU" sz="1050" b="0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профессионального</a:t>
            </a:r>
            <a:r>
              <a:rPr lang="ru-RU" sz="1050" b="0" i="1" spc="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образования.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51460" indent="-229870">
              <a:lnSpc>
                <a:spcPct val="100000"/>
              </a:lnSpc>
              <a:buAutoNum type="arabicPeriod"/>
              <a:tabLst>
                <a:tab pos="251460" algn="l"/>
              </a:tabLst>
            </a:pP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Демонстрация</a:t>
            </a:r>
            <a:r>
              <a:rPr lang="ru-RU" sz="1050" b="0" i="1" spc="-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связи</a:t>
            </a:r>
            <a:r>
              <a:rPr lang="ru-RU" sz="1050" b="1" i="1" spc="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</a:t>
            </a:r>
            <a:r>
              <a:rPr lang="ru-RU" sz="1050" b="1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практикой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,</a:t>
            </a:r>
            <a:r>
              <a:rPr lang="ru-RU" sz="1050" b="0" i="1" spc="-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обращение</a:t>
            </a:r>
            <a:r>
              <a:rPr lang="ru-RU" sz="1050" b="0" i="1" spc="-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внимания</a:t>
            </a:r>
            <a:r>
              <a:rPr lang="ru-RU" sz="1050" b="0" i="1" spc="-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</a:t>
            </a:r>
            <a:r>
              <a:rPr lang="ru-RU" sz="10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вызовы</a:t>
            </a:r>
            <a:r>
              <a:rPr lang="ru-RU" sz="1050" b="0" i="1" spc="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времени</a:t>
            </a:r>
            <a:r>
              <a:rPr lang="ru-RU" sz="1050" b="0" i="1" spc="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050" b="0" i="1" spc="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запросы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социума.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50825" indent="-229235">
              <a:lnSpc>
                <a:spcPct val="100000"/>
              </a:lnSpc>
              <a:buAutoNum type="arabicPeriod"/>
              <a:tabLst>
                <a:tab pos="250825" algn="l"/>
              </a:tabLst>
            </a:pP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Понимание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ценностных</a:t>
            </a:r>
            <a:r>
              <a:rPr lang="ru-RU" sz="1050" b="1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ориентиров</a:t>
            </a:r>
            <a:r>
              <a:rPr lang="ru-RU" sz="1050" b="1" i="1" spc="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современной</a:t>
            </a:r>
            <a:r>
              <a:rPr lang="ru-RU" sz="10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системы</a:t>
            </a:r>
            <a:r>
              <a:rPr lang="ru-RU" sz="1050" b="0" i="1" spc="11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образования </a:t>
            </a:r>
            <a:r>
              <a:rPr lang="ru-RU" sz="1050" b="0" i="1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наличие</a:t>
            </a: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мировоззренческой</a:t>
            </a:r>
            <a:r>
              <a:rPr lang="ru-RU" sz="1050" b="0" i="1" spc="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позиции.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252095" indent="-230504">
              <a:lnSpc>
                <a:spcPct val="100000"/>
              </a:lnSpc>
              <a:buAutoNum type="arabicPeriod"/>
              <a:tabLst>
                <a:tab pos="252095" algn="l"/>
              </a:tabLst>
            </a:pP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Понимание</a:t>
            </a:r>
            <a:r>
              <a:rPr lang="ru-RU" sz="1050" b="0" i="1" spc="-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1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смысла</a:t>
            </a:r>
            <a:r>
              <a:rPr lang="ru-RU" sz="10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своей</a:t>
            </a:r>
            <a:r>
              <a:rPr lang="ru-RU" sz="1050" b="0" i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собственной</a:t>
            </a:r>
            <a:r>
              <a:rPr lang="ru-RU" sz="1050" b="0" i="1" spc="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педагогической</a:t>
            </a:r>
            <a:r>
              <a:rPr lang="ru-RU" sz="10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деятельности.</a:t>
            </a:r>
            <a:endParaRPr lang="ru-RU" sz="10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AB35D75-7C9E-4DC8-966F-4D6AFA0A4D71}"/>
              </a:ext>
            </a:extLst>
          </p:cNvPr>
          <p:cNvCxnSpPr/>
          <p:nvPr/>
        </p:nvCxnSpPr>
        <p:spPr>
          <a:xfrm>
            <a:off x="369824" y="1595794"/>
            <a:ext cx="938377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A2199A1-B5E9-4A3C-B4A7-DC850925A8BE}"/>
              </a:ext>
            </a:extLst>
          </p:cNvPr>
          <p:cNvCxnSpPr>
            <a:cxnSpLocks/>
          </p:cNvCxnSpPr>
          <p:nvPr/>
        </p:nvCxnSpPr>
        <p:spPr>
          <a:xfrm>
            <a:off x="498582" y="3062800"/>
            <a:ext cx="110838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44410EC-A38F-4C30-A972-A7413C071CA2}"/>
              </a:ext>
            </a:extLst>
          </p:cNvPr>
          <p:cNvCxnSpPr>
            <a:cxnSpLocks/>
          </p:cNvCxnSpPr>
          <p:nvPr/>
        </p:nvCxnSpPr>
        <p:spPr>
          <a:xfrm>
            <a:off x="498582" y="4343400"/>
            <a:ext cx="1102746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CF3C29-5BDB-4420-822F-EDBCAD0D0D36}"/>
              </a:ext>
            </a:extLst>
          </p:cNvPr>
          <p:cNvCxnSpPr>
            <a:cxnSpLocks/>
          </p:cNvCxnSpPr>
          <p:nvPr/>
        </p:nvCxnSpPr>
        <p:spPr>
          <a:xfrm>
            <a:off x="498582" y="5715000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06323"/>
            <a:ext cx="2020570" cy="551815"/>
          </a:xfrm>
          <a:custGeom>
            <a:avLst/>
            <a:gdLst/>
            <a:ahLst/>
            <a:cxnLst/>
            <a:rect l="l" t="t" r="r" b="b"/>
            <a:pathLst>
              <a:path w="2020570" h="551815">
                <a:moveTo>
                  <a:pt x="0" y="0"/>
                </a:moveTo>
                <a:lnTo>
                  <a:pt x="0" y="551675"/>
                </a:lnTo>
                <a:lnTo>
                  <a:pt x="2020086" y="551675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151479" y="4810014"/>
            <a:ext cx="1040765" cy="2048510"/>
          </a:xfrm>
          <a:custGeom>
            <a:avLst/>
            <a:gdLst/>
            <a:ahLst/>
            <a:cxnLst/>
            <a:rect l="l" t="t" r="r" b="b"/>
            <a:pathLst>
              <a:path w="1040765" h="2048509">
                <a:moveTo>
                  <a:pt x="1040520" y="0"/>
                </a:moveTo>
                <a:lnTo>
                  <a:pt x="0" y="2047985"/>
                </a:lnTo>
                <a:lnTo>
                  <a:pt x="1040520" y="2047985"/>
                </a:lnTo>
                <a:lnTo>
                  <a:pt x="104052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22534"/>
            <a:ext cx="628047" cy="821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68041" y="92396"/>
            <a:ext cx="745591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95" dirty="0"/>
              <a:t>Конкурсное</a:t>
            </a:r>
            <a:r>
              <a:rPr sz="2400" spc="-30" dirty="0"/>
              <a:t> </a:t>
            </a:r>
            <a:r>
              <a:rPr sz="2400" spc="80" dirty="0"/>
              <a:t>задание</a:t>
            </a:r>
            <a:r>
              <a:rPr sz="2400" spc="-15" dirty="0"/>
              <a:t> </a:t>
            </a:r>
            <a:r>
              <a:rPr sz="2400" dirty="0"/>
              <a:t>№</a:t>
            </a:r>
            <a:r>
              <a:rPr sz="2400" spc="-25" dirty="0"/>
              <a:t> </a:t>
            </a:r>
            <a:r>
              <a:rPr sz="2400" dirty="0"/>
              <a:t>2</a:t>
            </a:r>
            <a:r>
              <a:rPr sz="2400" spc="-15" dirty="0"/>
              <a:t> </a:t>
            </a:r>
            <a:r>
              <a:rPr sz="2400" dirty="0"/>
              <a:t>«</a:t>
            </a:r>
            <a:r>
              <a:rPr sz="2400" dirty="0" err="1"/>
              <a:t>Мастер-</a:t>
            </a:r>
            <a:r>
              <a:rPr sz="2400" spc="-10" dirty="0" err="1"/>
              <a:t>класс</a:t>
            </a:r>
            <a:r>
              <a:rPr sz="2400" spc="-10" dirty="0"/>
              <a:t>»</a:t>
            </a:r>
            <a:r>
              <a:rPr lang="ru-RU" sz="2400" spc="-10" dirty="0"/>
              <a:t> -</a:t>
            </a:r>
            <a:endParaRPr sz="2400" dirty="0"/>
          </a:p>
        </p:txBody>
      </p:sp>
      <p:sp>
        <p:nvSpPr>
          <p:cNvPr id="6" name="object 6"/>
          <p:cNvSpPr txBox="1"/>
          <p:nvPr/>
        </p:nvSpPr>
        <p:spPr>
          <a:xfrm>
            <a:off x="609600" y="2295299"/>
            <a:ext cx="7457083" cy="34605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endParaRPr lang="ru-RU" sz="1600" spc="80" dirty="0">
              <a:solidFill>
                <a:srgbClr val="FFC000"/>
              </a:solidFill>
              <a:latin typeface="+mj-lt"/>
              <a:cs typeface="Tahoma"/>
            </a:endParaRPr>
          </a:p>
          <a:p>
            <a:pPr marL="12700" algn="just">
              <a:lnSpc>
                <a:spcPct val="100000"/>
              </a:lnSpc>
            </a:pPr>
            <a:endParaRPr lang="ru-RU" sz="1600" spc="80" dirty="0">
              <a:solidFill>
                <a:srgbClr val="FFC000"/>
              </a:solidFill>
              <a:latin typeface="+mj-lt"/>
              <a:cs typeface="Tahoma"/>
            </a:endParaRPr>
          </a:p>
          <a:p>
            <a:pPr marL="12700" algn="just">
              <a:lnSpc>
                <a:spcPct val="100000"/>
              </a:lnSpc>
            </a:pPr>
            <a:endParaRPr lang="ru-RU" sz="1600" spc="80" dirty="0">
              <a:solidFill>
                <a:srgbClr val="FFC000"/>
              </a:solidFill>
              <a:latin typeface="+mj-lt"/>
              <a:cs typeface="Tahoma"/>
            </a:endParaRPr>
          </a:p>
          <a:p>
            <a:pPr marL="12700" algn="just">
              <a:lnSpc>
                <a:spcPct val="100000"/>
              </a:lnSpc>
            </a:pPr>
            <a:endParaRPr lang="ru-RU" sz="1600" spc="80" dirty="0">
              <a:solidFill>
                <a:srgbClr val="FFC000"/>
              </a:solidFill>
              <a:latin typeface="+mj-lt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lang="ru-RU" sz="1600" spc="8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Критерии оценивания: </a:t>
            </a:r>
          </a:p>
          <a:p>
            <a:pPr marL="2984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600" spc="65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методическое</a:t>
            </a:r>
            <a:r>
              <a:rPr sz="1600" spc="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мастерство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творчество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1600" spc="-1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600" spc="55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использование</a:t>
            </a:r>
            <a:r>
              <a:rPr sz="1600" spc="2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передовых</a:t>
            </a:r>
            <a:r>
              <a:rPr sz="1600" spc="2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технологий</a:t>
            </a:r>
            <a:r>
              <a:rPr sz="1600" spc="2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практической</a:t>
            </a:r>
            <a:r>
              <a:rPr sz="1600" spc="2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подготовки</a:t>
            </a:r>
            <a:r>
              <a:rPr sz="1600" spc="25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spc="25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своей </a:t>
            </a:r>
            <a:r>
              <a:rPr sz="16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профессиональной</a:t>
            </a:r>
            <a:r>
              <a:rPr sz="1600" spc="-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деятельности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1600" spc="-1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600" spc="5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владение</a:t>
            </a:r>
            <a:r>
              <a:rPr sz="1600" spc="3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методиками</a:t>
            </a:r>
            <a:r>
              <a:rPr sz="1600" spc="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практической</a:t>
            </a:r>
            <a:r>
              <a:rPr sz="1600" spc="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подготовки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1600" spc="-1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600" spc="5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организация</a:t>
            </a:r>
            <a:r>
              <a:rPr sz="1600" spc="30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работы</a:t>
            </a:r>
            <a:r>
              <a:rPr sz="1600" spc="3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обучающихся,</a:t>
            </a:r>
            <a:r>
              <a:rPr sz="1600" spc="30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sz="1600" spc="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умение</a:t>
            </a:r>
            <a:r>
              <a:rPr sz="1600" spc="3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взаимодействовать</a:t>
            </a:r>
            <a:r>
              <a:rPr sz="1600" spc="3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sz="16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обучающимися,</a:t>
            </a:r>
            <a:r>
              <a:rPr sz="1600" spc="4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использование</a:t>
            </a:r>
            <a:r>
              <a:rPr sz="1600" spc="49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sz="16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информационно-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коммуникационных,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здоровьесберегающих</a:t>
            </a:r>
            <a:r>
              <a:rPr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технологий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1600" spc="-1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600" spc="45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результативность</a:t>
            </a:r>
            <a:r>
              <a:rPr sz="16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учебного</a:t>
            </a:r>
            <a:r>
              <a:rPr sz="1600" spc="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занятия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1600" spc="-1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1600" spc="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рефлексивная</a:t>
            </a:r>
            <a:r>
              <a:rPr sz="1600" spc="4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культура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sz="16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06727E7-693D-4D14-990D-0A3669E8D70D}"/>
              </a:ext>
            </a:extLst>
          </p:cNvPr>
          <p:cNvSpPr/>
          <p:nvPr/>
        </p:nvSpPr>
        <p:spPr>
          <a:xfrm>
            <a:off x="3657600" y="5935258"/>
            <a:ext cx="8270875" cy="64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ts val="2155"/>
              </a:lnSpc>
            </a:pPr>
            <a:r>
              <a:rPr lang="ru-RU" sz="1800" b="1" i="1" spc="8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Процесс</a:t>
            </a:r>
            <a:r>
              <a:rPr lang="ru-RU" sz="1800" b="1" i="1" spc="11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i="1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проведения</a:t>
            </a:r>
            <a:r>
              <a:rPr lang="ru-RU" sz="1800" b="1" i="1" spc="1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i="1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учебного</a:t>
            </a:r>
            <a:r>
              <a:rPr lang="ru-RU" sz="1800" b="1" i="1" spc="1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i="1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занятия</a:t>
            </a:r>
            <a:r>
              <a:rPr lang="ru-RU" sz="1800" b="1" i="1" spc="1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i="1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1800" b="1" i="1" spc="1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i="1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рамках</a:t>
            </a:r>
            <a:r>
              <a:rPr lang="ru-RU" sz="1800" b="1" i="1" spc="1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i="1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конкурсного</a:t>
            </a:r>
            <a:r>
              <a:rPr lang="ru-RU" sz="1800" b="1" i="1" spc="1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i="1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мероприятия</a:t>
            </a:r>
            <a:r>
              <a:rPr lang="ru-RU" sz="1800" b="1" i="1" spc="11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i="1" spc="6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записывается</a:t>
            </a:r>
            <a:r>
              <a:rPr lang="ru-RU" sz="1800" b="1" i="1" spc="3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b="1" i="1" spc="65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 видео</a:t>
            </a:r>
            <a:endParaRPr lang="ru-RU" sz="1800" b="1" i="1" dirty="0"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11AEBFA-CAAE-4FB6-BFAA-3DD97571A07F}"/>
              </a:ext>
            </a:extLst>
          </p:cNvPr>
          <p:cNvSpPr/>
          <p:nvPr/>
        </p:nvSpPr>
        <p:spPr>
          <a:xfrm>
            <a:off x="3276600" y="569391"/>
            <a:ext cx="4996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</a:t>
            </a:r>
            <a:r>
              <a:rPr lang="ru-RU" sz="1800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чебное занятие с группой обучающихся</a:t>
            </a:r>
            <a:endParaRPr lang="ru-RU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805FF8-D8A3-4354-A6DC-5677FDAB6D0A}"/>
              </a:ext>
            </a:extLst>
          </p:cNvPr>
          <p:cNvSpPr/>
          <p:nvPr/>
        </p:nvSpPr>
        <p:spPr>
          <a:xfrm>
            <a:off x="8158654" y="3030585"/>
            <a:ext cx="3636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715" algn="just">
              <a:lnSpc>
                <a:spcPct val="100000"/>
              </a:lnSpc>
            </a:pPr>
            <a:r>
              <a:rPr lang="ru-RU" sz="1800" spc="-215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r>
              <a:rPr lang="ru-RU" sz="1800" spc="2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-1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минут </a:t>
            </a:r>
            <a:r>
              <a:rPr lang="ru-RU" sz="18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самоанализ</a:t>
            </a:r>
            <a:r>
              <a:rPr lang="ru-RU" sz="1800" spc="3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урока</a:t>
            </a:r>
            <a:r>
              <a:rPr lang="ru-RU" sz="1800" spc="33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ответы</a:t>
            </a:r>
            <a:r>
              <a:rPr lang="ru-RU" sz="18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lang="ru-RU" sz="1800" spc="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вопросы</a:t>
            </a:r>
            <a:r>
              <a:rPr lang="ru-RU" sz="1800" spc="3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экспертов</a:t>
            </a:r>
            <a:endParaRPr lang="ru-RU" sz="18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89FC0C8-E812-4224-8C66-88F0FB02AC15}"/>
              </a:ext>
            </a:extLst>
          </p:cNvPr>
          <p:cNvSpPr/>
          <p:nvPr/>
        </p:nvSpPr>
        <p:spPr>
          <a:xfrm>
            <a:off x="272671" y="1323812"/>
            <a:ext cx="76521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lang="ru-RU" sz="1800" b="1" spc="5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Цель</a:t>
            </a:r>
            <a:r>
              <a:rPr lang="ru-RU" sz="1800" b="1" spc="27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800" b="1" spc="275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демонстрация участником</a:t>
            </a:r>
            <a:r>
              <a:rPr lang="ru-RU" sz="1800" spc="3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профессиональных</a:t>
            </a:r>
            <a:r>
              <a:rPr lang="ru-RU" sz="1800" spc="3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компетенций</a:t>
            </a:r>
            <a:r>
              <a:rPr lang="ru-RU" sz="1800" spc="3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1800" spc="3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области</a:t>
            </a:r>
            <a:r>
              <a:rPr lang="ru-RU" sz="1800" spc="3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проведения</a:t>
            </a:r>
            <a:r>
              <a:rPr lang="ru-RU" sz="1800" b="1" spc="3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spc="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1800" b="1" spc="3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анализа </a:t>
            </a:r>
            <a:r>
              <a:rPr lang="ru-RU" sz="1800" b="1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учебного</a:t>
            </a:r>
            <a:r>
              <a:rPr lang="ru-RU" sz="1800" b="1" spc="9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b="1" spc="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занятия</a:t>
            </a:r>
            <a:r>
              <a:rPr lang="ru-RU" sz="1800" spc="9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как</a:t>
            </a:r>
            <a:r>
              <a:rPr lang="ru-RU" sz="1800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основной</a:t>
            </a:r>
            <a:r>
              <a:rPr lang="ru-RU" sz="1800" spc="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формы</a:t>
            </a:r>
            <a:r>
              <a:rPr lang="ru-RU" sz="1800" spc="9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организации</a:t>
            </a:r>
            <a:r>
              <a:rPr lang="ru-RU" sz="1800" spc="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образовательного</a:t>
            </a:r>
            <a:r>
              <a:rPr lang="ru-RU" sz="1800" spc="10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процесса.</a:t>
            </a:r>
            <a:endParaRPr lang="ru-RU" sz="18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Google Shape;334;p37">
            <a:extLst>
              <a:ext uri="{FF2B5EF4-FFF2-40B4-BE49-F238E27FC236}">
                <a16:creationId xmlns:a16="http://schemas.microsoft.com/office/drawing/2014/main" id="{53307C7D-18F6-4A27-B0CC-E8CB639202FA}"/>
              </a:ext>
            </a:extLst>
          </p:cNvPr>
          <p:cNvSpPr/>
          <p:nvPr/>
        </p:nvSpPr>
        <p:spPr>
          <a:xfrm>
            <a:off x="4270025" y="2441549"/>
            <a:ext cx="2792209" cy="903897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AB450A3-CCBD-43E3-8CB5-1BC84029E1A8}"/>
              </a:ext>
            </a:extLst>
          </p:cNvPr>
          <p:cNvSpPr/>
          <p:nvPr/>
        </p:nvSpPr>
        <p:spPr>
          <a:xfrm>
            <a:off x="4668487" y="2690888"/>
            <a:ext cx="2212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715" algn="just">
              <a:lnSpc>
                <a:spcPct val="100000"/>
              </a:lnSpc>
            </a:pPr>
            <a:r>
              <a:rPr lang="ru-RU" sz="1800" spc="6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Всего: </a:t>
            </a:r>
            <a:r>
              <a:rPr lang="ru-RU" sz="1800" b="1" spc="-25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55 </a:t>
            </a:r>
            <a:r>
              <a:rPr lang="ru-RU" sz="1800" b="1" spc="5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минут</a:t>
            </a:r>
            <a:r>
              <a:rPr lang="ru-RU" sz="1800" b="1" spc="275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grpSp>
        <p:nvGrpSpPr>
          <p:cNvPr id="13" name="Google Shape;330;p37">
            <a:extLst>
              <a:ext uri="{FF2B5EF4-FFF2-40B4-BE49-F238E27FC236}">
                <a16:creationId xmlns:a16="http://schemas.microsoft.com/office/drawing/2014/main" id="{67DF5D4D-B082-4DF0-9B0D-5D7B3B5EE34D}"/>
              </a:ext>
            </a:extLst>
          </p:cNvPr>
          <p:cNvGrpSpPr/>
          <p:nvPr/>
        </p:nvGrpSpPr>
        <p:grpSpPr>
          <a:xfrm>
            <a:off x="7038461" y="2281977"/>
            <a:ext cx="1011200" cy="292500"/>
            <a:chOff x="271125" y="812725"/>
            <a:chExt cx="766525" cy="221725"/>
          </a:xfrm>
          <a:solidFill>
            <a:srgbClr val="FFC000"/>
          </a:solidFill>
        </p:grpSpPr>
        <p:sp>
          <p:nvSpPr>
            <p:cNvPr id="14" name="Google Shape;331;p37">
              <a:extLst>
                <a:ext uri="{FF2B5EF4-FFF2-40B4-BE49-F238E27FC236}">
                  <a16:creationId xmlns:a16="http://schemas.microsoft.com/office/drawing/2014/main" id="{E285FA24-D5E0-436B-928B-F37B4A50207D}"/>
                </a:ext>
              </a:extLst>
            </p:cNvPr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l" t="t" r="r" b="b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32;p37">
              <a:extLst>
                <a:ext uri="{FF2B5EF4-FFF2-40B4-BE49-F238E27FC236}">
                  <a16:creationId xmlns:a16="http://schemas.microsoft.com/office/drawing/2014/main" id="{388A89D1-8593-46CF-A64B-2A52176A7222}"/>
                </a:ext>
              </a:extLst>
            </p:cNvPr>
            <p:cNvSpPr/>
            <p:nvPr/>
          </p:nvSpPr>
          <p:spPr>
            <a:xfrm>
              <a:off x="858375" y="812725"/>
              <a:ext cx="179275" cy="221725"/>
            </a:xfrm>
            <a:custGeom>
              <a:avLst/>
              <a:gdLst/>
              <a:ahLst/>
              <a:cxnLst/>
              <a:rect l="l" t="t" r="r" b="b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330;p37">
            <a:extLst>
              <a:ext uri="{FF2B5EF4-FFF2-40B4-BE49-F238E27FC236}">
                <a16:creationId xmlns:a16="http://schemas.microsoft.com/office/drawing/2014/main" id="{1B910E18-4FBB-4C8C-8533-1B9CE40177FD}"/>
              </a:ext>
            </a:extLst>
          </p:cNvPr>
          <p:cNvGrpSpPr/>
          <p:nvPr/>
        </p:nvGrpSpPr>
        <p:grpSpPr>
          <a:xfrm>
            <a:off x="7139104" y="2913970"/>
            <a:ext cx="1011200" cy="292500"/>
            <a:chOff x="271125" y="812725"/>
            <a:chExt cx="766525" cy="221725"/>
          </a:xfrm>
          <a:solidFill>
            <a:srgbClr val="FFC000"/>
          </a:solidFill>
        </p:grpSpPr>
        <p:sp>
          <p:nvSpPr>
            <p:cNvPr id="17" name="Google Shape;331;p37">
              <a:extLst>
                <a:ext uri="{FF2B5EF4-FFF2-40B4-BE49-F238E27FC236}">
                  <a16:creationId xmlns:a16="http://schemas.microsoft.com/office/drawing/2014/main" id="{B4516CF4-1695-4556-851E-202F8C293357}"/>
                </a:ext>
              </a:extLst>
            </p:cNvPr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l" t="t" r="r" b="b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32;p37">
              <a:extLst>
                <a:ext uri="{FF2B5EF4-FFF2-40B4-BE49-F238E27FC236}">
                  <a16:creationId xmlns:a16="http://schemas.microsoft.com/office/drawing/2014/main" id="{F438C509-E2FB-4094-962A-9CEE48F98A67}"/>
                </a:ext>
              </a:extLst>
            </p:cNvPr>
            <p:cNvSpPr/>
            <p:nvPr/>
          </p:nvSpPr>
          <p:spPr>
            <a:xfrm>
              <a:off x="858375" y="812725"/>
              <a:ext cx="179275" cy="221725"/>
            </a:xfrm>
            <a:custGeom>
              <a:avLst/>
              <a:gdLst/>
              <a:ahLst/>
              <a:cxnLst/>
              <a:rect l="l" t="t" r="r" b="b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D78117D-6408-4CBA-8518-D176AB4B3750}"/>
              </a:ext>
            </a:extLst>
          </p:cNvPr>
          <p:cNvSpPr/>
          <p:nvPr/>
        </p:nvSpPr>
        <p:spPr>
          <a:xfrm>
            <a:off x="8150304" y="2148594"/>
            <a:ext cx="3636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715" algn="just">
              <a:lnSpc>
                <a:spcPct val="100000"/>
              </a:lnSpc>
            </a:pPr>
            <a:r>
              <a:rPr lang="ru-RU" sz="180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  <a:r>
              <a:rPr lang="ru-RU" sz="1800" spc="375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5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минут </a:t>
            </a:r>
            <a:r>
              <a:rPr lang="ru-RU" sz="1800" spc="50" dirty="0">
                <a:solidFill>
                  <a:schemeClr val="tx1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ru-RU" sz="1800" spc="5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2700" marR="5715" algn="just">
              <a:lnSpc>
                <a:spcPct val="100000"/>
              </a:lnSpc>
            </a:pPr>
            <a:r>
              <a:rPr lang="ru-RU" sz="1800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проведение</a:t>
            </a:r>
            <a:r>
              <a:rPr lang="ru-RU" sz="1800" spc="3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учебного</a:t>
            </a:r>
            <a:r>
              <a:rPr lang="ru-RU" sz="1800" spc="3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занятия</a:t>
            </a:r>
            <a:endParaRPr lang="ru-RU" sz="1800" spc="39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D9A0A9-E952-4F53-B73B-5B346ACB2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3770" y="94361"/>
            <a:ext cx="2534074" cy="1688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14357" y="37108"/>
            <a:ext cx="628047" cy="821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16965" y="-120954"/>
            <a:ext cx="10026015" cy="906837"/>
          </a:xfrm>
          <a:prstGeom prst="rect">
            <a:avLst/>
          </a:prstGeom>
        </p:spPr>
        <p:txBody>
          <a:bodyPr vert="horz" wrap="square" lIns="0" tIns="214807" rIns="0" bIns="0" rtlCol="0">
            <a:spAutoFit/>
          </a:bodyPr>
          <a:lstStyle/>
          <a:p>
            <a:pPr marL="601345" algn="ctr">
              <a:lnSpc>
                <a:spcPct val="100000"/>
              </a:lnSpc>
              <a:spcBef>
                <a:spcPts val="95"/>
              </a:spcBef>
            </a:pPr>
            <a:r>
              <a:rPr spc="90" dirty="0"/>
              <a:t>Конкурсное</a:t>
            </a:r>
            <a:r>
              <a:rPr spc="-45" dirty="0"/>
              <a:t> </a:t>
            </a:r>
            <a:r>
              <a:rPr spc="65" dirty="0"/>
              <a:t>задание</a:t>
            </a:r>
            <a:r>
              <a:rPr spc="-20" dirty="0"/>
              <a:t> </a:t>
            </a:r>
            <a:r>
              <a:rPr dirty="0"/>
              <a:t>№</a:t>
            </a:r>
            <a:r>
              <a:rPr spc="-40" dirty="0"/>
              <a:t> </a:t>
            </a:r>
            <a:r>
              <a:rPr spc="-120" dirty="0"/>
              <a:t>2</a:t>
            </a:r>
            <a:r>
              <a:rPr spc="-45" dirty="0"/>
              <a:t> </a:t>
            </a:r>
            <a:r>
              <a:rPr dirty="0"/>
              <a:t>«Открытый </a:t>
            </a:r>
            <a:r>
              <a:rPr spc="45" dirty="0"/>
              <a:t>мастер-</a:t>
            </a:r>
            <a:r>
              <a:rPr spc="-10" dirty="0"/>
              <a:t>класс».</a:t>
            </a:r>
          </a:p>
          <a:p>
            <a:pPr marL="601345" algn="ctr">
              <a:lnSpc>
                <a:spcPct val="100000"/>
              </a:lnSpc>
              <a:spcBef>
                <a:spcPts val="95"/>
              </a:spcBef>
            </a:pPr>
            <a:r>
              <a:rPr spc="95" dirty="0">
                <a:solidFill>
                  <a:srgbClr val="002060"/>
                </a:solidFill>
              </a:rPr>
              <a:t>Критерии</a:t>
            </a:r>
            <a:r>
              <a:rPr spc="60" dirty="0">
                <a:solidFill>
                  <a:srgbClr val="002060"/>
                </a:solidFill>
              </a:rPr>
              <a:t> </a:t>
            </a:r>
            <a:r>
              <a:rPr spc="114" dirty="0">
                <a:solidFill>
                  <a:srgbClr val="002060"/>
                </a:solidFill>
              </a:rPr>
              <a:t>и</a:t>
            </a:r>
            <a:r>
              <a:rPr spc="65" dirty="0">
                <a:solidFill>
                  <a:srgbClr val="002060"/>
                </a:solidFill>
              </a:rPr>
              <a:t> </a:t>
            </a:r>
            <a:r>
              <a:rPr dirty="0">
                <a:solidFill>
                  <a:srgbClr val="002060"/>
                </a:solidFill>
              </a:rPr>
              <a:t>показатели</a:t>
            </a:r>
            <a:r>
              <a:rPr spc="65" dirty="0">
                <a:solidFill>
                  <a:srgbClr val="002060"/>
                </a:solidFill>
              </a:rPr>
              <a:t> оценки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024050"/>
              </p:ext>
            </p:extLst>
          </p:nvPr>
        </p:nvGraphicFramePr>
        <p:xfrm>
          <a:off x="1094509" y="4388882"/>
          <a:ext cx="9677400" cy="2418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7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9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19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 b="1" dirty="0">
                        <a:latin typeface="Times New Roman"/>
                        <a:cs typeface="Times New Roman"/>
                      </a:endParaRPr>
                    </a:p>
                    <a:p>
                      <a:pPr marL="88265" algn="ctr">
                        <a:lnSpc>
                          <a:spcPct val="100000"/>
                        </a:lnSpc>
                      </a:pPr>
                      <a:endParaRPr sz="1250" b="1" dirty="0">
                        <a:latin typeface="Montserrat" panose="020B0604020202020204" charset="-52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34010" marR="367665" indent="-265430">
                        <a:lnSpc>
                          <a:spcPct val="100000"/>
                        </a:lnSpc>
                        <a:spcBef>
                          <a:spcPts val="545"/>
                        </a:spcBef>
                        <a:buSzPct val="91666"/>
                        <a:buAutoNum type="arabicPeriod"/>
                        <a:tabLst>
                          <a:tab pos="334010" algn="l"/>
                        </a:tabLst>
                      </a:pPr>
                      <a:endParaRPr lang="ru-RU" sz="1250" b="0" i="1" spc="20" dirty="0">
                        <a:latin typeface="Montserrat" panose="020B0604020202020204" charset="-52"/>
                        <a:cs typeface="Tahoma"/>
                      </a:endParaRPr>
                    </a:p>
                    <a:p>
                      <a:pPr marL="334010" marR="367665" indent="-265430">
                        <a:lnSpc>
                          <a:spcPct val="100000"/>
                        </a:lnSpc>
                        <a:spcBef>
                          <a:spcPts val="545"/>
                        </a:spcBef>
                        <a:buSzPct val="91666"/>
                        <a:buAutoNum type="arabicPeriod"/>
                        <a:tabLst>
                          <a:tab pos="334010" algn="l"/>
                        </a:tabLst>
                      </a:pPr>
                      <a:r>
                        <a:rPr sz="1250" b="0" i="1" spc="20" dirty="0" err="1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Целесообразно</a:t>
                      </a:r>
                      <a:r>
                        <a:rPr sz="1250" b="0" i="1" spc="20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6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и</a:t>
                      </a:r>
                      <a:r>
                        <a:rPr sz="1250" b="0" i="1" spc="9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эффективно</a:t>
                      </a:r>
                      <a:r>
                        <a:rPr sz="1250" b="0" i="1" spc="17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использует</a:t>
                      </a:r>
                      <a:r>
                        <a:rPr sz="1250" b="1" i="1" spc="1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5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приемы</a:t>
                      </a:r>
                      <a:r>
                        <a:rPr sz="1250" b="1" i="1" spc="1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формирования</a:t>
                      </a:r>
                      <a:r>
                        <a:rPr sz="1250" b="1" i="1" spc="16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6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и</a:t>
                      </a:r>
                      <a:r>
                        <a:rPr sz="1250" b="1" i="1" spc="114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поддержания</a:t>
                      </a:r>
                      <a:r>
                        <a:rPr sz="1250" b="1" i="1" spc="16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-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мотивации </a:t>
                      </a:r>
                      <a:r>
                        <a:rPr sz="1250" b="0" i="1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обучающихся</a:t>
                      </a:r>
                      <a:r>
                        <a:rPr sz="1250" b="0" i="1" spc="229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dirty="0" err="1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на</a:t>
                      </a:r>
                      <a:r>
                        <a:rPr sz="1250" b="0" i="1" spc="19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dirty="0" err="1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учебном</a:t>
                      </a:r>
                      <a:r>
                        <a:rPr lang="ru-RU" sz="1250" b="0" i="1" spc="24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-10" dirty="0" err="1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занятии</a:t>
                      </a:r>
                      <a:r>
                        <a:rPr sz="1250" b="0" i="1" spc="-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.</a:t>
                      </a:r>
                      <a:endParaRPr sz="1250" b="0" i="1" dirty="0">
                        <a:solidFill>
                          <a:srgbClr val="002060"/>
                        </a:solidFill>
                        <a:latin typeface="Montserrat" panose="020B0604020202020204" charset="-52"/>
                        <a:cs typeface="Tahoma"/>
                      </a:endParaRPr>
                    </a:p>
                    <a:p>
                      <a:pPr marL="334010" indent="-265430">
                        <a:lnSpc>
                          <a:spcPct val="100000"/>
                        </a:lnSpc>
                        <a:buSzPct val="91666"/>
                        <a:buAutoNum type="arabicPeriod"/>
                        <a:tabLst>
                          <a:tab pos="334010" algn="l"/>
                        </a:tabLst>
                      </a:pPr>
                      <a:r>
                        <a:rPr lang="ru-RU"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У</a:t>
                      </a:r>
                      <a:r>
                        <a:rPr sz="1250" b="0" i="1" spc="20" dirty="0" err="1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читывает</a:t>
                      </a:r>
                      <a:r>
                        <a:rPr sz="1250" b="0" i="1" spc="1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20" dirty="0" err="1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возрастные</a:t>
                      </a:r>
                      <a:r>
                        <a:rPr sz="1250" b="1" i="1" spc="13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-10" dirty="0" err="1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особенности</a:t>
                      </a:r>
                      <a:r>
                        <a:rPr lang="ru-RU" sz="1250" b="1" i="1" spc="-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dirty="0" err="1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группы</a:t>
                      </a:r>
                      <a:r>
                        <a:rPr sz="1250" b="0" i="1" spc="21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-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обучающихся.</a:t>
                      </a:r>
                      <a:endParaRPr sz="1250" b="0" i="1" dirty="0">
                        <a:solidFill>
                          <a:srgbClr val="002060"/>
                        </a:solidFill>
                        <a:latin typeface="Montserrat" panose="020B0604020202020204" charset="-52"/>
                        <a:cs typeface="Tahoma"/>
                      </a:endParaRPr>
                    </a:p>
                    <a:p>
                      <a:pPr marL="334010" marR="220979" indent="-265430">
                        <a:lnSpc>
                          <a:spcPct val="100000"/>
                        </a:lnSpc>
                        <a:buSzPct val="91666"/>
                        <a:buAutoNum type="arabicPeriod" startAt="3"/>
                        <a:tabLst>
                          <a:tab pos="334010" algn="l"/>
                        </a:tabLst>
                      </a:pPr>
                      <a:r>
                        <a:rPr sz="1250" b="0" i="1" spc="5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Демонстрирует</a:t>
                      </a:r>
                      <a:r>
                        <a:rPr sz="1250" b="0" i="1" spc="12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4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корректное</a:t>
                      </a:r>
                      <a:r>
                        <a:rPr sz="1250" b="1" i="1" spc="14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профессиональное</a:t>
                      </a:r>
                      <a:r>
                        <a:rPr sz="1250" b="1" i="1" spc="14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общение</a:t>
                      </a:r>
                      <a:r>
                        <a:rPr sz="1250" b="1" i="1" spc="1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7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с</a:t>
                      </a:r>
                      <a:r>
                        <a:rPr sz="1250" b="0" i="1" spc="7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обучающимися,</a:t>
                      </a:r>
                      <a:r>
                        <a:rPr sz="1250" b="0" i="1" spc="114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создает</a:t>
                      </a:r>
                      <a:r>
                        <a:rPr sz="1250" b="0" i="1" spc="9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на</a:t>
                      </a:r>
                      <a:r>
                        <a:rPr sz="1250" b="0" i="1" spc="9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-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учебном </a:t>
                      </a:r>
                      <a:r>
                        <a:rPr sz="1250" b="0" i="1" spc="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занятии</a:t>
                      </a:r>
                      <a:r>
                        <a:rPr sz="1250" b="0" i="1" spc="21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ситуации</a:t>
                      </a:r>
                      <a:r>
                        <a:rPr sz="1250" b="0" i="1" spc="23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-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сотрудничества.</a:t>
                      </a:r>
                      <a:endParaRPr sz="1250" b="0" i="1" dirty="0">
                        <a:solidFill>
                          <a:srgbClr val="002060"/>
                        </a:solidFill>
                        <a:latin typeface="Montserrat" panose="020B0604020202020204" charset="-52"/>
                        <a:cs typeface="Tahoma"/>
                      </a:endParaRPr>
                    </a:p>
                    <a:p>
                      <a:pPr marL="334010" marR="207645" indent="-265430">
                        <a:lnSpc>
                          <a:spcPct val="100000"/>
                        </a:lnSpc>
                        <a:buSzPct val="91666"/>
                        <a:buAutoNum type="arabicPeriod" startAt="3"/>
                        <a:tabLst>
                          <a:tab pos="334010" algn="l"/>
                        </a:tabLst>
                      </a:pP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Обеспечивает</a:t>
                      </a:r>
                      <a:r>
                        <a:rPr sz="1250" b="0" i="1" spc="18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нацеленность</a:t>
                      </a:r>
                      <a:r>
                        <a:rPr sz="1250" b="0" i="1" spc="20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всех</a:t>
                      </a:r>
                      <a:r>
                        <a:rPr sz="1250" b="0" i="1" spc="15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структурных</a:t>
                      </a:r>
                      <a:r>
                        <a:rPr sz="1250" b="0" i="1" spc="16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6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и</a:t>
                      </a:r>
                      <a:r>
                        <a:rPr sz="1250" b="0" i="1" spc="13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методических</a:t>
                      </a:r>
                      <a:r>
                        <a:rPr sz="1250" b="0" i="1" spc="15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элементов</a:t>
                      </a:r>
                      <a:r>
                        <a:rPr sz="1250" b="0" i="1" spc="14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учебного</a:t>
                      </a:r>
                      <a:r>
                        <a:rPr sz="1250" b="0" i="1" spc="20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занятия</a:t>
                      </a:r>
                      <a:r>
                        <a:rPr sz="1250" b="0" i="1" spc="1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-2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на </a:t>
                      </a:r>
                      <a:r>
                        <a:rPr sz="1250" b="0" i="1" spc="4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достижение</a:t>
                      </a:r>
                      <a:r>
                        <a:rPr sz="1250" b="0" i="1" spc="17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обучающимися</a:t>
                      </a:r>
                      <a:r>
                        <a:rPr sz="1250" b="0" i="1" spc="19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индивидуального</a:t>
                      </a:r>
                      <a:r>
                        <a:rPr sz="1250" b="1" i="1" spc="18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образовательного</a:t>
                      </a:r>
                      <a:r>
                        <a:rPr sz="1250" b="1" i="1" spc="22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-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результата</a:t>
                      </a:r>
                      <a:r>
                        <a:rPr sz="1250" b="0" i="1" spc="-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.</a:t>
                      </a:r>
                      <a:endParaRPr sz="1250" b="0" i="1" dirty="0">
                        <a:solidFill>
                          <a:srgbClr val="002060"/>
                        </a:solidFill>
                        <a:latin typeface="Montserrat" panose="020B0604020202020204" charset="-52"/>
                        <a:cs typeface="Tahoma"/>
                      </a:endParaRPr>
                    </a:p>
                    <a:p>
                      <a:pPr marL="334010" marR="577850" indent="-265430">
                        <a:lnSpc>
                          <a:spcPct val="100000"/>
                        </a:lnSpc>
                        <a:buSzPct val="91666"/>
                        <a:buAutoNum type="arabicPeriod" startAt="3"/>
                        <a:tabLst>
                          <a:tab pos="334010" algn="l"/>
                        </a:tabLst>
                      </a:pPr>
                      <a:r>
                        <a:rPr sz="1250" b="0" i="1" spc="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Обеспечивает</a:t>
                      </a:r>
                      <a:r>
                        <a:rPr sz="1250" b="0" i="1" spc="21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психолого-педагогическую</a:t>
                      </a:r>
                      <a:r>
                        <a:rPr sz="1250" b="1" i="1" spc="23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1" i="1" spc="4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поддержку</a:t>
                      </a:r>
                      <a:r>
                        <a:rPr sz="1250" b="1" i="1" spc="22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обучающихся</a:t>
                      </a:r>
                      <a:r>
                        <a:rPr sz="1250" b="0" i="1" spc="21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учебной</a:t>
                      </a:r>
                      <a:r>
                        <a:rPr sz="1250" b="0" i="1" spc="229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группы,</a:t>
                      </a:r>
                      <a:r>
                        <a:rPr sz="1250" b="0" i="1" spc="15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в</a:t>
                      </a:r>
                      <a:r>
                        <a:rPr sz="1250" b="0" i="1" spc="17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-2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том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числе</a:t>
                      </a:r>
                      <a:r>
                        <a:rPr sz="1250" b="0" i="1" spc="1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7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с</a:t>
                      </a:r>
                      <a:r>
                        <a:rPr sz="1250" b="0" i="1" spc="1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4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особыми</a:t>
                      </a:r>
                      <a:r>
                        <a:rPr sz="1250" b="0" i="1" spc="1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образовательными</a:t>
                      </a:r>
                      <a:r>
                        <a:rPr sz="1250" b="0" i="1" spc="13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потребностями</a:t>
                      </a:r>
                      <a:r>
                        <a:rPr sz="1250" b="0" i="1" spc="1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6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и</a:t>
                      </a:r>
                      <a:r>
                        <a:rPr sz="1250" b="0" i="1" spc="10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2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ограниченными</a:t>
                      </a:r>
                      <a:r>
                        <a:rPr sz="1250" b="0" i="1" spc="165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 </a:t>
                      </a:r>
                      <a:r>
                        <a:rPr sz="1250" b="0" i="1" spc="-10" dirty="0">
                          <a:solidFill>
                            <a:srgbClr val="002060"/>
                          </a:solidFill>
                          <a:latin typeface="Montserrat" panose="020B0604020202020204" charset="-52"/>
                          <a:cs typeface="Tahoma"/>
                        </a:rPr>
                        <a:t>возможностями здоровья.</a:t>
                      </a:r>
                      <a:endParaRPr sz="1250" b="0" i="1" dirty="0">
                        <a:solidFill>
                          <a:srgbClr val="002060"/>
                        </a:solidFill>
                        <a:latin typeface="Montserrat" panose="020B0604020202020204" charset="-52"/>
                        <a:cs typeface="Tahoma"/>
                      </a:endParaRPr>
                    </a:p>
                  </a:txBody>
                  <a:tcPr marL="0" marR="0" marT="6921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1DA2D4E-CD62-4AE6-BCFC-3FBD58DC8DB1}"/>
              </a:ext>
            </a:extLst>
          </p:cNvPr>
          <p:cNvSpPr/>
          <p:nvPr/>
        </p:nvSpPr>
        <p:spPr>
          <a:xfrm>
            <a:off x="0" y="957589"/>
            <a:ext cx="2438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marR="119380" indent="-50800" algn="ctr">
              <a:lnSpc>
                <a:spcPct val="100000"/>
              </a:lnSpc>
              <a:buSzPct val="91666"/>
              <a:buAutoNum type="arabicPeriod"/>
              <a:tabLst>
                <a:tab pos="183515" algn="l"/>
              </a:tabLst>
            </a:pP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Методическое </a:t>
            </a:r>
            <a:r>
              <a:rPr lang="ru-RU" sz="1400" b="1" spc="2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мастерство</a:t>
            </a:r>
            <a:r>
              <a:rPr lang="ru-RU" sz="1400" b="1" spc="9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6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400" b="1" spc="-1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творчество</a:t>
            </a:r>
            <a:endParaRPr lang="ru-RU" sz="1400" b="1" dirty="0">
              <a:latin typeface="Montserrat" panose="020B0604020202020204" charset="-52"/>
              <a:cs typeface="Tahoma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D6BE632-F61B-4AED-84E7-330176ED33F0}"/>
              </a:ext>
            </a:extLst>
          </p:cNvPr>
          <p:cNvSpPr/>
          <p:nvPr/>
        </p:nvSpPr>
        <p:spPr>
          <a:xfrm>
            <a:off x="1925807" y="781407"/>
            <a:ext cx="8124888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4010" indent="-26543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334010" algn="l"/>
              </a:tabLst>
            </a:pP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Обеспечивает</a:t>
            </a:r>
            <a:r>
              <a:rPr lang="ru-RU" sz="1250" b="0" i="1" spc="1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методическую</a:t>
            </a:r>
            <a:r>
              <a:rPr lang="ru-RU" sz="1250" b="1" i="1" spc="1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целостность</a:t>
            </a:r>
            <a:r>
              <a:rPr lang="ru-RU" sz="1250" b="1" i="1" spc="1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250" b="0" i="1" spc="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структурированность</a:t>
            </a:r>
            <a:r>
              <a:rPr lang="ru-RU" sz="1250" b="0" i="1" spc="1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учебного</a:t>
            </a:r>
            <a:r>
              <a:rPr lang="ru-RU" sz="1250" b="0" i="1" spc="1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занятия.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4010" marR="864869" indent="-265430">
              <a:lnSpc>
                <a:spcPct val="100000"/>
              </a:lnSpc>
              <a:buAutoNum type="arabicPeriod"/>
              <a:tabLst>
                <a:tab pos="334010" algn="l"/>
              </a:tabLst>
            </a:pP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Целесообразно</a:t>
            </a:r>
            <a:r>
              <a:rPr lang="ru-RU" sz="1250" b="0" i="1" spc="1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использует</a:t>
            </a:r>
            <a:r>
              <a:rPr lang="ru-RU" sz="1250" b="1" i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технологии,</a:t>
            </a:r>
            <a:r>
              <a:rPr lang="ru-RU" sz="1250" b="1" i="1" spc="1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методы,</a:t>
            </a:r>
            <a:r>
              <a:rPr lang="ru-RU" sz="1250" b="1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приемы</a:t>
            </a:r>
            <a:r>
              <a:rPr lang="ru-RU" sz="1250" b="1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250" b="1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формы</a:t>
            </a:r>
            <a:r>
              <a:rPr lang="ru-RU" sz="1250" b="1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организации</a:t>
            </a:r>
            <a:r>
              <a:rPr lang="ru-RU" sz="1250" b="0" i="1" spc="1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учебной деятельности.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4010" indent="-265430">
              <a:lnSpc>
                <a:spcPct val="100000"/>
              </a:lnSpc>
              <a:buAutoNum type="arabicPeriod"/>
              <a:tabLst>
                <a:tab pos="334010" algn="l"/>
              </a:tabLst>
            </a:pP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</a:t>
            </a:r>
            <a:r>
              <a:rPr lang="ru-RU" sz="1250" b="0" i="1" spc="1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</a:t>
            </a:r>
            <a:r>
              <a:rPr lang="ru-RU" sz="12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учебном</a:t>
            </a:r>
            <a:r>
              <a:rPr lang="ru-RU" sz="1250" b="0" i="1" spc="1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занятии</a:t>
            </a:r>
            <a:r>
              <a:rPr lang="ru-RU" sz="12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основные</a:t>
            </a:r>
            <a:r>
              <a:rPr lang="ru-RU" sz="1250" b="0" i="1" spc="1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компоненты</a:t>
            </a:r>
            <a:r>
              <a:rPr lang="ru-RU" sz="1250" b="0" i="1" spc="1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своей</a:t>
            </a:r>
            <a:r>
              <a:rPr lang="ru-RU" sz="1250" b="0" i="1" spc="1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методической</a:t>
            </a:r>
            <a:r>
              <a:rPr lang="ru-RU" sz="1250" b="1" i="1" spc="1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системы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2105" indent="-263525">
              <a:lnSpc>
                <a:spcPct val="100000"/>
              </a:lnSpc>
              <a:buAutoNum type="arabicPeriod"/>
              <a:tabLst>
                <a:tab pos="332105" algn="l"/>
              </a:tabLst>
            </a:pP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Обеспечивает</a:t>
            </a:r>
            <a:r>
              <a:rPr lang="ru-RU" sz="1250" b="0" i="1" spc="1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четкую</a:t>
            </a:r>
            <a:r>
              <a:rPr lang="ru-RU" sz="1250" b="1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структуру</a:t>
            </a:r>
            <a:r>
              <a:rPr lang="ru-RU" sz="1250" b="1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250" b="1" i="1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хронометраж</a:t>
            </a:r>
            <a:r>
              <a:rPr lang="ru-RU" sz="1250" b="1" i="1" spc="11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учебного</a:t>
            </a:r>
            <a:r>
              <a:rPr lang="ru-RU" sz="1250" b="0" i="1" spc="1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занятия.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4010" marR="90170" indent="-265430">
              <a:lnSpc>
                <a:spcPct val="100000"/>
              </a:lnSpc>
              <a:buAutoNum type="arabicPeriod"/>
              <a:tabLst>
                <a:tab pos="334010" algn="l"/>
              </a:tabLst>
            </a:pP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Обеспечивает</a:t>
            </a:r>
            <a:r>
              <a:rPr lang="ru-RU" sz="1250" b="0" i="1" spc="1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обоснованный</a:t>
            </a:r>
            <a:r>
              <a:rPr lang="ru-RU" sz="1250" b="1" i="1" spc="1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250" b="1" i="1" spc="11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оптимальный</a:t>
            </a:r>
            <a:r>
              <a:rPr lang="ru-RU" sz="1250" b="1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для</a:t>
            </a:r>
            <a:r>
              <a:rPr lang="ru-RU" sz="12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данного</a:t>
            </a:r>
            <a:r>
              <a:rPr lang="ru-RU" sz="1250" b="0" i="1" spc="1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учебного</a:t>
            </a:r>
            <a:r>
              <a:rPr lang="ru-RU" sz="1250" b="0" i="1" spc="1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занятия</a:t>
            </a:r>
            <a:r>
              <a:rPr lang="ru-RU" sz="1250" b="0" i="1" spc="1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объем</a:t>
            </a:r>
            <a:r>
              <a:rPr lang="ru-RU" sz="1250" b="0" i="1" spc="1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lang="ru-RU" sz="1250" b="0" i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содержание информации.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A6815D-2250-47BA-A3C0-BC5BB15D4911}"/>
              </a:ext>
            </a:extLst>
          </p:cNvPr>
          <p:cNvSpPr/>
          <p:nvPr/>
        </p:nvSpPr>
        <p:spPr>
          <a:xfrm>
            <a:off x="0" y="2848737"/>
            <a:ext cx="360461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marR="267970" algn="ctr">
              <a:lnSpc>
                <a:spcPct val="100000"/>
              </a:lnSpc>
              <a:spcBef>
                <a:spcPts val="465"/>
              </a:spcBef>
            </a:pP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2. Использование </a:t>
            </a:r>
            <a:r>
              <a:rPr lang="ru-RU" sz="14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передовых</a:t>
            </a:r>
            <a:r>
              <a:rPr lang="ru-RU" sz="1400" b="1" spc="21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технологий практической </a:t>
            </a:r>
            <a:r>
              <a:rPr lang="ru-RU" sz="14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подготовки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,</a:t>
            </a:r>
            <a:r>
              <a:rPr lang="ru-RU" sz="1400" b="1" spc="50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владение</a:t>
            </a:r>
            <a:r>
              <a:rPr lang="ru-RU" sz="1400" b="1" spc="2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методиками практической подготовки</a:t>
            </a:r>
            <a:endParaRPr lang="ru-RU" sz="1400" b="1" dirty="0">
              <a:latin typeface="Montserrat" panose="020B0604020202020204" charset="-52"/>
              <a:cs typeface="Tahoma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8E536D3-4756-42B3-BB3F-C1066B70B333}"/>
              </a:ext>
            </a:extLst>
          </p:cNvPr>
          <p:cNvSpPr/>
          <p:nvPr/>
        </p:nvSpPr>
        <p:spPr>
          <a:xfrm>
            <a:off x="3235422" y="2564862"/>
            <a:ext cx="8661756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4010" marR="197485" indent="-265430">
              <a:lnSpc>
                <a:spcPct val="100000"/>
              </a:lnSpc>
              <a:spcBef>
                <a:spcPts val="1125"/>
              </a:spcBef>
              <a:buAutoNum type="arabicPeriod"/>
              <a:tabLst>
                <a:tab pos="334010" algn="l"/>
              </a:tabLst>
            </a:pPr>
            <a:r>
              <a:rPr lang="ru-RU" sz="1250" b="0" i="1" spc="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</a:t>
            </a:r>
            <a:r>
              <a:rPr lang="ru-RU" sz="1250" b="0" i="1" spc="1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</a:t>
            </a:r>
            <a:r>
              <a:rPr lang="ru-RU" sz="12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учебном</a:t>
            </a:r>
            <a:r>
              <a:rPr lang="ru-RU" sz="1250" b="0" i="1" spc="1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занятии</a:t>
            </a:r>
            <a:r>
              <a:rPr lang="ru-RU" sz="12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обоснованное</a:t>
            </a:r>
            <a:r>
              <a:rPr lang="ru-RU" sz="1250" b="0" i="1" spc="1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применений</a:t>
            </a:r>
            <a:r>
              <a:rPr lang="ru-RU" sz="1250" b="0" i="1" spc="1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передовых</a:t>
            </a:r>
            <a:r>
              <a:rPr lang="ru-RU" sz="1250" b="1" i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технологий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практической</a:t>
            </a:r>
            <a:r>
              <a:rPr lang="ru-RU" sz="1250" b="0" i="1" spc="1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подготовки</a:t>
            </a:r>
            <a:r>
              <a:rPr lang="ru-RU" sz="1250" b="0" i="1" spc="1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обучающихся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4010" marR="586740" indent="-265430">
              <a:lnSpc>
                <a:spcPct val="100000"/>
              </a:lnSpc>
              <a:buAutoNum type="arabicPeriod"/>
              <a:tabLst>
                <a:tab pos="334010" algn="l"/>
              </a:tabLst>
            </a:pPr>
            <a:r>
              <a:rPr lang="ru-RU" sz="12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Применяет</a:t>
            </a:r>
            <a:r>
              <a:rPr lang="ru-RU" sz="1250" b="0" i="1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задания,</a:t>
            </a:r>
            <a:r>
              <a:rPr lang="ru-RU" sz="1250" b="1" i="1" spc="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ориентированные</a:t>
            </a:r>
            <a:r>
              <a:rPr lang="ru-RU" sz="1250" b="1" i="1" spc="1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-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формирование</a:t>
            </a:r>
            <a:r>
              <a:rPr lang="ru-RU" sz="1250" b="1" i="1" spc="2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профессиональных</a:t>
            </a:r>
            <a:r>
              <a:rPr lang="ru-RU" sz="1250" b="0" i="1" spc="2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компетенций</a:t>
            </a:r>
            <a:r>
              <a:rPr lang="ru-RU" sz="1250" b="0" i="1" spc="1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профессии</a:t>
            </a:r>
            <a:r>
              <a:rPr lang="ru-RU" sz="1250" b="0" i="1" spc="2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или</a:t>
            </a:r>
            <a:r>
              <a:rPr lang="ru-RU" sz="1250" b="0" i="1" spc="13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специальности.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4010" indent="-265430">
              <a:lnSpc>
                <a:spcPct val="100000"/>
              </a:lnSpc>
              <a:buAutoNum type="arabicPeriod"/>
              <a:tabLst>
                <a:tab pos="334010" algn="l"/>
              </a:tabLst>
            </a:pPr>
            <a:r>
              <a:rPr lang="ru-RU" sz="12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Обоснованно</a:t>
            </a:r>
            <a:r>
              <a:rPr lang="ru-RU" sz="1250" b="0" i="1" spc="1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250" b="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использует</a:t>
            </a:r>
            <a:r>
              <a:rPr lang="ru-RU" sz="1250" b="0" i="1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2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программное</a:t>
            </a:r>
            <a:r>
              <a:rPr lang="ru-RU" sz="1250" b="1" i="1" spc="1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z="12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обеспечение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2740" marR="1014730" indent="-264160">
              <a:lnSpc>
                <a:spcPct val="100000"/>
              </a:lnSpc>
              <a:buAutoNum type="arabicPeriod" startAt="4"/>
              <a:tabLst>
                <a:tab pos="334010" algn="l"/>
              </a:tabLst>
            </a:pP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Создает</a:t>
            </a:r>
            <a:r>
              <a:rPr lang="ru-RU" sz="1250" b="0" i="1" spc="1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проблемные</a:t>
            </a:r>
            <a:r>
              <a:rPr lang="ru-RU" sz="1250" b="1" i="1" spc="1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учебные</a:t>
            </a:r>
            <a:r>
              <a:rPr lang="ru-RU" sz="1250" b="1" i="1" spc="2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ситуации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,</a:t>
            </a:r>
            <a:r>
              <a:rPr lang="ru-RU" sz="1250" b="0" i="1" spc="1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формирующие</a:t>
            </a:r>
            <a:r>
              <a:rPr lang="ru-RU" sz="1250" b="0" i="1" spc="1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профессиональные</a:t>
            </a:r>
            <a:r>
              <a:rPr lang="ru-RU" sz="1250" b="0" i="1" spc="2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навыки 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обучающихся.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4010" marR="311150" indent="-265430">
              <a:lnSpc>
                <a:spcPct val="100000"/>
              </a:lnSpc>
              <a:buAutoNum type="arabicPeriod" startAt="4"/>
              <a:tabLst>
                <a:tab pos="334010" algn="l"/>
              </a:tabLst>
            </a:pPr>
            <a:r>
              <a:rPr lang="ru-RU" sz="1250" b="0" i="1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Применяет</a:t>
            </a:r>
            <a:r>
              <a:rPr lang="ru-RU" sz="1250" b="0" i="1" spc="1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деятельностный</a:t>
            </a:r>
            <a:r>
              <a:rPr lang="ru-RU" sz="1250" b="1" i="1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подход</a:t>
            </a:r>
            <a:r>
              <a:rPr lang="ru-RU" sz="1250" b="1" i="1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</a:t>
            </a:r>
            <a:r>
              <a:rPr lang="ru-RU" sz="1250" b="0" i="1" spc="114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учебном</a:t>
            </a:r>
            <a:r>
              <a:rPr lang="ru-RU" sz="1250" b="0" i="1" spc="1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занятии</a:t>
            </a:r>
            <a:r>
              <a:rPr lang="ru-RU" sz="1250" b="0" i="1" spc="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6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</a:t>
            </a:r>
            <a:r>
              <a:rPr lang="ru-RU" sz="1250" b="0" i="1" spc="9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формировании</a:t>
            </a:r>
            <a:r>
              <a:rPr lang="ru-RU" sz="1250" b="0" i="1" spc="1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250" b="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профессионального навыка.</a:t>
            </a:r>
            <a:endParaRPr lang="ru-RU" sz="1250" b="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14" name="Google Shape;334;p37">
            <a:extLst>
              <a:ext uri="{FF2B5EF4-FFF2-40B4-BE49-F238E27FC236}">
                <a16:creationId xmlns:a16="http://schemas.microsoft.com/office/drawing/2014/main" id="{A4EA2065-ABF3-46E9-8E91-0240325135C4}"/>
              </a:ext>
            </a:extLst>
          </p:cNvPr>
          <p:cNvSpPr/>
          <p:nvPr/>
        </p:nvSpPr>
        <p:spPr>
          <a:xfrm>
            <a:off x="9676295" y="910346"/>
            <a:ext cx="2438400" cy="1680768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2D863EA-71EC-4216-8645-9A957717D26C}"/>
              </a:ext>
            </a:extLst>
          </p:cNvPr>
          <p:cNvSpPr/>
          <p:nvPr/>
        </p:nvSpPr>
        <p:spPr>
          <a:xfrm>
            <a:off x="-30760" y="5121187"/>
            <a:ext cx="342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algn="ctr">
              <a:lnSpc>
                <a:spcPct val="100000"/>
              </a:lnSpc>
            </a:pP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3. Организация</a:t>
            </a:r>
            <a:endParaRPr lang="ru-RU" sz="1400" b="1" dirty="0">
              <a:latin typeface="Montserrat" panose="020B0604020202020204" charset="-52"/>
              <a:cs typeface="Tahoma"/>
            </a:endParaRPr>
          </a:p>
          <a:p>
            <a:pPr marL="88265" marR="306705" algn="ctr">
              <a:lnSpc>
                <a:spcPct val="100000"/>
              </a:lnSpc>
            </a:pPr>
            <a:r>
              <a:rPr lang="ru-RU" sz="14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работы</a:t>
            </a:r>
            <a:r>
              <a:rPr lang="ru-RU" sz="1400" b="1" spc="49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обучающихся, умение </a:t>
            </a:r>
            <a:r>
              <a:rPr lang="ru-RU" sz="14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взаимодействовать</a:t>
            </a:r>
            <a:r>
              <a:rPr lang="ru-RU" sz="1400" b="1" spc="409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400" b="1" spc="2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с </a:t>
            </a: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обучающимися</a:t>
            </a:r>
            <a:endParaRPr lang="ru-RU" sz="1400" b="1" dirty="0">
              <a:latin typeface="Montserrat" panose="020B0604020202020204" charset="-52"/>
              <a:cs typeface="Tahoma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1C12E4B-1324-455A-B5C7-667C255C17C0}"/>
              </a:ext>
            </a:extLst>
          </p:cNvPr>
          <p:cNvCxnSpPr/>
          <p:nvPr/>
        </p:nvCxnSpPr>
        <p:spPr>
          <a:xfrm>
            <a:off x="1066800" y="2362200"/>
            <a:ext cx="938377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65D9EAD-FEB2-4C74-B810-CDFA920BE433}"/>
              </a:ext>
            </a:extLst>
          </p:cNvPr>
          <p:cNvCxnSpPr/>
          <p:nvPr/>
        </p:nvCxnSpPr>
        <p:spPr>
          <a:xfrm>
            <a:off x="1143000" y="4495800"/>
            <a:ext cx="938377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object 3"/>
          <p:cNvSpPr/>
          <p:nvPr/>
        </p:nvSpPr>
        <p:spPr>
          <a:xfrm>
            <a:off x="9987560" y="2519144"/>
            <a:ext cx="2204720" cy="4338955"/>
          </a:xfrm>
          <a:custGeom>
            <a:avLst/>
            <a:gdLst/>
            <a:ahLst/>
            <a:cxnLst/>
            <a:rect l="l" t="t" r="r" b="b"/>
            <a:pathLst>
              <a:path w="2204720" h="4338955">
                <a:moveTo>
                  <a:pt x="2204439" y="0"/>
                </a:moveTo>
                <a:lnTo>
                  <a:pt x="0" y="4338854"/>
                </a:lnTo>
                <a:lnTo>
                  <a:pt x="1324803" y="4338854"/>
                </a:lnTo>
                <a:lnTo>
                  <a:pt x="2204439" y="2607575"/>
                </a:lnTo>
                <a:lnTo>
                  <a:pt x="2204439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F0DAD7A-C359-4C7C-A4EF-8C6FD6EBB558}"/>
              </a:ext>
            </a:extLst>
          </p:cNvPr>
          <p:cNvSpPr/>
          <p:nvPr/>
        </p:nvSpPr>
        <p:spPr>
          <a:xfrm>
            <a:off x="9556270" y="1188206"/>
            <a:ext cx="2956048" cy="123110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474345">
              <a:lnSpc>
                <a:spcPct val="100000"/>
              </a:lnSpc>
              <a:spcBef>
                <a:spcPts val="1200"/>
              </a:spcBef>
            </a:pPr>
            <a:r>
              <a:rPr lang="ru-RU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Выполнен – 2 б.</a:t>
            </a:r>
          </a:p>
          <a:p>
            <a:pPr marL="474345">
              <a:lnSpc>
                <a:spcPct val="100000"/>
              </a:lnSpc>
              <a:spcBef>
                <a:spcPts val="1200"/>
              </a:spcBef>
            </a:pPr>
            <a:r>
              <a:rPr lang="ru-RU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Частично выполнен – 1 б.</a:t>
            </a:r>
          </a:p>
          <a:p>
            <a:pPr marL="474345">
              <a:lnSpc>
                <a:spcPct val="100000"/>
              </a:lnSpc>
              <a:spcBef>
                <a:spcPts val="1200"/>
              </a:spcBef>
            </a:pPr>
            <a:r>
              <a:rPr lang="ru-RU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Не выполнен – 0 б.</a:t>
            </a:r>
          </a:p>
          <a:p>
            <a:pPr marL="474345">
              <a:lnSpc>
                <a:spcPct val="100000"/>
              </a:lnSpc>
              <a:spcBef>
                <a:spcPts val="1200"/>
              </a:spcBef>
            </a:pPr>
            <a:r>
              <a:rPr lang="en-US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MAX</a:t>
            </a:r>
            <a:r>
              <a:rPr lang="ru-RU" sz="11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 – 60 баллов</a:t>
            </a:r>
            <a:endParaRPr lang="ru-RU" sz="11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027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987560" y="2519144"/>
            <a:ext cx="2204720" cy="4338955"/>
          </a:xfrm>
          <a:custGeom>
            <a:avLst/>
            <a:gdLst/>
            <a:ahLst/>
            <a:cxnLst/>
            <a:rect l="l" t="t" r="r" b="b"/>
            <a:pathLst>
              <a:path w="2204720" h="4338955">
                <a:moveTo>
                  <a:pt x="2204439" y="0"/>
                </a:moveTo>
                <a:lnTo>
                  <a:pt x="0" y="4338854"/>
                </a:lnTo>
                <a:lnTo>
                  <a:pt x="1324803" y="4338854"/>
                </a:lnTo>
                <a:lnTo>
                  <a:pt x="2204439" y="2607575"/>
                </a:lnTo>
                <a:lnTo>
                  <a:pt x="2204439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14357" y="37108"/>
            <a:ext cx="628047" cy="821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16965" y="-120954"/>
            <a:ext cx="10026015" cy="906837"/>
          </a:xfrm>
          <a:prstGeom prst="rect">
            <a:avLst/>
          </a:prstGeom>
        </p:spPr>
        <p:txBody>
          <a:bodyPr vert="horz" wrap="square" lIns="0" tIns="214807" rIns="0" bIns="0" rtlCol="0">
            <a:spAutoFit/>
          </a:bodyPr>
          <a:lstStyle/>
          <a:p>
            <a:pPr marL="601345" algn="ctr">
              <a:lnSpc>
                <a:spcPct val="100000"/>
              </a:lnSpc>
              <a:spcBef>
                <a:spcPts val="95"/>
              </a:spcBef>
            </a:pPr>
            <a:r>
              <a:rPr spc="90" dirty="0"/>
              <a:t>Конкурсное</a:t>
            </a:r>
            <a:r>
              <a:rPr spc="-45" dirty="0"/>
              <a:t> </a:t>
            </a:r>
            <a:r>
              <a:rPr spc="65" dirty="0"/>
              <a:t>задание</a:t>
            </a:r>
            <a:r>
              <a:rPr spc="-20" dirty="0"/>
              <a:t> </a:t>
            </a:r>
            <a:r>
              <a:rPr dirty="0"/>
              <a:t>№</a:t>
            </a:r>
            <a:r>
              <a:rPr spc="-40" dirty="0"/>
              <a:t> </a:t>
            </a:r>
            <a:r>
              <a:rPr spc="-120" dirty="0"/>
              <a:t>2</a:t>
            </a:r>
            <a:r>
              <a:rPr spc="-45" dirty="0"/>
              <a:t> </a:t>
            </a:r>
            <a:r>
              <a:rPr dirty="0"/>
              <a:t>«Открытый </a:t>
            </a:r>
            <a:r>
              <a:rPr spc="45" dirty="0"/>
              <a:t>мастер-</a:t>
            </a:r>
            <a:r>
              <a:rPr spc="-10" dirty="0"/>
              <a:t>класс».</a:t>
            </a:r>
          </a:p>
          <a:p>
            <a:pPr marL="601345" algn="ctr">
              <a:lnSpc>
                <a:spcPct val="100000"/>
              </a:lnSpc>
              <a:spcBef>
                <a:spcPts val="95"/>
              </a:spcBef>
            </a:pPr>
            <a:r>
              <a:rPr spc="95" dirty="0"/>
              <a:t>Критерии</a:t>
            </a:r>
            <a:r>
              <a:rPr spc="60" dirty="0"/>
              <a:t> </a:t>
            </a:r>
            <a:r>
              <a:rPr spc="114" dirty="0"/>
              <a:t>и</a:t>
            </a:r>
            <a:r>
              <a:rPr spc="65" dirty="0"/>
              <a:t> </a:t>
            </a:r>
            <a:r>
              <a:rPr dirty="0"/>
              <a:t>показатели</a:t>
            </a:r>
            <a:r>
              <a:rPr spc="65" dirty="0"/>
              <a:t> оценки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70A27D8-0FC8-4B2B-9D30-F9ADEF6D2104}"/>
              </a:ext>
            </a:extLst>
          </p:cNvPr>
          <p:cNvSpPr/>
          <p:nvPr/>
        </p:nvSpPr>
        <p:spPr>
          <a:xfrm>
            <a:off x="152400" y="1173702"/>
            <a:ext cx="26385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algn="ctr">
              <a:lnSpc>
                <a:spcPct val="100000"/>
              </a:lnSpc>
            </a:pP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4. Использование информационно-коммуникационных, здоровьесберегающих технологий</a:t>
            </a:r>
            <a:endParaRPr lang="ru-RU" sz="14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DC84BF0-2B4F-4096-9D22-93692BBC2B10}"/>
              </a:ext>
            </a:extLst>
          </p:cNvPr>
          <p:cNvSpPr/>
          <p:nvPr/>
        </p:nvSpPr>
        <p:spPr>
          <a:xfrm>
            <a:off x="2984162" y="1096910"/>
            <a:ext cx="7226637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4010" indent="-26543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334010" algn="l"/>
              </a:tabLst>
            </a:pPr>
            <a:r>
              <a:rPr lang="ru-RU" sz="12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Целесообразно и на достаточном уровне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использует ИКТ-технологии</a:t>
            </a:r>
            <a:r>
              <a:rPr lang="ru-RU" sz="125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  <a:endParaRPr lang="ru-RU" sz="125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4010" marR="803275" indent="-265430">
              <a:lnSpc>
                <a:spcPct val="100000"/>
              </a:lnSpc>
              <a:buAutoNum type="arabicPeriod"/>
              <a:tabLst>
                <a:tab pos="334010" algn="l"/>
              </a:tabLst>
            </a:pPr>
            <a:r>
              <a:rPr lang="ru-RU" sz="125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Реализует </a:t>
            </a:r>
            <a:r>
              <a:rPr lang="ru-RU" sz="1250" b="1" i="1" spc="10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здоровьесберегающие</a:t>
            </a:r>
            <a:r>
              <a:rPr lang="ru-RU" sz="125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подходы, использует приемы снятия напряжения и смену видов учебной деятельности обучающихся.</a:t>
            </a:r>
          </a:p>
          <a:p>
            <a:pPr marL="332740" indent="-264160">
              <a:lnSpc>
                <a:spcPct val="100000"/>
              </a:lnSpc>
              <a:buAutoNum type="arabicPeriod"/>
              <a:tabLst>
                <a:tab pos="332740" algn="l"/>
              </a:tabLst>
            </a:pPr>
            <a:r>
              <a:rPr lang="ru-RU" sz="12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обоснованное применение электронных учебно-методических пособий</a:t>
            </a:r>
            <a:r>
              <a:rPr lang="ru-RU" sz="12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, возможностей интерактивной доски.</a:t>
            </a:r>
          </a:p>
          <a:p>
            <a:pPr marL="332740" indent="-264160">
              <a:lnSpc>
                <a:spcPct val="100000"/>
              </a:lnSpc>
              <a:buAutoNum type="arabicPeriod"/>
              <a:tabLst>
                <a:tab pos="332740" algn="l"/>
              </a:tabLst>
            </a:pPr>
            <a:r>
              <a:rPr lang="ru-RU" sz="125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 применение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интерактивных методов обучения</a:t>
            </a:r>
            <a:r>
              <a:rPr lang="ru-RU" sz="125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, в том числе с применением цифровых образовательных ресурсов</a:t>
            </a:r>
          </a:p>
          <a:p>
            <a:pPr marL="332740" indent="-264160">
              <a:lnSpc>
                <a:spcPct val="100000"/>
              </a:lnSpc>
              <a:buAutoNum type="arabicPeriod"/>
              <a:tabLst>
                <a:tab pos="332740" algn="l"/>
              </a:tabLst>
            </a:pPr>
            <a:r>
              <a:rPr lang="ru-RU" sz="125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Применяет в учебном занятии </a:t>
            </a:r>
            <a:r>
              <a:rPr lang="ru-RU" sz="12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модели, макеты, модуляторы, симуляторы </a:t>
            </a:r>
            <a:r>
              <a:rPr lang="ru-RU" sz="125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 другие средства, имитирующие производственные операции и процессы </a:t>
            </a:r>
          </a:p>
        </p:txBody>
      </p:sp>
      <p:sp>
        <p:nvSpPr>
          <p:cNvPr id="14" name="Google Shape;334;p37">
            <a:extLst>
              <a:ext uri="{FF2B5EF4-FFF2-40B4-BE49-F238E27FC236}">
                <a16:creationId xmlns:a16="http://schemas.microsoft.com/office/drawing/2014/main" id="{A4EA2065-ABF3-46E9-8E91-0240325135C4}"/>
              </a:ext>
            </a:extLst>
          </p:cNvPr>
          <p:cNvSpPr/>
          <p:nvPr/>
        </p:nvSpPr>
        <p:spPr>
          <a:xfrm>
            <a:off x="9987560" y="1108719"/>
            <a:ext cx="2038266" cy="903897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7AF7265-2E39-485F-ABE4-A983D0128BC9}"/>
              </a:ext>
            </a:extLst>
          </p:cNvPr>
          <p:cNvSpPr/>
          <p:nvPr/>
        </p:nvSpPr>
        <p:spPr>
          <a:xfrm>
            <a:off x="1371600" y="3383577"/>
            <a:ext cx="2638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algn="ctr">
              <a:lnSpc>
                <a:spcPct val="100000"/>
              </a:lnSpc>
            </a:pP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5. Результативность учебного занятия</a:t>
            </a:r>
            <a:endParaRPr lang="ru-RU" sz="14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7809F81-91C7-403B-B2B2-F692A0AAE12B}"/>
              </a:ext>
            </a:extLst>
          </p:cNvPr>
          <p:cNvSpPr/>
          <p:nvPr/>
        </p:nvSpPr>
        <p:spPr>
          <a:xfrm>
            <a:off x="206812" y="5376521"/>
            <a:ext cx="2638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265" algn="ctr">
              <a:lnSpc>
                <a:spcPct val="100000"/>
              </a:lnSpc>
            </a:pP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6. Рефлексивная </a:t>
            </a:r>
          </a:p>
          <a:p>
            <a:pPr marL="88265" algn="ctr">
              <a:lnSpc>
                <a:spcPct val="100000"/>
              </a:lnSpc>
            </a:pPr>
            <a:r>
              <a:rPr lang="ru-RU" sz="1400" b="1" spc="-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культура</a:t>
            </a:r>
            <a:endParaRPr lang="ru-RU" sz="14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F427F6D-D9C4-43CA-AF0C-FAC673A3E891}"/>
              </a:ext>
            </a:extLst>
          </p:cNvPr>
          <p:cNvSpPr/>
          <p:nvPr/>
        </p:nvSpPr>
        <p:spPr>
          <a:xfrm>
            <a:off x="3886200" y="3080961"/>
            <a:ext cx="7924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4010" indent="-26543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334010" algn="l"/>
              </a:tabLst>
            </a:pPr>
            <a:r>
              <a:rPr lang="ru-RU" sz="12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постановку и достижение планируемых результатов </a:t>
            </a:r>
            <a:r>
              <a:rPr lang="ru-RU" sz="12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учебного занятия</a:t>
            </a:r>
            <a:r>
              <a:rPr lang="ru-RU" sz="125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  <a:endParaRPr lang="ru-RU" sz="125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4010" marR="803275" indent="-265430">
              <a:lnSpc>
                <a:spcPct val="100000"/>
              </a:lnSpc>
              <a:buAutoNum type="arabicPeriod"/>
              <a:tabLst>
                <a:tab pos="334010" algn="l"/>
              </a:tabLst>
            </a:pPr>
            <a:r>
              <a:rPr lang="ru-RU" sz="125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Планирует результаты учебного занятия </a:t>
            </a: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 учетом ПООП, в соответствии с рабочей программой .</a:t>
            </a:r>
          </a:p>
          <a:p>
            <a:pPr marL="332740" indent="-264160">
              <a:lnSpc>
                <a:spcPct val="100000"/>
              </a:lnSpc>
              <a:buAutoNum type="arabicPeriod"/>
              <a:tabLst>
                <a:tab pos="332740" algn="l"/>
              </a:tabLst>
            </a:pPr>
            <a:r>
              <a:rPr lang="ru-RU" sz="12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Планирует результаты учебного занятия </a:t>
            </a:r>
            <a:r>
              <a:rPr lang="ru-RU" sz="1250" b="1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 соответствии с целью, задачами, содержанием, формами и способами учебной деятельности</a:t>
            </a:r>
            <a:r>
              <a:rPr lang="ru-RU" sz="12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</a:p>
          <a:p>
            <a:pPr marL="332740" indent="-264160">
              <a:lnSpc>
                <a:spcPct val="100000"/>
              </a:lnSpc>
              <a:buAutoNum type="arabicPeriod"/>
              <a:tabLst>
                <a:tab pos="332740" algn="l"/>
              </a:tabLst>
            </a:pPr>
            <a:r>
              <a:rPr lang="ru-RU" sz="1250" b="1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Привлекает обучающихся </a:t>
            </a:r>
            <a:r>
              <a:rPr lang="ru-RU" sz="125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 планированию цели, задач и результатов учебного занятия.</a:t>
            </a:r>
          </a:p>
          <a:p>
            <a:pPr marL="332740" indent="-264160">
              <a:lnSpc>
                <a:spcPct val="100000"/>
              </a:lnSpc>
              <a:buAutoNum type="arabicPeriod"/>
              <a:tabLst>
                <a:tab pos="332740" algn="l"/>
              </a:tabLst>
            </a:pPr>
            <a:r>
              <a:rPr lang="ru-RU" sz="1250" b="1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Владеет инструментарием оценивания </a:t>
            </a:r>
            <a:r>
              <a:rPr lang="ru-RU" sz="125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результативности учебного занятия.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4EB5CAA-DB68-46EE-9298-2D5E8670E6D0}"/>
              </a:ext>
            </a:extLst>
          </p:cNvPr>
          <p:cNvSpPr/>
          <p:nvPr/>
        </p:nvSpPr>
        <p:spPr>
          <a:xfrm>
            <a:off x="2471392" y="4770211"/>
            <a:ext cx="8371588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4010" indent="-26543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334010" algn="l"/>
              </a:tabLst>
            </a:pPr>
            <a:r>
              <a:rPr lang="ru-RU" sz="12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Владеет оценочно-рефлексивным инструментарием</a:t>
            </a:r>
            <a:r>
              <a:rPr lang="ru-RU" sz="1250" i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.</a:t>
            </a:r>
            <a:endParaRPr lang="ru-RU" sz="1250" i="1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34010" marR="803275" indent="-265430">
              <a:lnSpc>
                <a:spcPct val="100000"/>
              </a:lnSpc>
              <a:buAutoNum type="arabicPeriod"/>
              <a:tabLst>
                <a:tab pos="334010" algn="l"/>
              </a:tabLst>
            </a:pPr>
            <a:r>
              <a:rPr lang="ru-RU" sz="125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Соотносит использованные на учебном занятии методы и приёмы с поставленной целью, задачами и достигнутыми результатами.</a:t>
            </a:r>
          </a:p>
          <a:p>
            <a:pPr marL="332740" indent="-264160">
              <a:lnSpc>
                <a:spcPct val="100000"/>
              </a:lnSpc>
              <a:buAutoNum type="arabicPeriod"/>
              <a:tabLst>
                <a:tab pos="332740" algn="l"/>
              </a:tabLst>
            </a:pPr>
            <a:r>
              <a:rPr lang="ru-RU" sz="1250" i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 взаимосвязь проведенного занятия с методическими принципами, представленными в методической мастерской, сочетание элементов структуры урока в соответствии с планом и его реализацией, аргументированно обосновывает свои действия.</a:t>
            </a:r>
          </a:p>
          <a:p>
            <a:pPr marL="332740" indent="-264160">
              <a:lnSpc>
                <a:spcPct val="100000"/>
              </a:lnSpc>
              <a:buAutoNum type="arabicPeriod"/>
              <a:tabLst>
                <a:tab pos="332740" algn="l"/>
              </a:tabLst>
            </a:pPr>
            <a:r>
              <a:rPr lang="ru-RU" sz="1250" i="1" spc="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Обеспечивает наличие рефлексивно-оценочных элементов в структуре учебного занятия.</a:t>
            </a:r>
          </a:p>
          <a:p>
            <a:pPr marL="332740" indent="-264160">
              <a:lnSpc>
                <a:spcPct val="100000"/>
              </a:lnSpc>
              <a:buAutoNum type="arabicPeriod"/>
              <a:tabLst>
                <a:tab pos="332740" algn="l"/>
              </a:tabLst>
            </a:pPr>
            <a:r>
              <a:rPr lang="ru-RU" sz="1250" i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Демонстрирует готовность и способность к профессиональной рефлексии во время самоанализа учебного занятия и беседы с экспертами.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85933BC-1095-464D-909D-55B6EAFA506E}"/>
              </a:ext>
            </a:extLst>
          </p:cNvPr>
          <p:cNvCxnSpPr/>
          <p:nvPr/>
        </p:nvCxnSpPr>
        <p:spPr>
          <a:xfrm>
            <a:off x="767104" y="2971800"/>
            <a:ext cx="938377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7017724-3D33-4BD2-A3A9-E543533F6C48}"/>
              </a:ext>
            </a:extLst>
          </p:cNvPr>
          <p:cNvCxnSpPr/>
          <p:nvPr/>
        </p:nvCxnSpPr>
        <p:spPr>
          <a:xfrm>
            <a:off x="767104" y="4648200"/>
            <a:ext cx="938377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9758951-F742-43E0-B5D2-181092E36B8F}"/>
              </a:ext>
            </a:extLst>
          </p:cNvPr>
          <p:cNvSpPr/>
          <p:nvPr/>
        </p:nvSpPr>
        <p:spPr>
          <a:xfrm>
            <a:off x="9870720" y="1385904"/>
            <a:ext cx="2438400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474345">
              <a:lnSpc>
                <a:spcPct val="100000"/>
              </a:lnSpc>
              <a:spcBef>
                <a:spcPts val="1200"/>
              </a:spcBef>
            </a:pPr>
            <a:r>
              <a:rPr lang="en-US" sz="12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MAX</a:t>
            </a:r>
            <a:r>
              <a:rPr lang="ru-RU" sz="1200" b="1" i="1" spc="-10" dirty="0">
                <a:solidFill>
                  <a:schemeClr val="tx2"/>
                </a:solidFill>
                <a:latin typeface="Montserrat" panose="020B0604020202020204" charset="-52"/>
                <a:cs typeface="Tahoma"/>
              </a:rPr>
              <a:t> – 60 баллов</a:t>
            </a:r>
            <a:endParaRPr lang="ru-RU" sz="1200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" y="4881443"/>
            <a:ext cx="7238365" cy="1976755"/>
          </a:xfrm>
          <a:custGeom>
            <a:avLst/>
            <a:gdLst/>
            <a:ahLst/>
            <a:cxnLst/>
            <a:rect l="l" t="t" r="r" b="b"/>
            <a:pathLst>
              <a:path w="7238365" h="1976754">
                <a:moveTo>
                  <a:pt x="0" y="0"/>
                </a:moveTo>
                <a:lnTo>
                  <a:pt x="0" y="1224425"/>
                </a:lnTo>
                <a:lnTo>
                  <a:pt x="2754160" y="1976555"/>
                </a:lnTo>
                <a:lnTo>
                  <a:pt x="7237849" y="1976555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817048" y="2183668"/>
            <a:ext cx="2375535" cy="4674870"/>
          </a:xfrm>
          <a:custGeom>
            <a:avLst/>
            <a:gdLst/>
            <a:ahLst/>
            <a:cxnLst/>
            <a:rect l="l" t="t" r="r" b="b"/>
            <a:pathLst>
              <a:path w="2375534" h="4674870">
                <a:moveTo>
                  <a:pt x="2374951" y="0"/>
                </a:moveTo>
                <a:lnTo>
                  <a:pt x="0" y="4674330"/>
                </a:lnTo>
                <a:lnTo>
                  <a:pt x="1324903" y="4674330"/>
                </a:lnTo>
                <a:lnTo>
                  <a:pt x="2374951" y="2607592"/>
                </a:lnTo>
                <a:lnTo>
                  <a:pt x="2374951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14357" y="37108"/>
            <a:ext cx="628047" cy="821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9997" y="3810000"/>
            <a:ext cx="47244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spc="95" dirty="0">
                <a:solidFill>
                  <a:srgbClr val="002060"/>
                </a:solidFill>
              </a:rPr>
              <a:t>«Школа Мастера года»</a:t>
            </a:r>
            <a:endParaRPr sz="2800" dirty="0">
              <a:solidFill>
                <a:srgbClr val="002060"/>
              </a:solidFill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BC4E3E12-050C-4C9E-96E9-6B06081F283B}"/>
              </a:ext>
            </a:extLst>
          </p:cNvPr>
          <p:cNvSpPr txBox="1">
            <a:spLocks/>
          </p:cNvSpPr>
          <p:nvPr/>
        </p:nvSpPr>
        <p:spPr>
          <a:xfrm>
            <a:off x="920821" y="1504615"/>
            <a:ext cx="5363625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200" b="1" i="0">
                <a:solidFill>
                  <a:srgbClr val="FFC00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2800" spc="95" dirty="0">
                <a:solidFill>
                  <a:srgbClr val="002060"/>
                </a:solidFill>
                <a:latin typeface="Montserrat" panose="020B0604020202020204" charset="-52"/>
              </a:rPr>
              <a:t>Торжественное открытие </a:t>
            </a:r>
          </a:p>
          <a:p>
            <a:pPr marL="12700">
              <a:spcBef>
                <a:spcPts val="95"/>
              </a:spcBef>
            </a:pPr>
            <a:r>
              <a:rPr lang="ru-RU" sz="2800" spc="95" dirty="0">
                <a:solidFill>
                  <a:srgbClr val="002060"/>
                </a:solidFill>
                <a:latin typeface="Montserrat" panose="020B0604020202020204" charset="-52"/>
              </a:rPr>
              <a:t>конкурса «Мастер года»</a:t>
            </a:r>
            <a:endParaRPr lang="ru-RU" sz="2800" dirty="0">
              <a:solidFill>
                <a:srgbClr val="002060"/>
              </a:solidFill>
              <a:latin typeface="Montserrat" panose="020B0604020202020204" charset="-52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98F6FC55-7801-4668-911E-1AA1D9B32393}"/>
              </a:ext>
            </a:extLst>
          </p:cNvPr>
          <p:cNvSpPr txBox="1">
            <a:spLocks/>
          </p:cNvSpPr>
          <p:nvPr/>
        </p:nvSpPr>
        <p:spPr>
          <a:xfrm>
            <a:off x="609600" y="479290"/>
            <a:ext cx="1055338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200" b="1" i="0">
                <a:solidFill>
                  <a:srgbClr val="FFC00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ru-RU" sz="2800" spc="95" dirty="0">
                <a:latin typeface="Montserrat" panose="020B0604020202020204" charset="-52"/>
              </a:rPr>
              <a:t>События, которые нам предстоят:</a:t>
            </a:r>
            <a:endParaRPr lang="ru-RU" sz="2800" dirty="0">
              <a:latin typeface="Montserrat" panose="020B060402020202020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3F1E7F-F262-4FD7-B40D-5C13D107C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701" y="1371600"/>
            <a:ext cx="4848202" cy="32301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" y="4881443"/>
            <a:ext cx="7238365" cy="1976755"/>
          </a:xfrm>
          <a:custGeom>
            <a:avLst/>
            <a:gdLst/>
            <a:ahLst/>
            <a:cxnLst/>
            <a:rect l="l" t="t" r="r" b="b"/>
            <a:pathLst>
              <a:path w="7238365" h="1976754">
                <a:moveTo>
                  <a:pt x="0" y="0"/>
                </a:moveTo>
                <a:lnTo>
                  <a:pt x="0" y="1224425"/>
                </a:lnTo>
                <a:lnTo>
                  <a:pt x="2754160" y="1976555"/>
                </a:lnTo>
                <a:lnTo>
                  <a:pt x="7237849" y="1976555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817048" y="2183668"/>
            <a:ext cx="2375535" cy="4674870"/>
          </a:xfrm>
          <a:custGeom>
            <a:avLst/>
            <a:gdLst/>
            <a:ahLst/>
            <a:cxnLst/>
            <a:rect l="l" t="t" r="r" b="b"/>
            <a:pathLst>
              <a:path w="2375534" h="4674870">
                <a:moveTo>
                  <a:pt x="2374951" y="0"/>
                </a:moveTo>
                <a:lnTo>
                  <a:pt x="0" y="4674330"/>
                </a:lnTo>
                <a:lnTo>
                  <a:pt x="1324903" y="4674330"/>
                </a:lnTo>
                <a:lnTo>
                  <a:pt x="2374951" y="2607592"/>
                </a:lnTo>
                <a:lnTo>
                  <a:pt x="2374951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14357" y="37108"/>
            <a:ext cx="628047" cy="821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02329" y="578307"/>
            <a:ext cx="51269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95" dirty="0"/>
              <a:t>Популяризация</a:t>
            </a:r>
            <a:r>
              <a:rPr sz="2800" spc="25" dirty="0"/>
              <a:t> </a:t>
            </a:r>
            <a:r>
              <a:rPr sz="2800" spc="50" dirty="0"/>
              <a:t>конкурса:</a:t>
            </a:r>
            <a:endParaRPr sz="2800" dirty="0"/>
          </a:p>
        </p:txBody>
      </p:sp>
      <p:sp>
        <p:nvSpPr>
          <p:cNvPr id="6" name="object 6"/>
          <p:cNvSpPr txBox="1"/>
          <p:nvPr/>
        </p:nvSpPr>
        <p:spPr>
          <a:xfrm>
            <a:off x="824890" y="1435353"/>
            <a:ext cx="2684145" cy="1607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q"/>
              <a:tabLst>
                <a:tab pos="355600" algn="l"/>
                <a:tab pos="2277110" algn="l"/>
              </a:tabLst>
            </a:pPr>
            <a:r>
              <a:rPr sz="2400" spc="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Размещение </a:t>
            </a:r>
            <a:r>
              <a:rPr sz="2400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Конкурса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-2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</a:t>
            </a:r>
            <a:endParaRPr sz="2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55600">
              <a:lnSpc>
                <a:spcPct val="100000"/>
              </a:lnSpc>
              <a:spcBef>
                <a:spcPts val="375"/>
              </a:spcBef>
            </a:pPr>
            <a:r>
              <a:rPr sz="2400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организаций</a:t>
            </a:r>
            <a:endParaRPr sz="2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54965">
              <a:lnSpc>
                <a:spcPct val="100000"/>
              </a:lnSpc>
              <a:spcBef>
                <a:spcPts val="80"/>
              </a:spcBef>
              <a:tabLst>
                <a:tab pos="610870" algn="l"/>
              </a:tabLst>
            </a:pPr>
            <a:r>
              <a:rPr sz="2800" u="sng" dirty="0">
                <a:solidFill>
                  <a:srgbClr val="002060"/>
                </a:solidFill>
                <a:uFill>
                  <a:solidFill>
                    <a:srgbClr val="0462C1"/>
                  </a:solidFill>
                </a:uFill>
                <a:latin typeface="Montserrat" panose="020B0604020202020204" charset="-52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sz="2800" u="sng" spc="125" dirty="0">
                <a:solidFill>
                  <a:srgbClr val="002060"/>
                </a:solidFill>
                <a:uFill>
                  <a:solidFill>
                    <a:srgbClr val="0462C1"/>
                  </a:solidFill>
                </a:uFill>
                <a:latin typeface="Montserrat" panose="020B0604020202020204" charset="-52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СПО</a:t>
            </a:r>
            <a:endParaRPr sz="28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51682" y="1435353"/>
            <a:ext cx="7558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5860" algn="l"/>
                <a:tab pos="2885440" algn="l"/>
                <a:tab pos="4234180" algn="l"/>
                <a:tab pos="6623684" algn="l"/>
              </a:tabLst>
            </a:pPr>
            <a:r>
              <a:rPr sz="2400" spc="7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информации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старте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отборочного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этапа</a:t>
            </a:r>
            <a:endParaRPr sz="2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2285" y="1800809"/>
            <a:ext cx="72974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46530" algn="l"/>
                <a:tab pos="1989455" algn="l"/>
                <a:tab pos="2504440" algn="l"/>
                <a:tab pos="4337685" algn="l"/>
              </a:tabLst>
            </a:pPr>
            <a:r>
              <a:rPr sz="2400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сайтах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9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-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7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соцсетях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образовательных</a:t>
            </a:r>
            <a:endParaRPr sz="2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85209" y="2214498"/>
            <a:ext cx="1166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72185" algn="l"/>
              </a:tabLst>
            </a:pPr>
            <a:r>
              <a:rPr sz="2400" spc="1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СПО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1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</a:t>
            </a:r>
            <a:endParaRPr sz="2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pic>
        <p:nvPicPr>
          <p:cNvPr id="10" name="object 10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53681" y="2281173"/>
            <a:ext cx="244475" cy="250825"/>
          </a:xfrm>
          <a:prstGeom prst="rect">
            <a:avLst/>
          </a:prstGeom>
        </p:spPr>
      </p:pic>
      <p:pic>
        <p:nvPicPr>
          <p:cNvPr id="11" name="object 11">
            <a:hlinkClick r:id="rId6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10523" y="2281173"/>
            <a:ext cx="244475" cy="25082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961382" y="2164206"/>
            <a:ext cx="61487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84680" algn="l"/>
                <a:tab pos="2141220" algn="l"/>
                <a:tab pos="3541395" algn="l"/>
                <a:tab pos="3798570" algn="l"/>
              </a:tabLst>
            </a:pPr>
            <a:r>
              <a:rPr sz="2400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хештегом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800" u="sng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Montserrat" panose="020B0604020202020204" charset="-52"/>
                <a:cs typeface="Tahom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sz="2800" u="sng" spc="135" dirty="0">
                <a:solidFill>
                  <a:srgbClr val="002060"/>
                </a:solidFill>
                <a:uFill>
                  <a:solidFill>
                    <a:srgbClr val="0462C1"/>
                  </a:solidFill>
                </a:uFill>
                <a:latin typeface="Montserrat" panose="020B0604020202020204" charset="-52"/>
                <a:cs typeface="Tahom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ИРПО</a:t>
            </a:r>
            <a:r>
              <a:rPr sz="28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800" u="sng" dirty="0">
                <a:solidFill>
                  <a:srgbClr val="002060"/>
                </a:solidFill>
                <a:uFill>
                  <a:solidFill>
                    <a:srgbClr val="0462C1"/>
                  </a:solidFill>
                </a:uFill>
                <a:latin typeface="Montserrat" panose="020B0604020202020204" charset="-52"/>
                <a:cs typeface="Tahom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sz="2800" u="sng" spc="85" dirty="0">
                <a:solidFill>
                  <a:srgbClr val="002060"/>
                </a:solidFill>
                <a:uFill>
                  <a:solidFill>
                    <a:srgbClr val="0462C1"/>
                  </a:solidFill>
                </a:uFill>
                <a:latin typeface="Montserrat" panose="020B0604020202020204" charset="-52"/>
                <a:cs typeface="Tahom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МастерГода</a:t>
            </a:r>
            <a:endParaRPr sz="28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pic>
        <p:nvPicPr>
          <p:cNvPr id="13" name="object 13">
            <a:hlinkClick r:id="rId3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86840" y="2707894"/>
            <a:ext cx="244475" cy="25082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24890" y="3386150"/>
            <a:ext cx="102863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q"/>
              <a:tabLst>
                <a:tab pos="354965" algn="l"/>
                <a:tab pos="2908300" algn="l"/>
                <a:tab pos="6351270" algn="l"/>
                <a:tab pos="8378190" algn="l"/>
                <a:tab pos="8986520" algn="l"/>
              </a:tabLst>
            </a:pPr>
            <a:r>
              <a:rPr sz="2400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Размещение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5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информационных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баннеров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-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в</a:t>
            </a:r>
            <a:r>
              <a:rPr sz="240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	</a:t>
            </a:r>
            <a:r>
              <a:rPr sz="2400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каждой</a:t>
            </a:r>
            <a:endParaRPr sz="2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spc="6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образовательной</a:t>
            </a:r>
            <a:r>
              <a:rPr sz="2400" spc="-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spc="8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организации</a:t>
            </a:r>
            <a:r>
              <a:rPr sz="2400" spc="-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400" spc="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СПО.</a:t>
            </a:r>
            <a:endParaRPr sz="2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884252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9871322" y="6392332"/>
            <a:ext cx="487045" cy="352425"/>
            <a:chOff x="5910198" y="3917569"/>
            <a:chExt cx="487045" cy="352425"/>
          </a:xfrm>
        </p:grpSpPr>
        <p:sp>
          <p:nvSpPr>
            <p:cNvPr id="6" name="object 6"/>
            <p:cNvSpPr/>
            <p:nvPr/>
          </p:nvSpPr>
          <p:spPr>
            <a:xfrm>
              <a:off x="5910198" y="3917569"/>
              <a:ext cx="487045" cy="352425"/>
            </a:xfrm>
            <a:custGeom>
              <a:avLst/>
              <a:gdLst/>
              <a:ahLst/>
              <a:cxnLst/>
              <a:rect l="l" t="t" r="r" b="b"/>
              <a:pathLst>
                <a:path w="487045" h="352425">
                  <a:moveTo>
                    <a:pt x="486790" y="0"/>
                  </a:moveTo>
                  <a:lnTo>
                    <a:pt x="0" y="0"/>
                  </a:lnTo>
                  <a:lnTo>
                    <a:pt x="0" y="351916"/>
                  </a:lnTo>
                  <a:lnTo>
                    <a:pt x="486790" y="351916"/>
                  </a:lnTo>
                  <a:lnTo>
                    <a:pt x="486790" y="314197"/>
                  </a:lnTo>
                  <a:lnTo>
                    <a:pt x="54101" y="314197"/>
                  </a:lnTo>
                  <a:lnTo>
                    <a:pt x="70485" y="297179"/>
                  </a:lnTo>
                  <a:lnTo>
                    <a:pt x="36449" y="297179"/>
                  </a:lnTo>
                  <a:lnTo>
                    <a:pt x="36449" y="53974"/>
                  </a:lnTo>
                  <a:lnTo>
                    <a:pt x="70865" y="53974"/>
                  </a:lnTo>
                  <a:lnTo>
                    <a:pt x="54737" y="37718"/>
                  </a:lnTo>
                  <a:lnTo>
                    <a:pt x="486790" y="37718"/>
                  </a:lnTo>
                  <a:lnTo>
                    <a:pt x="48679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6647" y="3955288"/>
              <a:ext cx="450341" cy="276479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52594" y="6372392"/>
            <a:ext cx="303520" cy="39179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063623" y="1377188"/>
            <a:ext cx="2491740" cy="2092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95"/>
              </a:spcBef>
            </a:pPr>
            <a:r>
              <a:rPr lang="ru-RU" sz="1300" b="1" dirty="0">
                <a:latin typeface="+mn-lt"/>
                <a:cs typeface="Calibri"/>
              </a:rPr>
              <a:t>Мастер года на сайте ТОИПКРО</a:t>
            </a:r>
            <a:endParaRPr sz="1300" b="1" dirty="0">
              <a:latin typeface="+mn-lt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89530" y="3643706"/>
            <a:ext cx="1765935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-10" dirty="0">
                <a:latin typeface="+mn-lt"/>
                <a:cs typeface="Verdana"/>
              </a:rPr>
              <a:t>vk.com/mas.tergoda</a:t>
            </a:r>
            <a:endParaRPr sz="1300" dirty="0">
              <a:latin typeface="+mn-lt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92960" y="3184144"/>
            <a:ext cx="361695" cy="35966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05151" y="4110735"/>
            <a:ext cx="369824" cy="36982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130932" y="2600705"/>
            <a:ext cx="1329690" cy="21672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-10" dirty="0">
                <a:latin typeface="+mn-lt"/>
                <a:cs typeface="Verdana"/>
              </a:rPr>
              <a:t>Мастергода</a:t>
            </a:r>
            <a:r>
              <a:rPr sz="1300" spc="-10" dirty="0">
                <a:latin typeface="Verdana"/>
                <a:cs typeface="Verdana"/>
              </a:rPr>
              <a:t>.рф</a:t>
            </a:r>
            <a:endParaRPr sz="1300" dirty="0">
              <a:latin typeface="Verdana"/>
              <a:cs typeface="Verdan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52320" y="2198623"/>
            <a:ext cx="438912" cy="440943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94BB6C8-1675-4E4B-B83E-D812B93FBD62}"/>
              </a:ext>
            </a:extLst>
          </p:cNvPr>
          <p:cNvSpPr/>
          <p:nvPr/>
        </p:nvSpPr>
        <p:spPr>
          <a:xfrm>
            <a:off x="6897181" y="6012773"/>
            <a:ext cx="196079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4150">
              <a:lnSpc>
                <a:spcPts val="1764"/>
              </a:lnSpc>
            </a:pPr>
            <a:r>
              <a:rPr lang="ru-RU" sz="1800" dirty="0">
                <a:cs typeface="Arial MT"/>
              </a:rPr>
              <a:t>(3822)20-90-43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7C1400F-89BA-412B-A1E1-44D201BA41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93813"/>
            <a:ext cx="9997122" cy="666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02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5213" y="184530"/>
            <a:ext cx="11451590" cy="6769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8929370" algn="l"/>
              </a:tabLst>
            </a:pPr>
            <a:r>
              <a:rPr sz="4250" dirty="0">
                <a:latin typeface="Arial"/>
                <a:cs typeface="Arial"/>
              </a:rPr>
              <a:t>Благодарю</a:t>
            </a:r>
            <a:r>
              <a:rPr sz="4250" spc="-90" dirty="0">
                <a:latin typeface="Arial"/>
                <a:cs typeface="Arial"/>
              </a:rPr>
              <a:t> </a:t>
            </a:r>
            <a:r>
              <a:rPr sz="4250" dirty="0">
                <a:latin typeface="Arial"/>
                <a:cs typeface="Arial"/>
              </a:rPr>
              <a:t>за</a:t>
            </a:r>
            <a:r>
              <a:rPr sz="4250" spc="-75" dirty="0">
                <a:latin typeface="Arial"/>
                <a:cs typeface="Arial"/>
              </a:rPr>
              <a:t> </a:t>
            </a:r>
            <a:r>
              <a:rPr sz="4250" dirty="0">
                <a:latin typeface="Arial"/>
                <a:cs typeface="Arial"/>
              </a:rPr>
              <a:t>внимание,</a:t>
            </a:r>
            <a:r>
              <a:rPr sz="4250" spc="-75" dirty="0">
                <a:latin typeface="Arial"/>
                <a:cs typeface="Arial"/>
              </a:rPr>
              <a:t> </a:t>
            </a:r>
            <a:r>
              <a:rPr sz="4250" spc="-10" dirty="0">
                <a:latin typeface="Arial"/>
                <a:cs typeface="Arial"/>
              </a:rPr>
              <a:t>всегда</a:t>
            </a:r>
            <a:r>
              <a:rPr sz="4250" dirty="0">
                <a:latin typeface="Arial"/>
                <a:cs typeface="Arial"/>
              </a:rPr>
              <a:t>	на </a:t>
            </a:r>
            <a:r>
              <a:rPr sz="4250" spc="-10" dirty="0">
                <a:latin typeface="Arial"/>
                <a:cs typeface="Arial"/>
              </a:rPr>
              <a:t>связи!</a:t>
            </a:r>
            <a:endParaRPr sz="425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505280"/>
              </p:ext>
            </p:extLst>
          </p:nvPr>
        </p:nvGraphicFramePr>
        <p:xfrm>
          <a:off x="7436700" y="5287774"/>
          <a:ext cx="4350925" cy="5211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2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1113">
                <a:tc>
                  <a:txBody>
                    <a:bodyPr/>
                    <a:lstStyle/>
                    <a:p>
                      <a:pPr marL="31750">
                        <a:lnSpc>
                          <a:spcPts val="1764"/>
                        </a:lnSpc>
                      </a:pPr>
                      <a:r>
                        <a:rPr lang="ru-RU" sz="1600" dirty="0">
                          <a:latin typeface="+mn-lt"/>
                          <a:cs typeface="Microsoft Sans Serif"/>
                        </a:rPr>
                        <a:t>Серебрякова Александра Владимировна</a:t>
                      </a:r>
                      <a:r>
                        <a:rPr sz="1600" spc="-10" dirty="0">
                          <a:latin typeface="+mn-lt"/>
                          <a:cs typeface="Microsoft Sans Serif"/>
                        </a:rPr>
                        <a:t>,</a:t>
                      </a:r>
                      <a:endParaRPr sz="1600" dirty="0">
                        <a:latin typeface="+mn-lt"/>
                        <a:cs typeface="Microsoft Sans Serif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ru-RU" sz="1600" spc="-10" dirty="0">
                          <a:latin typeface="+mn-lt"/>
                          <a:cs typeface="Microsoft Sans Serif"/>
                        </a:rPr>
                        <a:t>старший преподаватель ЦРКПОС ТОИПКРО</a:t>
                      </a:r>
                      <a:endParaRPr sz="1600" dirty="0">
                        <a:latin typeface="+mn-lt"/>
                        <a:cs typeface="Microsoft Sans Serif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ts val="1764"/>
                        </a:lnSpc>
                      </a:pPr>
                      <a:endParaRPr sz="1600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124720" y="5904712"/>
            <a:ext cx="2172111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spc="-10" dirty="0">
                <a:latin typeface="+mj-lt"/>
                <a:cs typeface="Calibri"/>
                <a:hlinkClick r:id="rId2"/>
              </a:rPr>
              <a:t>sav</a:t>
            </a:r>
            <a:r>
              <a:rPr sz="2400" b="1" spc="-10" dirty="0">
                <a:latin typeface="+mj-lt"/>
                <a:cs typeface="Calibri"/>
                <a:hlinkClick r:id="rId2"/>
              </a:rPr>
              <a:t>@</a:t>
            </a:r>
            <a:r>
              <a:rPr lang="en-US" sz="2400" b="1" spc="-10" dirty="0">
                <a:latin typeface="+mj-lt"/>
                <a:cs typeface="Calibri"/>
                <a:hlinkClick r:id="rId2"/>
              </a:rPr>
              <a:t>toipkro</a:t>
            </a:r>
            <a:r>
              <a:rPr sz="2400" b="1" spc="-10" dirty="0">
                <a:latin typeface="+mj-lt"/>
                <a:cs typeface="Tahoma"/>
                <a:hlinkClick r:id="rId2"/>
              </a:rPr>
              <a:t>.ru</a:t>
            </a:r>
            <a:endParaRPr sz="2400" dirty="0">
              <a:latin typeface="+mj-lt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871322" y="6392332"/>
            <a:ext cx="487045" cy="352425"/>
            <a:chOff x="5910198" y="3917569"/>
            <a:chExt cx="487045" cy="352425"/>
          </a:xfrm>
        </p:grpSpPr>
        <p:sp>
          <p:nvSpPr>
            <p:cNvPr id="6" name="object 6"/>
            <p:cNvSpPr/>
            <p:nvPr/>
          </p:nvSpPr>
          <p:spPr>
            <a:xfrm>
              <a:off x="5910198" y="3917569"/>
              <a:ext cx="487045" cy="352425"/>
            </a:xfrm>
            <a:custGeom>
              <a:avLst/>
              <a:gdLst/>
              <a:ahLst/>
              <a:cxnLst/>
              <a:rect l="l" t="t" r="r" b="b"/>
              <a:pathLst>
                <a:path w="487045" h="352425">
                  <a:moveTo>
                    <a:pt x="486790" y="0"/>
                  </a:moveTo>
                  <a:lnTo>
                    <a:pt x="0" y="0"/>
                  </a:lnTo>
                  <a:lnTo>
                    <a:pt x="0" y="351916"/>
                  </a:lnTo>
                  <a:lnTo>
                    <a:pt x="486790" y="351916"/>
                  </a:lnTo>
                  <a:lnTo>
                    <a:pt x="486790" y="314197"/>
                  </a:lnTo>
                  <a:lnTo>
                    <a:pt x="54101" y="314197"/>
                  </a:lnTo>
                  <a:lnTo>
                    <a:pt x="70485" y="297179"/>
                  </a:lnTo>
                  <a:lnTo>
                    <a:pt x="36449" y="297179"/>
                  </a:lnTo>
                  <a:lnTo>
                    <a:pt x="36449" y="53974"/>
                  </a:lnTo>
                  <a:lnTo>
                    <a:pt x="70865" y="53974"/>
                  </a:lnTo>
                  <a:lnTo>
                    <a:pt x="54737" y="37718"/>
                  </a:lnTo>
                  <a:lnTo>
                    <a:pt x="486790" y="37718"/>
                  </a:lnTo>
                  <a:lnTo>
                    <a:pt x="48679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6647" y="3955288"/>
              <a:ext cx="450341" cy="276479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0" y="5734532"/>
            <a:ext cx="6045835" cy="1123950"/>
          </a:xfrm>
          <a:custGeom>
            <a:avLst/>
            <a:gdLst/>
            <a:ahLst/>
            <a:cxnLst/>
            <a:rect l="l" t="t" r="r" b="b"/>
            <a:pathLst>
              <a:path w="6045835" h="1123950">
                <a:moveTo>
                  <a:pt x="6045682" y="1123467"/>
                </a:moveTo>
                <a:lnTo>
                  <a:pt x="0" y="0"/>
                </a:lnTo>
                <a:lnTo>
                  <a:pt x="0" y="17195"/>
                </a:lnTo>
                <a:lnTo>
                  <a:pt x="0" y="1123467"/>
                </a:lnTo>
                <a:lnTo>
                  <a:pt x="5953214" y="1123467"/>
                </a:lnTo>
                <a:lnTo>
                  <a:pt x="6045682" y="1123467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05575" y="6174356"/>
            <a:ext cx="1786889" cy="683895"/>
          </a:xfrm>
          <a:custGeom>
            <a:avLst/>
            <a:gdLst/>
            <a:ahLst/>
            <a:cxnLst/>
            <a:rect l="l" t="t" r="r" b="b"/>
            <a:pathLst>
              <a:path w="1786890" h="683895">
                <a:moveTo>
                  <a:pt x="1786424" y="0"/>
                </a:moveTo>
                <a:lnTo>
                  <a:pt x="0" y="683643"/>
                </a:lnTo>
                <a:lnTo>
                  <a:pt x="1786424" y="683643"/>
                </a:lnTo>
                <a:lnTo>
                  <a:pt x="178642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52594" y="6372392"/>
            <a:ext cx="303520" cy="39179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063623" y="1377188"/>
            <a:ext cx="2491740" cy="2092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95"/>
              </a:spcBef>
            </a:pPr>
            <a:r>
              <a:rPr lang="ru-RU" sz="1300" b="1" dirty="0">
                <a:latin typeface="+mn-lt"/>
                <a:cs typeface="Calibri"/>
              </a:rPr>
              <a:t>Мастер года на сайте ТОИПКРО</a:t>
            </a:r>
            <a:endParaRPr sz="1300" b="1" dirty="0">
              <a:latin typeface="+mn-lt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89530" y="3643706"/>
            <a:ext cx="1765935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-10" dirty="0">
                <a:latin typeface="+mn-lt"/>
                <a:cs typeface="Verdana"/>
              </a:rPr>
              <a:t>vk.com/mas.tergoda</a:t>
            </a:r>
            <a:endParaRPr sz="1300" dirty="0">
              <a:latin typeface="+mn-lt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92960" y="3184144"/>
            <a:ext cx="361695" cy="35966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05151" y="4110735"/>
            <a:ext cx="369824" cy="36982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130932" y="2600705"/>
            <a:ext cx="1329690" cy="21672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-10" dirty="0">
                <a:latin typeface="+mn-lt"/>
                <a:cs typeface="Verdana"/>
              </a:rPr>
              <a:t>Мастергода</a:t>
            </a:r>
            <a:r>
              <a:rPr sz="1300" spc="-10" dirty="0">
                <a:latin typeface="Verdana"/>
                <a:cs typeface="Verdana"/>
              </a:rPr>
              <a:t>.рф</a:t>
            </a:r>
            <a:endParaRPr sz="1300" dirty="0">
              <a:latin typeface="Verdana"/>
              <a:cs typeface="Verdan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52320" y="2198623"/>
            <a:ext cx="438912" cy="44094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4127" y="3173983"/>
            <a:ext cx="629920" cy="62991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4127" y="4104640"/>
            <a:ext cx="629920" cy="62991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5851" y="2178145"/>
            <a:ext cx="649447" cy="621950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1042416" y="5063744"/>
            <a:ext cx="471805" cy="469900"/>
            <a:chOff x="1042416" y="5063744"/>
            <a:chExt cx="471805" cy="469900"/>
          </a:xfrm>
        </p:grpSpPr>
        <p:sp>
          <p:nvSpPr>
            <p:cNvPr id="22" name="object 22"/>
            <p:cNvSpPr/>
            <p:nvPr/>
          </p:nvSpPr>
          <p:spPr>
            <a:xfrm>
              <a:off x="1042416" y="5063744"/>
              <a:ext cx="471805" cy="469900"/>
            </a:xfrm>
            <a:custGeom>
              <a:avLst/>
              <a:gdLst/>
              <a:ahLst/>
              <a:cxnLst/>
              <a:rect l="l" t="t" r="r" b="b"/>
              <a:pathLst>
                <a:path w="471805" h="469900">
                  <a:moveTo>
                    <a:pt x="393192" y="0"/>
                  </a:moveTo>
                  <a:lnTo>
                    <a:pt x="78231" y="0"/>
                  </a:lnTo>
                  <a:lnTo>
                    <a:pt x="47777" y="6095"/>
                  </a:lnTo>
                  <a:lnTo>
                    <a:pt x="22910" y="22859"/>
                  </a:lnTo>
                  <a:lnTo>
                    <a:pt x="6146" y="47751"/>
                  </a:lnTo>
                  <a:lnTo>
                    <a:pt x="0" y="78231"/>
                  </a:lnTo>
                  <a:lnTo>
                    <a:pt x="0" y="391159"/>
                  </a:lnTo>
                  <a:lnTo>
                    <a:pt x="6146" y="421639"/>
                  </a:lnTo>
                  <a:lnTo>
                    <a:pt x="22910" y="446531"/>
                  </a:lnTo>
                  <a:lnTo>
                    <a:pt x="47777" y="463295"/>
                  </a:lnTo>
                  <a:lnTo>
                    <a:pt x="78231" y="469391"/>
                  </a:lnTo>
                  <a:lnTo>
                    <a:pt x="393192" y="469391"/>
                  </a:lnTo>
                  <a:lnTo>
                    <a:pt x="423672" y="463295"/>
                  </a:lnTo>
                  <a:lnTo>
                    <a:pt x="448564" y="446531"/>
                  </a:lnTo>
                  <a:lnTo>
                    <a:pt x="465328" y="421639"/>
                  </a:lnTo>
                  <a:lnTo>
                    <a:pt x="471424" y="391159"/>
                  </a:lnTo>
                  <a:lnTo>
                    <a:pt x="471424" y="78231"/>
                  </a:lnTo>
                  <a:lnTo>
                    <a:pt x="465328" y="47751"/>
                  </a:lnTo>
                  <a:lnTo>
                    <a:pt x="448564" y="22859"/>
                  </a:lnTo>
                  <a:lnTo>
                    <a:pt x="423672" y="6095"/>
                  </a:lnTo>
                  <a:lnTo>
                    <a:pt x="39319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8151" y="5209806"/>
              <a:ext cx="243090" cy="194424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029411" y="4566920"/>
            <a:ext cx="3023235" cy="13081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073150">
              <a:lnSpc>
                <a:spcPct val="100000"/>
              </a:lnSpc>
              <a:spcBef>
                <a:spcPts val="130"/>
              </a:spcBef>
            </a:pPr>
            <a:r>
              <a:rPr sz="1300" spc="-10" dirty="0">
                <a:latin typeface="+mn-lt"/>
                <a:cs typeface="Verdana"/>
              </a:rPr>
              <a:t>t.me/mastergodaoficial</a:t>
            </a:r>
            <a:endParaRPr sz="1300" dirty="0">
              <a:latin typeface="+mn-lt"/>
              <a:cs typeface="Verdana"/>
            </a:endParaRPr>
          </a:p>
          <a:p>
            <a:pPr>
              <a:lnSpc>
                <a:spcPct val="100000"/>
              </a:lnSpc>
            </a:pPr>
            <a:endParaRPr sz="1300" dirty="0">
              <a:latin typeface="+mn-lt"/>
              <a:cs typeface="Verdan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300" dirty="0">
              <a:latin typeface="+mn-lt"/>
              <a:cs typeface="Verdana"/>
            </a:endParaRPr>
          </a:p>
          <a:p>
            <a:pPr marL="1022985">
              <a:lnSpc>
                <a:spcPct val="100000"/>
              </a:lnSpc>
              <a:spcBef>
                <a:spcPts val="5"/>
              </a:spcBef>
            </a:pPr>
            <a:r>
              <a:rPr sz="14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+mn-lt"/>
                <a:cs typeface="Verdana"/>
                <a:hlinkClick r:id="rId12"/>
              </a:rPr>
              <a:t>mg@firpo.ru</a:t>
            </a:r>
            <a:endParaRPr sz="1450" dirty="0">
              <a:latin typeface="+mn-lt"/>
              <a:cs typeface="Verdana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450" dirty="0">
              <a:latin typeface="+mn-lt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+mn-lt"/>
                <a:cs typeface="Verdana"/>
              </a:rPr>
              <a:t>Федеральный</a:t>
            </a:r>
            <a:r>
              <a:rPr sz="1400" spc="280" dirty="0">
                <a:latin typeface="+mn-lt"/>
                <a:cs typeface="Verdana"/>
              </a:rPr>
              <a:t> </a:t>
            </a:r>
            <a:r>
              <a:rPr sz="1400" spc="-10" dirty="0">
                <a:latin typeface="+mn-lt"/>
                <a:cs typeface="Verdana"/>
              </a:rPr>
              <a:t>оператор</a:t>
            </a:r>
            <a:endParaRPr sz="1400" dirty="0">
              <a:latin typeface="+mn-lt"/>
              <a:cs typeface="Verdana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004464" y="1226909"/>
            <a:ext cx="3023235" cy="358602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53D5C3E-F615-4D33-B2E2-CE8110596D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9385" y="1207643"/>
            <a:ext cx="794689" cy="794689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94BB6C8-1675-4E4B-B83E-D812B93FBD62}"/>
              </a:ext>
            </a:extLst>
          </p:cNvPr>
          <p:cNvSpPr/>
          <p:nvPr/>
        </p:nvSpPr>
        <p:spPr>
          <a:xfrm>
            <a:off x="6897181" y="6012773"/>
            <a:ext cx="196079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4150">
              <a:lnSpc>
                <a:spcPts val="1764"/>
              </a:lnSpc>
            </a:pPr>
            <a:r>
              <a:rPr lang="ru-RU" sz="1800" dirty="0">
                <a:cs typeface="Arial MT"/>
              </a:rPr>
              <a:t>(3822)20-90-43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29217" y="747674"/>
            <a:ext cx="40640" cy="69215"/>
          </a:xfrm>
          <a:custGeom>
            <a:avLst/>
            <a:gdLst/>
            <a:ahLst/>
            <a:cxnLst/>
            <a:rect l="l" t="t" r="r" b="b"/>
            <a:pathLst>
              <a:path w="40640" h="69215">
                <a:moveTo>
                  <a:pt x="40446" y="0"/>
                </a:moveTo>
                <a:lnTo>
                  <a:pt x="0" y="0"/>
                </a:lnTo>
                <a:lnTo>
                  <a:pt x="0" y="69129"/>
                </a:lnTo>
                <a:lnTo>
                  <a:pt x="4518" y="69129"/>
                </a:lnTo>
                <a:lnTo>
                  <a:pt x="4517" y="4092"/>
                </a:lnTo>
                <a:lnTo>
                  <a:pt x="40446" y="4092"/>
                </a:lnTo>
                <a:lnTo>
                  <a:pt x="40446" y="0"/>
                </a:lnTo>
                <a:close/>
              </a:path>
            </a:pathLst>
          </a:custGeom>
          <a:solidFill>
            <a:srgbClr val="1D1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15490" y="746383"/>
            <a:ext cx="72068" cy="7192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34245" y="747675"/>
            <a:ext cx="75299" cy="8721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1860324" y="746383"/>
            <a:ext cx="52069" cy="71755"/>
          </a:xfrm>
          <a:custGeom>
            <a:avLst/>
            <a:gdLst/>
            <a:ahLst/>
            <a:cxnLst/>
            <a:rect l="l" t="t" r="r" b="b"/>
            <a:pathLst>
              <a:path w="52070" h="71755">
                <a:moveTo>
                  <a:pt x="35055" y="30364"/>
                </a:moveTo>
                <a:lnTo>
                  <a:pt x="0" y="45008"/>
                </a:lnTo>
                <a:lnTo>
                  <a:pt x="0" y="57498"/>
                </a:lnTo>
                <a:lnTo>
                  <a:pt x="1938" y="62236"/>
                </a:lnTo>
                <a:lnTo>
                  <a:pt x="6013" y="65898"/>
                </a:lnTo>
                <a:lnTo>
                  <a:pt x="9890" y="69558"/>
                </a:lnTo>
                <a:lnTo>
                  <a:pt x="15275" y="71281"/>
                </a:lnTo>
                <a:lnTo>
                  <a:pt x="21719" y="71281"/>
                </a:lnTo>
                <a:lnTo>
                  <a:pt x="29390" y="70507"/>
                </a:lnTo>
                <a:lnTo>
                  <a:pt x="36249" y="68159"/>
                </a:lnTo>
                <a:lnTo>
                  <a:pt x="37728" y="67190"/>
                </a:lnTo>
                <a:lnTo>
                  <a:pt x="16998" y="67190"/>
                </a:lnTo>
                <a:lnTo>
                  <a:pt x="12475" y="65682"/>
                </a:lnTo>
                <a:lnTo>
                  <a:pt x="9028" y="62668"/>
                </a:lnTo>
                <a:lnTo>
                  <a:pt x="5797" y="59653"/>
                </a:lnTo>
                <a:lnTo>
                  <a:pt x="4074" y="55775"/>
                </a:lnTo>
                <a:lnTo>
                  <a:pt x="4074" y="45654"/>
                </a:lnTo>
                <a:lnTo>
                  <a:pt x="6228" y="41348"/>
                </a:lnTo>
                <a:lnTo>
                  <a:pt x="10536" y="38333"/>
                </a:lnTo>
                <a:lnTo>
                  <a:pt x="15059" y="35533"/>
                </a:lnTo>
                <a:lnTo>
                  <a:pt x="20211" y="34026"/>
                </a:lnTo>
                <a:lnTo>
                  <a:pt x="44699" y="34026"/>
                </a:lnTo>
                <a:lnTo>
                  <a:pt x="42164" y="32303"/>
                </a:lnTo>
                <a:lnTo>
                  <a:pt x="35055" y="30364"/>
                </a:lnTo>
                <a:close/>
              </a:path>
              <a:path w="52070" h="71755">
                <a:moveTo>
                  <a:pt x="51839" y="58575"/>
                </a:moveTo>
                <a:lnTo>
                  <a:pt x="47549" y="58575"/>
                </a:lnTo>
                <a:lnTo>
                  <a:pt x="47549" y="70634"/>
                </a:lnTo>
                <a:lnTo>
                  <a:pt x="51839" y="70634"/>
                </a:lnTo>
                <a:lnTo>
                  <a:pt x="51839" y="58575"/>
                </a:lnTo>
                <a:close/>
              </a:path>
              <a:path w="52070" h="71755">
                <a:moveTo>
                  <a:pt x="44699" y="34026"/>
                </a:moveTo>
                <a:lnTo>
                  <a:pt x="34409" y="34026"/>
                </a:lnTo>
                <a:lnTo>
                  <a:pt x="41517" y="36178"/>
                </a:lnTo>
                <a:lnTo>
                  <a:pt x="47118" y="40271"/>
                </a:lnTo>
                <a:lnTo>
                  <a:pt x="26242" y="67190"/>
                </a:lnTo>
                <a:lnTo>
                  <a:pt x="37728" y="67190"/>
                </a:lnTo>
                <a:lnTo>
                  <a:pt x="42301" y="64195"/>
                </a:lnTo>
                <a:lnTo>
                  <a:pt x="47549" y="58575"/>
                </a:lnTo>
                <a:lnTo>
                  <a:pt x="51839" y="58575"/>
                </a:lnTo>
                <a:lnTo>
                  <a:pt x="51838" y="35963"/>
                </a:lnTo>
                <a:lnTo>
                  <a:pt x="47548" y="35963"/>
                </a:lnTo>
                <a:lnTo>
                  <a:pt x="44699" y="34026"/>
                </a:lnTo>
                <a:close/>
              </a:path>
              <a:path w="52070" h="71755">
                <a:moveTo>
                  <a:pt x="43422" y="3877"/>
                </a:moveTo>
                <a:lnTo>
                  <a:pt x="35055" y="3877"/>
                </a:lnTo>
                <a:lnTo>
                  <a:pt x="41302" y="6892"/>
                </a:lnTo>
                <a:lnTo>
                  <a:pt x="44533" y="12706"/>
                </a:lnTo>
                <a:lnTo>
                  <a:pt x="46256" y="15505"/>
                </a:lnTo>
                <a:lnTo>
                  <a:pt x="47118" y="20243"/>
                </a:lnTo>
                <a:lnTo>
                  <a:pt x="47333" y="26918"/>
                </a:lnTo>
                <a:lnTo>
                  <a:pt x="47548" y="28426"/>
                </a:lnTo>
                <a:lnTo>
                  <a:pt x="47548" y="35963"/>
                </a:lnTo>
                <a:lnTo>
                  <a:pt x="51838" y="35963"/>
                </a:lnTo>
                <a:lnTo>
                  <a:pt x="51838" y="18089"/>
                </a:lnTo>
                <a:lnTo>
                  <a:pt x="49684" y="11199"/>
                </a:lnTo>
                <a:lnTo>
                  <a:pt x="43422" y="3877"/>
                </a:lnTo>
                <a:close/>
              </a:path>
              <a:path w="52070" h="71755">
                <a:moveTo>
                  <a:pt x="35486" y="0"/>
                </a:moveTo>
                <a:lnTo>
                  <a:pt x="18936" y="0"/>
                </a:lnTo>
                <a:lnTo>
                  <a:pt x="11828" y="1938"/>
                </a:lnTo>
                <a:lnTo>
                  <a:pt x="5151" y="6245"/>
                </a:lnTo>
                <a:lnTo>
                  <a:pt x="6443" y="9907"/>
                </a:lnTo>
                <a:lnTo>
                  <a:pt x="13121" y="6029"/>
                </a:lnTo>
                <a:lnTo>
                  <a:pt x="19565" y="4092"/>
                </a:lnTo>
                <a:lnTo>
                  <a:pt x="26242" y="3877"/>
                </a:lnTo>
                <a:lnTo>
                  <a:pt x="43422" y="3877"/>
                </a:lnTo>
                <a:lnTo>
                  <a:pt x="41948" y="2154"/>
                </a:lnTo>
                <a:lnTo>
                  <a:pt x="35486" y="0"/>
                </a:lnTo>
                <a:close/>
              </a:path>
            </a:pathLst>
          </a:custGeom>
          <a:solidFill>
            <a:srgbClr val="1D1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563210" y="330331"/>
            <a:ext cx="75075" cy="70413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1570956" y="572817"/>
            <a:ext cx="59690" cy="70485"/>
          </a:xfrm>
          <a:custGeom>
            <a:avLst/>
            <a:gdLst/>
            <a:ahLst/>
            <a:cxnLst/>
            <a:rect l="l" t="t" r="r" b="b"/>
            <a:pathLst>
              <a:path w="59690" h="70484">
                <a:moveTo>
                  <a:pt x="59593" y="0"/>
                </a:moveTo>
                <a:lnTo>
                  <a:pt x="0" y="0"/>
                </a:lnTo>
                <a:lnTo>
                  <a:pt x="0" y="15074"/>
                </a:lnTo>
                <a:lnTo>
                  <a:pt x="21512" y="15074"/>
                </a:lnTo>
                <a:lnTo>
                  <a:pt x="21728" y="15074"/>
                </a:lnTo>
                <a:lnTo>
                  <a:pt x="21728" y="70413"/>
                </a:lnTo>
                <a:lnTo>
                  <a:pt x="38078" y="70413"/>
                </a:lnTo>
                <a:lnTo>
                  <a:pt x="38078" y="15074"/>
                </a:lnTo>
                <a:lnTo>
                  <a:pt x="59593" y="15074"/>
                </a:lnTo>
                <a:lnTo>
                  <a:pt x="59593" y="0"/>
                </a:lnTo>
                <a:close/>
              </a:path>
            </a:pathLst>
          </a:custGeom>
          <a:solidFill>
            <a:srgbClr val="1D1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763503" y="477195"/>
            <a:ext cx="48895" cy="15240"/>
          </a:xfrm>
          <a:custGeom>
            <a:avLst/>
            <a:gdLst/>
            <a:ahLst/>
            <a:cxnLst/>
            <a:rect l="l" t="t" r="r" b="b"/>
            <a:pathLst>
              <a:path w="48895" h="15240">
                <a:moveTo>
                  <a:pt x="48625" y="0"/>
                </a:moveTo>
                <a:lnTo>
                  <a:pt x="0" y="0"/>
                </a:lnTo>
                <a:lnTo>
                  <a:pt x="0" y="15074"/>
                </a:lnTo>
                <a:lnTo>
                  <a:pt x="48626" y="15074"/>
                </a:lnTo>
                <a:lnTo>
                  <a:pt x="48625" y="0"/>
                </a:lnTo>
                <a:close/>
              </a:path>
            </a:pathLst>
          </a:custGeom>
          <a:solidFill>
            <a:srgbClr val="F5D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636150" y="476548"/>
            <a:ext cx="50800" cy="15240"/>
          </a:xfrm>
          <a:custGeom>
            <a:avLst/>
            <a:gdLst/>
            <a:ahLst/>
            <a:cxnLst/>
            <a:rect l="l" t="t" r="r" b="b"/>
            <a:pathLst>
              <a:path w="50800" h="15240">
                <a:moveTo>
                  <a:pt x="50762" y="0"/>
                </a:moveTo>
                <a:lnTo>
                  <a:pt x="0" y="0"/>
                </a:lnTo>
                <a:lnTo>
                  <a:pt x="0" y="15074"/>
                </a:lnTo>
                <a:lnTo>
                  <a:pt x="50762" y="15074"/>
                </a:lnTo>
                <a:lnTo>
                  <a:pt x="50762" y="0"/>
                </a:lnTo>
                <a:close/>
              </a:path>
            </a:pathLst>
          </a:custGeom>
          <a:solidFill>
            <a:srgbClr val="F5D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505755" y="251904"/>
            <a:ext cx="428625" cy="240665"/>
          </a:xfrm>
          <a:custGeom>
            <a:avLst/>
            <a:gdLst/>
            <a:ahLst/>
            <a:cxnLst/>
            <a:rect l="l" t="t" r="r" b="b"/>
            <a:pathLst>
              <a:path w="428625" h="240665">
                <a:moveTo>
                  <a:pt x="428358" y="0"/>
                </a:moveTo>
                <a:lnTo>
                  <a:pt x="0" y="0"/>
                </a:lnTo>
                <a:lnTo>
                  <a:pt x="0" y="13982"/>
                </a:lnTo>
                <a:lnTo>
                  <a:pt x="0" y="224904"/>
                </a:lnTo>
                <a:lnTo>
                  <a:pt x="0" y="240157"/>
                </a:lnTo>
                <a:lnTo>
                  <a:pt x="53365" y="240157"/>
                </a:lnTo>
                <a:lnTo>
                  <a:pt x="53365" y="224904"/>
                </a:lnTo>
                <a:lnTo>
                  <a:pt x="15062" y="224904"/>
                </a:lnTo>
                <a:lnTo>
                  <a:pt x="15062" y="13982"/>
                </a:lnTo>
                <a:lnTo>
                  <a:pt x="428358" y="13982"/>
                </a:lnTo>
                <a:lnTo>
                  <a:pt x="428358" y="0"/>
                </a:lnTo>
                <a:close/>
              </a:path>
            </a:pathLst>
          </a:custGeom>
          <a:solidFill>
            <a:srgbClr val="F5D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07051" y="458672"/>
            <a:ext cx="428625" cy="259715"/>
          </a:xfrm>
          <a:custGeom>
            <a:avLst/>
            <a:gdLst/>
            <a:ahLst/>
            <a:cxnLst/>
            <a:rect l="l" t="t" r="r" b="b"/>
            <a:pathLst>
              <a:path w="428625" h="259715">
                <a:moveTo>
                  <a:pt x="111023" y="26276"/>
                </a:moveTo>
                <a:lnTo>
                  <a:pt x="67551" y="0"/>
                </a:lnTo>
                <a:lnTo>
                  <a:pt x="67551" y="52552"/>
                </a:lnTo>
                <a:lnTo>
                  <a:pt x="111023" y="26276"/>
                </a:lnTo>
                <a:close/>
              </a:path>
              <a:path w="428625" h="259715">
                <a:moveTo>
                  <a:pt x="241388" y="4318"/>
                </a:moveTo>
                <a:lnTo>
                  <a:pt x="196850" y="4318"/>
                </a:lnTo>
                <a:lnTo>
                  <a:pt x="196850" y="47599"/>
                </a:lnTo>
                <a:lnTo>
                  <a:pt x="241388" y="47599"/>
                </a:lnTo>
                <a:lnTo>
                  <a:pt x="241388" y="4318"/>
                </a:lnTo>
                <a:close/>
              </a:path>
              <a:path w="428625" h="259715">
                <a:moveTo>
                  <a:pt x="428142" y="18135"/>
                </a:moveTo>
                <a:lnTo>
                  <a:pt x="381012" y="18135"/>
                </a:lnTo>
                <a:lnTo>
                  <a:pt x="381012" y="33388"/>
                </a:lnTo>
                <a:lnTo>
                  <a:pt x="413080" y="33388"/>
                </a:lnTo>
                <a:lnTo>
                  <a:pt x="413080" y="244309"/>
                </a:lnTo>
                <a:lnTo>
                  <a:pt x="0" y="244309"/>
                </a:lnTo>
                <a:lnTo>
                  <a:pt x="0" y="259549"/>
                </a:lnTo>
                <a:lnTo>
                  <a:pt x="428142" y="259549"/>
                </a:lnTo>
                <a:lnTo>
                  <a:pt x="428142" y="244309"/>
                </a:lnTo>
                <a:lnTo>
                  <a:pt x="428142" y="33388"/>
                </a:lnTo>
                <a:lnTo>
                  <a:pt x="428142" y="18135"/>
                </a:lnTo>
                <a:close/>
              </a:path>
            </a:pathLst>
          </a:custGeom>
          <a:solidFill>
            <a:srgbClr val="F5D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91219" y="330331"/>
            <a:ext cx="74437" cy="70413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1704341" y="572601"/>
            <a:ext cx="43815" cy="70485"/>
          </a:xfrm>
          <a:custGeom>
            <a:avLst/>
            <a:gdLst/>
            <a:ahLst/>
            <a:cxnLst/>
            <a:rect l="l" t="t" r="r" b="b"/>
            <a:pathLst>
              <a:path w="43815" h="70484">
                <a:moveTo>
                  <a:pt x="42594" y="0"/>
                </a:moveTo>
                <a:lnTo>
                  <a:pt x="0" y="0"/>
                </a:lnTo>
                <a:lnTo>
                  <a:pt x="0" y="70413"/>
                </a:lnTo>
                <a:lnTo>
                  <a:pt x="43671" y="70413"/>
                </a:lnTo>
                <a:lnTo>
                  <a:pt x="43456" y="55123"/>
                </a:lnTo>
                <a:lnTo>
                  <a:pt x="16352" y="55123"/>
                </a:lnTo>
                <a:lnTo>
                  <a:pt x="16352" y="42420"/>
                </a:lnTo>
                <a:lnTo>
                  <a:pt x="39381" y="42420"/>
                </a:lnTo>
                <a:lnTo>
                  <a:pt x="39381" y="27346"/>
                </a:lnTo>
                <a:lnTo>
                  <a:pt x="16352" y="27346"/>
                </a:lnTo>
                <a:lnTo>
                  <a:pt x="16352" y="15074"/>
                </a:lnTo>
                <a:lnTo>
                  <a:pt x="42594" y="15074"/>
                </a:lnTo>
                <a:lnTo>
                  <a:pt x="42594" y="0"/>
                </a:lnTo>
                <a:close/>
              </a:path>
            </a:pathLst>
          </a:custGeom>
          <a:solidFill>
            <a:srgbClr val="1D1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826112" y="460396"/>
            <a:ext cx="50165" cy="48895"/>
          </a:xfrm>
          <a:custGeom>
            <a:avLst/>
            <a:gdLst/>
            <a:ahLst/>
            <a:cxnLst/>
            <a:rect l="l" t="t" r="r" b="b"/>
            <a:pathLst>
              <a:path w="50165" h="48895">
                <a:moveTo>
                  <a:pt x="24950" y="0"/>
                </a:moveTo>
                <a:lnTo>
                  <a:pt x="15243" y="1923"/>
                </a:lnTo>
                <a:lnTo>
                  <a:pt x="7312" y="7157"/>
                </a:lnTo>
                <a:lnTo>
                  <a:pt x="1962" y="14894"/>
                </a:lnTo>
                <a:lnTo>
                  <a:pt x="0" y="24327"/>
                </a:lnTo>
                <a:lnTo>
                  <a:pt x="1841" y="33862"/>
                </a:lnTo>
                <a:lnTo>
                  <a:pt x="7150" y="41594"/>
                </a:lnTo>
                <a:lnTo>
                  <a:pt x="15122" y="46779"/>
                </a:lnTo>
                <a:lnTo>
                  <a:pt x="24950" y="48673"/>
                </a:lnTo>
                <a:lnTo>
                  <a:pt x="34659" y="46749"/>
                </a:lnTo>
                <a:lnTo>
                  <a:pt x="42597" y="41513"/>
                </a:lnTo>
                <a:lnTo>
                  <a:pt x="47953" y="33771"/>
                </a:lnTo>
                <a:lnTo>
                  <a:pt x="49918" y="24327"/>
                </a:lnTo>
                <a:lnTo>
                  <a:pt x="47953" y="14803"/>
                </a:lnTo>
                <a:lnTo>
                  <a:pt x="42597" y="7076"/>
                </a:lnTo>
                <a:lnTo>
                  <a:pt x="34659" y="1893"/>
                </a:lnTo>
                <a:lnTo>
                  <a:pt x="24950" y="0"/>
                </a:lnTo>
                <a:close/>
              </a:path>
            </a:pathLst>
          </a:custGeom>
          <a:solidFill>
            <a:srgbClr val="F5D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818376" y="329253"/>
            <a:ext cx="60960" cy="73025"/>
          </a:xfrm>
          <a:custGeom>
            <a:avLst/>
            <a:gdLst/>
            <a:ahLst/>
            <a:cxnLst/>
            <a:rect l="l" t="t" r="r" b="b"/>
            <a:pathLst>
              <a:path w="60959" h="73025">
                <a:moveTo>
                  <a:pt x="42164" y="0"/>
                </a:moveTo>
                <a:lnTo>
                  <a:pt x="5527" y="15738"/>
                </a:lnTo>
                <a:lnTo>
                  <a:pt x="0" y="36383"/>
                </a:lnTo>
                <a:lnTo>
                  <a:pt x="677" y="44223"/>
                </a:lnTo>
                <a:lnTo>
                  <a:pt x="29654" y="72175"/>
                </a:lnTo>
                <a:lnTo>
                  <a:pt x="42379" y="72785"/>
                </a:lnTo>
                <a:lnTo>
                  <a:pt x="46884" y="72138"/>
                </a:lnTo>
                <a:lnTo>
                  <a:pt x="51192" y="70629"/>
                </a:lnTo>
                <a:lnTo>
                  <a:pt x="55500" y="68904"/>
                </a:lnTo>
                <a:lnTo>
                  <a:pt x="58731" y="66964"/>
                </a:lnTo>
                <a:lnTo>
                  <a:pt x="60885" y="64592"/>
                </a:lnTo>
                <a:lnTo>
                  <a:pt x="54639" y="52536"/>
                </a:lnTo>
                <a:lnTo>
                  <a:pt x="50115" y="55986"/>
                </a:lnTo>
                <a:lnTo>
                  <a:pt x="44964" y="57710"/>
                </a:lnTo>
                <a:lnTo>
                  <a:pt x="17626" y="29502"/>
                </a:lnTo>
                <a:lnTo>
                  <a:pt x="19349" y="24327"/>
                </a:lnTo>
                <a:lnTo>
                  <a:pt x="27104" y="17015"/>
                </a:lnTo>
                <a:lnTo>
                  <a:pt x="31824" y="15074"/>
                </a:lnTo>
                <a:lnTo>
                  <a:pt x="42594" y="15074"/>
                </a:lnTo>
                <a:lnTo>
                  <a:pt x="47531" y="16583"/>
                </a:lnTo>
                <a:lnTo>
                  <a:pt x="52269" y="19368"/>
                </a:lnTo>
                <a:lnTo>
                  <a:pt x="59593" y="7312"/>
                </a:lnTo>
                <a:lnTo>
                  <a:pt x="57439" y="4941"/>
                </a:lnTo>
                <a:lnTo>
                  <a:pt x="54208" y="3234"/>
                </a:lnTo>
                <a:lnTo>
                  <a:pt x="46454" y="646"/>
                </a:lnTo>
                <a:lnTo>
                  <a:pt x="42164" y="0"/>
                </a:lnTo>
                <a:close/>
              </a:path>
            </a:pathLst>
          </a:custGeom>
          <a:solidFill>
            <a:srgbClr val="1D1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827620" y="572817"/>
            <a:ext cx="51435" cy="70485"/>
          </a:xfrm>
          <a:custGeom>
            <a:avLst/>
            <a:gdLst/>
            <a:ahLst/>
            <a:cxnLst/>
            <a:rect l="l" t="t" r="r" b="b"/>
            <a:pathLst>
              <a:path w="51434" h="70484">
                <a:moveTo>
                  <a:pt x="32058" y="0"/>
                </a:moveTo>
                <a:lnTo>
                  <a:pt x="0" y="0"/>
                </a:lnTo>
                <a:lnTo>
                  <a:pt x="0" y="70413"/>
                </a:lnTo>
                <a:lnTo>
                  <a:pt x="16352" y="70413"/>
                </a:lnTo>
                <a:lnTo>
                  <a:pt x="16352" y="46517"/>
                </a:lnTo>
                <a:lnTo>
                  <a:pt x="34187" y="46517"/>
                </a:lnTo>
                <a:lnTo>
                  <a:pt x="38717" y="44792"/>
                </a:lnTo>
                <a:lnTo>
                  <a:pt x="48626" y="35736"/>
                </a:lnTo>
                <a:lnTo>
                  <a:pt x="50446" y="31442"/>
                </a:lnTo>
                <a:lnTo>
                  <a:pt x="19367" y="31442"/>
                </a:lnTo>
                <a:lnTo>
                  <a:pt x="16567" y="31011"/>
                </a:lnTo>
                <a:lnTo>
                  <a:pt x="16567" y="14858"/>
                </a:lnTo>
                <a:lnTo>
                  <a:pt x="50266" y="14858"/>
                </a:lnTo>
                <a:lnTo>
                  <a:pt x="48626" y="10978"/>
                </a:lnTo>
                <a:lnTo>
                  <a:pt x="39363" y="2138"/>
                </a:lnTo>
                <a:lnTo>
                  <a:pt x="32058" y="0"/>
                </a:lnTo>
                <a:close/>
              </a:path>
              <a:path w="51434" h="70484">
                <a:moveTo>
                  <a:pt x="34187" y="46517"/>
                </a:moveTo>
                <a:lnTo>
                  <a:pt x="16352" y="46517"/>
                </a:lnTo>
                <a:lnTo>
                  <a:pt x="18290" y="46732"/>
                </a:lnTo>
                <a:lnTo>
                  <a:pt x="20875" y="46732"/>
                </a:lnTo>
                <a:lnTo>
                  <a:pt x="24304" y="47164"/>
                </a:lnTo>
                <a:lnTo>
                  <a:pt x="32489" y="47164"/>
                </a:lnTo>
                <a:lnTo>
                  <a:pt x="34187" y="46517"/>
                </a:lnTo>
                <a:close/>
              </a:path>
              <a:path w="51434" h="70484">
                <a:moveTo>
                  <a:pt x="50266" y="14858"/>
                </a:moveTo>
                <a:lnTo>
                  <a:pt x="30335" y="14858"/>
                </a:lnTo>
                <a:lnTo>
                  <a:pt x="33566" y="17643"/>
                </a:lnTo>
                <a:lnTo>
                  <a:pt x="33781" y="22818"/>
                </a:lnTo>
                <a:lnTo>
                  <a:pt x="33781" y="25621"/>
                </a:lnTo>
                <a:lnTo>
                  <a:pt x="32704" y="27777"/>
                </a:lnTo>
                <a:lnTo>
                  <a:pt x="29258" y="30795"/>
                </a:lnTo>
                <a:lnTo>
                  <a:pt x="26888" y="31442"/>
                </a:lnTo>
                <a:lnTo>
                  <a:pt x="50446" y="31442"/>
                </a:lnTo>
                <a:lnTo>
                  <a:pt x="50995" y="30149"/>
                </a:lnTo>
                <a:lnTo>
                  <a:pt x="50995" y="16583"/>
                </a:lnTo>
                <a:lnTo>
                  <a:pt x="50266" y="14858"/>
                </a:lnTo>
                <a:close/>
              </a:path>
            </a:pathLst>
          </a:custGeom>
          <a:solidFill>
            <a:srgbClr val="1D1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161668" y="5253337"/>
            <a:ext cx="2030730" cy="1605280"/>
          </a:xfrm>
          <a:custGeom>
            <a:avLst/>
            <a:gdLst/>
            <a:ahLst/>
            <a:cxnLst/>
            <a:rect l="l" t="t" r="r" b="b"/>
            <a:pathLst>
              <a:path w="2030729" h="1605279">
                <a:moveTo>
                  <a:pt x="2030331" y="0"/>
                </a:moveTo>
                <a:lnTo>
                  <a:pt x="0" y="1604660"/>
                </a:lnTo>
                <a:lnTo>
                  <a:pt x="1904862" y="1604660"/>
                </a:lnTo>
                <a:lnTo>
                  <a:pt x="2030331" y="1505499"/>
                </a:lnTo>
                <a:lnTo>
                  <a:pt x="2030331" y="0"/>
                </a:lnTo>
                <a:close/>
              </a:path>
            </a:pathLst>
          </a:custGeom>
          <a:solidFill>
            <a:srgbClr val="F3C5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762000" y="53554"/>
            <a:ext cx="10093960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255" algn="ctr">
              <a:lnSpc>
                <a:spcPct val="100600"/>
              </a:lnSpc>
              <a:spcBef>
                <a:spcPts val="95"/>
              </a:spcBef>
            </a:pPr>
            <a:r>
              <a:rPr sz="2650" spc="155" dirty="0">
                <a:latin typeface="Montserrat" panose="020B0604020202020204" charset="-52"/>
              </a:rPr>
              <a:t>Всероссийский</a:t>
            </a:r>
            <a:r>
              <a:rPr sz="2650" spc="-5" dirty="0">
                <a:latin typeface="Montserrat" panose="020B0604020202020204" charset="-52"/>
              </a:rPr>
              <a:t> </a:t>
            </a:r>
            <a:r>
              <a:rPr sz="2650" spc="120" dirty="0">
                <a:latin typeface="Montserrat" panose="020B0604020202020204" charset="-52"/>
              </a:rPr>
              <a:t>конкурс</a:t>
            </a:r>
            <a:r>
              <a:rPr sz="2650" spc="5" dirty="0">
                <a:latin typeface="Montserrat" panose="020B0604020202020204" charset="-52"/>
              </a:rPr>
              <a:t> </a:t>
            </a:r>
            <a:r>
              <a:rPr sz="2650" spc="55" dirty="0">
                <a:latin typeface="Montserrat" panose="020B0604020202020204" charset="-52"/>
              </a:rPr>
              <a:t>«Мастер</a:t>
            </a:r>
            <a:r>
              <a:rPr sz="2650" dirty="0">
                <a:latin typeface="Montserrat" panose="020B0604020202020204" charset="-52"/>
              </a:rPr>
              <a:t> </a:t>
            </a:r>
            <a:r>
              <a:rPr sz="2650" spc="-10" dirty="0" err="1">
                <a:latin typeface="Montserrat" panose="020B0604020202020204" charset="-52"/>
              </a:rPr>
              <a:t>года</a:t>
            </a:r>
            <a:r>
              <a:rPr sz="2650" spc="-10" dirty="0">
                <a:latin typeface="Montserrat" panose="020B0604020202020204" charset="-52"/>
              </a:rPr>
              <a:t>»</a:t>
            </a:r>
            <a:r>
              <a:rPr lang="ru-RU" sz="2650" spc="-10" dirty="0">
                <a:latin typeface="Montserrat" panose="020B0604020202020204" charset="-52"/>
              </a:rPr>
              <a:t> -</a:t>
            </a:r>
            <a:r>
              <a:rPr sz="2650" spc="-10" dirty="0">
                <a:latin typeface="Montserrat" panose="020B0604020202020204" charset="-52"/>
              </a:rPr>
              <a:t> </a:t>
            </a:r>
            <a:r>
              <a:rPr sz="2650" spc="65" dirty="0">
                <a:latin typeface="Montserrat" panose="020B0604020202020204" charset="-52"/>
              </a:rPr>
              <a:t>ключевой</a:t>
            </a:r>
            <a:r>
              <a:rPr sz="2650" spc="15" dirty="0">
                <a:latin typeface="Montserrat" panose="020B0604020202020204" charset="-52"/>
              </a:rPr>
              <a:t> </a:t>
            </a:r>
            <a:r>
              <a:rPr sz="2650" spc="125" dirty="0">
                <a:latin typeface="Montserrat" panose="020B0604020202020204" charset="-52"/>
              </a:rPr>
              <a:t>инструмент</a:t>
            </a:r>
            <a:r>
              <a:rPr sz="2650" spc="10" dirty="0">
                <a:latin typeface="Montserrat" panose="020B0604020202020204" charset="-52"/>
              </a:rPr>
              <a:t> </a:t>
            </a:r>
            <a:r>
              <a:rPr sz="2650" spc="70" dirty="0">
                <a:latin typeface="Montserrat" panose="020B0604020202020204" charset="-52"/>
              </a:rPr>
              <a:t>выявления</a:t>
            </a:r>
            <a:r>
              <a:rPr sz="2650" spc="10" dirty="0">
                <a:latin typeface="Montserrat" panose="020B0604020202020204" charset="-52"/>
              </a:rPr>
              <a:t> </a:t>
            </a:r>
            <a:r>
              <a:rPr sz="2650" spc="60" dirty="0">
                <a:latin typeface="Montserrat" panose="020B0604020202020204" charset="-52"/>
              </a:rPr>
              <a:t>лучших </a:t>
            </a:r>
            <a:r>
              <a:rPr sz="2650" spc="90" dirty="0">
                <a:latin typeface="Montserrat" panose="020B0604020202020204" charset="-52"/>
              </a:rPr>
              <a:t>педагогических</a:t>
            </a:r>
            <a:r>
              <a:rPr sz="2650" spc="5" dirty="0">
                <a:latin typeface="Montserrat" panose="020B0604020202020204" charset="-52"/>
              </a:rPr>
              <a:t> </a:t>
            </a:r>
            <a:r>
              <a:rPr sz="2650" spc="95" dirty="0">
                <a:latin typeface="Montserrat" panose="020B0604020202020204" charset="-52"/>
              </a:rPr>
              <a:t>работников</a:t>
            </a:r>
            <a:r>
              <a:rPr sz="2650" spc="30" dirty="0">
                <a:latin typeface="Montserrat" panose="020B0604020202020204" charset="-52"/>
              </a:rPr>
              <a:t> </a:t>
            </a:r>
            <a:r>
              <a:rPr sz="2650" spc="125" dirty="0">
                <a:latin typeface="Montserrat" panose="020B0604020202020204" charset="-52"/>
              </a:rPr>
              <a:t>СПО</a:t>
            </a:r>
            <a:endParaRPr sz="2650" dirty="0">
              <a:latin typeface="Montserrat" panose="020B0604020202020204" charset="-52"/>
            </a:endParaRPr>
          </a:p>
        </p:txBody>
      </p:sp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588" y="2519424"/>
            <a:ext cx="1359447" cy="116802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97557" y="2467889"/>
            <a:ext cx="735850" cy="904722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219200" y="1431808"/>
            <a:ext cx="9821545" cy="1942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1120" algn="ctr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Montserrat" panose="020B0604020202020204" charset="-52"/>
                <a:cs typeface="Tahoma"/>
              </a:rPr>
              <a:t>Конкурс</a:t>
            </a:r>
            <a:r>
              <a:rPr sz="1800" spc="-10" dirty="0">
                <a:latin typeface="Montserrat" panose="020B0604020202020204" charset="-52"/>
                <a:cs typeface="Tahoma"/>
              </a:rPr>
              <a:t> </a:t>
            </a:r>
            <a:r>
              <a:rPr sz="1800" spc="60" dirty="0">
                <a:latin typeface="Montserrat" panose="020B0604020202020204" charset="-52"/>
                <a:cs typeface="Tahoma"/>
              </a:rPr>
              <a:t>проводится</a:t>
            </a:r>
            <a:r>
              <a:rPr sz="1800" spc="5" dirty="0">
                <a:latin typeface="Montserrat" panose="020B0604020202020204" charset="-52"/>
                <a:cs typeface="Tahoma"/>
              </a:rPr>
              <a:t> </a:t>
            </a:r>
            <a:r>
              <a:rPr sz="1800" spc="90" dirty="0">
                <a:latin typeface="Montserrat" panose="020B0604020202020204" charset="-52"/>
                <a:cs typeface="Tahoma"/>
              </a:rPr>
              <a:t>при</a:t>
            </a:r>
            <a:r>
              <a:rPr sz="1800" spc="-10" dirty="0">
                <a:latin typeface="Montserrat" panose="020B0604020202020204" charset="-52"/>
                <a:cs typeface="Tahoma"/>
              </a:rPr>
              <a:t> </a:t>
            </a:r>
            <a:r>
              <a:rPr sz="1800" spc="60" dirty="0">
                <a:latin typeface="Montserrat" panose="020B0604020202020204" charset="-52"/>
                <a:cs typeface="Tahoma"/>
              </a:rPr>
              <a:t>поддержке</a:t>
            </a:r>
            <a:endParaRPr sz="1800" dirty="0">
              <a:latin typeface="Montserrat" panose="020B0604020202020204" charset="-52"/>
              <a:cs typeface="Tahoma"/>
            </a:endParaRPr>
          </a:p>
          <a:p>
            <a:pPr marR="75565" algn="ctr">
              <a:lnSpc>
                <a:spcPct val="100000"/>
              </a:lnSpc>
              <a:spcBef>
                <a:spcPts val="5"/>
              </a:spcBef>
            </a:pPr>
            <a:r>
              <a:rPr sz="1800" spc="10" dirty="0">
                <a:latin typeface="Montserrat" panose="020B0604020202020204" charset="-52"/>
                <a:cs typeface="Tahoma"/>
              </a:rPr>
              <a:t>федерального</a:t>
            </a:r>
            <a:r>
              <a:rPr sz="1800" spc="120" dirty="0">
                <a:latin typeface="Montserrat" panose="020B0604020202020204" charset="-52"/>
                <a:cs typeface="Tahoma"/>
              </a:rPr>
              <a:t> </a:t>
            </a:r>
            <a:r>
              <a:rPr sz="1800" spc="55" dirty="0">
                <a:latin typeface="Montserrat" panose="020B0604020202020204" charset="-52"/>
                <a:cs typeface="Tahoma"/>
              </a:rPr>
              <a:t>проекта</a:t>
            </a:r>
            <a:r>
              <a:rPr sz="1800" spc="140" dirty="0">
                <a:latin typeface="Montserrat" panose="020B0604020202020204" charset="-52"/>
                <a:cs typeface="Tahoma"/>
              </a:rPr>
              <a:t> </a:t>
            </a:r>
            <a:r>
              <a:rPr sz="1800" spc="10" dirty="0">
                <a:latin typeface="Montserrat" panose="020B0604020202020204" charset="-52"/>
                <a:cs typeface="Tahoma"/>
              </a:rPr>
              <a:t>«Профессионалитет»</a:t>
            </a:r>
            <a:r>
              <a:rPr sz="1800" spc="145" dirty="0">
                <a:latin typeface="Montserrat" panose="020B0604020202020204" charset="-52"/>
                <a:cs typeface="Tahoma"/>
              </a:rPr>
              <a:t> </a:t>
            </a:r>
            <a:r>
              <a:rPr sz="1800" spc="55" dirty="0">
                <a:latin typeface="Montserrat" panose="020B0604020202020204" charset="-52"/>
                <a:cs typeface="Tahoma"/>
              </a:rPr>
              <a:t>нацпроекта</a:t>
            </a:r>
            <a:r>
              <a:rPr sz="1800" spc="110" dirty="0">
                <a:latin typeface="Montserrat" panose="020B0604020202020204" charset="-52"/>
                <a:cs typeface="Tahoma"/>
              </a:rPr>
              <a:t> </a:t>
            </a:r>
            <a:r>
              <a:rPr sz="1800" spc="10" dirty="0">
                <a:latin typeface="Montserrat" panose="020B0604020202020204" charset="-52"/>
                <a:cs typeface="Tahoma"/>
              </a:rPr>
              <a:t>«Молодежь</a:t>
            </a:r>
            <a:r>
              <a:rPr sz="1800" spc="140" dirty="0">
                <a:latin typeface="Montserrat" panose="020B0604020202020204" charset="-52"/>
                <a:cs typeface="Tahoma"/>
              </a:rPr>
              <a:t> </a:t>
            </a:r>
            <a:r>
              <a:rPr sz="1800" spc="90" dirty="0">
                <a:latin typeface="Montserrat" panose="020B0604020202020204" charset="-52"/>
                <a:cs typeface="Tahoma"/>
              </a:rPr>
              <a:t>и</a:t>
            </a:r>
            <a:r>
              <a:rPr sz="1800" spc="110" dirty="0">
                <a:latin typeface="Montserrat" panose="020B0604020202020204" charset="-52"/>
                <a:cs typeface="Tahoma"/>
              </a:rPr>
              <a:t> </a:t>
            </a:r>
            <a:r>
              <a:rPr sz="1800" spc="-10" dirty="0">
                <a:latin typeface="Montserrat" panose="020B0604020202020204" charset="-52"/>
                <a:cs typeface="Tahoma"/>
              </a:rPr>
              <a:t>дети»</a:t>
            </a:r>
            <a:endParaRPr sz="1800" dirty="0">
              <a:latin typeface="Montserrat" panose="020B0604020202020204" charset="-52"/>
              <a:cs typeface="Tahoma"/>
            </a:endParaRPr>
          </a:p>
          <a:p>
            <a:pPr>
              <a:lnSpc>
                <a:spcPct val="100000"/>
              </a:lnSpc>
              <a:spcBef>
                <a:spcPts val="1645"/>
              </a:spcBef>
            </a:pPr>
            <a:endParaRPr sz="1800" dirty="0">
              <a:latin typeface="Montserrat" panose="020B0604020202020204" charset="-52"/>
              <a:cs typeface="Tahoma"/>
            </a:endParaRPr>
          </a:p>
          <a:p>
            <a:pPr marL="1774189" marR="5080">
              <a:lnSpc>
                <a:spcPct val="107200"/>
              </a:lnSpc>
            </a:pPr>
            <a:r>
              <a:rPr sz="1800" spc="6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Учредитель</a:t>
            </a:r>
            <a:r>
              <a:rPr sz="1800" spc="12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80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конкурса:</a:t>
            </a:r>
            <a:r>
              <a:rPr sz="1800" spc="9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800" spc="65" dirty="0">
                <a:latin typeface="Montserrat" panose="020B0604020202020204" charset="-52"/>
                <a:cs typeface="Tahoma"/>
              </a:rPr>
              <a:t>Министерство</a:t>
            </a:r>
            <a:r>
              <a:rPr sz="1800" spc="125" dirty="0">
                <a:latin typeface="Montserrat" panose="020B0604020202020204" charset="-52"/>
                <a:cs typeface="Tahoma"/>
              </a:rPr>
              <a:t> </a:t>
            </a:r>
            <a:r>
              <a:rPr sz="1800" spc="65" dirty="0">
                <a:latin typeface="Montserrat" panose="020B0604020202020204" charset="-52"/>
                <a:cs typeface="Tahoma"/>
              </a:rPr>
              <a:t>просвещения</a:t>
            </a:r>
            <a:r>
              <a:rPr sz="1800" spc="130" dirty="0">
                <a:latin typeface="Montserrat" panose="020B0604020202020204" charset="-52"/>
                <a:cs typeface="Tahoma"/>
              </a:rPr>
              <a:t> </a:t>
            </a:r>
            <a:r>
              <a:rPr sz="1800" spc="80" dirty="0">
                <a:latin typeface="Montserrat" panose="020B0604020202020204" charset="-52"/>
                <a:cs typeface="Tahoma"/>
              </a:rPr>
              <a:t>Российской Федерации</a:t>
            </a:r>
            <a:r>
              <a:rPr sz="1800" spc="85" dirty="0">
                <a:latin typeface="Montserrat" panose="020B0604020202020204" charset="-52"/>
                <a:cs typeface="Tahoma"/>
              </a:rPr>
              <a:t> </a:t>
            </a:r>
            <a:r>
              <a:rPr sz="1800" spc="90" dirty="0">
                <a:latin typeface="Montserrat" panose="020B0604020202020204" charset="-52"/>
                <a:cs typeface="Tahoma"/>
              </a:rPr>
              <a:t>при</a:t>
            </a:r>
            <a:r>
              <a:rPr sz="1800" spc="60" dirty="0">
                <a:latin typeface="Montserrat" panose="020B0604020202020204" charset="-52"/>
                <a:cs typeface="Tahoma"/>
              </a:rPr>
              <a:t> </a:t>
            </a:r>
            <a:r>
              <a:rPr sz="1800" spc="70" dirty="0">
                <a:latin typeface="Montserrat" panose="020B0604020202020204" charset="-52"/>
                <a:cs typeface="Tahoma"/>
              </a:rPr>
              <a:t>поддержке</a:t>
            </a:r>
            <a:r>
              <a:rPr sz="1800" spc="85" dirty="0">
                <a:latin typeface="Montserrat" panose="020B0604020202020204" charset="-52"/>
                <a:cs typeface="Tahoma"/>
              </a:rPr>
              <a:t> </a:t>
            </a:r>
            <a:r>
              <a:rPr sz="1800" dirty="0">
                <a:latin typeface="Montserrat" panose="020B0604020202020204" charset="-52"/>
                <a:cs typeface="Tahoma"/>
              </a:rPr>
              <a:t>Профсоюза</a:t>
            </a:r>
            <a:r>
              <a:rPr sz="1800" spc="60" dirty="0">
                <a:latin typeface="Montserrat" panose="020B0604020202020204" charset="-52"/>
                <a:cs typeface="Tahoma"/>
              </a:rPr>
              <a:t> </a:t>
            </a:r>
            <a:r>
              <a:rPr sz="1800" spc="55" dirty="0">
                <a:latin typeface="Montserrat" panose="020B0604020202020204" charset="-52"/>
                <a:cs typeface="Tahoma"/>
              </a:rPr>
              <a:t>работников</a:t>
            </a:r>
            <a:r>
              <a:rPr sz="1800" spc="65" dirty="0">
                <a:latin typeface="Montserrat" panose="020B0604020202020204" charset="-52"/>
                <a:cs typeface="Tahoma"/>
              </a:rPr>
              <a:t> </a:t>
            </a:r>
            <a:r>
              <a:rPr sz="1800" spc="45" dirty="0">
                <a:latin typeface="Montserrat" panose="020B0604020202020204" charset="-52"/>
                <a:cs typeface="Tahoma"/>
              </a:rPr>
              <a:t>народного образования</a:t>
            </a:r>
            <a:r>
              <a:rPr sz="1800" spc="-10" dirty="0">
                <a:latin typeface="Montserrat" panose="020B0604020202020204" charset="-52"/>
                <a:cs typeface="Tahoma"/>
              </a:rPr>
              <a:t> </a:t>
            </a:r>
            <a:r>
              <a:rPr sz="1800" spc="90" dirty="0">
                <a:latin typeface="Montserrat" panose="020B0604020202020204" charset="-52"/>
                <a:cs typeface="Tahoma"/>
              </a:rPr>
              <a:t>и</a:t>
            </a:r>
            <a:r>
              <a:rPr sz="1800" spc="-5" dirty="0">
                <a:latin typeface="Montserrat" panose="020B0604020202020204" charset="-52"/>
                <a:cs typeface="Tahoma"/>
              </a:rPr>
              <a:t> </a:t>
            </a:r>
            <a:r>
              <a:rPr sz="1800" spc="60" dirty="0">
                <a:latin typeface="Montserrat" panose="020B0604020202020204" charset="-52"/>
                <a:cs typeface="Tahoma"/>
              </a:rPr>
              <a:t>науки</a:t>
            </a:r>
            <a:r>
              <a:rPr sz="1800" spc="-15" dirty="0">
                <a:latin typeface="Montserrat" panose="020B0604020202020204" charset="-52"/>
                <a:cs typeface="Tahoma"/>
              </a:rPr>
              <a:t> </a:t>
            </a:r>
            <a:r>
              <a:rPr sz="1800" spc="95" dirty="0">
                <a:latin typeface="Montserrat" panose="020B0604020202020204" charset="-52"/>
                <a:cs typeface="Tahoma"/>
              </a:rPr>
              <a:t>РФ</a:t>
            </a:r>
            <a:endParaRPr sz="1800" dirty="0">
              <a:latin typeface="Montserrat" panose="020B0604020202020204" charset="-52"/>
              <a:cs typeface="Tahoma"/>
            </a:endParaRPr>
          </a:p>
        </p:txBody>
      </p:sp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67731" y="3810998"/>
            <a:ext cx="1036184" cy="1005029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3034664" y="4000627"/>
            <a:ext cx="8334375" cy="1854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Федеральный</a:t>
            </a:r>
            <a:r>
              <a:rPr sz="1800" spc="-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800" spc="6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оператор</a:t>
            </a:r>
            <a:r>
              <a:rPr sz="1800" spc="-1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800" spc="6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Конкурса</a:t>
            </a:r>
            <a:r>
              <a:rPr sz="1800" spc="-1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80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-</a:t>
            </a:r>
            <a:r>
              <a:rPr sz="1800" spc="-2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800" spc="90" dirty="0">
                <a:latin typeface="Montserrat" panose="020B0604020202020204" charset="-52"/>
                <a:cs typeface="Tahoma"/>
              </a:rPr>
              <a:t>ФГБОУ</a:t>
            </a:r>
            <a:r>
              <a:rPr sz="1800" spc="-25" dirty="0">
                <a:latin typeface="Montserrat" panose="020B0604020202020204" charset="-52"/>
                <a:cs typeface="Tahoma"/>
              </a:rPr>
              <a:t> </a:t>
            </a:r>
            <a:r>
              <a:rPr sz="1800" spc="110" dirty="0">
                <a:latin typeface="Montserrat" panose="020B0604020202020204" charset="-52"/>
                <a:cs typeface="Tahoma"/>
              </a:rPr>
              <a:t>ДПО</a:t>
            </a:r>
            <a:r>
              <a:rPr sz="1800" spc="-20" dirty="0">
                <a:latin typeface="Montserrat" panose="020B0604020202020204" charset="-52"/>
                <a:cs typeface="Tahoma"/>
              </a:rPr>
              <a:t> </a:t>
            </a:r>
            <a:r>
              <a:rPr sz="1800" spc="-10" dirty="0">
                <a:latin typeface="Montserrat" panose="020B0604020202020204" charset="-52"/>
                <a:cs typeface="Tahoma"/>
              </a:rPr>
              <a:t>«Институт</a:t>
            </a:r>
            <a:endParaRPr sz="1800" dirty="0">
              <a:latin typeface="Montserrat" panose="020B0604020202020204" charset="-52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45" dirty="0">
                <a:latin typeface="Montserrat" panose="020B0604020202020204" charset="-52"/>
                <a:cs typeface="Tahoma"/>
              </a:rPr>
              <a:t>развития</a:t>
            </a:r>
            <a:r>
              <a:rPr sz="1800" spc="15" dirty="0">
                <a:latin typeface="Montserrat" panose="020B0604020202020204" charset="-52"/>
                <a:cs typeface="Tahoma"/>
              </a:rPr>
              <a:t> </a:t>
            </a:r>
            <a:r>
              <a:rPr sz="1800" spc="55" dirty="0">
                <a:latin typeface="Montserrat" panose="020B0604020202020204" charset="-52"/>
                <a:cs typeface="Tahoma"/>
              </a:rPr>
              <a:t>профессионального</a:t>
            </a:r>
            <a:r>
              <a:rPr sz="1800" spc="-5" dirty="0">
                <a:latin typeface="Montserrat" panose="020B0604020202020204" charset="-52"/>
                <a:cs typeface="Tahoma"/>
              </a:rPr>
              <a:t> </a:t>
            </a:r>
            <a:r>
              <a:rPr sz="1800" spc="-10" dirty="0">
                <a:latin typeface="Montserrat" panose="020B0604020202020204" charset="-52"/>
                <a:cs typeface="Tahoma"/>
              </a:rPr>
              <a:t>образования»</a:t>
            </a:r>
            <a:endParaRPr sz="1800" dirty="0">
              <a:latin typeface="Montserrat" panose="020B0604020202020204" charset="-52"/>
              <a:cs typeface="Tahoma"/>
            </a:endParaRPr>
          </a:p>
          <a:p>
            <a:pPr>
              <a:lnSpc>
                <a:spcPct val="100000"/>
              </a:lnSpc>
              <a:spcBef>
                <a:spcPts val="1420"/>
              </a:spcBef>
            </a:pPr>
            <a:endParaRPr sz="1800" dirty="0">
              <a:latin typeface="Montserrat" panose="020B0604020202020204" charset="-52"/>
              <a:cs typeface="Tahoma"/>
            </a:endParaRPr>
          </a:p>
          <a:p>
            <a:pPr marL="14604" marR="5080" algn="just">
              <a:lnSpc>
                <a:spcPct val="100000"/>
              </a:lnSpc>
            </a:pPr>
            <a:r>
              <a:rPr sz="1800" spc="5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Региональный</a:t>
            </a:r>
            <a:r>
              <a:rPr sz="1800" spc="9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sz="1800" spc="6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оператор</a:t>
            </a:r>
            <a:r>
              <a:rPr sz="1800" spc="10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sz="180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Конкурса:</a:t>
            </a:r>
            <a:r>
              <a:rPr sz="1800" spc="9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 </a:t>
            </a:r>
            <a:r>
              <a:rPr lang="ru-RU" spc="75" dirty="0">
                <a:latin typeface="Montserrat" panose="020B0604020202020204" charset="-52"/>
                <a:cs typeface="Tahoma"/>
              </a:rPr>
              <a:t>Департамент образования Томской области, Томский областной институт повышения квалификации и переподготовки работников образования (ТОИПКРО)</a:t>
            </a:r>
            <a:endParaRPr sz="1800" dirty="0">
              <a:latin typeface="Montserrat" panose="020B0604020202020204" charset="-52"/>
              <a:cs typeface="Tahoma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DF0C6CA-82E8-4538-A921-584A6AAB47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165" y="5015521"/>
            <a:ext cx="1005029" cy="100502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53AD3ED-BABA-4528-B3E5-1311153F6DB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3956"/>
          <a:stretch/>
        </p:blipFill>
        <p:spPr>
          <a:xfrm>
            <a:off x="1901811" y="5046467"/>
            <a:ext cx="789325" cy="8971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 rot="20718477">
            <a:off x="-243192" y="4685159"/>
            <a:ext cx="9724988" cy="2548397"/>
          </a:xfrm>
          <a:custGeom>
            <a:avLst/>
            <a:gdLst/>
            <a:ahLst/>
            <a:cxnLst/>
            <a:rect l="l" t="t" r="r" b="b"/>
            <a:pathLst>
              <a:path w="7690484" h="2100579">
                <a:moveTo>
                  <a:pt x="0" y="0"/>
                </a:moveTo>
                <a:lnTo>
                  <a:pt x="0" y="1224408"/>
                </a:lnTo>
                <a:lnTo>
                  <a:pt x="3206466" y="2100057"/>
                </a:lnTo>
                <a:lnTo>
                  <a:pt x="7689946" y="2100057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45974" y="1846815"/>
            <a:ext cx="2546350" cy="5011420"/>
          </a:xfrm>
          <a:custGeom>
            <a:avLst/>
            <a:gdLst/>
            <a:ahLst/>
            <a:cxnLst/>
            <a:rect l="l" t="t" r="r" b="b"/>
            <a:pathLst>
              <a:path w="2546350" h="5011420">
                <a:moveTo>
                  <a:pt x="2546026" y="0"/>
                </a:moveTo>
                <a:lnTo>
                  <a:pt x="0" y="5011183"/>
                </a:lnTo>
                <a:lnTo>
                  <a:pt x="1324915" y="5011183"/>
                </a:lnTo>
                <a:lnTo>
                  <a:pt x="2546026" y="2607754"/>
                </a:lnTo>
                <a:lnTo>
                  <a:pt x="2546026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14357" y="37108"/>
            <a:ext cx="628047" cy="821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195469"/>
            <a:ext cx="10776712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Конкурсу</a:t>
            </a:r>
            <a:r>
              <a:rPr sz="3200" spc="-85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2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«Мастер</a:t>
            </a:r>
            <a:r>
              <a:rPr sz="3200" spc="-1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2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года»</a:t>
            </a:r>
            <a:r>
              <a:rPr sz="3200" spc="-1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2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3200" spc="-1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2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этом</a:t>
            </a:r>
            <a:r>
              <a:rPr sz="3200" spc="-11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200" spc="-10" dirty="0" err="1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году</a:t>
            </a:r>
            <a:r>
              <a:rPr sz="3200" spc="-12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ru-RU" sz="3200" spc="-12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sz="3200" spc="-10" dirty="0" err="1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исполняется</a:t>
            </a:r>
            <a:r>
              <a:rPr sz="3200" spc="-6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200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шесть</a:t>
            </a:r>
            <a:r>
              <a:rPr sz="3200" spc="-105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200" spc="-25" dirty="0"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  <a:endParaRPr sz="3200" dirty="0"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7572" y="1447800"/>
            <a:ext cx="6584946" cy="4772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29285" algn="just">
              <a:lnSpc>
                <a:spcPct val="100000"/>
              </a:lnSpc>
              <a:spcBef>
                <a:spcPts val="95"/>
              </a:spcBef>
            </a:pPr>
            <a:r>
              <a:rPr lang="ru-RU" sz="1700" i="1" dirty="0">
                <a:latin typeface="Montserrat" panose="020B0604020202020204" charset="-52"/>
                <a:cs typeface="Tahoma"/>
              </a:rPr>
              <a:t>«</a:t>
            </a:r>
            <a:r>
              <a:rPr sz="1700" i="1" dirty="0" err="1">
                <a:latin typeface="Montserrat" panose="020B0604020202020204" charset="-52"/>
                <a:cs typeface="Tahoma"/>
              </a:rPr>
              <a:t>За</a:t>
            </a:r>
            <a:r>
              <a:rPr sz="1700" i="1" spc="9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это</a:t>
            </a:r>
            <a:r>
              <a:rPr sz="1700" i="1" spc="105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время</a:t>
            </a:r>
            <a:r>
              <a:rPr sz="1700" i="1" spc="10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5" dirty="0">
                <a:latin typeface="Montserrat" panose="020B0604020202020204" charset="-52"/>
                <a:cs typeface="Tahoma"/>
              </a:rPr>
              <a:t>он</a:t>
            </a:r>
            <a:r>
              <a:rPr sz="1700" i="1" spc="10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стал</a:t>
            </a:r>
            <a:r>
              <a:rPr sz="1700" i="1" spc="100" dirty="0">
                <a:latin typeface="Montserrat" panose="020B0604020202020204" charset="-52"/>
                <a:cs typeface="Tahoma"/>
              </a:rPr>
              <a:t>  </a:t>
            </a:r>
            <a:r>
              <a:rPr sz="1700" i="1" spc="45" dirty="0">
                <a:latin typeface="Montserrat" panose="020B0604020202020204" charset="-52"/>
                <a:cs typeface="Tahoma"/>
              </a:rPr>
              <a:t>востребованным</a:t>
            </a:r>
            <a:r>
              <a:rPr sz="1700" i="1" spc="10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5" dirty="0">
                <a:latin typeface="Montserrat" panose="020B0604020202020204" charset="-52"/>
                <a:cs typeface="Tahoma"/>
              </a:rPr>
              <a:t>соревнованием</a:t>
            </a:r>
            <a:r>
              <a:rPr sz="1700" i="1" spc="95" dirty="0">
                <a:latin typeface="Montserrat" panose="020B0604020202020204" charset="-52"/>
                <a:cs typeface="Tahoma"/>
              </a:rPr>
              <a:t>  </a:t>
            </a:r>
            <a:r>
              <a:rPr sz="1700" i="1" spc="85" dirty="0">
                <a:latin typeface="Montserrat" panose="020B0604020202020204" charset="-52"/>
                <a:cs typeface="Tahoma"/>
              </a:rPr>
              <a:t>среди</a:t>
            </a:r>
            <a:r>
              <a:rPr sz="1700" i="1" spc="95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педагогов</a:t>
            </a:r>
            <a:r>
              <a:rPr sz="1700" i="1" spc="10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колледжей</a:t>
            </a:r>
            <a:r>
              <a:rPr sz="1700" i="1" spc="100" dirty="0">
                <a:latin typeface="Montserrat" panose="020B0604020202020204" charset="-52"/>
                <a:cs typeface="Tahoma"/>
              </a:rPr>
              <a:t>  </a:t>
            </a:r>
            <a:r>
              <a:rPr sz="1700" i="1" spc="-50" dirty="0">
                <a:latin typeface="Montserrat" panose="020B0604020202020204" charset="-52"/>
                <a:cs typeface="Tahoma"/>
              </a:rPr>
              <a:t>и </a:t>
            </a:r>
            <a:r>
              <a:rPr sz="1700" i="1" dirty="0" err="1">
                <a:latin typeface="Montserrat" panose="020B0604020202020204" charset="-52"/>
                <a:cs typeface="Tahoma"/>
              </a:rPr>
              <a:t>техникумов</a:t>
            </a:r>
            <a:r>
              <a:rPr sz="1700" i="1" dirty="0">
                <a:latin typeface="Montserrat" panose="020B0604020202020204" charset="-52"/>
                <a:cs typeface="Tahoma"/>
              </a:rPr>
              <a:t>.</a:t>
            </a:r>
            <a:endParaRPr lang="ru-RU" sz="1700" i="1" dirty="0">
              <a:latin typeface="Montserrat" panose="020B0604020202020204" charset="-52"/>
              <a:cs typeface="Tahoma"/>
            </a:endParaRPr>
          </a:p>
          <a:p>
            <a:pPr marL="12700" marR="5080" indent="629285" algn="just">
              <a:lnSpc>
                <a:spcPct val="100000"/>
              </a:lnSpc>
              <a:spcBef>
                <a:spcPts val="95"/>
              </a:spcBef>
            </a:pPr>
            <a:r>
              <a:rPr sz="1700" i="1" spc="24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5" dirty="0">
                <a:latin typeface="Montserrat" panose="020B0604020202020204" charset="-52"/>
                <a:cs typeface="Tahoma"/>
              </a:rPr>
              <a:t>Основные</a:t>
            </a:r>
            <a:r>
              <a:rPr sz="1700" i="1" spc="240" dirty="0">
                <a:latin typeface="Montserrat" panose="020B0604020202020204" charset="-52"/>
                <a:cs typeface="Tahoma"/>
              </a:rPr>
              <a:t>  </a:t>
            </a:r>
            <a:r>
              <a:rPr sz="1700" i="1" spc="60" dirty="0">
                <a:latin typeface="Montserrat" panose="020B0604020202020204" charset="-52"/>
                <a:cs typeface="Tahoma"/>
              </a:rPr>
              <a:t>цели</a:t>
            </a:r>
            <a:r>
              <a:rPr sz="1700" i="1" spc="229" dirty="0">
                <a:latin typeface="Montserrat" panose="020B0604020202020204" charset="-52"/>
                <a:cs typeface="Tahoma"/>
              </a:rPr>
              <a:t>  </a:t>
            </a:r>
            <a:r>
              <a:rPr sz="1700" i="1" spc="70" dirty="0">
                <a:latin typeface="Montserrat" panose="020B0604020202020204" charset="-52"/>
                <a:cs typeface="Tahoma"/>
              </a:rPr>
              <a:t>Всероссийского</a:t>
            </a:r>
            <a:r>
              <a:rPr sz="1700" i="1" spc="240" dirty="0">
                <a:latin typeface="Montserrat" panose="020B0604020202020204" charset="-52"/>
                <a:cs typeface="Tahoma"/>
              </a:rPr>
              <a:t>  </a:t>
            </a:r>
            <a:r>
              <a:rPr sz="1700" i="1" spc="60" dirty="0">
                <a:latin typeface="Montserrat" panose="020B0604020202020204" charset="-52"/>
                <a:cs typeface="Tahoma"/>
              </a:rPr>
              <a:t>конкурса</a:t>
            </a:r>
            <a:r>
              <a:rPr sz="1700" i="1" spc="235" dirty="0">
                <a:latin typeface="Montserrat" panose="020B0604020202020204" charset="-52"/>
                <a:cs typeface="Tahoma"/>
              </a:rPr>
              <a:t>  </a:t>
            </a:r>
            <a:r>
              <a:rPr sz="1700" i="1" spc="80" dirty="0">
                <a:latin typeface="Montserrat" panose="020B0604020202020204" charset="-52"/>
                <a:cs typeface="Tahoma"/>
              </a:rPr>
              <a:t>среди</a:t>
            </a:r>
            <a:r>
              <a:rPr sz="1700" i="1" spc="24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педагогических</a:t>
            </a:r>
            <a:r>
              <a:rPr sz="1700" i="1" spc="229" dirty="0">
                <a:latin typeface="Montserrat" panose="020B0604020202020204" charset="-52"/>
                <a:cs typeface="Tahoma"/>
              </a:rPr>
              <a:t>  </a:t>
            </a:r>
            <a:r>
              <a:rPr sz="1700" i="1" spc="35" dirty="0">
                <a:latin typeface="Montserrat" panose="020B0604020202020204" charset="-52"/>
                <a:cs typeface="Tahoma"/>
              </a:rPr>
              <a:t>работников </a:t>
            </a:r>
            <a:r>
              <a:rPr sz="1700" i="1" spc="65" dirty="0">
                <a:latin typeface="Montserrat" panose="020B0604020202020204" charset="-52"/>
                <a:cs typeface="Tahoma"/>
              </a:rPr>
              <a:t>системы</a:t>
            </a:r>
            <a:r>
              <a:rPr sz="1700" i="1" spc="210" dirty="0">
                <a:latin typeface="Montserrat" panose="020B0604020202020204" charset="-52"/>
                <a:cs typeface="Tahoma"/>
              </a:rPr>
              <a:t>   </a:t>
            </a:r>
            <a:r>
              <a:rPr sz="1700" i="1" spc="85" dirty="0">
                <a:latin typeface="Montserrat" panose="020B0604020202020204" charset="-52"/>
                <a:cs typeface="Tahoma"/>
              </a:rPr>
              <a:t>СПО</a:t>
            </a:r>
            <a:r>
              <a:rPr sz="1700" i="1" spc="215" dirty="0">
                <a:latin typeface="Montserrat" panose="020B0604020202020204" charset="-52"/>
                <a:cs typeface="Tahoma"/>
              </a:rPr>
              <a:t>   </a:t>
            </a:r>
            <a:r>
              <a:rPr sz="1700" i="1" dirty="0">
                <a:latin typeface="Montserrat" panose="020B0604020202020204" charset="-52"/>
                <a:cs typeface="Tahoma"/>
              </a:rPr>
              <a:t>«Мастер</a:t>
            </a:r>
            <a:r>
              <a:rPr sz="1700" i="1" spc="220" dirty="0">
                <a:latin typeface="Montserrat" panose="020B0604020202020204" charset="-52"/>
                <a:cs typeface="Tahoma"/>
              </a:rPr>
              <a:t>   </a:t>
            </a:r>
            <a:r>
              <a:rPr sz="1700" i="1" dirty="0">
                <a:latin typeface="Montserrat" panose="020B0604020202020204" charset="-52"/>
                <a:cs typeface="Tahoma"/>
              </a:rPr>
              <a:t>года»</a:t>
            </a:r>
            <a:r>
              <a:rPr sz="1700" i="1" spc="215" dirty="0">
                <a:latin typeface="Montserrat" panose="020B0604020202020204" charset="-52"/>
                <a:cs typeface="Tahoma"/>
              </a:rPr>
              <a:t>   </a:t>
            </a:r>
            <a:r>
              <a:rPr sz="1700" i="1" dirty="0">
                <a:latin typeface="Montserrat" panose="020B0604020202020204" charset="-52"/>
                <a:cs typeface="Tahoma"/>
              </a:rPr>
              <a:t>–</a:t>
            </a:r>
            <a:r>
              <a:rPr sz="1700" i="1" spc="215" dirty="0">
                <a:latin typeface="Montserrat" panose="020B0604020202020204" charset="-52"/>
                <a:cs typeface="Tahoma"/>
              </a:rPr>
              <a:t>   </a:t>
            </a:r>
            <a:r>
              <a:rPr sz="1700" b="1" i="1" dirty="0">
                <a:latin typeface="Montserrat" panose="020B0604020202020204" charset="-52"/>
                <a:cs typeface="Tahoma"/>
              </a:rPr>
              <a:t>выявление</a:t>
            </a:r>
            <a:r>
              <a:rPr sz="1700" b="1" i="1" spc="220" dirty="0">
                <a:latin typeface="Montserrat" panose="020B0604020202020204" charset="-52"/>
                <a:cs typeface="Tahoma"/>
              </a:rPr>
              <a:t>   </a:t>
            </a:r>
            <a:r>
              <a:rPr sz="1700" b="1" i="1" spc="90" dirty="0">
                <a:latin typeface="Montserrat" panose="020B0604020202020204" charset="-52"/>
                <a:cs typeface="Tahoma"/>
              </a:rPr>
              <a:t>и</a:t>
            </a:r>
            <a:r>
              <a:rPr sz="1700" b="1" i="1" spc="210" dirty="0">
                <a:latin typeface="Montserrat" panose="020B0604020202020204" charset="-52"/>
                <a:cs typeface="Tahoma"/>
              </a:rPr>
              <a:t>   </a:t>
            </a:r>
            <a:r>
              <a:rPr sz="1700" b="1" i="1" spc="60" dirty="0" err="1">
                <a:latin typeface="Montserrat" panose="020B0604020202020204" charset="-52"/>
                <a:cs typeface="Tahoma"/>
              </a:rPr>
              <a:t>распространение</a:t>
            </a:r>
            <a:r>
              <a:rPr sz="1700" b="1" i="1" spc="220" dirty="0">
                <a:latin typeface="Montserrat" panose="020B0604020202020204" charset="-52"/>
                <a:cs typeface="Tahoma"/>
              </a:rPr>
              <a:t>   </a:t>
            </a:r>
            <a:r>
              <a:rPr sz="1700" b="1" i="1" dirty="0" err="1">
                <a:latin typeface="Montserrat" panose="020B0604020202020204" charset="-52"/>
                <a:cs typeface="Tahoma"/>
              </a:rPr>
              <a:t>передовых</a:t>
            </a:r>
            <a:r>
              <a:rPr lang="ru-RU" sz="1700" b="1" i="1" spc="220" dirty="0">
                <a:latin typeface="Montserrat" panose="020B0604020202020204" charset="-52"/>
                <a:cs typeface="Tahoma"/>
              </a:rPr>
              <a:t> </a:t>
            </a:r>
            <a:r>
              <a:rPr sz="1700" b="1" i="1" spc="85" dirty="0" err="1">
                <a:latin typeface="Montserrat" panose="020B0604020202020204" charset="-52"/>
                <a:cs typeface="Tahoma"/>
              </a:rPr>
              <a:t>идей</a:t>
            </a:r>
            <a:r>
              <a:rPr lang="ru-RU" sz="1700" b="1" i="1" spc="215" dirty="0">
                <a:latin typeface="Montserrat" panose="020B0604020202020204" charset="-52"/>
                <a:cs typeface="Tahoma"/>
              </a:rPr>
              <a:t> </a:t>
            </a:r>
            <a:r>
              <a:rPr sz="1700" b="1" i="1" spc="-50" dirty="0">
                <a:latin typeface="Montserrat" panose="020B0604020202020204" charset="-52"/>
                <a:cs typeface="Tahoma"/>
              </a:rPr>
              <a:t>и </a:t>
            </a:r>
            <a:r>
              <a:rPr sz="1700" b="1" i="1" spc="50" dirty="0">
                <a:latin typeface="Montserrat" panose="020B0604020202020204" charset="-52"/>
                <a:cs typeface="Tahoma"/>
              </a:rPr>
              <a:t>инновационного</a:t>
            </a:r>
            <a:r>
              <a:rPr sz="1700" b="1" i="1" spc="165" dirty="0">
                <a:latin typeface="Montserrat" panose="020B0604020202020204" charset="-52"/>
                <a:cs typeface="Tahoma"/>
              </a:rPr>
              <a:t>  </a:t>
            </a:r>
            <a:r>
              <a:rPr sz="1700" b="1" i="1" dirty="0">
                <a:latin typeface="Montserrat" panose="020B0604020202020204" charset="-52"/>
                <a:cs typeface="Tahoma"/>
              </a:rPr>
              <a:t>опыта</a:t>
            </a:r>
            <a:r>
              <a:rPr sz="1700" b="1" i="1" spc="16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лучших</a:t>
            </a:r>
            <a:r>
              <a:rPr sz="1700" i="1" spc="16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педагогических</a:t>
            </a:r>
            <a:r>
              <a:rPr sz="1700" i="1" spc="17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работников,</a:t>
            </a:r>
            <a:r>
              <a:rPr sz="1700" i="1" spc="165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реализующих</a:t>
            </a:r>
            <a:r>
              <a:rPr sz="1700" i="1" spc="16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программы</a:t>
            </a:r>
            <a:r>
              <a:rPr sz="1700" i="1" spc="165" dirty="0">
                <a:latin typeface="Montserrat" panose="020B0604020202020204" charset="-52"/>
                <a:cs typeface="Tahoma"/>
              </a:rPr>
              <a:t>  </a:t>
            </a:r>
            <a:r>
              <a:rPr sz="1700" i="1" spc="-20" dirty="0">
                <a:latin typeface="Montserrat" panose="020B0604020202020204" charset="-52"/>
                <a:cs typeface="Tahoma"/>
              </a:rPr>
              <a:t>СПО, </a:t>
            </a:r>
            <a:r>
              <a:rPr sz="1700" b="1" i="1" spc="60" dirty="0">
                <a:latin typeface="Montserrat" panose="020B0604020202020204" charset="-52"/>
                <a:cs typeface="Tahoma"/>
              </a:rPr>
              <a:t>повышение</a:t>
            </a:r>
            <a:r>
              <a:rPr sz="1700" b="1" i="1" spc="55" dirty="0">
                <a:latin typeface="Montserrat" panose="020B0604020202020204" charset="-52"/>
                <a:cs typeface="Tahoma"/>
              </a:rPr>
              <a:t>  престижа</a:t>
            </a:r>
            <a:r>
              <a:rPr sz="1700" i="1" spc="45" dirty="0">
                <a:latin typeface="Montserrat" panose="020B0604020202020204" charset="-52"/>
                <a:cs typeface="Tahoma"/>
              </a:rPr>
              <a:t>  </a:t>
            </a:r>
            <a:r>
              <a:rPr sz="1700" i="1" spc="55" dirty="0">
                <a:latin typeface="Montserrat" panose="020B0604020202020204" charset="-52"/>
                <a:cs typeface="Tahoma"/>
              </a:rPr>
              <a:t>педагогической</a:t>
            </a:r>
            <a:r>
              <a:rPr sz="1700" i="1" spc="40" dirty="0">
                <a:latin typeface="Montserrat" panose="020B0604020202020204" charset="-52"/>
                <a:cs typeface="Tahoma"/>
              </a:rPr>
              <a:t>  </a:t>
            </a:r>
            <a:r>
              <a:rPr sz="1700" i="1" spc="45" dirty="0">
                <a:latin typeface="Montserrat" panose="020B0604020202020204" charset="-52"/>
                <a:cs typeface="Tahoma"/>
              </a:rPr>
              <a:t>профессии,</a:t>
            </a:r>
            <a:r>
              <a:rPr sz="1700" i="1" spc="55" dirty="0">
                <a:latin typeface="Montserrat" panose="020B0604020202020204" charset="-52"/>
                <a:cs typeface="Tahoma"/>
              </a:rPr>
              <a:t>  поддержка</a:t>
            </a:r>
            <a:r>
              <a:rPr sz="1700" i="1" spc="50" dirty="0">
                <a:latin typeface="Montserrat" panose="020B0604020202020204" charset="-52"/>
                <a:cs typeface="Tahoma"/>
              </a:rPr>
              <a:t>  </a:t>
            </a:r>
            <a:r>
              <a:rPr sz="1700" i="1" spc="90" dirty="0">
                <a:latin typeface="Montserrat" panose="020B0604020202020204" charset="-52"/>
                <a:cs typeface="Tahoma"/>
              </a:rPr>
              <a:t>и</a:t>
            </a:r>
            <a:r>
              <a:rPr sz="1700" i="1" spc="45" dirty="0">
                <a:latin typeface="Montserrat" panose="020B0604020202020204" charset="-52"/>
                <a:cs typeface="Tahoma"/>
              </a:rPr>
              <a:t>  </a:t>
            </a:r>
            <a:r>
              <a:rPr sz="1700" b="1" i="1" spc="60" dirty="0">
                <a:latin typeface="Montserrat" panose="020B0604020202020204" charset="-52"/>
                <a:cs typeface="Tahoma"/>
              </a:rPr>
              <a:t>поощрение</a:t>
            </a:r>
            <a:r>
              <a:rPr sz="1700" i="1" spc="55" dirty="0">
                <a:latin typeface="Montserrat" panose="020B0604020202020204" charset="-52"/>
                <a:cs typeface="Tahoma"/>
              </a:rPr>
              <a:t>  </a:t>
            </a:r>
            <a:r>
              <a:rPr sz="1700" i="1" spc="40" dirty="0">
                <a:latin typeface="Montserrat" panose="020B0604020202020204" charset="-52"/>
                <a:cs typeface="Tahoma"/>
              </a:rPr>
              <a:t>педагогических </a:t>
            </a:r>
            <a:r>
              <a:rPr sz="1700" i="1" dirty="0">
                <a:latin typeface="Montserrat" panose="020B0604020202020204" charset="-52"/>
                <a:cs typeface="Tahoma"/>
              </a:rPr>
              <a:t>работников,</a:t>
            </a:r>
            <a:r>
              <a:rPr sz="1700" i="1" spc="45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формирование  </a:t>
            </a:r>
            <a:r>
              <a:rPr sz="1700" i="1" spc="90" dirty="0">
                <a:latin typeface="Montserrat" panose="020B0604020202020204" charset="-52"/>
                <a:cs typeface="Tahoma"/>
              </a:rPr>
              <a:t>и</a:t>
            </a:r>
            <a:r>
              <a:rPr sz="1700" i="1" spc="35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развитие</a:t>
            </a:r>
            <a:r>
              <a:rPr sz="1700" i="1" spc="45" dirty="0">
                <a:latin typeface="Montserrat" panose="020B0604020202020204" charset="-52"/>
                <a:cs typeface="Tahoma"/>
              </a:rPr>
              <a:t>  </a:t>
            </a:r>
            <a:r>
              <a:rPr sz="1700" b="1" i="1" dirty="0">
                <a:latin typeface="Montserrat" panose="020B0604020202020204" charset="-52"/>
                <a:cs typeface="Tahoma"/>
              </a:rPr>
              <a:t>кадрового</a:t>
            </a:r>
            <a:r>
              <a:rPr sz="1700" b="1" i="1" spc="50" dirty="0">
                <a:latin typeface="Montserrat" panose="020B0604020202020204" charset="-52"/>
                <a:cs typeface="Tahoma"/>
              </a:rPr>
              <a:t>  </a:t>
            </a:r>
            <a:r>
              <a:rPr sz="1700" b="1" i="1" dirty="0">
                <a:latin typeface="Montserrat" panose="020B0604020202020204" charset="-52"/>
                <a:cs typeface="Tahoma"/>
              </a:rPr>
              <a:t>потенциала</a:t>
            </a:r>
            <a:r>
              <a:rPr sz="1700" b="1" i="1" spc="40" dirty="0">
                <a:latin typeface="Montserrat" panose="020B0604020202020204" charset="-52"/>
                <a:cs typeface="Tahoma"/>
              </a:rPr>
              <a:t>  </a:t>
            </a:r>
            <a:r>
              <a:rPr sz="1700" i="1" spc="60" dirty="0">
                <a:latin typeface="Montserrat" panose="020B0604020202020204" charset="-52"/>
                <a:cs typeface="Tahoma"/>
              </a:rPr>
              <a:t>системы</a:t>
            </a:r>
            <a:r>
              <a:rPr sz="1700" i="1" spc="4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СПО.</a:t>
            </a:r>
            <a:r>
              <a:rPr sz="1700" i="1" spc="50" dirty="0">
                <a:latin typeface="Montserrat" panose="020B0604020202020204" charset="-52"/>
                <a:cs typeface="Tahoma"/>
              </a:rPr>
              <a:t>  </a:t>
            </a:r>
            <a:endParaRPr lang="ru-RU" sz="1700" i="1" spc="50" dirty="0">
              <a:latin typeface="Montserrat" panose="020B0604020202020204" charset="-52"/>
              <a:cs typeface="Tahoma"/>
            </a:endParaRPr>
          </a:p>
          <a:p>
            <a:pPr marL="12700" marR="5080" indent="629285" algn="just">
              <a:lnSpc>
                <a:spcPct val="100000"/>
              </a:lnSpc>
              <a:spcBef>
                <a:spcPts val="95"/>
              </a:spcBef>
            </a:pPr>
            <a:r>
              <a:rPr sz="1700" i="1" spc="85" dirty="0">
                <a:latin typeface="Montserrat" panose="020B0604020202020204" charset="-52"/>
                <a:cs typeface="Tahoma"/>
              </a:rPr>
              <a:t>В</a:t>
            </a:r>
            <a:r>
              <a:rPr sz="1700" i="1" spc="4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2025</a:t>
            </a:r>
            <a:r>
              <a:rPr sz="1700" i="1" spc="4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году</a:t>
            </a:r>
            <a:r>
              <a:rPr sz="1700" i="1" spc="45" dirty="0">
                <a:latin typeface="Montserrat" panose="020B0604020202020204" charset="-52"/>
                <a:cs typeface="Tahoma"/>
              </a:rPr>
              <a:t>  </a:t>
            </a:r>
            <a:r>
              <a:rPr sz="1700" i="1" spc="-25" dirty="0">
                <a:latin typeface="Montserrat" panose="020B0604020202020204" charset="-52"/>
                <a:cs typeface="Tahoma"/>
              </a:rPr>
              <a:t>на </a:t>
            </a:r>
            <a:r>
              <a:rPr sz="1700" i="1" spc="50" dirty="0">
                <a:latin typeface="Montserrat" panose="020B0604020202020204" charset="-52"/>
                <a:cs typeface="Tahoma"/>
              </a:rPr>
              <a:t>отборочный</a:t>
            </a:r>
            <a:r>
              <a:rPr sz="1700" i="1" spc="365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этап</a:t>
            </a:r>
            <a:r>
              <a:rPr sz="1700" i="1" spc="360" dirty="0">
                <a:latin typeface="Montserrat" panose="020B0604020202020204" charset="-52"/>
                <a:cs typeface="Tahoma"/>
              </a:rPr>
              <a:t>  </a:t>
            </a:r>
            <a:r>
              <a:rPr sz="1700" i="1" spc="70" dirty="0">
                <a:latin typeface="Montserrat" panose="020B0604020202020204" charset="-52"/>
                <a:cs typeface="Tahoma"/>
              </a:rPr>
              <a:t>Всероссийского</a:t>
            </a:r>
            <a:r>
              <a:rPr sz="1700" i="1" spc="36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5" dirty="0">
                <a:latin typeface="Montserrat" panose="020B0604020202020204" charset="-52"/>
                <a:cs typeface="Tahoma"/>
              </a:rPr>
              <a:t>конкурса</a:t>
            </a:r>
            <a:r>
              <a:rPr sz="1700" i="1" spc="360" dirty="0">
                <a:latin typeface="Montserrat" panose="020B0604020202020204" charset="-52"/>
                <a:cs typeface="Tahoma"/>
              </a:rPr>
              <a:t>  </a:t>
            </a:r>
            <a:r>
              <a:rPr sz="1700" i="1" spc="85" dirty="0">
                <a:latin typeface="Montserrat" panose="020B0604020202020204" charset="-52"/>
                <a:cs typeface="Tahoma"/>
              </a:rPr>
              <a:t>среди</a:t>
            </a:r>
            <a:r>
              <a:rPr sz="1700" i="1" spc="355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педагогических</a:t>
            </a:r>
            <a:r>
              <a:rPr sz="1700" i="1" spc="365" dirty="0">
                <a:latin typeface="Montserrat" panose="020B0604020202020204" charset="-52"/>
                <a:cs typeface="Tahoma"/>
              </a:rPr>
              <a:t>  </a:t>
            </a:r>
            <a:r>
              <a:rPr sz="1700" i="1" spc="45" dirty="0">
                <a:latin typeface="Montserrat" panose="020B0604020202020204" charset="-52"/>
                <a:cs typeface="Tahoma"/>
              </a:rPr>
              <a:t>работников</a:t>
            </a:r>
            <a:r>
              <a:rPr sz="1700" i="1" spc="365" dirty="0">
                <a:latin typeface="Montserrat" panose="020B0604020202020204" charset="-52"/>
                <a:cs typeface="Tahoma"/>
              </a:rPr>
              <a:t>  </a:t>
            </a:r>
            <a:r>
              <a:rPr sz="1700" i="1" spc="40" dirty="0">
                <a:latin typeface="Montserrat" panose="020B0604020202020204" charset="-52"/>
                <a:cs typeface="Tahoma"/>
              </a:rPr>
              <a:t>системы </a:t>
            </a:r>
            <a:r>
              <a:rPr sz="1700" i="1" spc="60" dirty="0">
                <a:latin typeface="Montserrat" panose="020B0604020202020204" charset="-52"/>
                <a:cs typeface="Tahoma"/>
              </a:rPr>
              <a:t>среднего</a:t>
            </a:r>
            <a:r>
              <a:rPr sz="1700" i="1" spc="200" dirty="0">
                <a:latin typeface="Montserrat" panose="020B0604020202020204" charset="-52"/>
                <a:cs typeface="Tahoma"/>
              </a:rPr>
              <a:t> </a:t>
            </a:r>
            <a:r>
              <a:rPr sz="1700" i="1" spc="45" dirty="0">
                <a:latin typeface="Montserrat" panose="020B0604020202020204" charset="-52"/>
                <a:cs typeface="Tahoma"/>
              </a:rPr>
              <a:t>профессионального</a:t>
            </a:r>
            <a:r>
              <a:rPr sz="1700" i="1" spc="220" dirty="0">
                <a:latin typeface="Montserrat" panose="020B0604020202020204" charset="-52"/>
                <a:cs typeface="Tahoma"/>
              </a:rPr>
              <a:t> </a:t>
            </a:r>
            <a:r>
              <a:rPr sz="1700" i="1" dirty="0">
                <a:latin typeface="Montserrat" panose="020B0604020202020204" charset="-52"/>
                <a:cs typeface="Tahoma"/>
              </a:rPr>
              <a:t>образования</a:t>
            </a:r>
            <a:r>
              <a:rPr sz="1700" i="1" spc="210" dirty="0">
                <a:latin typeface="Montserrat" panose="020B0604020202020204" charset="-52"/>
                <a:cs typeface="Tahoma"/>
              </a:rPr>
              <a:t> </a:t>
            </a:r>
            <a:r>
              <a:rPr sz="1700" i="1" dirty="0">
                <a:latin typeface="Montserrat" panose="020B0604020202020204" charset="-52"/>
                <a:cs typeface="Tahoma"/>
              </a:rPr>
              <a:t>«Мастер</a:t>
            </a:r>
            <a:r>
              <a:rPr sz="1700" i="1" spc="200" dirty="0">
                <a:latin typeface="Montserrat" panose="020B0604020202020204" charset="-52"/>
                <a:cs typeface="Tahoma"/>
              </a:rPr>
              <a:t> </a:t>
            </a:r>
            <a:r>
              <a:rPr sz="1700" i="1" dirty="0">
                <a:latin typeface="Montserrat" panose="020B0604020202020204" charset="-52"/>
                <a:cs typeface="Tahoma"/>
              </a:rPr>
              <a:t>года»</a:t>
            </a:r>
            <a:r>
              <a:rPr sz="1700" i="1" spc="204" dirty="0">
                <a:latin typeface="Montserrat" panose="020B0604020202020204" charset="-52"/>
                <a:cs typeface="Tahoma"/>
              </a:rPr>
              <a:t> </a:t>
            </a:r>
            <a:r>
              <a:rPr sz="1700" i="1" dirty="0">
                <a:latin typeface="Montserrat" panose="020B0604020202020204" charset="-52"/>
                <a:cs typeface="Tahoma"/>
              </a:rPr>
              <a:t>подали</a:t>
            </a:r>
            <a:r>
              <a:rPr sz="1700" i="1" spc="204" dirty="0">
                <a:latin typeface="Montserrat" panose="020B0604020202020204" charset="-52"/>
                <a:cs typeface="Tahoma"/>
              </a:rPr>
              <a:t> </a:t>
            </a:r>
            <a:r>
              <a:rPr sz="1700" i="1" dirty="0">
                <a:latin typeface="Montserrat" panose="020B0604020202020204" charset="-52"/>
                <a:cs typeface="Tahoma"/>
              </a:rPr>
              <a:t>заявки</a:t>
            </a:r>
            <a:r>
              <a:rPr sz="1700" i="1" spc="180" dirty="0">
                <a:latin typeface="Montserrat" panose="020B0604020202020204" charset="-52"/>
                <a:cs typeface="Tahoma"/>
              </a:rPr>
              <a:t> </a:t>
            </a:r>
            <a:r>
              <a:rPr sz="1700" i="1" dirty="0">
                <a:latin typeface="Montserrat" panose="020B0604020202020204" charset="-52"/>
                <a:cs typeface="Tahoma"/>
              </a:rPr>
              <a:t>на</a:t>
            </a:r>
            <a:r>
              <a:rPr sz="1700" i="1" spc="190" dirty="0">
                <a:latin typeface="Montserrat" panose="020B0604020202020204" charset="-52"/>
                <a:cs typeface="Tahoma"/>
              </a:rPr>
              <a:t> </a:t>
            </a:r>
            <a:r>
              <a:rPr sz="1700" i="1" spc="45" dirty="0">
                <a:latin typeface="Montserrat" panose="020B0604020202020204" charset="-52"/>
                <a:cs typeface="Tahoma"/>
              </a:rPr>
              <a:t>участие</a:t>
            </a:r>
            <a:r>
              <a:rPr sz="1700" i="1" spc="200" dirty="0">
                <a:latin typeface="Montserrat" panose="020B0604020202020204" charset="-52"/>
                <a:cs typeface="Tahoma"/>
              </a:rPr>
              <a:t> </a:t>
            </a:r>
            <a:r>
              <a:rPr sz="1700" b="1" i="1" spc="50" dirty="0">
                <a:latin typeface="Montserrat" panose="020B0604020202020204" charset="-52"/>
                <a:cs typeface="Tahoma"/>
              </a:rPr>
              <a:t>более</a:t>
            </a:r>
            <a:r>
              <a:rPr sz="1700" b="1" i="1" spc="210" dirty="0">
                <a:latin typeface="Montserrat" panose="020B0604020202020204" charset="-52"/>
                <a:cs typeface="Tahoma"/>
              </a:rPr>
              <a:t> </a:t>
            </a:r>
            <a:r>
              <a:rPr sz="1700" b="1" i="1" spc="-20" dirty="0">
                <a:latin typeface="Montserrat" panose="020B0604020202020204" charset="-52"/>
                <a:cs typeface="Tahoma"/>
              </a:rPr>
              <a:t>9800 </a:t>
            </a:r>
            <a:r>
              <a:rPr sz="1700" b="1" i="1" dirty="0">
                <a:latin typeface="Montserrat" panose="020B0604020202020204" charset="-52"/>
                <a:cs typeface="Tahoma"/>
              </a:rPr>
              <a:t>тысяч</a:t>
            </a:r>
            <a:r>
              <a:rPr sz="1700" b="1" i="1" spc="250" dirty="0">
                <a:latin typeface="Montserrat" panose="020B0604020202020204" charset="-52"/>
                <a:cs typeface="Tahoma"/>
              </a:rPr>
              <a:t>  </a:t>
            </a:r>
            <a:r>
              <a:rPr sz="1700" b="1" i="1" dirty="0">
                <a:latin typeface="Montserrat" panose="020B0604020202020204" charset="-52"/>
                <a:cs typeface="Tahoma"/>
              </a:rPr>
              <a:t>человек</a:t>
            </a:r>
            <a:r>
              <a:rPr sz="1700" b="1" i="1" spc="25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–</a:t>
            </a:r>
            <a:r>
              <a:rPr sz="1700" i="1" spc="245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это</a:t>
            </a:r>
            <a:r>
              <a:rPr sz="1700" i="1" spc="254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в</a:t>
            </a:r>
            <a:r>
              <a:rPr sz="1700" i="1" spc="25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полтора</a:t>
            </a:r>
            <a:r>
              <a:rPr sz="1700" i="1" spc="25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раза</a:t>
            </a:r>
            <a:r>
              <a:rPr sz="1700" i="1" spc="250" dirty="0">
                <a:latin typeface="Montserrat" panose="020B0604020202020204" charset="-52"/>
                <a:cs typeface="Tahoma"/>
              </a:rPr>
              <a:t>  </a:t>
            </a:r>
            <a:r>
              <a:rPr sz="1700" i="1" dirty="0">
                <a:latin typeface="Montserrat" panose="020B0604020202020204" charset="-52"/>
                <a:cs typeface="Tahoma"/>
              </a:rPr>
              <a:t>больше,</a:t>
            </a:r>
            <a:r>
              <a:rPr sz="1700" i="1" spc="254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>
                <a:latin typeface="Montserrat" panose="020B0604020202020204" charset="-52"/>
                <a:cs typeface="Tahoma"/>
              </a:rPr>
              <a:t>чем</a:t>
            </a:r>
            <a:r>
              <a:rPr sz="1700" i="1" spc="250" dirty="0">
                <a:latin typeface="Montserrat" panose="020B0604020202020204" charset="-52"/>
                <a:cs typeface="Tahoma"/>
              </a:rPr>
              <a:t>  </a:t>
            </a:r>
            <a:r>
              <a:rPr sz="1700" i="1" spc="50" dirty="0" err="1">
                <a:latin typeface="Montserrat" panose="020B0604020202020204" charset="-52"/>
                <a:cs typeface="Tahoma"/>
              </a:rPr>
              <a:t>годом</a:t>
            </a:r>
            <a:r>
              <a:rPr sz="1700" i="1" spc="245" dirty="0">
                <a:latin typeface="Montserrat" panose="020B0604020202020204" charset="-52"/>
                <a:cs typeface="Tahoma"/>
              </a:rPr>
              <a:t>  </a:t>
            </a:r>
            <a:r>
              <a:rPr sz="1700" i="1" spc="55" dirty="0" err="1">
                <a:latin typeface="Montserrat" panose="020B0604020202020204" charset="-52"/>
                <a:cs typeface="Tahoma"/>
              </a:rPr>
              <a:t>ранее</a:t>
            </a:r>
            <a:r>
              <a:rPr lang="ru-RU" sz="1700" i="1" spc="254" dirty="0">
                <a:latin typeface="Montserrat" panose="020B0604020202020204" charset="-52"/>
                <a:cs typeface="Tahoma"/>
              </a:rPr>
              <a:t>.»</a:t>
            </a:r>
          </a:p>
          <a:p>
            <a:pPr marL="12700" marR="5080" indent="629285" algn="just">
              <a:lnSpc>
                <a:spcPct val="100000"/>
              </a:lnSpc>
              <a:spcBef>
                <a:spcPts val="95"/>
              </a:spcBef>
            </a:pPr>
            <a:endParaRPr lang="ru-RU" sz="1700" spc="40" dirty="0">
              <a:latin typeface="Montserrat" panose="020B0604020202020204" charset="-52"/>
              <a:cs typeface="Tahoma"/>
            </a:endParaRPr>
          </a:p>
          <a:p>
            <a:pPr marL="12700" marR="5080" indent="629285" algn="r">
              <a:lnSpc>
                <a:spcPct val="100000"/>
              </a:lnSpc>
              <a:spcBef>
                <a:spcPts val="95"/>
              </a:spcBef>
            </a:pPr>
            <a:r>
              <a:rPr lang="ru-RU" sz="1700" spc="40" dirty="0">
                <a:latin typeface="Montserrat" panose="020B0604020202020204" charset="-52"/>
                <a:cs typeface="Tahoma"/>
              </a:rPr>
              <a:t>(</a:t>
            </a:r>
            <a:r>
              <a:rPr lang="ru-RU" sz="1700" spc="70" dirty="0">
                <a:latin typeface="Montserrat" panose="020B0604020202020204" charset="-52"/>
                <a:cs typeface="Tahoma"/>
              </a:rPr>
              <a:t>С.</a:t>
            </a:r>
            <a:r>
              <a:rPr sz="1700" spc="5" dirty="0">
                <a:latin typeface="Montserrat" panose="020B0604020202020204" charset="-52"/>
                <a:cs typeface="Tahoma"/>
              </a:rPr>
              <a:t> </a:t>
            </a:r>
            <a:r>
              <a:rPr sz="1700" spc="60" dirty="0">
                <a:latin typeface="Montserrat" panose="020B0604020202020204" charset="-52"/>
                <a:cs typeface="Tahoma"/>
              </a:rPr>
              <a:t>С</a:t>
            </a:r>
            <a:r>
              <a:rPr lang="ru-RU" sz="1700" spc="60" dirty="0">
                <a:latin typeface="Montserrat" panose="020B0604020202020204" charset="-52"/>
                <a:cs typeface="Tahoma"/>
              </a:rPr>
              <a:t>.</a:t>
            </a:r>
            <a:r>
              <a:rPr sz="1700" spc="15" dirty="0">
                <a:latin typeface="Montserrat" panose="020B0604020202020204" charset="-52"/>
                <a:cs typeface="Tahoma"/>
              </a:rPr>
              <a:t> </a:t>
            </a:r>
            <a:r>
              <a:rPr sz="1700" spc="-10" dirty="0" err="1">
                <a:latin typeface="Montserrat" panose="020B0604020202020204" charset="-52"/>
                <a:cs typeface="Tahoma"/>
              </a:rPr>
              <a:t>Кравцов</a:t>
            </a:r>
            <a:r>
              <a:rPr lang="ru-RU" sz="1700" spc="-10" dirty="0">
                <a:latin typeface="Montserrat" panose="020B0604020202020204" charset="-52"/>
                <a:cs typeface="Tahoma"/>
              </a:rPr>
              <a:t>)</a:t>
            </a:r>
            <a:endParaRPr sz="1700" dirty="0">
              <a:latin typeface="Montserrat" panose="020B0604020202020204" charset="-52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91400" y="1888935"/>
            <a:ext cx="4363028" cy="3080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 rot="20730379">
            <a:off x="-313510" y="4396179"/>
            <a:ext cx="9710420" cy="2652395"/>
          </a:xfrm>
          <a:custGeom>
            <a:avLst/>
            <a:gdLst/>
            <a:ahLst/>
            <a:cxnLst/>
            <a:rect l="l" t="t" r="r" b="b"/>
            <a:pathLst>
              <a:path w="9710420" h="2652395">
                <a:moveTo>
                  <a:pt x="0" y="0"/>
                </a:moveTo>
                <a:lnTo>
                  <a:pt x="0" y="1224422"/>
                </a:lnTo>
                <a:lnTo>
                  <a:pt x="5226703" y="2651810"/>
                </a:lnTo>
                <a:lnTo>
                  <a:pt x="9710304" y="265181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32091" y="3984561"/>
            <a:ext cx="1460500" cy="2874010"/>
          </a:xfrm>
          <a:custGeom>
            <a:avLst/>
            <a:gdLst/>
            <a:ahLst/>
            <a:cxnLst/>
            <a:rect l="l" t="t" r="r" b="b"/>
            <a:pathLst>
              <a:path w="1460500" h="2874009">
                <a:moveTo>
                  <a:pt x="1459908" y="0"/>
                </a:moveTo>
                <a:lnTo>
                  <a:pt x="0" y="2873438"/>
                </a:lnTo>
                <a:lnTo>
                  <a:pt x="1324927" y="2873438"/>
                </a:lnTo>
                <a:lnTo>
                  <a:pt x="1459908" y="2607764"/>
                </a:lnTo>
                <a:lnTo>
                  <a:pt x="1459908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53801" y="37108"/>
            <a:ext cx="788604" cy="9534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5296" y="1269953"/>
            <a:ext cx="4527741" cy="42487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3669" y="1600200"/>
            <a:ext cx="5692331" cy="273270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907706" y="5867400"/>
            <a:ext cx="4923155" cy="662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75"/>
              </a:lnSpc>
              <a:spcBef>
                <a:spcPts val="100"/>
              </a:spcBef>
            </a:pPr>
            <a:r>
              <a:rPr sz="1200" b="1" i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преподаватель</a:t>
            </a:r>
            <a:r>
              <a:rPr sz="1200" b="1" i="1" spc="15" dirty="0">
                <a:solidFill>
                  <a:srgbClr val="202429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200" b="1" i="1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Ямальского</a:t>
            </a:r>
            <a:r>
              <a:rPr sz="1200" b="1" i="1" spc="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200" b="1" i="1" spc="2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ts val="1675"/>
              </a:lnSpc>
              <a:spcBef>
                <a:spcPts val="100"/>
              </a:spcBef>
            </a:pPr>
            <a:r>
              <a:rPr sz="1200" b="1" i="1" spc="-25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многопрофильного</a:t>
            </a:r>
            <a:r>
              <a:rPr sz="1200" b="1" i="1" spc="-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200" b="1" i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колледжа</a:t>
            </a:r>
            <a:endParaRPr sz="1200" i="1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90" algn="ctr">
              <a:lnSpc>
                <a:spcPts val="1675"/>
              </a:lnSpc>
            </a:pPr>
            <a:r>
              <a:rPr sz="1200" b="1" i="1" spc="-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(Ямало-</a:t>
            </a:r>
            <a:r>
              <a:rPr sz="1200" b="1" i="1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Ненецкий</a:t>
            </a:r>
            <a:r>
              <a:rPr sz="1200" b="1" i="1" spc="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200" b="1" i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автономный</a:t>
            </a:r>
            <a:r>
              <a:rPr sz="1200" b="1" i="1" spc="-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200" b="1" i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округ)</a:t>
            </a:r>
            <a:endParaRPr sz="1200" i="1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5253" y="5867400"/>
            <a:ext cx="33350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884" marR="5080" indent="-46482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«Мастер</a:t>
            </a:r>
            <a:r>
              <a:rPr sz="2000" b="1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года»</a:t>
            </a:r>
            <a:r>
              <a:rPr sz="20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-</a:t>
            </a:r>
            <a:r>
              <a:rPr sz="2000" b="1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это</a:t>
            </a:r>
            <a:r>
              <a:rPr sz="20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смелость,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упорство</a:t>
            </a:r>
            <a:r>
              <a:rPr sz="20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 характер!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4800" y="134149"/>
            <a:ext cx="10210800" cy="685366"/>
          </a:xfrm>
          <a:prstGeom prst="rect">
            <a:avLst/>
          </a:prstGeom>
        </p:spPr>
        <p:txBody>
          <a:bodyPr vert="horz" wrap="square" lIns="0" tIns="130098" rIns="0" bIns="0" rtlCol="0">
            <a:spAutoFit/>
          </a:bodyPr>
          <a:lstStyle/>
          <a:p>
            <a:pPr marL="806450" algn="ctr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«Мастер</a:t>
            </a:r>
            <a:r>
              <a:rPr sz="3600" spc="5" dirty="0"/>
              <a:t> </a:t>
            </a:r>
            <a:r>
              <a:rPr sz="3600" dirty="0"/>
              <a:t>года»</a:t>
            </a:r>
            <a:r>
              <a:rPr sz="3600" spc="-5" dirty="0"/>
              <a:t> </a:t>
            </a:r>
            <a:r>
              <a:rPr sz="3600" dirty="0"/>
              <a:t>в</a:t>
            </a:r>
            <a:r>
              <a:rPr sz="3600" spc="5" dirty="0"/>
              <a:t> </a:t>
            </a:r>
            <a:r>
              <a:rPr sz="3600" spc="-35" dirty="0"/>
              <a:t>2025</a:t>
            </a:r>
            <a:r>
              <a:rPr sz="3600" spc="-20" dirty="0"/>
              <a:t> </a:t>
            </a:r>
            <a:r>
              <a:rPr sz="3600" spc="50" dirty="0"/>
              <a:t>году</a:t>
            </a:r>
            <a:endParaRPr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 rot="20754287">
            <a:off x="49310" y="4678436"/>
            <a:ext cx="9843260" cy="2578769"/>
          </a:xfrm>
          <a:custGeom>
            <a:avLst/>
            <a:gdLst/>
            <a:ahLst/>
            <a:cxnLst/>
            <a:rect l="l" t="t" r="r" b="b"/>
            <a:pathLst>
              <a:path w="6400165" h="1748154">
                <a:moveTo>
                  <a:pt x="0" y="0"/>
                </a:moveTo>
                <a:lnTo>
                  <a:pt x="0" y="1224452"/>
                </a:lnTo>
                <a:lnTo>
                  <a:pt x="1916371" y="1747803"/>
                </a:lnTo>
                <a:lnTo>
                  <a:pt x="6399985" y="1747803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30381" y="4571725"/>
            <a:ext cx="1162050" cy="2286635"/>
          </a:xfrm>
          <a:custGeom>
            <a:avLst/>
            <a:gdLst/>
            <a:ahLst/>
            <a:cxnLst/>
            <a:rect l="l" t="t" r="r" b="b"/>
            <a:pathLst>
              <a:path w="1162050" h="2286634">
                <a:moveTo>
                  <a:pt x="1161618" y="0"/>
                </a:moveTo>
                <a:lnTo>
                  <a:pt x="0" y="2286273"/>
                </a:lnTo>
                <a:lnTo>
                  <a:pt x="1161618" y="2286273"/>
                </a:lnTo>
                <a:lnTo>
                  <a:pt x="1161618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7059" y="100120"/>
            <a:ext cx="10492106" cy="978472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9"/>
              </a:spcBef>
            </a:pPr>
            <a:r>
              <a:rPr sz="2800" spc="85" dirty="0">
                <a:solidFill>
                  <a:srgbClr val="002060"/>
                </a:solidFill>
              </a:rPr>
              <a:t>Опыт</a:t>
            </a:r>
            <a:r>
              <a:rPr sz="2800" spc="10" dirty="0">
                <a:solidFill>
                  <a:srgbClr val="002060"/>
                </a:solidFill>
              </a:rPr>
              <a:t> </a:t>
            </a:r>
            <a:r>
              <a:rPr sz="2800" spc="80" dirty="0">
                <a:solidFill>
                  <a:srgbClr val="002060"/>
                </a:solidFill>
              </a:rPr>
              <a:t>участников</a:t>
            </a:r>
            <a:r>
              <a:rPr sz="2800" dirty="0">
                <a:solidFill>
                  <a:srgbClr val="002060"/>
                </a:solidFill>
              </a:rPr>
              <a:t> </a:t>
            </a:r>
            <a:r>
              <a:rPr sz="2800" spc="95" dirty="0">
                <a:solidFill>
                  <a:srgbClr val="002060"/>
                </a:solidFill>
              </a:rPr>
              <a:t>конкурса</a:t>
            </a:r>
            <a:r>
              <a:rPr sz="2800" dirty="0">
                <a:solidFill>
                  <a:srgbClr val="002060"/>
                </a:solidFill>
              </a:rPr>
              <a:t> </a:t>
            </a:r>
            <a:r>
              <a:rPr sz="2800" spc="50" dirty="0">
                <a:solidFill>
                  <a:srgbClr val="002060"/>
                </a:solidFill>
              </a:rPr>
              <a:t>«Мастер</a:t>
            </a:r>
            <a:r>
              <a:rPr sz="2800" spc="-5" dirty="0">
                <a:solidFill>
                  <a:srgbClr val="002060"/>
                </a:solidFill>
              </a:rPr>
              <a:t> </a:t>
            </a:r>
            <a:r>
              <a:rPr sz="2800" dirty="0">
                <a:solidFill>
                  <a:srgbClr val="002060"/>
                </a:solidFill>
              </a:rPr>
              <a:t>года»</a:t>
            </a:r>
            <a:r>
              <a:rPr sz="2800" spc="15" dirty="0">
                <a:solidFill>
                  <a:srgbClr val="002060"/>
                </a:solidFill>
              </a:rPr>
              <a:t> </a:t>
            </a:r>
            <a:r>
              <a:rPr sz="2800" spc="-335" dirty="0">
                <a:solidFill>
                  <a:srgbClr val="002060"/>
                </a:solidFill>
              </a:rPr>
              <a:t>–</a:t>
            </a:r>
            <a:endParaRPr sz="2800" dirty="0">
              <a:solidFill>
                <a:srgbClr val="002060"/>
              </a:solidFill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2800" spc="90" dirty="0"/>
              <a:t>это</a:t>
            </a:r>
            <a:r>
              <a:rPr sz="2800" spc="-15" dirty="0"/>
              <a:t> </a:t>
            </a:r>
            <a:r>
              <a:rPr sz="2800" spc="110" dirty="0"/>
              <a:t>инвестиции</a:t>
            </a:r>
            <a:r>
              <a:rPr sz="2800" spc="-30" dirty="0"/>
              <a:t> </a:t>
            </a:r>
            <a:r>
              <a:rPr sz="2800" spc="50" dirty="0"/>
              <a:t>в</a:t>
            </a:r>
            <a:r>
              <a:rPr sz="2800" spc="-15" dirty="0"/>
              <a:t> </a:t>
            </a:r>
            <a:r>
              <a:rPr sz="2800" spc="110" dirty="0"/>
              <a:t>систему</a:t>
            </a:r>
            <a:r>
              <a:rPr sz="2800" spc="-10" dirty="0"/>
              <a:t> </a:t>
            </a:r>
            <a:r>
              <a:rPr sz="2800" spc="150" dirty="0"/>
              <a:t>СПО</a:t>
            </a:r>
            <a:r>
              <a:rPr sz="2800" dirty="0"/>
              <a:t> </a:t>
            </a:r>
            <a:r>
              <a:rPr sz="2800" spc="50" dirty="0"/>
              <a:t>в</a:t>
            </a:r>
            <a:r>
              <a:rPr sz="2800" spc="-5" dirty="0"/>
              <a:t> </a:t>
            </a:r>
            <a:r>
              <a:rPr lang="ru-RU" sz="2800" spc="100" dirty="0"/>
              <a:t>Томской</a:t>
            </a:r>
            <a:r>
              <a:rPr sz="2800" spc="-30" dirty="0"/>
              <a:t> </a:t>
            </a:r>
            <a:r>
              <a:rPr sz="2800" spc="75" dirty="0"/>
              <a:t>области</a:t>
            </a:r>
            <a:endParaRPr sz="2800" dirty="0"/>
          </a:p>
        </p:txBody>
      </p:sp>
      <p:sp>
        <p:nvSpPr>
          <p:cNvPr id="22" name="object 22"/>
          <p:cNvSpPr txBox="1"/>
          <p:nvPr/>
        </p:nvSpPr>
        <p:spPr>
          <a:xfrm>
            <a:off x="5373115" y="1725548"/>
            <a:ext cx="1194435" cy="60388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295"/>
              </a:spcBef>
            </a:pPr>
            <a:r>
              <a:rPr lang="ru-RU" sz="1400" b="1" spc="-2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31</a:t>
            </a:r>
            <a:r>
              <a:rPr sz="1400" b="1" spc="-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400" b="1" spc="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участник</a:t>
            </a:r>
            <a:endParaRPr sz="1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000" b="1" spc="-3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2023</a:t>
            </a:r>
            <a:r>
              <a:rPr sz="2000" b="1" spc="-1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000" b="1" spc="3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год</a:t>
            </a:r>
            <a:endParaRPr sz="20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77133" y="1725548"/>
            <a:ext cx="1417955" cy="60388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lang="ru-RU" sz="1400" b="1" spc="-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31</a:t>
            </a:r>
            <a:r>
              <a:rPr sz="1400" b="1" spc="-8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400" b="1" spc="-10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участник</a:t>
            </a:r>
            <a:endParaRPr sz="1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75"/>
              </a:spcBef>
            </a:pPr>
            <a:r>
              <a:rPr sz="2000" b="1" spc="-5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2022</a:t>
            </a:r>
            <a:r>
              <a:rPr sz="2000" b="1" spc="-7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000" b="1" spc="3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год</a:t>
            </a:r>
            <a:endParaRPr sz="20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6205" y="1725548"/>
            <a:ext cx="1447029" cy="599523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95"/>
              </a:spcBef>
            </a:pPr>
            <a:r>
              <a:rPr lang="ru-RU" sz="1400" b="1" spc="-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16</a:t>
            </a:r>
            <a:r>
              <a:rPr sz="1400" b="1" spc="-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400" b="1" spc="-10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участник</a:t>
            </a:r>
            <a:r>
              <a:rPr lang="ru-RU" sz="1400" b="1" spc="-10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ов</a:t>
            </a:r>
            <a:endParaRPr sz="1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85725">
              <a:lnSpc>
                <a:spcPct val="100000"/>
              </a:lnSpc>
              <a:spcBef>
                <a:spcPts val="275"/>
              </a:spcBef>
            </a:pPr>
            <a:r>
              <a:rPr sz="2000" b="1" spc="-16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2021</a:t>
            </a:r>
            <a:r>
              <a:rPr sz="2000" b="1" spc="-1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000" b="1" spc="3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год</a:t>
            </a:r>
            <a:endParaRPr sz="20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28890" y="1734692"/>
            <a:ext cx="1290320" cy="60388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lang="ru-RU" sz="1400" b="1" spc="-5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33</a:t>
            </a:r>
            <a:r>
              <a:rPr sz="1400" b="1" spc="-4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400" b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участника</a:t>
            </a:r>
            <a:endParaRPr sz="1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47625">
              <a:lnSpc>
                <a:spcPct val="100000"/>
              </a:lnSpc>
              <a:spcBef>
                <a:spcPts val="275"/>
              </a:spcBef>
            </a:pPr>
            <a:r>
              <a:rPr sz="20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2024</a:t>
            </a:r>
            <a:r>
              <a:rPr sz="2000" b="1" spc="-6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000" b="1" spc="3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год</a:t>
            </a:r>
            <a:endParaRPr sz="20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218660" y="1316291"/>
            <a:ext cx="2955290" cy="11023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4999"/>
              </a:lnSpc>
            </a:pPr>
            <a:r>
              <a:rPr lang="ru-RU" sz="1400" b="1" spc="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47</a:t>
            </a:r>
            <a:r>
              <a:rPr sz="1400" b="1" spc="14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400" b="1" spc="1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участников</a:t>
            </a:r>
            <a:r>
              <a:rPr sz="1400" b="1" spc="15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400" b="1" spc="3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регионального </a:t>
            </a:r>
            <a:r>
              <a:rPr sz="14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этапа</a:t>
            </a:r>
            <a:r>
              <a:rPr sz="1400" b="1" spc="-1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400" b="1" spc="65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из</a:t>
            </a:r>
            <a:r>
              <a:rPr sz="1400" b="1" spc="20" dirty="0">
                <a:latin typeface="Montserrat" panose="020B0604020202020204" charset="-52"/>
                <a:cs typeface="Tahoma"/>
              </a:rPr>
              <a:t> </a:t>
            </a:r>
            <a:r>
              <a:rPr lang="ru-RU" sz="1400" b="1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22</a:t>
            </a:r>
            <a:r>
              <a:rPr sz="1400" b="1" spc="41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1400" b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образовательных </a:t>
            </a:r>
            <a:r>
              <a:rPr sz="1400" b="1" spc="4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организаций</a:t>
            </a:r>
            <a:endParaRPr sz="14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275"/>
              </a:spcBef>
            </a:pPr>
            <a:r>
              <a:rPr sz="2000" b="1" spc="-45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2025</a:t>
            </a:r>
            <a:r>
              <a:rPr sz="2000" b="1" spc="-8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 </a:t>
            </a:r>
            <a:r>
              <a:rPr sz="2000" b="1" spc="30" dirty="0">
                <a:solidFill>
                  <a:srgbClr val="FFC000"/>
                </a:solidFill>
                <a:latin typeface="Montserrat" panose="020B0604020202020204" charset="-52"/>
                <a:cs typeface="Tahoma"/>
              </a:rPr>
              <a:t>год</a:t>
            </a:r>
            <a:endParaRPr sz="2000" dirty="0">
              <a:latin typeface="Montserrat" panose="020B0604020202020204" charset="-52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140063" y="5138848"/>
            <a:ext cx="2978277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r>
              <a:rPr lang="ru-RU" sz="1000" b="1" spc="-10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Репалова</a:t>
            </a:r>
            <a:r>
              <a:rPr lang="ru-RU" sz="1000" b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Надежда</a:t>
            </a:r>
          </a:p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</a:t>
            </a:r>
            <a:r>
              <a:rPr lang="ru-RU" sz="1000" b="1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реподаватель</a:t>
            </a: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специальных </a:t>
            </a:r>
          </a:p>
          <a:p>
            <a:pPr marL="12700" marR="5080" algn="ctr">
              <a:lnSpc>
                <a:spcPct val="100000"/>
              </a:lnSpc>
            </a:pP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дисциплин </a:t>
            </a:r>
            <a:r>
              <a:rPr sz="1000" b="1" spc="305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ОГБПОУ «ТБМК»</a:t>
            </a: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37265" y="15201"/>
            <a:ext cx="1054785" cy="903897"/>
          </a:xfrm>
          <a:prstGeom prst="rect">
            <a:avLst/>
          </a:prstGeom>
        </p:spPr>
      </p:pic>
      <p:sp>
        <p:nvSpPr>
          <p:cNvPr id="30" name="object 27">
            <a:extLst>
              <a:ext uri="{FF2B5EF4-FFF2-40B4-BE49-F238E27FC236}">
                <a16:creationId xmlns:a16="http://schemas.microsoft.com/office/drawing/2014/main" id="{2D3060AE-5461-4AD4-B326-E20DBBE7F5C8}"/>
              </a:ext>
            </a:extLst>
          </p:cNvPr>
          <p:cNvSpPr txBox="1"/>
          <p:nvPr/>
        </p:nvSpPr>
        <p:spPr>
          <a:xfrm>
            <a:off x="2442410" y="5190603"/>
            <a:ext cx="2832403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r>
              <a:rPr lang="ru-RU" sz="1000" b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Науменко Анна</a:t>
            </a:r>
          </a:p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</a:t>
            </a:r>
            <a:r>
              <a:rPr lang="ru-RU" sz="1000" b="1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реподаватель</a:t>
            </a: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</a:p>
          <a:p>
            <a:pPr marL="12700" marR="5080" algn="ctr">
              <a:lnSpc>
                <a:spcPct val="100000"/>
              </a:lnSpc>
            </a:pP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ОГБПОУ «ТЭПК»</a:t>
            </a: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31" name="object 27">
            <a:extLst>
              <a:ext uri="{FF2B5EF4-FFF2-40B4-BE49-F238E27FC236}">
                <a16:creationId xmlns:a16="http://schemas.microsoft.com/office/drawing/2014/main" id="{8D6D5225-35CB-4B6B-883E-A16C714835F9}"/>
              </a:ext>
            </a:extLst>
          </p:cNvPr>
          <p:cNvSpPr txBox="1"/>
          <p:nvPr/>
        </p:nvSpPr>
        <p:spPr>
          <a:xfrm>
            <a:off x="6643318" y="5138848"/>
            <a:ext cx="2978277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r>
              <a:rPr lang="ru-RU" sz="1000" b="1" spc="-10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Нуруллин</a:t>
            </a:r>
            <a:r>
              <a:rPr lang="ru-RU" sz="1000" b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Алексей</a:t>
            </a:r>
          </a:p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преподаватель </a:t>
            </a:r>
          </a:p>
          <a:p>
            <a:pPr marL="12700" marR="5080" algn="ctr">
              <a:lnSpc>
                <a:spcPct val="100000"/>
              </a:lnSpc>
            </a:pP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ОГБПОУ «ТТВТС»</a:t>
            </a: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32" name="object 27">
            <a:extLst>
              <a:ext uri="{FF2B5EF4-FFF2-40B4-BE49-F238E27FC236}">
                <a16:creationId xmlns:a16="http://schemas.microsoft.com/office/drawing/2014/main" id="{743690C3-2D32-4152-9D56-629C9D1348F2}"/>
              </a:ext>
            </a:extLst>
          </p:cNvPr>
          <p:cNvSpPr txBox="1"/>
          <p:nvPr/>
        </p:nvSpPr>
        <p:spPr>
          <a:xfrm>
            <a:off x="4703373" y="5171525"/>
            <a:ext cx="2978277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r>
              <a:rPr lang="ru-RU" sz="1000" b="1" spc="-10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Будз</a:t>
            </a:r>
            <a:r>
              <a:rPr lang="ru-RU" sz="1000" b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Наталья</a:t>
            </a:r>
          </a:p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преподаватель </a:t>
            </a:r>
          </a:p>
          <a:p>
            <a:pPr marL="12700" marR="5080" algn="ctr">
              <a:lnSpc>
                <a:spcPct val="100000"/>
              </a:lnSpc>
            </a:pPr>
            <a:r>
              <a:rPr lang="ru-RU" sz="1000" b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ОГБПОУ «</a:t>
            </a:r>
            <a:r>
              <a:rPr lang="ru-RU" sz="1000" b="1" spc="20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АТпромИС</a:t>
            </a:r>
            <a:r>
              <a:rPr lang="ru-RU" sz="1000" b="1" spc="2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»</a:t>
            </a: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sp>
        <p:nvSpPr>
          <p:cNvPr id="33" name="object 27">
            <a:extLst>
              <a:ext uri="{FF2B5EF4-FFF2-40B4-BE49-F238E27FC236}">
                <a16:creationId xmlns:a16="http://schemas.microsoft.com/office/drawing/2014/main" id="{D996102D-C8A2-4C2F-9FB5-6FE28D567638}"/>
              </a:ext>
            </a:extLst>
          </p:cNvPr>
          <p:cNvSpPr txBox="1"/>
          <p:nvPr/>
        </p:nvSpPr>
        <p:spPr>
          <a:xfrm>
            <a:off x="-190720" y="5190603"/>
            <a:ext cx="3327709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r>
              <a:rPr lang="ru-RU" sz="1000" b="1" spc="-10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Мазенина Александра</a:t>
            </a:r>
          </a:p>
          <a:p>
            <a:pPr marL="622300" marR="614680" indent="350520">
              <a:lnSpc>
                <a:spcPct val="100000"/>
              </a:lnSpc>
              <a:spcBef>
                <a:spcPts val="95"/>
              </a:spcBef>
            </a:pP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п</a:t>
            </a:r>
            <a:r>
              <a:rPr lang="ru-RU" sz="1000" b="1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реподаватель</a:t>
            </a: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 </a:t>
            </a:r>
          </a:p>
          <a:p>
            <a:pPr marL="12700" marR="5080" algn="ctr">
              <a:lnSpc>
                <a:spcPct val="100000"/>
              </a:lnSpc>
            </a:pP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ОГБПОУ «</a:t>
            </a:r>
            <a:r>
              <a:rPr lang="ru-RU" sz="1000" b="1" dirty="0" err="1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ТомИнТех</a:t>
            </a:r>
            <a:r>
              <a:rPr lang="ru-RU" sz="1000" b="1" dirty="0">
                <a:solidFill>
                  <a:srgbClr val="002060"/>
                </a:solidFill>
                <a:latin typeface="Montserrat" panose="020B0604020202020204" charset="-52"/>
                <a:cs typeface="Tahoma"/>
              </a:rPr>
              <a:t>»</a:t>
            </a:r>
            <a:endParaRPr sz="1000" dirty="0">
              <a:solidFill>
                <a:srgbClr val="002060"/>
              </a:solidFill>
              <a:latin typeface="Montserrat" panose="020B0604020202020204" charset="-52"/>
              <a:cs typeface="Tahoma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F46CA59-BD8C-4AC6-ADC6-1FC1D66BB9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41" t="11091" r="31489" b="34357"/>
          <a:stretch/>
        </p:blipFill>
        <p:spPr>
          <a:xfrm>
            <a:off x="7425885" y="2812395"/>
            <a:ext cx="1696329" cy="1887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02276D5-CCDB-4B59-90B1-56826B5479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351" t="25294" r="35998" b="46270"/>
          <a:stretch/>
        </p:blipFill>
        <p:spPr>
          <a:xfrm>
            <a:off x="9812511" y="2796857"/>
            <a:ext cx="1767587" cy="1898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01B90C7-8D70-49A3-919C-9476287AC2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489" t="18889" r="39037" b="49831"/>
          <a:stretch/>
        </p:blipFill>
        <p:spPr>
          <a:xfrm>
            <a:off x="5095467" y="2806806"/>
            <a:ext cx="1767587" cy="1893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E203B3A-FBF0-4EFB-A3DD-C402310852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96" t="5555" r="14270" b="44934"/>
          <a:stretch/>
        </p:blipFill>
        <p:spPr>
          <a:xfrm>
            <a:off x="2802316" y="2801218"/>
            <a:ext cx="1767588" cy="1898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5728B5D8-3E9A-4651-A46B-A2EC1064DD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556" t="15251" r="48151" b="47167"/>
          <a:stretch/>
        </p:blipFill>
        <p:spPr>
          <a:xfrm>
            <a:off x="307979" y="2796857"/>
            <a:ext cx="1825255" cy="190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093857" y="4696658"/>
            <a:ext cx="1098550" cy="2161540"/>
          </a:xfrm>
          <a:custGeom>
            <a:avLst/>
            <a:gdLst/>
            <a:ahLst/>
            <a:cxnLst/>
            <a:rect l="l" t="t" r="r" b="b"/>
            <a:pathLst>
              <a:path w="1098550" h="2161540">
                <a:moveTo>
                  <a:pt x="1098142" y="0"/>
                </a:moveTo>
                <a:lnTo>
                  <a:pt x="0" y="2161340"/>
                </a:lnTo>
                <a:lnTo>
                  <a:pt x="1098142" y="2161340"/>
                </a:lnTo>
                <a:lnTo>
                  <a:pt x="1098142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14357" y="37108"/>
            <a:ext cx="628047" cy="821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990600" y="37108"/>
            <a:ext cx="11887200" cy="708142"/>
          </a:xfrm>
          <a:prstGeom prst="rect">
            <a:avLst/>
          </a:prstGeom>
        </p:spPr>
        <p:txBody>
          <a:bodyPr vert="horz" wrap="square" lIns="0" tIns="152653" rIns="0" bIns="0" rtlCol="0">
            <a:spAutoFit/>
          </a:bodyPr>
          <a:lstStyle/>
          <a:p>
            <a:pPr marL="2442845">
              <a:lnSpc>
                <a:spcPct val="100000"/>
              </a:lnSpc>
              <a:spcBef>
                <a:spcPts val="100"/>
              </a:spcBef>
            </a:pPr>
            <a:r>
              <a:rPr sz="3600" spc="50" dirty="0"/>
              <a:t>Нормативно-</a:t>
            </a:r>
            <a:r>
              <a:rPr sz="3600" dirty="0"/>
              <a:t>правовая</a:t>
            </a:r>
            <a:r>
              <a:rPr sz="3600" spc="270" dirty="0"/>
              <a:t> </a:t>
            </a:r>
            <a:r>
              <a:rPr sz="3600" dirty="0"/>
              <a:t>база</a:t>
            </a:r>
            <a:r>
              <a:rPr sz="3600" spc="250" dirty="0"/>
              <a:t> </a:t>
            </a:r>
            <a:r>
              <a:rPr sz="3600" spc="80" dirty="0"/>
              <a:t>конкурса</a:t>
            </a:r>
            <a:endParaRPr sz="3600" dirty="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8600" y="867815"/>
            <a:ext cx="4572000" cy="5286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4836" y="889833"/>
            <a:ext cx="4724400" cy="5242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328F96-3EE8-4852-B8AF-FA9A41127EC6}"/>
              </a:ext>
            </a:extLst>
          </p:cNvPr>
          <p:cNvSpPr/>
          <p:nvPr/>
        </p:nvSpPr>
        <p:spPr>
          <a:xfrm>
            <a:off x="4267200" y="6316158"/>
            <a:ext cx="69996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https://toipkro.ru/event-all/master-goda-2026</a:t>
            </a:r>
            <a:r>
              <a:rPr lang="en-US" sz="18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/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C71314-197A-4236-822E-BBA6DB6DC5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5600" y="2914656"/>
            <a:ext cx="1422651" cy="1422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513278"/>
            <a:ext cx="4924425" cy="1344930"/>
          </a:xfrm>
          <a:custGeom>
            <a:avLst/>
            <a:gdLst/>
            <a:ahLst/>
            <a:cxnLst/>
            <a:rect l="l" t="t" r="r" b="b"/>
            <a:pathLst>
              <a:path w="4924425" h="1344929">
                <a:moveTo>
                  <a:pt x="0" y="0"/>
                </a:moveTo>
                <a:lnTo>
                  <a:pt x="0" y="1224460"/>
                </a:lnTo>
                <a:lnTo>
                  <a:pt x="440363" y="1344719"/>
                </a:lnTo>
                <a:lnTo>
                  <a:pt x="4923996" y="1344719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5090" y="3124441"/>
            <a:ext cx="1897380" cy="3733800"/>
          </a:xfrm>
          <a:custGeom>
            <a:avLst/>
            <a:gdLst/>
            <a:ahLst/>
            <a:cxnLst/>
            <a:rect l="l" t="t" r="r" b="b"/>
            <a:pathLst>
              <a:path w="1897379" h="3733800">
                <a:moveTo>
                  <a:pt x="1896909" y="0"/>
                </a:moveTo>
                <a:lnTo>
                  <a:pt x="0" y="3733558"/>
                </a:lnTo>
                <a:lnTo>
                  <a:pt x="1324913" y="3733558"/>
                </a:lnTo>
                <a:lnTo>
                  <a:pt x="1896909" y="2607722"/>
                </a:lnTo>
                <a:lnTo>
                  <a:pt x="1896909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14357" y="37108"/>
            <a:ext cx="628047" cy="82134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-439820" y="291739"/>
            <a:ext cx="122682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5580" algn="ctr">
              <a:lnSpc>
                <a:spcPct val="100000"/>
              </a:lnSpc>
              <a:spcBef>
                <a:spcPts val="100"/>
              </a:spcBef>
            </a:pPr>
            <a:r>
              <a:rPr sz="3600" spc="50" dirty="0"/>
              <a:t>Нормативно-</a:t>
            </a:r>
            <a:r>
              <a:rPr sz="3600" dirty="0"/>
              <a:t>правовая</a:t>
            </a:r>
            <a:r>
              <a:rPr sz="3600" spc="270" dirty="0"/>
              <a:t> </a:t>
            </a:r>
            <a:r>
              <a:rPr sz="3600" dirty="0"/>
              <a:t>база</a:t>
            </a:r>
            <a:r>
              <a:rPr sz="3600" spc="250" dirty="0"/>
              <a:t> </a:t>
            </a:r>
            <a:r>
              <a:rPr sz="3600" spc="80" dirty="0"/>
              <a:t>конкурса</a:t>
            </a:r>
            <a:endParaRPr sz="3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B0A8F0-9EE2-41F5-A61F-84EEBFFF7E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74" t="7777" r="26875" b="5071"/>
          <a:stretch/>
        </p:blipFill>
        <p:spPr>
          <a:xfrm>
            <a:off x="3429000" y="930918"/>
            <a:ext cx="5029200" cy="5635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9D4581-C3E5-471C-BF57-2A0908134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458" y="1558523"/>
            <a:ext cx="3352488" cy="2233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83FFD2E-4D88-4A8B-AC9D-48AD497EA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ЭТАПЫ КОНКУРСА: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8B65D8-001F-4A3F-9772-CC95D003A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563" y="1580053"/>
            <a:ext cx="3318557" cy="2219856"/>
          </a:xfrm>
          <a:prstGeom prst="rect">
            <a:avLst/>
          </a:prstGeom>
        </p:spPr>
      </p:pic>
      <p:sp>
        <p:nvSpPr>
          <p:cNvPr id="7" name="Rectangle: Rounded Corners 39">
            <a:extLst>
              <a:ext uri="{FF2B5EF4-FFF2-40B4-BE49-F238E27FC236}">
                <a16:creationId xmlns:a16="http://schemas.microsoft.com/office/drawing/2014/main" id="{C1A0BFD2-0C56-4783-91D5-205A25908CED}"/>
              </a:ext>
            </a:extLst>
          </p:cNvPr>
          <p:cNvSpPr/>
          <p:nvPr/>
        </p:nvSpPr>
        <p:spPr>
          <a:xfrm>
            <a:off x="577212" y="1580053"/>
            <a:ext cx="3365425" cy="2233776"/>
          </a:xfrm>
          <a:prstGeom prst="roundRect">
            <a:avLst>
              <a:gd name="adj" fmla="val 9859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rtl="0">
              <a:buClr>
                <a:srgbClr val="000000"/>
              </a:buClr>
            </a:pPr>
            <a:endParaRPr lang="ru-RU" sz="1867">
              <a:solidFill>
                <a:srgbClr val="FFFFFF"/>
              </a:solidFill>
              <a:latin typeface="Montserrat"/>
              <a:sym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DF1E0-594E-4465-B758-582D6DA82960}"/>
              </a:ext>
            </a:extLst>
          </p:cNvPr>
          <p:cNvSpPr txBox="1"/>
          <p:nvPr/>
        </p:nvSpPr>
        <p:spPr>
          <a:xfrm>
            <a:off x="8570227" y="4070275"/>
            <a:ext cx="3395839" cy="225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ru-RU" sz="1467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28.09.2026 – 02.10.2026 г.</a:t>
            </a:r>
            <a:r>
              <a:rPr lang="en-US" sz="1467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  </a:t>
            </a:r>
            <a:endParaRPr lang="ru-RU" sz="1467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D8C7CE-6CC4-4844-83C5-CE91D2751B6F}"/>
              </a:ext>
            </a:extLst>
          </p:cNvPr>
          <p:cNvSpPr txBox="1"/>
          <p:nvPr/>
        </p:nvSpPr>
        <p:spPr>
          <a:xfrm>
            <a:off x="599580" y="4171948"/>
            <a:ext cx="3299275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ru-RU" sz="14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02.02.2026 - 25.02.2026 г. – приём заявок.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F3D050-2072-44EF-84AE-C5CFBD58D911}"/>
              </a:ext>
            </a:extLst>
          </p:cNvPr>
          <p:cNvSpPr txBox="1"/>
          <p:nvPr/>
        </p:nvSpPr>
        <p:spPr>
          <a:xfrm>
            <a:off x="4242558" y="4076719"/>
            <a:ext cx="4121142" cy="1077218"/>
          </a:xfrm>
          <a:prstGeom prst="rect">
            <a:avLst/>
          </a:prstGeom>
          <a:noFill/>
          <a:effectLst/>
        </p:spPr>
        <p:txBody>
          <a:bodyPr wrap="square" lIns="0" tIns="0" rIns="0" bIns="0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ru-RU" sz="14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01.03.2026 – 20.03.2026 г. – выполнение мероприятий № 1 и № 2;</a:t>
            </a:r>
          </a:p>
          <a:p>
            <a:pPr algn="l" defTabSz="1219170" rtl="0">
              <a:buClr>
                <a:srgbClr val="000000"/>
              </a:buClr>
            </a:pPr>
            <a:r>
              <a:rPr lang="ru-RU" sz="14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23.03.2026 – 27.03.2026 г. – оценивание мероприятий № 1 и № 2 конкурсной комиссией;</a:t>
            </a:r>
          </a:p>
          <a:p>
            <a:pPr algn="l" defTabSz="1219170" rtl="0">
              <a:buClr>
                <a:srgbClr val="000000"/>
              </a:buClr>
            </a:pPr>
            <a:r>
              <a:rPr lang="ru-RU" sz="14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до 1 апреля 2026 г. – награждение победителей.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DA6D00AA-22C2-4C5E-A804-D0BC17282163}"/>
              </a:ext>
            </a:extLst>
          </p:cNvPr>
          <p:cNvCxnSpPr>
            <a:cxnSpLocks/>
          </p:cNvCxnSpPr>
          <p:nvPr/>
        </p:nvCxnSpPr>
        <p:spPr>
          <a:xfrm>
            <a:off x="579122" y="3982033"/>
            <a:ext cx="10949999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peech Bubble: Rectangle with Corners Rounded 32">
            <a:extLst>
              <a:ext uri="{FF2B5EF4-FFF2-40B4-BE49-F238E27FC236}">
                <a16:creationId xmlns:a16="http://schemas.microsoft.com/office/drawing/2014/main" id="{456C2E61-50B6-4044-A8D6-FFC503544784}"/>
              </a:ext>
            </a:extLst>
          </p:cNvPr>
          <p:cNvSpPr/>
          <p:nvPr/>
        </p:nvSpPr>
        <p:spPr>
          <a:xfrm>
            <a:off x="557174" y="1151461"/>
            <a:ext cx="3375729" cy="340519"/>
          </a:xfrm>
          <a:prstGeom prst="wedgeRoundRectCallout">
            <a:avLst>
              <a:gd name="adj1" fmla="val -33473"/>
              <a:gd name="adj2" fmla="val 97726"/>
              <a:gd name="adj3" fmla="val 16667"/>
            </a:avLst>
          </a:prstGeom>
          <a:solidFill>
            <a:srgbClr val="F5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tlCol="0" anchor="ctr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ru-RU" sz="1400" b="1">
                <a:solidFill>
                  <a:srgbClr val="000000"/>
                </a:solidFill>
                <a:latin typeface="Montserrat"/>
                <a:sym typeface="Arial" panose="020B0604020202020204" pitchFamily="34" charset="0"/>
              </a:rPr>
              <a:t>ОТБОРОЧНЫЙ ЭТАП</a:t>
            </a:r>
            <a:endParaRPr lang="ru-RU" sz="1400" b="1" dirty="0">
              <a:solidFill>
                <a:srgbClr val="000000"/>
              </a:solidFill>
              <a:latin typeface="Montserrat"/>
              <a:sym typeface="Arial" panose="020B0604020202020204" pitchFamily="34" charset="0"/>
            </a:endParaRPr>
          </a:p>
        </p:txBody>
      </p:sp>
      <p:sp>
        <p:nvSpPr>
          <p:cNvPr id="14" name="Speech Bubble: Rectangle with Corners Rounded 34">
            <a:extLst>
              <a:ext uri="{FF2B5EF4-FFF2-40B4-BE49-F238E27FC236}">
                <a16:creationId xmlns:a16="http://schemas.microsoft.com/office/drawing/2014/main" id="{E7E565A1-7D59-446E-AD21-DBAEAE6C0C3D}"/>
              </a:ext>
            </a:extLst>
          </p:cNvPr>
          <p:cNvSpPr/>
          <p:nvPr/>
        </p:nvSpPr>
        <p:spPr>
          <a:xfrm>
            <a:off x="4476499" y="1151461"/>
            <a:ext cx="3223816" cy="340519"/>
          </a:xfrm>
          <a:prstGeom prst="wedgeRoundRectCallout">
            <a:avLst>
              <a:gd name="adj1" fmla="val -33545"/>
              <a:gd name="adj2" fmla="val 104484"/>
              <a:gd name="adj3" fmla="val 16667"/>
            </a:avLst>
          </a:prstGeom>
          <a:solidFill>
            <a:srgbClr val="F5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tlCol="0" anchor="ctr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ru-RU" sz="1400" b="1" dirty="0">
                <a:solidFill>
                  <a:srgbClr val="000000"/>
                </a:solidFill>
                <a:latin typeface="Montserrat"/>
                <a:sym typeface="Arial" panose="020B0604020202020204" pitchFamily="34" charset="0"/>
              </a:rPr>
              <a:t>РЕГИОНАЛЬНЫЙ ЭТАП</a:t>
            </a:r>
          </a:p>
        </p:txBody>
      </p:sp>
      <p:sp>
        <p:nvSpPr>
          <p:cNvPr id="15" name="Speech Bubble: Rectangle with Corners Rounded 36">
            <a:extLst>
              <a:ext uri="{FF2B5EF4-FFF2-40B4-BE49-F238E27FC236}">
                <a16:creationId xmlns:a16="http://schemas.microsoft.com/office/drawing/2014/main" id="{3F5BE11A-A0E2-4C08-B58A-B9878F397DA9}"/>
              </a:ext>
            </a:extLst>
          </p:cNvPr>
          <p:cNvSpPr/>
          <p:nvPr/>
        </p:nvSpPr>
        <p:spPr>
          <a:xfrm>
            <a:off x="8210563" y="1151461"/>
            <a:ext cx="3318557" cy="340519"/>
          </a:xfrm>
          <a:prstGeom prst="wedgeRoundRectCallout">
            <a:avLst>
              <a:gd name="adj1" fmla="val -32890"/>
              <a:gd name="adj2" fmla="val 107863"/>
              <a:gd name="adj3" fmla="val 16667"/>
            </a:avLst>
          </a:prstGeom>
          <a:solidFill>
            <a:srgbClr val="F5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tlCol="0" anchor="ctr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ru-RU" sz="1400" b="1" dirty="0">
                <a:solidFill>
                  <a:srgbClr val="000000"/>
                </a:solidFill>
                <a:latin typeface="Montserrat"/>
                <a:sym typeface="Arial" panose="020B0604020202020204" pitchFamily="34" charset="0"/>
              </a:rPr>
              <a:t>ФИНАЛЬНЫЙ ЭТАП</a:t>
            </a:r>
          </a:p>
        </p:txBody>
      </p:sp>
      <p:sp>
        <p:nvSpPr>
          <p:cNvPr id="16" name="Rectangle: Rounded Corners 6">
            <a:extLst>
              <a:ext uri="{FF2B5EF4-FFF2-40B4-BE49-F238E27FC236}">
                <a16:creationId xmlns:a16="http://schemas.microsoft.com/office/drawing/2014/main" id="{83FE666C-401A-41DC-BDBC-BBF9157F9C58}"/>
              </a:ext>
            </a:extLst>
          </p:cNvPr>
          <p:cNvSpPr/>
          <p:nvPr/>
        </p:nvSpPr>
        <p:spPr>
          <a:xfrm>
            <a:off x="577211" y="3892700"/>
            <a:ext cx="178667" cy="178667"/>
          </a:xfrm>
          <a:prstGeom prst="roundRect">
            <a:avLst/>
          </a:prstGeom>
          <a:solidFill>
            <a:srgbClr val="F5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rtl="0">
              <a:buClr>
                <a:srgbClr val="000000"/>
              </a:buClr>
            </a:pPr>
            <a:endParaRPr lang="ru-RU" sz="1867">
              <a:solidFill>
                <a:srgbClr val="FFFFFF"/>
              </a:solidFill>
              <a:latin typeface="Montserrat"/>
              <a:sym typeface="Arial" panose="020B0604020202020204" pitchFamily="34" charset="0"/>
            </a:endParaRPr>
          </a:p>
        </p:txBody>
      </p:sp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E9D2EC7A-0685-4D97-9A5B-D5ACAE0BB674}"/>
              </a:ext>
            </a:extLst>
          </p:cNvPr>
          <p:cNvSpPr/>
          <p:nvPr/>
        </p:nvSpPr>
        <p:spPr>
          <a:xfrm>
            <a:off x="4466389" y="3892700"/>
            <a:ext cx="178667" cy="178667"/>
          </a:xfrm>
          <a:prstGeom prst="roundRect">
            <a:avLst/>
          </a:prstGeom>
          <a:solidFill>
            <a:srgbClr val="F5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rtl="0">
              <a:buClr>
                <a:srgbClr val="000000"/>
              </a:buClr>
            </a:pPr>
            <a:endParaRPr lang="ru-RU" sz="1867">
              <a:solidFill>
                <a:srgbClr val="FFFFFF"/>
              </a:solidFill>
              <a:latin typeface="Montserrat"/>
              <a:sym typeface="Arial" panose="020B0604020202020204" pitchFamily="34" charset="0"/>
            </a:endParaRPr>
          </a:p>
        </p:txBody>
      </p:sp>
      <p:sp>
        <p:nvSpPr>
          <p:cNvPr id="18" name="Rectangle: Rounded Corners 8">
            <a:extLst>
              <a:ext uri="{FF2B5EF4-FFF2-40B4-BE49-F238E27FC236}">
                <a16:creationId xmlns:a16="http://schemas.microsoft.com/office/drawing/2014/main" id="{70C20AF3-22B6-4AD8-896C-870BDA238C69}"/>
              </a:ext>
            </a:extLst>
          </p:cNvPr>
          <p:cNvSpPr/>
          <p:nvPr/>
        </p:nvSpPr>
        <p:spPr>
          <a:xfrm>
            <a:off x="8197225" y="3892700"/>
            <a:ext cx="178667" cy="178667"/>
          </a:xfrm>
          <a:prstGeom prst="roundRect">
            <a:avLst/>
          </a:prstGeom>
          <a:solidFill>
            <a:srgbClr val="F5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rtl="0">
              <a:buClr>
                <a:srgbClr val="000000"/>
              </a:buClr>
            </a:pPr>
            <a:endParaRPr lang="ru-RU" sz="1867">
              <a:solidFill>
                <a:srgbClr val="FFFFFF"/>
              </a:solidFill>
              <a:latin typeface="Montserrat"/>
              <a:sym typeface="Arial" panose="020B0604020202020204" pitchFamily="34" charset="0"/>
            </a:endParaRPr>
          </a:p>
        </p:txBody>
      </p:sp>
      <p:sp>
        <p:nvSpPr>
          <p:cNvPr id="21" name="Google Shape;411;p51">
            <a:extLst>
              <a:ext uri="{FF2B5EF4-FFF2-40B4-BE49-F238E27FC236}">
                <a16:creationId xmlns:a16="http://schemas.microsoft.com/office/drawing/2014/main" id="{01766229-F67C-43C4-90C5-7FD0B04C1C32}"/>
              </a:ext>
            </a:extLst>
          </p:cNvPr>
          <p:cNvSpPr/>
          <p:nvPr/>
        </p:nvSpPr>
        <p:spPr>
          <a:xfrm>
            <a:off x="1254359" y="5647653"/>
            <a:ext cx="7124581" cy="811210"/>
          </a:xfrm>
          <a:prstGeom prst="roundRect">
            <a:avLst>
              <a:gd name="adj" fmla="val 5780"/>
            </a:avLst>
          </a:prstGeom>
          <a:solidFill>
            <a:schemeClr val="bg1"/>
          </a:solidFill>
          <a:ln w="12700" cap="flat" cmpd="sng">
            <a:solidFill>
              <a:srgbClr val="F5D7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36000" tIns="0" rIns="240000" bIns="144000" anchor="ctr">
            <a:noAutofit/>
          </a:bodyPr>
          <a:lstStyle/>
          <a:p>
            <a:pPr algn="l" defTabSz="1219170" rtl="0">
              <a:spcBef>
                <a:spcPts val="800"/>
              </a:spcBef>
              <a:buClr>
                <a:srgbClr val="000000"/>
              </a:buClr>
            </a:pPr>
            <a:r>
              <a:rPr lang="ru-RU" sz="1600" b="1" dirty="0">
                <a:solidFill>
                  <a:srgbClr val="000000"/>
                </a:solidFill>
                <a:latin typeface="Montserrat" pitchFamily="2" charset="-52"/>
                <a:cs typeface="Arial" panose="020B0604020202020204" pitchFamily="34" charset="0"/>
                <a:sym typeface="Arial" panose="020B0604020202020204" pitchFamily="34" charset="0"/>
              </a:rPr>
              <a:t>Заявки от педагогов на участие в конкурсе </a:t>
            </a:r>
            <a:br>
              <a:rPr lang="ru-RU" sz="1600" b="1" dirty="0">
                <a:solidFill>
                  <a:srgbClr val="000000"/>
                </a:solidFill>
                <a:latin typeface="Montserrat" pitchFamily="2" charset="-52"/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ru-RU" sz="1600" b="1" dirty="0">
                <a:solidFill>
                  <a:srgbClr val="000000"/>
                </a:solidFill>
                <a:latin typeface="Montserrat" pitchFamily="2" charset="-52"/>
                <a:cs typeface="Arial" panose="020B0604020202020204" pitchFamily="34" charset="0"/>
                <a:sym typeface="Arial" panose="020B0604020202020204" pitchFamily="34" charset="0"/>
              </a:rPr>
              <a:t>направляются региональному оператору Конкурса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250688-1376-4508-AD9F-AE4F1C3B76AA}"/>
              </a:ext>
            </a:extLst>
          </p:cNvPr>
          <p:cNvSpPr/>
          <p:nvPr/>
        </p:nvSpPr>
        <p:spPr>
          <a:xfrm>
            <a:off x="8101579" y="4284752"/>
            <a:ext cx="34275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 Ямало-Ненецком автономном округе</a:t>
            </a:r>
            <a:endParaRPr lang="en-US" sz="14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14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г. Новый Уренгой)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66902E-15B6-4F83-910E-8600CCEB14F8}"/>
              </a:ext>
            </a:extLst>
          </p:cNvPr>
          <p:cNvSpPr txBox="1"/>
          <p:nvPr/>
        </p:nvSpPr>
        <p:spPr>
          <a:xfrm>
            <a:off x="451526" y="4656427"/>
            <a:ext cx="361679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 algn="l" defTabSz="1219170" rtl="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мастера производственного обучения;</a:t>
            </a:r>
          </a:p>
          <a:p>
            <a:pPr marL="285750" indent="-285750" algn="l" defTabSz="1219170" rtl="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преподаватели.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C83239-1E6B-41C1-8916-F6C89538BFC6}"/>
              </a:ext>
            </a:extLst>
          </p:cNvPr>
          <p:cNvSpPr txBox="1"/>
          <p:nvPr/>
        </p:nvSpPr>
        <p:spPr>
          <a:xfrm>
            <a:off x="4615479" y="5299477"/>
            <a:ext cx="3375299" cy="215444"/>
          </a:xfrm>
          <a:prstGeom prst="rect">
            <a:avLst/>
          </a:prstGeom>
          <a:noFill/>
          <a:effectLst/>
        </p:spPr>
        <p:txBody>
          <a:bodyPr wrap="square" lIns="0" tIns="0" rIns="0" bIns="0">
            <a:spAutoFit/>
          </a:bodyPr>
          <a:lstStyle/>
          <a:p>
            <a:pPr algn="l" defTabSz="1219170" rtl="0">
              <a:buClr>
                <a:srgbClr val="000000"/>
              </a:buClr>
            </a:pPr>
            <a:r>
              <a:rPr lang="ru-RU" sz="14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даты находятся на согласовании</a:t>
            </a:r>
          </a:p>
        </p:txBody>
      </p:sp>
    </p:spTree>
    <p:extLst>
      <p:ext uri="{BB962C8B-B14F-4D97-AF65-F5344CB8AC3E}">
        <p14:creationId xmlns:p14="http://schemas.microsoft.com/office/powerpoint/2010/main" val="237253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948603" y="4410772"/>
            <a:ext cx="1243965" cy="2447290"/>
          </a:xfrm>
          <a:custGeom>
            <a:avLst/>
            <a:gdLst/>
            <a:ahLst/>
            <a:cxnLst/>
            <a:rect l="l" t="t" r="r" b="b"/>
            <a:pathLst>
              <a:path w="1243965" h="2447290">
                <a:moveTo>
                  <a:pt x="1243396" y="0"/>
                </a:moveTo>
                <a:lnTo>
                  <a:pt x="0" y="2447226"/>
                </a:lnTo>
                <a:lnTo>
                  <a:pt x="1243396" y="2447226"/>
                </a:lnTo>
                <a:lnTo>
                  <a:pt x="1243396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14357" y="37108"/>
            <a:ext cx="628047" cy="82134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3957" y="184109"/>
            <a:ext cx="10942320" cy="1039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0660">
              <a:lnSpc>
                <a:spcPct val="115199"/>
              </a:lnSpc>
              <a:spcBef>
                <a:spcPts val="95"/>
              </a:spcBef>
              <a:tabLst>
                <a:tab pos="8888095" algn="l"/>
              </a:tabLst>
            </a:pPr>
            <a:r>
              <a:rPr sz="2000" spc="50" dirty="0">
                <a:solidFill>
                  <a:srgbClr val="002060"/>
                </a:solidFill>
              </a:rPr>
              <a:t>Для</a:t>
            </a:r>
            <a:r>
              <a:rPr sz="2000" spc="-10" dirty="0">
                <a:solidFill>
                  <a:srgbClr val="002060"/>
                </a:solidFill>
              </a:rPr>
              <a:t> </a:t>
            </a:r>
            <a:r>
              <a:rPr sz="2000" spc="55" dirty="0">
                <a:solidFill>
                  <a:srgbClr val="002060"/>
                </a:solidFill>
              </a:rPr>
              <a:t>участия</a:t>
            </a:r>
            <a:r>
              <a:rPr sz="2000" spc="-20" dirty="0">
                <a:solidFill>
                  <a:srgbClr val="002060"/>
                </a:solidFill>
              </a:rPr>
              <a:t> </a:t>
            </a:r>
            <a:r>
              <a:rPr sz="2000" dirty="0">
                <a:solidFill>
                  <a:srgbClr val="002060"/>
                </a:solidFill>
              </a:rPr>
              <a:t>в</a:t>
            </a:r>
            <a:r>
              <a:rPr sz="2000" spc="10" dirty="0">
                <a:solidFill>
                  <a:srgbClr val="002060"/>
                </a:solidFill>
              </a:rPr>
              <a:t> </a:t>
            </a:r>
            <a:r>
              <a:rPr sz="2000" spc="-310" dirty="0">
                <a:solidFill>
                  <a:srgbClr val="002060"/>
                </a:solidFill>
              </a:rPr>
              <a:t>I</a:t>
            </a:r>
            <a:r>
              <a:rPr sz="2000" spc="-10" dirty="0">
                <a:solidFill>
                  <a:srgbClr val="002060"/>
                </a:solidFill>
              </a:rPr>
              <a:t> </a:t>
            </a:r>
            <a:r>
              <a:rPr sz="2000" spc="65" dirty="0">
                <a:solidFill>
                  <a:srgbClr val="002060"/>
                </a:solidFill>
              </a:rPr>
              <a:t>этапе</a:t>
            </a:r>
            <a:r>
              <a:rPr sz="2000" dirty="0">
                <a:solidFill>
                  <a:srgbClr val="002060"/>
                </a:solidFill>
              </a:rPr>
              <a:t> (отборочном)</a:t>
            </a:r>
            <a:r>
              <a:rPr sz="2000" spc="-10" dirty="0">
                <a:solidFill>
                  <a:srgbClr val="002060"/>
                </a:solidFill>
              </a:rPr>
              <a:t> </a:t>
            </a:r>
            <a:r>
              <a:rPr lang="ru-RU" sz="2000" spc="75" dirty="0">
                <a:solidFill>
                  <a:srgbClr val="002060"/>
                </a:solidFill>
              </a:rPr>
              <a:t>К</a:t>
            </a:r>
            <a:r>
              <a:rPr sz="2000" spc="75" dirty="0" err="1">
                <a:solidFill>
                  <a:srgbClr val="002060"/>
                </a:solidFill>
              </a:rPr>
              <a:t>онкурса</a:t>
            </a:r>
            <a:r>
              <a:rPr sz="2000" spc="15" dirty="0">
                <a:solidFill>
                  <a:srgbClr val="00206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-</a:t>
            </a:r>
            <a:r>
              <a:rPr sz="2000" spc="-5" dirty="0">
                <a:solidFill>
                  <a:srgbClr val="000000"/>
                </a:solidFill>
              </a:rPr>
              <a:t> </a:t>
            </a:r>
            <a:r>
              <a:rPr sz="2000" spc="85" dirty="0" err="1"/>
              <a:t>до</a:t>
            </a:r>
            <a:r>
              <a:rPr sz="2000" spc="5" dirty="0"/>
              <a:t> </a:t>
            </a:r>
            <a:r>
              <a:rPr lang="ru-RU" sz="2000" spc="-95" dirty="0"/>
              <a:t>25</a:t>
            </a:r>
            <a:r>
              <a:rPr sz="2000" spc="-95" dirty="0"/>
              <a:t>.02.2026</a:t>
            </a:r>
            <a:r>
              <a:rPr sz="2000" spc="-25" dirty="0"/>
              <a:t> г.</a:t>
            </a:r>
            <a:br>
              <a:rPr lang="ru-RU" sz="2000" spc="-25" dirty="0"/>
            </a:br>
            <a:br>
              <a:rPr lang="ru-RU" sz="2000" spc="-25" dirty="0"/>
            </a:br>
            <a:r>
              <a:rPr sz="2000" spc="-25" dirty="0"/>
              <a:t> </a:t>
            </a:r>
            <a:r>
              <a:rPr lang="ru-RU" sz="2000" spc="-25" dirty="0"/>
              <a:t>    </a:t>
            </a:r>
            <a:r>
              <a:rPr sz="1600" spc="65" dirty="0" err="1">
                <a:solidFill>
                  <a:srgbClr val="002060"/>
                </a:solidFill>
              </a:rPr>
              <a:t>участник</a:t>
            </a:r>
            <a:r>
              <a:rPr sz="1600" spc="-40" dirty="0">
                <a:solidFill>
                  <a:srgbClr val="002060"/>
                </a:solidFill>
              </a:rPr>
              <a:t> </a:t>
            </a:r>
            <a:r>
              <a:rPr sz="1600" spc="50" dirty="0" err="1"/>
              <a:t>заполняет</a:t>
            </a:r>
            <a:r>
              <a:rPr sz="1600" spc="-10" dirty="0">
                <a:solidFill>
                  <a:srgbClr val="002060"/>
                </a:solidFill>
              </a:rPr>
              <a:t> </a:t>
            </a:r>
            <a:r>
              <a:rPr sz="1600" spc="45" dirty="0" err="1">
                <a:solidFill>
                  <a:srgbClr val="002060"/>
                </a:solidFill>
              </a:rPr>
              <a:t>форму</a:t>
            </a:r>
            <a:r>
              <a:rPr lang="en-US" sz="1600" spc="45" dirty="0">
                <a:solidFill>
                  <a:srgbClr val="002060"/>
                </a:solidFill>
              </a:rPr>
              <a:t> </a:t>
            </a:r>
            <a:r>
              <a:rPr sz="1600" spc="60" dirty="0" err="1">
                <a:solidFill>
                  <a:srgbClr val="002060"/>
                </a:solidFill>
              </a:rPr>
              <a:t>по</a:t>
            </a:r>
            <a:r>
              <a:rPr sz="1600" spc="-10" dirty="0">
                <a:solidFill>
                  <a:srgbClr val="002060"/>
                </a:solidFill>
              </a:rPr>
              <a:t> ссылке: </a:t>
            </a:r>
            <a:r>
              <a:rPr lang="ru-RU" sz="1600" dirty="0"/>
              <a:t>https://quick.apkpro.ru/poll/148974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5800" y="1373505"/>
            <a:ext cx="9056261" cy="474040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>
              <a:spcBef>
                <a:spcPts val="285"/>
              </a:spcBef>
            </a:pPr>
            <a:r>
              <a:rPr lang="ru-RU" sz="1600" b="1" spc="114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b="1" spc="13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направляет</a:t>
            </a:r>
            <a:r>
              <a:rPr sz="1600" b="1" spc="114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документы</a:t>
            </a:r>
            <a:r>
              <a:rPr sz="1600" b="1" spc="9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7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региональному</a:t>
            </a:r>
            <a:r>
              <a:rPr sz="1600" b="1" spc="1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оператору</a:t>
            </a:r>
            <a:r>
              <a:rPr lang="ru-RU" sz="16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spc="-1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 адресу </a:t>
            </a:r>
            <a:r>
              <a:rPr lang="en-US" sz="1600" b="1" spc="-1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sav@toipkro.ru</a:t>
            </a:r>
            <a:r>
              <a:rPr sz="16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sz="16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indent="-456565">
              <a:spcBef>
                <a:spcPts val="195"/>
              </a:spcBef>
              <a:buFont typeface="Wingdings"/>
              <a:buChar char=""/>
              <a:tabLst>
                <a:tab pos="469265" algn="l"/>
              </a:tabLst>
            </a:pPr>
            <a:r>
              <a:rPr sz="1600" b="1" u="sng" spc="55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заявк</a:t>
            </a:r>
            <a:r>
              <a:rPr lang="ru-RU" sz="1600" b="1" u="sng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sz="1600" b="1" u="sng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u="sng" spc="5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u="sng" spc="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u="sng" spc="6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отборочный</a:t>
            </a:r>
            <a:r>
              <a:rPr sz="1600" u="sng" spc="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u="sng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этап</a:t>
            </a:r>
            <a:r>
              <a:rPr sz="1600" u="sng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r>
              <a:rPr lang="ru-RU" sz="1600" u="sng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sz="1600" u="sng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9265" indent="-456565">
              <a:buFont typeface="Wingdings"/>
              <a:buChar char=""/>
              <a:tabLst>
                <a:tab pos="469265" algn="l"/>
              </a:tabLst>
            </a:pPr>
            <a:r>
              <a:rPr sz="1600" b="1" u="sng" spc="7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согласие</a:t>
            </a:r>
            <a:r>
              <a:rPr sz="1600" b="1" u="sng" spc="-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u="sng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u="sng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u="sng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обработку</a:t>
            </a:r>
            <a:r>
              <a:rPr sz="1600" u="sng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u="sng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персональных</a:t>
            </a:r>
            <a:r>
              <a:rPr sz="1600" u="sng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данных;</a:t>
            </a:r>
            <a:endParaRPr sz="1600" u="sng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26720" indent="-414020">
              <a:buFont typeface="Wingdings"/>
              <a:buChar char=""/>
              <a:tabLst>
                <a:tab pos="426720" algn="l"/>
              </a:tabLst>
            </a:pP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документы,</a:t>
            </a:r>
            <a:r>
              <a:rPr sz="1600" spc="-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подтверждающие</a:t>
            </a:r>
            <a:r>
              <a:rPr sz="1600" spc="-1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65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наличие</a:t>
            </a:r>
            <a:r>
              <a:rPr sz="1600" b="1" spc="-2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9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достижений</a:t>
            </a:r>
            <a:r>
              <a:rPr sz="1600" b="1" spc="-1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за</a:t>
            </a:r>
            <a:r>
              <a:rPr sz="1600" b="1" spc="-2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sz="1600" b="1" spc="-5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b="1" spc="-10" dirty="0" err="1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года</a:t>
            </a:r>
            <a:r>
              <a:rPr lang="ru-RU" sz="1600" b="1" spc="-10" dirty="0">
                <a:solidFill>
                  <a:srgbClr val="FFC00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2700">
              <a:tabLst>
                <a:tab pos="426720" algn="l"/>
              </a:tabLst>
            </a:pPr>
            <a:r>
              <a:rPr lang="ru-RU" sz="16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(оформляется на официальном бланке образовательной организации; </a:t>
            </a:r>
          </a:p>
          <a:p>
            <a:pPr marL="12700">
              <a:tabLst>
                <a:tab pos="426720" algn="l"/>
              </a:tabLst>
            </a:pPr>
            <a:r>
              <a:rPr lang="ru-RU" sz="16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копии документов, подтверждающих наличие достижений должны быть </a:t>
            </a:r>
          </a:p>
          <a:p>
            <a:pPr marL="12700">
              <a:tabLst>
                <a:tab pos="426720" algn="l"/>
              </a:tabLst>
            </a:pPr>
            <a:r>
              <a:rPr lang="ru-RU" sz="16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заверены подписью руководителя и печатью)</a:t>
            </a:r>
            <a:r>
              <a:rPr sz="1600" b="1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sz="16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21690" marR="5715" lvl="1" indent="-271780">
              <a:spcBef>
                <a:spcPts val="20"/>
              </a:spcBef>
              <a:buFont typeface="Wingdings"/>
              <a:buChar char=""/>
              <a:tabLst>
                <a:tab pos="821690" algn="l"/>
              </a:tabLst>
            </a:pPr>
            <a:r>
              <a:rPr sz="16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наличие</a:t>
            </a:r>
            <a:r>
              <a:rPr sz="1600" spc="2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выпускников,</a:t>
            </a:r>
            <a:r>
              <a:rPr sz="1600" spc="2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успешно</a:t>
            </a:r>
            <a:r>
              <a:rPr sz="1600" spc="25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прошедших</a:t>
            </a:r>
            <a:r>
              <a:rPr sz="1600" spc="2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государственную</a:t>
            </a:r>
            <a:r>
              <a:rPr sz="1600" spc="25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итоговую</a:t>
            </a:r>
            <a:r>
              <a:rPr sz="1600" spc="2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аттестацию,</a:t>
            </a:r>
            <a:r>
              <a:rPr sz="1600" spc="2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spc="2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том </a:t>
            </a: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числе</a:t>
            </a:r>
            <a:r>
              <a:rPr sz="16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формате</a:t>
            </a:r>
            <a:r>
              <a:rPr sz="1600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демонстрационного</a:t>
            </a:r>
            <a:r>
              <a:rPr sz="1600" spc="1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экзамена;</a:t>
            </a:r>
            <a:endParaRPr sz="16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21690" marR="7620" lvl="1" indent="-271780">
              <a:buFont typeface="Wingdings"/>
              <a:buChar char=""/>
              <a:tabLst>
                <a:tab pos="821690" algn="l"/>
                <a:tab pos="1507490" algn="l"/>
                <a:tab pos="2934335" algn="l"/>
                <a:tab pos="4137025" algn="l"/>
                <a:tab pos="4412615" algn="l"/>
                <a:tab pos="5112385" algn="l"/>
                <a:tab pos="6718934" algn="l"/>
                <a:tab pos="8514080" algn="l"/>
                <a:tab pos="10287000" algn="l"/>
                <a:tab pos="10561320" algn="l"/>
              </a:tabLst>
            </a:pPr>
            <a:r>
              <a:rPr sz="1600" spc="-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опыт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подготовки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призеров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(или)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победителей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региональных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ru-RU"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национальных</a:t>
            </a:r>
            <a:r>
              <a:rPr lang="ru-RU"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(или) </a:t>
            </a:r>
            <a:r>
              <a:rPr sz="16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международных</a:t>
            </a:r>
            <a:r>
              <a:rPr sz="1600" spc="2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чемпионатов</a:t>
            </a:r>
            <a:r>
              <a:rPr sz="1600" spc="2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профессионального</a:t>
            </a:r>
            <a:r>
              <a:rPr sz="1600" spc="2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мастерства;</a:t>
            </a:r>
            <a:endParaRPr sz="16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21690" marR="6350" lvl="1" indent="-271780">
              <a:buFont typeface="Wingdings"/>
              <a:buChar char=""/>
              <a:tabLst>
                <a:tab pos="821690" algn="l"/>
                <a:tab pos="1511935" algn="l"/>
                <a:tab pos="2940050" algn="l"/>
                <a:tab pos="3218815" algn="l"/>
                <a:tab pos="4580255" algn="l"/>
                <a:tab pos="6520815" algn="l"/>
                <a:tab pos="7595234" algn="l"/>
                <a:tab pos="8796655" algn="l"/>
                <a:tab pos="9075420" algn="l"/>
                <a:tab pos="10573385" algn="l"/>
              </a:tabLst>
            </a:pPr>
            <a:r>
              <a:rPr sz="1600" spc="-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опыт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разработки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внедрения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инновационных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методов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обучения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воспитания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r>
              <a:rPr lang="ru-RU"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2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опыт</a:t>
            </a:r>
            <a:r>
              <a:rPr sz="1600" spc="-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участия</a:t>
            </a:r>
            <a:r>
              <a:rPr sz="1600" spc="1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spc="13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реализации</a:t>
            </a:r>
            <a:r>
              <a:rPr sz="1600" spc="1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мероприятий</a:t>
            </a:r>
            <a:r>
              <a:rPr sz="1600" spc="1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федерального</a:t>
            </a:r>
            <a:r>
              <a:rPr sz="1600" spc="1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проекта</a:t>
            </a:r>
            <a:r>
              <a:rPr sz="1600" spc="1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Профессионалитет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»)</a:t>
            </a:r>
            <a:r>
              <a:rPr lang="ru-RU"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sz="16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965" indent="-342265" algn="just">
              <a:buFont typeface="Wingdings"/>
              <a:buChar char=""/>
              <a:tabLst>
                <a:tab pos="354965" algn="l"/>
              </a:tabLst>
            </a:pPr>
            <a:r>
              <a:rPr sz="1600" b="1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две</a:t>
            </a:r>
            <a:r>
              <a:rPr sz="1600" b="1" spc="3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b="1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цветные</a:t>
            </a:r>
            <a:r>
              <a:rPr sz="1600" b="1" spc="3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b="1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фотографии</a:t>
            </a:r>
            <a:r>
              <a:rPr sz="1600" b="1" spc="3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(презентационное</a:t>
            </a:r>
            <a:r>
              <a:rPr sz="1600" spc="3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портретное</a:t>
            </a:r>
            <a:r>
              <a:rPr sz="1600" spc="3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фото</a:t>
            </a:r>
            <a:r>
              <a:rPr sz="1600" spc="3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114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600" spc="3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-2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фото</a:t>
            </a:r>
            <a:r>
              <a:rPr lang="ru-RU"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8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эпизода</a:t>
            </a:r>
            <a:r>
              <a:rPr sz="1600" spc="2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урока</a:t>
            </a:r>
            <a:r>
              <a:rPr sz="1600" spc="2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  <a:r>
              <a:rPr sz="1600" spc="2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внеклассного</a:t>
            </a:r>
            <a:r>
              <a:rPr sz="1600" spc="2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4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мероприятия).</a:t>
            </a:r>
            <a:r>
              <a:rPr sz="1600" spc="2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Фотографии</a:t>
            </a:r>
            <a:r>
              <a:rPr sz="1600" spc="2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должны</a:t>
            </a:r>
            <a:r>
              <a:rPr sz="1600" spc="26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3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быть </a:t>
            </a:r>
            <a:r>
              <a:rPr sz="1600" spc="6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представлены</a:t>
            </a:r>
            <a:r>
              <a:rPr sz="1600" spc="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spc="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8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электронном</a:t>
            </a:r>
            <a:r>
              <a:rPr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8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виде</a:t>
            </a:r>
            <a:r>
              <a:rPr sz="1600" spc="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600" spc="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формате</a:t>
            </a:r>
            <a:r>
              <a:rPr sz="1600" spc="3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*.jpg</a:t>
            </a:r>
            <a:r>
              <a:rPr sz="1600" spc="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1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sz="1600" spc="3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9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разрешением</a:t>
            </a:r>
            <a:r>
              <a:rPr sz="1600" spc="3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1600" spc="-2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600 </a:t>
            </a:r>
            <a:r>
              <a:rPr sz="1600" spc="5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точек</a:t>
            </a:r>
            <a:r>
              <a:rPr sz="160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5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spc="-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7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дюйм</a:t>
            </a:r>
            <a:r>
              <a:rPr sz="1600" spc="-3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без</a:t>
            </a:r>
            <a:r>
              <a:rPr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75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уменьшения</a:t>
            </a:r>
            <a:r>
              <a:rPr sz="1600" spc="-4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65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исходного</a:t>
            </a:r>
            <a:r>
              <a:rPr sz="1600" spc="-2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spc="-10" dirty="0" err="1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размера</a:t>
            </a:r>
            <a:r>
              <a:rPr lang="ru-RU" sz="1600" spc="-10" dirty="0">
                <a:solidFill>
                  <a:srgbClr val="002060"/>
                </a:solidFill>
                <a:latin typeface="Montserrat" panose="020B0604020202020204" charset="-52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sz="1600" dirty="0">
              <a:solidFill>
                <a:srgbClr val="002060"/>
              </a:solidFill>
              <a:latin typeface="Montserrat" panose="020B0604020202020204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3A93F8B-BEEC-44BD-B3C4-40D51AA8417E}"/>
              </a:ext>
            </a:extLst>
          </p:cNvPr>
          <p:cNvSpPr/>
          <p:nvPr/>
        </p:nvSpPr>
        <p:spPr>
          <a:xfrm>
            <a:off x="4267200" y="6145387"/>
            <a:ext cx="69996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spc="-2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https://toipkro.ru/event-all/master-goda-2026</a:t>
            </a:r>
            <a:r>
              <a:rPr lang="en-US" sz="1800" u="sng" spc="-2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8D6F9D-2EF7-4763-BC4D-296BD5151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800" y="2158749"/>
            <a:ext cx="2540501" cy="2540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Google Shape;83;p14">
            <a:extLst>
              <a:ext uri="{FF2B5EF4-FFF2-40B4-BE49-F238E27FC236}">
                <a16:creationId xmlns:a16="http://schemas.microsoft.com/office/drawing/2014/main" id="{ABC580E3-3A09-4631-B62A-E1226FC4B2E2}"/>
              </a:ext>
            </a:extLst>
          </p:cNvPr>
          <p:cNvSpPr/>
          <p:nvPr/>
        </p:nvSpPr>
        <p:spPr>
          <a:xfrm>
            <a:off x="178363" y="798820"/>
            <a:ext cx="455212" cy="402514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B6FB108-F7B6-4C0B-AD37-E0E34431C749}"/>
              </a:ext>
            </a:extLst>
          </p:cNvPr>
          <p:cNvSpPr/>
          <p:nvPr/>
        </p:nvSpPr>
        <p:spPr>
          <a:xfrm>
            <a:off x="256549" y="798820"/>
            <a:ext cx="3770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800" dirty="0">
                <a:solidFill>
                  <a:srgbClr val="002060"/>
                </a:solidFill>
              </a:rPr>
              <a:t>1.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Google Shape;83;p14">
            <a:extLst>
              <a:ext uri="{FF2B5EF4-FFF2-40B4-BE49-F238E27FC236}">
                <a16:creationId xmlns:a16="http://schemas.microsoft.com/office/drawing/2014/main" id="{0735C98A-1B9D-4360-A8C6-56168C714F6D}"/>
              </a:ext>
            </a:extLst>
          </p:cNvPr>
          <p:cNvSpPr/>
          <p:nvPr/>
        </p:nvSpPr>
        <p:spPr>
          <a:xfrm>
            <a:off x="178363" y="1296210"/>
            <a:ext cx="455212" cy="402514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CE8B1DB-236E-47FC-9A36-F9E2C39DEB48}"/>
              </a:ext>
            </a:extLst>
          </p:cNvPr>
          <p:cNvSpPr/>
          <p:nvPr/>
        </p:nvSpPr>
        <p:spPr>
          <a:xfrm>
            <a:off x="256549" y="1312801"/>
            <a:ext cx="3770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</a:t>
            </a:r>
            <a:r>
              <a:rPr lang="en" sz="1800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астер года">
  <a:themeElements>
    <a:clrScheme name="МГ">
      <a:dk1>
        <a:srgbClr val="000000"/>
      </a:dk1>
      <a:lt1>
        <a:srgbClr val="FFFFFF"/>
      </a:lt1>
      <a:dk2>
        <a:srgbClr val="F3B818"/>
      </a:dk2>
      <a:lt2>
        <a:srgbClr val="F5D700"/>
      </a:lt2>
      <a:accent1>
        <a:srgbClr val="F5D700"/>
      </a:accent1>
      <a:accent2>
        <a:srgbClr val="F3B818"/>
      </a:accent2>
      <a:accent3>
        <a:srgbClr val="000000"/>
      </a:accent3>
      <a:accent4>
        <a:srgbClr val="3F3F3F"/>
      </a:accent4>
      <a:accent5>
        <a:srgbClr val="000000"/>
      </a:accent5>
      <a:accent6>
        <a:srgbClr val="000000"/>
      </a:accent6>
      <a:hlink>
        <a:srgbClr val="F3B818"/>
      </a:hlink>
      <a:folHlink>
        <a:srgbClr val="000000"/>
      </a:folHlink>
    </a:clrScheme>
    <a:fontScheme name="МГ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6094</TotalTime>
  <Words>1856</Words>
  <Application>Microsoft Office PowerPoint</Application>
  <PresentationFormat>Широкоэкранный</PresentationFormat>
  <Paragraphs>235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Arial MT</vt:lpstr>
      <vt:lpstr>Calibri</vt:lpstr>
      <vt:lpstr>Microsoft Sans Serif</vt:lpstr>
      <vt:lpstr>Montserrat</vt:lpstr>
      <vt:lpstr>Tahoma</vt:lpstr>
      <vt:lpstr>Times New Roman</vt:lpstr>
      <vt:lpstr>Verdana</vt:lpstr>
      <vt:lpstr>Wingdings</vt:lpstr>
      <vt:lpstr>Office Theme</vt:lpstr>
      <vt:lpstr>Мастер года</vt:lpstr>
      <vt:lpstr>Презентация PowerPoint</vt:lpstr>
      <vt:lpstr>Всероссийский конкурс «Мастер года» - ключевой инструмент выявления лучших педагогических работников СПО</vt:lpstr>
      <vt:lpstr>Конкурсу «Мастер года» в этом году  исполняется шесть лет</vt:lpstr>
      <vt:lpstr>«Мастер года» в 2025 году</vt:lpstr>
      <vt:lpstr>Опыт участников конкурса «Мастер года» – это инвестиции в систему СПО в Томской области</vt:lpstr>
      <vt:lpstr>Нормативно-правовая база конкурса</vt:lpstr>
      <vt:lpstr>Нормативно-правовая база конкурса</vt:lpstr>
      <vt:lpstr>ЭТАПЫ КОНКУРСА:</vt:lpstr>
      <vt:lpstr>Для участия в I этапе (отборочном) Конкурса - до 25.02.2026 г.       участник заполняет форму по ссылке: https://quick.apkpro.ru/poll/148974</vt:lpstr>
      <vt:lpstr>Конкурсное задание № 1  «Я - Мастер» - </vt:lpstr>
      <vt:lpstr>Конкурсное задание № 1 «Я – мастер». Критерии и показатели оценки</vt:lpstr>
      <vt:lpstr>Конкурсное задание № 2 «Мастер-класс» -</vt:lpstr>
      <vt:lpstr>Конкурсное задание № 2 «Открытый мастер-класс». Критерии и показатели оценки</vt:lpstr>
      <vt:lpstr>Конкурсное задание № 2 «Открытый мастер-класс». Критерии и показатели оценки</vt:lpstr>
      <vt:lpstr>«Школа Мастера года»</vt:lpstr>
      <vt:lpstr>Популяризация конкурса:</vt:lpstr>
      <vt:lpstr>Презентация PowerPoint</vt:lpstr>
      <vt:lpstr>Благодарю за внимание, всегда на связи!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Участники  регионального  этапа конкурса Рязанской области</dc:title>
  <dc:creator>cnppm45</dc:creator>
  <cp:lastModifiedBy>Кущ Ирина Юрьевна</cp:lastModifiedBy>
  <cp:revision>76</cp:revision>
  <cp:lastPrinted>2026-02-10T05:18:08Z</cp:lastPrinted>
  <dcterms:created xsi:type="dcterms:W3CDTF">2026-02-06T02:57:49Z</dcterms:created>
  <dcterms:modified xsi:type="dcterms:W3CDTF">2026-02-11T02:23:42Z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2026-02-02T00:00:00Z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2026-02-06T00:00:00Z</vt:filetime>
  </property>
  <property fmtid="{D5CDD505-2E9C-101B-9397-08002B2CF9AE}" pid="5" name="Producer">
    <vt:lpwstr>Microsoft® PowerPoint® LTSC</vt:lpwstr>
  </property>
</Properties>
</file>