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702"/>
    <a:srgbClr val="FFFF00"/>
    <a:srgbClr val="00653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0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07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21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10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7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4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32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14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58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6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0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11812-4E79-4B4A-B91D-DE008CBF7D6E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6E6DE-B64A-400A-9097-59D9AA585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8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 t="1" r="30778" b="545"/>
          <a:stretch/>
        </p:blipFill>
        <p:spPr>
          <a:xfrm>
            <a:off x="2180491" y="1122361"/>
            <a:ext cx="2589267" cy="23066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38880" y="5537200"/>
            <a:ext cx="49952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/>
              <a:t>«Открытый урок»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84" b="148"/>
          <a:stretch/>
        </p:blipFill>
        <p:spPr>
          <a:xfrm>
            <a:off x="7647798" y="1122362"/>
            <a:ext cx="2172720" cy="230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37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81680" y="52832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87632" y="3725526"/>
            <a:ext cx="7227843" cy="1938992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normalizeH="0" baseline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kumimoji="0" lang="ru-RU" sz="6000" b="1" i="0" u="none" strike="noStrike" kern="1200" normalizeH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купцам честно обменять товар</a:t>
            </a:r>
            <a:r>
              <a:rPr kumimoji="0" lang="ru-RU" sz="6000" b="1" i="0" u="none" strike="noStrike" kern="1200" normalizeH="0" baseline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0" y="1258525"/>
            <a:ext cx="8206451" cy="211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81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199" y="49784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output(video-cutter-js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02796" y="1408833"/>
            <a:ext cx="9386407" cy="5279854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70B6E75-B889-492B-AEB7-9E025CF34B7D}"/>
              </a:ext>
            </a:extLst>
          </p:cNvPr>
          <p:cNvSpPr/>
          <p:nvPr/>
        </p:nvSpPr>
        <p:spPr>
          <a:xfrm>
            <a:off x="2844798" y="605535"/>
            <a:ext cx="6502401" cy="584775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3200" dirty="0">
                <a:ln w="1905">
                  <a:solidFill>
                    <a:sysClr val="windowText" lastClr="0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</a:t>
            </a:r>
            <a:r>
              <a:rPr lang="ru-RU" sz="3200" b="1" dirty="0">
                <a:ln w="1905">
                  <a:solidFill>
                    <a:sysClr val="windowText" lastClr="0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 организмов</a:t>
            </a:r>
          </a:p>
        </p:txBody>
      </p:sp>
    </p:spTree>
    <p:extLst>
      <p:ext uri="{BB962C8B-B14F-4D97-AF65-F5344CB8AC3E}">
        <p14:creationId xmlns:p14="http://schemas.microsoft.com/office/powerpoint/2010/main" val="246711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03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199" y="49784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4" b="89974" l="3646" r="96198">
                        <a14:foregroundMark x1="16250" y1="18309" x2="32917" y2="14037"/>
                        <a14:foregroundMark x1="19531" y1="11857" x2="23438" y2="12554"/>
                        <a14:foregroundMark x1="36667" y1="9765" x2="38021" y2="9590"/>
                        <a14:foregroundMark x1="42188" y1="8806" x2="59740" y2="7323"/>
                        <a14:foregroundMark x1="60365" y1="7585" x2="63958" y2="5754"/>
                        <a14:foregroundMark x1="12344" y1="44987" x2="26875" y2="40453"/>
                        <a14:foregroundMark x1="42500" y1="40715" x2="65469" y2="38971"/>
                        <a14:foregroundMark x1="65000" y1="38971" x2="65000" y2="38971"/>
                        <a14:foregroundMark x1="8021" y1="82912" x2="66510" y2="778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5493" y="1355765"/>
            <a:ext cx="3962365" cy="2367100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56" b="90000" l="2556" r="90000">
                        <a14:backgroundMark x1="85111" y1="83556" x2="85111" y2="83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4517" y="1296356"/>
            <a:ext cx="2414196" cy="2414196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4183" y="4051500"/>
            <a:ext cx="2490693" cy="245323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419473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199" y="49784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8A054B-1F39-4A1A-A8DD-F4E6FB584F1A}"/>
              </a:ext>
            </a:extLst>
          </p:cNvPr>
          <p:cNvSpPr/>
          <p:nvPr/>
        </p:nvSpPr>
        <p:spPr>
          <a:xfrm>
            <a:off x="5664791" y="121515"/>
            <a:ext cx="6308761" cy="3970318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блок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должна быть четкой, иллюстративной, разнообразной по форме, корректной, представляющей разные позиции (там, где это целесообразно), доступной для понимания, ориентированной на возрастные особенности и уровень подготовленности.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86DD317-15B5-4B4F-B281-83BECE96225A}"/>
              </a:ext>
            </a:extLst>
          </p:cNvPr>
          <p:cNvSpPr/>
          <p:nvPr/>
        </p:nvSpPr>
        <p:spPr>
          <a:xfrm>
            <a:off x="2945661" y="420212"/>
            <a:ext cx="2055563" cy="646331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Метапредметные</a:t>
            </a:r>
            <a:r>
              <a:rPr lang="ru-RU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ru-RU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результаты: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B96DC56-2E7F-4852-B3F0-7449A1838CA7}"/>
              </a:ext>
            </a:extLst>
          </p:cNvPr>
          <p:cNvSpPr/>
          <p:nvPr/>
        </p:nvSpPr>
        <p:spPr>
          <a:xfrm>
            <a:off x="207183" y="1234003"/>
            <a:ext cx="5117923" cy="5586145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знаково-символических средств представления информации для создания моделей изучаемых объектов и процессов, схем решения учебных и практических задач;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различных способов поиска, сбора, обработки, анализа, организации, передачи и интерпретации информации в соответствии с коммуникативными и познавательными задачами;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</a:rPr>
              <a:t>готовность и способность к самостоятельной информационно-познавательной деятельности, включая умение ориентироваться в различных источниках информации, критически оценивать и интерпретировать информацию;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определять понятия, создавать обобщения, устанавливать аналогии, классифицировать, самостоятельно выбирать основания и критерии для классификации, устанавливать причинно-следственные связи, строить логическое рассуждение, умозаключение (индуктивное, дедуктивное и по аналогии) и делать выводы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77A294E-4306-4080-87FF-9D5F71874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131" y="4208748"/>
            <a:ext cx="4388980" cy="2532337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574762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199" y="49784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024" y="1315963"/>
            <a:ext cx="5848350" cy="47815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1364" y="4545513"/>
            <a:ext cx="2935035" cy="20615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7064" y="1849121"/>
            <a:ext cx="420747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97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199" y="49784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6BD649-68D8-43D6-A0D0-04E167B2D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24" y="1267969"/>
            <a:ext cx="8640476" cy="5400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2741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95787" y="428218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876722-2FBE-487B-8672-EB3D38B76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895" y="783638"/>
            <a:ext cx="4222150" cy="6113728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70129C-3136-4D47-AB02-E53E2AB8D372}"/>
              </a:ext>
            </a:extLst>
          </p:cNvPr>
          <p:cNvSpPr/>
          <p:nvPr/>
        </p:nvSpPr>
        <p:spPr>
          <a:xfrm>
            <a:off x="7453959" y="102558"/>
            <a:ext cx="356703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Lifehack Sans Bold" panose="00000900000000000000" pitchFamily="2" charset="-52"/>
              </a:rPr>
              <a:t>Практический блок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52268" y="119749"/>
            <a:ext cx="5894532" cy="1092235"/>
            <a:chOff x="678631" y="107769"/>
            <a:chExt cx="5197114" cy="1092235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A9735B3-4BE5-4A00-BE3D-1AEC35260DB4}"/>
                </a:ext>
              </a:extLst>
            </p:cNvPr>
            <p:cNvSpPr/>
            <p:nvPr/>
          </p:nvSpPr>
          <p:spPr>
            <a:xfrm>
              <a:off x="1028123" y="107769"/>
              <a:ext cx="4847622" cy="101566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FF00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ru-RU" sz="20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Times New Roman" panose="02020603050405020304" pitchFamily="18" charset="0"/>
                  <a:ea typeface="Calibri" panose="020F0502020204030204" pitchFamily="34" charset="0"/>
                </a:rPr>
                <a:t>Практическая часть занятия тесно связана с информационной — нельзя жестко разделить передачу и освоение учебной информации.</a:t>
              </a:r>
            </a:p>
          </p:txBody>
        </p:sp>
        <p:pic>
          <p:nvPicPr>
            <p:cNvPr id="13" name="Picture 4" descr="https://bydgoszcz.pzd.pl/files/article_images/znak1.jpg">
              <a:extLst>
                <a:ext uri="{FF2B5EF4-FFF2-40B4-BE49-F238E27FC236}">
                  <a16:creationId xmlns:a16="http://schemas.microsoft.com/office/drawing/2014/main" id="{C2FFA27F-EE3B-4293-9AE9-6FE8B60F41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740" b="90000" l="9996" r="89963">
                          <a14:foregroundMark x1="41876" y1="8854" x2="41876" y2="8854"/>
                          <a14:foregroundMark x1="41876" y1="4740" x2="41876" y2="4740"/>
                          <a14:foregroundMark x1="43727" y1="4740" x2="43727" y2="4740"/>
                          <a14:foregroundMark x1="40601" y1="78281" x2="40601" y2="78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78" r="49111" b="10680"/>
            <a:stretch/>
          </p:blipFill>
          <p:spPr bwMode="auto">
            <a:xfrm>
              <a:off x="678631" y="107769"/>
              <a:ext cx="377966" cy="1092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BB6A13-639F-49CA-B532-C9BE92DC19B2}"/>
              </a:ext>
            </a:extLst>
          </p:cNvPr>
          <p:cNvSpPr/>
          <p:nvPr/>
        </p:nvSpPr>
        <p:spPr>
          <a:xfrm>
            <a:off x="252268" y="1265055"/>
            <a:ext cx="6646372" cy="5632311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ru-RU" sz="1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Результативность по </a:t>
            </a:r>
            <a:r>
              <a:rPr lang="ru-RU" sz="1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Блуму</a:t>
            </a:r>
            <a:r>
              <a:rPr lang="ru-RU" sz="1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Запоминание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сказать, перечислить, описать, связывать, разместить, написать, находить, утверждать, назвать, определять, помечать, воспроизводить, идентифицировать, опознавать, сопоставлять, напоминать, нарисовать, выбирать, повторить.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объяснять, интерпретировать, набросать, дискутировать, различать, предсказывать, пересматривать, преобразовывать, сравнить, описать, связывать, визуализировать, резюмировать, демонстрировать, найти информацию, перефразировать, обобщить, истолковать.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Применение: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решить, показать, использовать, иллюстрировать, дополнить, конструировать, интерпретировать, классифицировать, отбирать, экзаменовать, производить, модифицировать, компилировать, практиковать, вычислять, изменять, применять, осуществлять, вырабатывать.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Анализ: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сравнивать, анализировать, объяснять, характеризовать, исследовать, обосновывать, противопоставлять, разделять по категориям, объяснять, объявлять, сортировать, разбирать на части, идентифицировать, дифференцировать, подразделять, прослеживать происхождение.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Оценивание: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судить, предпочитать, сортировать, постановить, оспаривать, экзаменовать, удостоверять, рекомендовать, проводить экспертизу, спорить, обсудить, определять, рейтинговать, критиковать, измерить.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Создание: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творить, изобретать, сочинять, предсказать, планировать, конструировать, проектировать, представлять, выдвигать, разрабатывать, сформулировать, комбинировать, выдвигать гипотезу, порождать, добавить, презентовать, прогнозировать.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452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200" y="479018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270129C-3136-4D47-AB02-E53E2AB8D372}"/>
              </a:ext>
            </a:extLst>
          </p:cNvPr>
          <p:cNvSpPr/>
          <p:nvPr/>
        </p:nvSpPr>
        <p:spPr>
          <a:xfrm>
            <a:off x="4391459" y="442401"/>
            <a:ext cx="3749040" cy="646331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Оценочный блок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B96DC56-2E7F-4852-B3F0-7449A1838CA7}"/>
              </a:ext>
            </a:extLst>
          </p:cNvPr>
          <p:cNvSpPr/>
          <p:nvPr/>
        </p:nvSpPr>
        <p:spPr>
          <a:xfrm>
            <a:off x="71120" y="1281251"/>
            <a:ext cx="6194859" cy="2585323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Ключевые положения: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оценивание на занятии происходит в любом случае;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оценка не должна посягать на достоинство человека;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следует оценивать учебные результаты, а не личностные особенности;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важно открыто устанавливать и совместно обсуждать критерии оценок и отметок;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оценка должна мотивировать к учению, а не «отбивать руки» у обучающихся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9E6A9DD-00FB-41AA-B5C6-D96016B75065}"/>
              </a:ext>
            </a:extLst>
          </p:cNvPr>
          <p:cNvSpPr/>
          <p:nvPr/>
        </p:nvSpPr>
        <p:spPr>
          <a:xfrm>
            <a:off x="4879342" y="3987075"/>
            <a:ext cx="7078978" cy="2800767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Общие принципы оценивания направленные на личностное развитие обучающихся: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индивидуальность (дифференцированность);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•объективность, справедливость и равенство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критериальность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открытость (понятность процедуры,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обсуждаемость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),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результативность (целеполагание, ориентация на важные результаты);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конкретность (отказ от обобщений: «как всегда…» и т.п.);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тактичность (вежливость, деликатность);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мотивационная функция;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оперативность (своевременность оценки и ее не растянутость во времени);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• доброжелательность и уважительный характер.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04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200" y="479018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70129C-3136-4D47-AB02-E53E2AB8D372}"/>
              </a:ext>
            </a:extLst>
          </p:cNvPr>
          <p:cNvSpPr/>
          <p:nvPr/>
        </p:nvSpPr>
        <p:spPr>
          <a:xfrm>
            <a:off x="4889602" y="180931"/>
            <a:ext cx="3339607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Рефлексивный блок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8A054B-1F39-4A1A-A8DD-F4E6FB584F1A}"/>
              </a:ext>
            </a:extLst>
          </p:cNvPr>
          <p:cNvSpPr/>
          <p:nvPr/>
        </p:nvSpPr>
        <p:spPr>
          <a:xfrm>
            <a:off x="7115498" y="1122581"/>
            <a:ext cx="4553222" cy="3693319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Рефлексия показывает способность человека осмыслить жизненный опыт с целью прийти к новому пониманию, обосновать собственные убеждения и ценностные ориентиры, выйти за пределы «автоматически» текущего процесса. Она включает построение умозаключений, обобщений, аналогий, сопоставлений и оценок. Рефлексия помогает человеку не только осознать свои поступки, отношения, ценности, но при необходимости, их перестроить, найти новые основания для этого.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B96DC56-2E7F-4852-B3F0-7449A1838CA7}"/>
              </a:ext>
            </a:extLst>
          </p:cNvPr>
          <p:cNvSpPr/>
          <p:nvPr/>
        </p:nvSpPr>
        <p:spPr>
          <a:xfrm>
            <a:off x="949230" y="1292052"/>
            <a:ext cx="5591498" cy="2862322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>
                  <a:solidFill>
                    <a:schemeClr val="accent2"/>
                  </a:solidFill>
                </a:ln>
                <a:solidFill>
                  <a:srgbClr val="EF8B4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 рефлексии педагога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прийти к ясному пониманию установок, лежащих в основе его профессионального поведения как учителя, возможно, пересмотреть эти установки, оценить свое поведение в свете ценностей, целей и реакций учащихся. Это процесс, в котором учитель систематически и достаточно активно размышляет (рефлексирует) по поводу своей преподавательской деятельности, пытается прояснить значимые смыслы и повысить эффективность преподавания.</a:t>
            </a:r>
          </a:p>
        </p:txBody>
      </p:sp>
      <p:pic>
        <p:nvPicPr>
          <p:cNvPr id="14" name="Picture 2" descr="https://prezentacii.org/upload/cloud/18/09/77185/images/screen18.jpg">
            <a:extLst>
              <a:ext uri="{FF2B5EF4-FFF2-40B4-BE49-F238E27FC236}">
                <a16:creationId xmlns:a16="http://schemas.microsoft.com/office/drawing/2014/main" id="{7985E3B1-5436-46D3-AE63-11071778CE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" t="23472" r="5312" b="16389"/>
          <a:stretch/>
        </p:blipFill>
        <p:spPr bwMode="auto">
          <a:xfrm>
            <a:off x="2316892" y="4531416"/>
            <a:ext cx="4446528" cy="2230992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057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95320" y="605535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2C95902-7132-49A0-B32E-DA54C33CD85A}"/>
              </a:ext>
            </a:extLst>
          </p:cNvPr>
          <p:cNvSpPr/>
          <p:nvPr/>
        </p:nvSpPr>
        <p:spPr>
          <a:xfrm>
            <a:off x="1422400" y="1371861"/>
            <a:ext cx="9743440" cy="4832092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Опираться на целеполагание (не подчиняться ему и не игнорировать, постоянно соотноситься и при необходимости уточнять).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Взвешенно (количество), грамотно (качество) и адекватно (соответствующе ситуации и задачам) отобрать содержание.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Логично выстроить разворачивание сюжета.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точные решения, чтобы вызвать интерес и «зацепить».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Продумать взаимодействие и виды активности с временными рамками и акцентами внимания.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Осознать произошедшее и получить обратную связь.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F2CF708-07FA-4583-BCAA-118E1C91F605}"/>
              </a:ext>
            </a:extLst>
          </p:cNvPr>
          <p:cNvSpPr/>
          <p:nvPr/>
        </p:nvSpPr>
        <p:spPr>
          <a:xfrm>
            <a:off x="2769384" y="282136"/>
            <a:ext cx="6541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спроектировать урок? </a:t>
            </a:r>
          </a:p>
        </p:txBody>
      </p:sp>
    </p:spTree>
    <p:extLst>
      <p:ext uri="{BB962C8B-B14F-4D97-AF65-F5344CB8AC3E}">
        <p14:creationId xmlns:p14="http://schemas.microsoft.com/office/powerpoint/2010/main" val="27303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3281680" y="528320"/>
              <a:ext cx="5689600" cy="5090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152399" y="123951"/>
            <a:ext cx="2587633" cy="12679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050" y="2821228"/>
            <a:ext cx="3983202" cy="398320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29150" y="1643922"/>
            <a:ext cx="8389170" cy="3785652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111111"/>
                </a:solidFill>
                <a:latin typeface="Lifehack Sans Bold" panose="00000900000000000000" pitchFamily="2" charset="-52"/>
              </a:rPr>
              <a:t>	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Урок- форма организация учебной деятельности посредством объединения в группу детей одного возраста и передачи им знаний, умений и навыков по специальной учебной программе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6996" y="277141"/>
            <a:ext cx="865324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Что такое урок?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1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95320" y="605535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17793" t="21589"/>
          <a:stretch/>
        </p:blipFill>
        <p:spPr>
          <a:xfrm>
            <a:off x="2676524" y="495666"/>
            <a:ext cx="7584714" cy="586666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6D70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2507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95320" y="605535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5625" r="94297">
                        <a14:foregroundMark x1="75234" y1="52812" x2="73672" y2="81250"/>
                        <a14:foregroundMark x1="51406" y1="59583" x2="54766" y2="71354"/>
                        <a14:foregroundMark x1="66719" y1="82917" x2="67266" y2="967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532" y="-1275367"/>
            <a:ext cx="10722568" cy="80419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372" y="3612307"/>
            <a:ext cx="1709420" cy="17094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9749" y="3612307"/>
            <a:ext cx="1727371" cy="17273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497442" y="5434085"/>
            <a:ext cx="686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ВК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0657" y="5434085"/>
            <a:ext cx="1085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МАХ</a:t>
            </a:r>
          </a:p>
        </p:txBody>
      </p:sp>
    </p:spTree>
    <p:extLst>
      <p:ext uri="{BB962C8B-B14F-4D97-AF65-F5344CB8AC3E}">
        <p14:creationId xmlns:p14="http://schemas.microsoft.com/office/powerpoint/2010/main" val="340985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200" y="438942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625600" y="291366"/>
            <a:ext cx="865324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Успешный урок — какой он?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6029" y="1384613"/>
            <a:ext cx="898502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мастерство и творчество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6029" y="1997837"/>
            <a:ext cx="9921241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эффективных технологий 	подготовки, владение методиками практико-	ориентированной подготовки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6028" y="3590071"/>
            <a:ext cx="992124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и умение 	взаимодействовать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6028" y="4596977"/>
            <a:ext cx="992124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информационно-	коммуникативных технологий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6028" y="5638325"/>
            <a:ext cx="992124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учебного занятия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6028" y="6171039"/>
            <a:ext cx="992124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Рефлексивная культура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3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81680" y="52832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47814" y="87807"/>
            <a:ext cx="865324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Что оценивают на конкурсном мероприятии №4?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216026" y="1384613"/>
            <a:ext cx="9921243" cy="5387113"/>
            <a:chOff x="1216026" y="1384613"/>
            <a:chExt cx="9921243" cy="5387113"/>
          </a:xfrm>
        </p:grpSpPr>
        <p:sp>
          <p:nvSpPr>
            <p:cNvPr id="8" name="TextBox 7"/>
            <p:cNvSpPr txBox="1"/>
            <p:nvPr/>
          </p:nvSpPr>
          <p:spPr>
            <a:xfrm>
              <a:off x="1216029" y="1384613"/>
              <a:ext cx="898502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Методическое мастерство и творчество </a:t>
              </a:r>
              <a:endParaRPr lang="ru-RU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16028" y="2018154"/>
              <a:ext cx="9921241" cy="15696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Использование эффективных технологий 	подготовки, владение методиками практико-	ориентированной подготовки </a:t>
              </a:r>
              <a:endParaRPr lang="ru-RU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16028" y="3590071"/>
              <a:ext cx="9921241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Организация деятельности и умение 	взаимодействовать </a:t>
              </a:r>
              <a:endParaRPr lang="ru-RU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6028" y="4596977"/>
              <a:ext cx="9921241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Использование информационно-	коммуникативных технологий</a:t>
              </a:r>
              <a:endParaRPr lang="ru-RU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16027" y="5668950"/>
              <a:ext cx="992124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Результативность учебного занятия</a:t>
              </a:r>
              <a:endParaRPr lang="ru-RU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16026" y="6186951"/>
              <a:ext cx="992124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3200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Рефлексивная культура</a:t>
              </a:r>
              <a:endParaRPr lang="ru-RU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165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81680" y="52832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F59DAE6-1313-40A4-BA5B-AA87F09CD9FE}"/>
              </a:ext>
            </a:extLst>
          </p:cNvPr>
          <p:cNvCxnSpPr>
            <a:cxnSpLocks/>
            <a:stCxn id="21" idx="1"/>
            <a:endCxn id="11" idx="3"/>
          </p:cNvCxnSpPr>
          <p:nvPr/>
        </p:nvCxnSpPr>
        <p:spPr>
          <a:xfrm flipH="1">
            <a:off x="3112167" y="2949454"/>
            <a:ext cx="4947385" cy="6216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17046935-3214-4F44-B46D-729D20E57FC2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3112167" y="3690598"/>
            <a:ext cx="4947385" cy="6216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6EE7103-EA97-4D40-BED9-FCBFA4537B98}"/>
              </a:ext>
            </a:extLst>
          </p:cNvPr>
          <p:cNvCxnSpPr>
            <a:cxnSpLocks/>
            <a:stCxn id="23" idx="1"/>
          </p:cNvCxnSpPr>
          <p:nvPr/>
        </p:nvCxnSpPr>
        <p:spPr>
          <a:xfrm flipH="1" flipV="1">
            <a:off x="3112169" y="3690599"/>
            <a:ext cx="4947382" cy="20926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3A68A1C-B8BD-430E-A1DD-14FEF24EB4B0}"/>
              </a:ext>
            </a:extLst>
          </p:cNvPr>
          <p:cNvCxnSpPr>
            <a:stCxn id="20" idx="1"/>
            <a:endCxn id="11" idx="3"/>
          </p:cNvCxnSpPr>
          <p:nvPr/>
        </p:nvCxnSpPr>
        <p:spPr>
          <a:xfrm flipH="1">
            <a:off x="3112167" y="1478393"/>
            <a:ext cx="4947386" cy="20926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B22AC8C-87F1-4EBB-87E9-BB64995EDAC9}"/>
              </a:ext>
            </a:extLst>
          </p:cNvPr>
          <p:cNvSpPr/>
          <p:nvPr/>
        </p:nvSpPr>
        <p:spPr>
          <a:xfrm>
            <a:off x="1167864" y="3051322"/>
            <a:ext cx="1944303" cy="1039529"/>
          </a:xfrm>
          <a:prstGeom prst="rect">
            <a:avLst/>
          </a:prstGeom>
          <a:solidFill>
            <a:srgbClr val="E0E0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AA51534-4EC9-4507-A8F4-A2BFCCA9A16D}"/>
              </a:ext>
            </a:extLst>
          </p:cNvPr>
          <p:cNvSpPr/>
          <p:nvPr/>
        </p:nvSpPr>
        <p:spPr>
          <a:xfrm>
            <a:off x="3476323" y="958628"/>
            <a:ext cx="1944303" cy="1039529"/>
          </a:xfrm>
          <a:prstGeom prst="rect">
            <a:avLst/>
          </a:prstGeom>
          <a:solidFill>
            <a:srgbClr val="F6D70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570E31-B946-47FE-8E20-81AF96DE8254}"/>
              </a:ext>
            </a:extLst>
          </p:cNvPr>
          <p:cNvSpPr/>
          <p:nvPr/>
        </p:nvSpPr>
        <p:spPr>
          <a:xfrm>
            <a:off x="3476322" y="2429689"/>
            <a:ext cx="1944303" cy="1039529"/>
          </a:xfrm>
          <a:prstGeom prst="rect">
            <a:avLst/>
          </a:prstGeom>
          <a:solidFill>
            <a:srgbClr val="F6D70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0647E03-7F84-4BDF-9B1E-6C80FC7C8679}"/>
              </a:ext>
            </a:extLst>
          </p:cNvPr>
          <p:cNvSpPr/>
          <p:nvPr/>
        </p:nvSpPr>
        <p:spPr>
          <a:xfrm>
            <a:off x="3476322" y="3792467"/>
            <a:ext cx="1944303" cy="1039529"/>
          </a:xfrm>
          <a:prstGeom prst="rect">
            <a:avLst/>
          </a:prstGeom>
          <a:solidFill>
            <a:srgbClr val="F6D70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9F6C5F6-CD72-4F72-AACE-6D3E0E1BBF65}"/>
              </a:ext>
            </a:extLst>
          </p:cNvPr>
          <p:cNvSpPr/>
          <p:nvPr/>
        </p:nvSpPr>
        <p:spPr>
          <a:xfrm>
            <a:off x="3476321" y="5263528"/>
            <a:ext cx="1944303" cy="1039529"/>
          </a:xfrm>
          <a:prstGeom prst="rect">
            <a:avLst/>
          </a:prstGeom>
          <a:solidFill>
            <a:srgbClr val="F6D70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78495B4-1614-4B77-8BAD-9D23953C0CEC}"/>
              </a:ext>
            </a:extLst>
          </p:cNvPr>
          <p:cNvSpPr/>
          <p:nvPr/>
        </p:nvSpPr>
        <p:spPr>
          <a:xfrm>
            <a:off x="5784781" y="958628"/>
            <a:ext cx="1944303" cy="1039529"/>
          </a:xfrm>
          <a:prstGeom prst="rect">
            <a:avLst/>
          </a:prstGeom>
          <a:solidFill>
            <a:srgbClr val="0065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Инструменты, приемы, техники, …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DD709DE-9C60-4554-99B8-6495A52680A6}"/>
              </a:ext>
            </a:extLst>
          </p:cNvPr>
          <p:cNvSpPr/>
          <p:nvPr/>
        </p:nvSpPr>
        <p:spPr>
          <a:xfrm>
            <a:off x="5784780" y="2429689"/>
            <a:ext cx="1944303" cy="1039529"/>
          </a:xfrm>
          <a:prstGeom prst="rect">
            <a:avLst/>
          </a:prstGeom>
          <a:solidFill>
            <a:srgbClr val="0065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Инструменты, приемы, техники, …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259BDC1-90F1-4067-B400-BEAB16BF3E19}"/>
              </a:ext>
            </a:extLst>
          </p:cNvPr>
          <p:cNvSpPr/>
          <p:nvPr/>
        </p:nvSpPr>
        <p:spPr>
          <a:xfrm>
            <a:off x="5784780" y="3792467"/>
            <a:ext cx="1944303" cy="1039529"/>
          </a:xfrm>
          <a:prstGeom prst="rect">
            <a:avLst/>
          </a:prstGeom>
          <a:solidFill>
            <a:srgbClr val="0065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Инструменты, приемы, техники, …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F0A0A58-D108-4385-8B88-1FABA440767E}"/>
              </a:ext>
            </a:extLst>
          </p:cNvPr>
          <p:cNvSpPr/>
          <p:nvPr/>
        </p:nvSpPr>
        <p:spPr>
          <a:xfrm>
            <a:off x="5784780" y="5263527"/>
            <a:ext cx="1944303" cy="1039529"/>
          </a:xfrm>
          <a:prstGeom prst="rect">
            <a:avLst/>
          </a:prstGeom>
          <a:solidFill>
            <a:srgbClr val="0065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Инструменты, приемы, техники, …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7BC15D3-49A3-41D0-A728-89BC46CE9A75}"/>
              </a:ext>
            </a:extLst>
          </p:cNvPr>
          <p:cNvSpPr/>
          <p:nvPr/>
        </p:nvSpPr>
        <p:spPr>
          <a:xfrm>
            <a:off x="8059553" y="958628"/>
            <a:ext cx="1944303" cy="10395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2404517-D407-4BE5-9C84-44F6FACA3C29}"/>
              </a:ext>
            </a:extLst>
          </p:cNvPr>
          <p:cNvSpPr/>
          <p:nvPr/>
        </p:nvSpPr>
        <p:spPr>
          <a:xfrm>
            <a:off x="8059552" y="2429689"/>
            <a:ext cx="1944303" cy="10395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D07436F-A069-4A97-B7AF-2D186FBF1600}"/>
              </a:ext>
            </a:extLst>
          </p:cNvPr>
          <p:cNvSpPr/>
          <p:nvPr/>
        </p:nvSpPr>
        <p:spPr>
          <a:xfrm>
            <a:off x="8059552" y="3792467"/>
            <a:ext cx="1944303" cy="10395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18D2CD4-FB64-43AE-80DB-D01BAB28865B}"/>
              </a:ext>
            </a:extLst>
          </p:cNvPr>
          <p:cNvSpPr/>
          <p:nvPr/>
        </p:nvSpPr>
        <p:spPr>
          <a:xfrm>
            <a:off x="8059551" y="5263528"/>
            <a:ext cx="1944303" cy="10395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7C4E32F-10E0-4E09-B6E1-2E58EB9D3E0B}"/>
              </a:ext>
            </a:extLst>
          </p:cNvPr>
          <p:cNvCxnSpPr>
            <a:stCxn id="12" idx="1"/>
          </p:cNvCxnSpPr>
          <p:nvPr/>
        </p:nvCxnSpPr>
        <p:spPr>
          <a:xfrm flipH="1">
            <a:off x="3112167" y="1478393"/>
            <a:ext cx="364156" cy="157292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38A332B1-6DA9-4F08-AD22-11B22395CB6D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3095324" y="4090851"/>
            <a:ext cx="380997" cy="16924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EA55A81-04C0-4F8A-B77C-4F9291AA6532}"/>
              </a:ext>
            </a:extLst>
          </p:cNvPr>
          <p:cNvCxnSpPr>
            <a:stCxn id="13" idx="1"/>
          </p:cNvCxnSpPr>
          <p:nvPr/>
        </p:nvCxnSpPr>
        <p:spPr>
          <a:xfrm flipH="1">
            <a:off x="3145854" y="2949454"/>
            <a:ext cx="330468" cy="5109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B68256CF-0F56-4F45-88CD-9062B31ADE7C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3129010" y="3900750"/>
            <a:ext cx="347312" cy="41148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743B9895-B887-444C-8385-FA8A3CEE1E3A}"/>
              </a:ext>
            </a:extLst>
          </p:cNvPr>
          <p:cNvCxnSpPr>
            <a:stCxn id="12" idx="3"/>
          </p:cNvCxnSpPr>
          <p:nvPr/>
        </p:nvCxnSpPr>
        <p:spPr>
          <a:xfrm flipV="1">
            <a:off x="5420626" y="1478392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77C6A9E4-D0C8-46F2-9403-68D9E621B061}"/>
              </a:ext>
            </a:extLst>
          </p:cNvPr>
          <p:cNvCxnSpPr/>
          <p:nvPr/>
        </p:nvCxnSpPr>
        <p:spPr>
          <a:xfrm flipV="1">
            <a:off x="7691383" y="1257012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55D6BED3-185A-4704-838E-346983B6BA40}"/>
              </a:ext>
            </a:extLst>
          </p:cNvPr>
          <p:cNvCxnSpPr/>
          <p:nvPr/>
        </p:nvCxnSpPr>
        <p:spPr>
          <a:xfrm flipV="1">
            <a:off x="7712241" y="2676735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D6426ACD-BFA2-4C21-89AA-02FC68F587DB}"/>
              </a:ext>
            </a:extLst>
          </p:cNvPr>
          <p:cNvCxnSpPr/>
          <p:nvPr/>
        </p:nvCxnSpPr>
        <p:spPr>
          <a:xfrm flipV="1">
            <a:off x="7722665" y="4001414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2886D6B0-AC44-4CA2-9CD5-2DE77AB783AE}"/>
              </a:ext>
            </a:extLst>
          </p:cNvPr>
          <p:cNvCxnSpPr/>
          <p:nvPr/>
        </p:nvCxnSpPr>
        <p:spPr>
          <a:xfrm flipV="1">
            <a:off x="7691383" y="5482100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D9C5D3BA-8D48-4187-BDE0-B8DF580A8E23}"/>
              </a:ext>
            </a:extLst>
          </p:cNvPr>
          <p:cNvCxnSpPr/>
          <p:nvPr/>
        </p:nvCxnSpPr>
        <p:spPr>
          <a:xfrm flipV="1">
            <a:off x="5420626" y="2898520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5CDB24A2-B893-4893-803B-46A189315AAC}"/>
              </a:ext>
            </a:extLst>
          </p:cNvPr>
          <p:cNvCxnSpPr/>
          <p:nvPr/>
        </p:nvCxnSpPr>
        <p:spPr>
          <a:xfrm flipV="1">
            <a:off x="5420624" y="4306616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E43FC524-C62B-489F-B323-2D945BB0F499}"/>
              </a:ext>
            </a:extLst>
          </p:cNvPr>
          <p:cNvCxnSpPr/>
          <p:nvPr/>
        </p:nvCxnSpPr>
        <p:spPr>
          <a:xfrm flipV="1">
            <a:off x="5386938" y="5790911"/>
            <a:ext cx="36415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1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30475" y="605535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47814" y="87807"/>
            <a:ext cx="86532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урока	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75074" y="895917"/>
            <a:ext cx="3430377" cy="1291334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Мотивационный блок</a:t>
            </a:r>
          </a:p>
        </p:txBody>
      </p:sp>
      <p:grpSp>
        <p:nvGrpSpPr>
          <p:cNvPr id="21" name="Группа 20"/>
          <p:cNvGrpSpPr/>
          <p:nvPr/>
        </p:nvGrpSpPr>
        <p:grpSpPr>
          <a:xfrm rot="20999747">
            <a:off x="5758242" y="1516545"/>
            <a:ext cx="4414151" cy="2441754"/>
            <a:chOff x="5987328" y="1873684"/>
            <a:chExt cx="4414151" cy="2353889"/>
          </a:xfrm>
        </p:grpSpPr>
        <p:sp>
          <p:nvSpPr>
            <p:cNvPr id="16" name="Равнобедренный треугольник 15"/>
            <p:cNvSpPr/>
            <p:nvPr/>
          </p:nvSpPr>
          <p:spPr>
            <a:xfrm rot="2130712">
              <a:off x="5987328" y="1873684"/>
              <a:ext cx="4414151" cy="2162740"/>
            </a:xfrm>
            <a:prstGeom prst="triangle">
              <a:avLst>
                <a:gd name="adj" fmla="val 37359"/>
              </a:avLst>
            </a:prstGeom>
            <a:solidFill>
              <a:schemeClr val="bg1"/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385092">
              <a:off x="6030236" y="2842578"/>
              <a:ext cx="3161506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Информационный</a:t>
              </a:r>
            </a:p>
            <a:p>
              <a:pPr algn="ctr"/>
              <a:r>
                <a:rPr lang="ru-RU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блок</a:t>
              </a:r>
            </a:p>
            <a:p>
              <a:endParaRPr lang="ru-RU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391396" y="2950847"/>
            <a:ext cx="2966976" cy="1882274"/>
            <a:chOff x="3407302" y="4165600"/>
            <a:chExt cx="2966976" cy="1882274"/>
          </a:xfrm>
        </p:grpSpPr>
        <p:sp>
          <p:nvSpPr>
            <p:cNvPr id="18" name="Овал 17"/>
            <p:cNvSpPr/>
            <p:nvPr/>
          </p:nvSpPr>
          <p:spPr>
            <a:xfrm>
              <a:off x="3407302" y="4165600"/>
              <a:ext cx="2966976" cy="188227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11304" y="4664515"/>
              <a:ext cx="2682145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Практический</a:t>
              </a:r>
            </a:p>
            <a:p>
              <a:pPr algn="ctr"/>
              <a:r>
                <a: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блок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5589698" y="4831081"/>
            <a:ext cx="3430377" cy="1291334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Оценочный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492889" y="5092987"/>
            <a:ext cx="2725388" cy="1658308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Рефлексивный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</a:t>
            </a:r>
          </a:p>
        </p:txBody>
      </p:sp>
    </p:spTree>
    <p:extLst>
      <p:ext uri="{BB962C8B-B14F-4D97-AF65-F5344CB8AC3E}">
        <p14:creationId xmlns:p14="http://schemas.microsoft.com/office/powerpoint/2010/main" val="908565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8449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18996" y="431982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8A054B-1F39-4A1A-A8DD-F4E6FB584F1A}"/>
              </a:ext>
            </a:extLst>
          </p:cNvPr>
          <p:cNvSpPr/>
          <p:nvPr/>
        </p:nvSpPr>
        <p:spPr>
          <a:xfrm>
            <a:off x="4034104" y="177336"/>
            <a:ext cx="5417065" cy="306545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Представляет собой совокупности внутренних и внешних движущих сил, побуждающих обучающихся к познавательной деятельности, придающих этой деятельности направленность, ориентированную на достижение определенных целей.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53E59A7-163B-466E-8323-D68967DE7986}"/>
              </a:ext>
            </a:extLst>
          </p:cNvPr>
          <p:cNvSpPr/>
          <p:nvPr/>
        </p:nvSpPr>
        <p:spPr>
          <a:xfrm>
            <a:off x="36987" y="1400245"/>
            <a:ext cx="3855784" cy="5189113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Приемы проведения мотивационной части: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Рассмотрение ситуации. 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Событие, имеющее широкий общественны й резонанс.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Графическое изображение. 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нескольких понятий или терминов. 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Произведение художественной литературы.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Ролевая игра. 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Документ. 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Видеосюжет.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Неоконченное предложение. 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Угадывание автора. </a:t>
            </a:r>
          </a:p>
          <a:p>
            <a:pPr>
              <a:lnSpc>
                <a:spcPct val="115000"/>
              </a:lnSpc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Афоризм.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DC56B59-6240-4313-91CB-05A1523581A6}"/>
              </a:ext>
            </a:extLst>
          </p:cNvPr>
          <p:cNvSpPr/>
          <p:nvPr/>
        </p:nvSpPr>
        <p:spPr>
          <a:xfrm>
            <a:off x="4531835" y="3391678"/>
            <a:ext cx="7057369" cy="335476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требования к мотивации на занятиях: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должна вызывать интерес, привлекать внимание;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обладает простотой и доступностью для понимания, соответствие возрасту, интересам и особенностям учащихся;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экономична с точки зрения временных и энергетических затрат;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адекватна и соотносится с темой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содержательными вопросами.</a:t>
            </a:r>
          </a:p>
        </p:txBody>
      </p:sp>
    </p:spTree>
    <p:extLst>
      <p:ext uri="{BB962C8B-B14F-4D97-AF65-F5344CB8AC3E}">
        <p14:creationId xmlns:p14="http://schemas.microsoft.com/office/powerpoint/2010/main" val="234158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81680" y="528320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Вера\Desktop\мат в соц сети\kto-vozmet-biletov-pachk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15" y="883040"/>
            <a:ext cx="6305324" cy="3467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Вера\Desktop\мат в соц сети\Bam0uikyUT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72"/>
          <a:stretch/>
        </p:blipFill>
        <p:spPr bwMode="auto">
          <a:xfrm>
            <a:off x="7145987" y="3503417"/>
            <a:ext cx="4143025" cy="31000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6533010" y="1459525"/>
            <a:ext cx="3200270" cy="1845461"/>
            <a:chOff x="6766442" y="311585"/>
            <a:chExt cx="3200270" cy="1845461"/>
          </a:xfrm>
        </p:grpSpPr>
        <p:sp>
          <p:nvSpPr>
            <p:cNvPr id="18" name="Стрелка влево 17"/>
            <p:cNvSpPr/>
            <p:nvPr/>
          </p:nvSpPr>
          <p:spPr>
            <a:xfrm>
              <a:off x="6766442" y="311585"/>
              <a:ext cx="3200270" cy="1845461"/>
            </a:xfrm>
            <a:prstGeom prst="leftArrow">
              <a:avLst/>
            </a:prstGeom>
            <a:solidFill>
              <a:schemeClr val="bg1"/>
            </a:solidFill>
            <a:ln w="57150">
              <a:solidFill>
                <a:srgbClr val="FFFF0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fehack Sans Bold" panose="00000900000000000000" pitchFamily="2" charset="-52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376159" y="825311"/>
              <a:ext cx="2377441" cy="8617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5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Cambria Math" pitchFamily="18" charset="0"/>
                  <a:cs typeface="Times New Roman" panose="02020603050405020304" pitchFamily="18" charset="0"/>
                </a:rPr>
                <a:t>Теория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5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Cambria Math" pitchFamily="18" charset="0"/>
                  <a:cs typeface="Times New Roman" panose="02020603050405020304" pitchFamily="18" charset="0"/>
                </a:rPr>
                <a:t>вероятности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854960" y="4423984"/>
            <a:ext cx="4291027" cy="2179529"/>
            <a:chOff x="1803282" y="4330697"/>
            <a:chExt cx="4291027" cy="2179529"/>
          </a:xfrm>
        </p:grpSpPr>
        <p:sp>
          <p:nvSpPr>
            <p:cNvPr id="20" name="Стрелка вправо 19"/>
            <p:cNvSpPr/>
            <p:nvPr/>
          </p:nvSpPr>
          <p:spPr>
            <a:xfrm>
              <a:off x="1803282" y="4330697"/>
              <a:ext cx="4291027" cy="2179529"/>
            </a:xfrm>
            <a:prstGeom prst="rightArrow">
              <a:avLst/>
            </a:prstGeom>
            <a:solidFill>
              <a:schemeClr val="bg1"/>
            </a:solidFill>
            <a:ln>
              <a:solidFill>
                <a:srgbClr val="FFFF0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fehack Sans Bold" panose="00000900000000000000" pitchFamily="2" charset="-5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31232" y="4984511"/>
              <a:ext cx="316835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5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Cambria Math" pitchFamily="18" charset="0"/>
                  <a:cs typeface="Times New Roman" panose="02020603050405020304" pitchFamily="18" charset="0"/>
                </a:rPr>
                <a:t>Системы линейных уравнений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944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-1" y="-28449"/>
            <a:ext cx="2587633" cy="1267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34412" y="1122363"/>
            <a:ext cx="5689600" cy="509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101436" y="554735"/>
            <a:ext cx="77724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normalizeH="0" baseline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Lifehack Sans Bold" panose="00000900000000000000" pitchFamily="2" charset="-52"/>
              </a:rPr>
              <a:t>Как </a:t>
            </a:r>
            <a:r>
              <a:rPr lang="ru-RU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Lifehack Sans Bold" panose="00000900000000000000" pitchFamily="2" charset="-52"/>
              </a:rPr>
              <a:t>к</a:t>
            </a:r>
            <a:r>
              <a:rPr kumimoji="0" lang="ru-RU" sz="4800" b="1" i="0" u="none" strike="noStrike" kern="1200" normalizeH="0" baseline="0" noProof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Lifehack Sans Bold" panose="00000900000000000000" pitchFamily="2" charset="-52"/>
              </a:rPr>
              <a:t>упцы</a:t>
            </a:r>
            <a:r>
              <a:rPr kumimoji="0" lang="ru-RU" sz="4800" b="1" i="0" u="none" strike="noStrike" kern="1200" normalizeH="0" baseline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Lifehack Sans Bold" panose="00000900000000000000" pitchFamily="2" charset="-52"/>
              </a:rPr>
              <a:t> на ярмарке спорили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10196" y="1432779"/>
            <a:ext cx="9339076" cy="2554545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Когда-то в стародавние времена встретились два купца на ярмарке в Новгороде. Один из Саратова привёз муку, другой из Томска соболей. Стоят они и спорят - сколько соболей можно поменять на мешок муки и спору этому нет конца.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342" y="4079399"/>
            <a:ext cx="3724898" cy="265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32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1136</Words>
  <Application>Microsoft Office PowerPoint</Application>
  <PresentationFormat>Широкоэкранный</PresentationFormat>
  <Paragraphs>112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Lifehack Sans 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смокотин</dc:creator>
  <cp:lastModifiedBy>Кущ Ирина Юрьевна</cp:lastModifiedBy>
  <cp:revision>15</cp:revision>
  <dcterms:created xsi:type="dcterms:W3CDTF">2026-03-04T17:00:23Z</dcterms:created>
  <dcterms:modified xsi:type="dcterms:W3CDTF">2026-03-05T02:29:52Z</dcterms:modified>
</cp:coreProperties>
</file>