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6"/>
  </p:notesMasterIdLst>
  <p:sldIdLst>
    <p:sldId id="277" r:id="rId3"/>
    <p:sldId id="273" r:id="rId4"/>
    <p:sldId id="292" r:id="rId5"/>
    <p:sldId id="381" r:id="rId6"/>
    <p:sldId id="383" r:id="rId7"/>
    <p:sldId id="384" r:id="rId8"/>
    <p:sldId id="385" r:id="rId9"/>
    <p:sldId id="386" r:id="rId10"/>
    <p:sldId id="389" r:id="rId11"/>
    <p:sldId id="387" r:id="rId12"/>
    <p:sldId id="388" r:id="rId13"/>
    <p:sldId id="390" r:id="rId14"/>
    <p:sldId id="391" r:id="rId15"/>
    <p:sldId id="392" r:id="rId16"/>
    <p:sldId id="393" r:id="rId17"/>
    <p:sldId id="394" r:id="rId18"/>
    <p:sldId id="395" r:id="rId19"/>
    <p:sldId id="397" r:id="rId20"/>
    <p:sldId id="398" r:id="rId21"/>
    <p:sldId id="396" r:id="rId22"/>
    <p:sldId id="399" r:id="rId23"/>
    <p:sldId id="401" r:id="rId24"/>
    <p:sldId id="28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3C5A9B"/>
    <a:srgbClr val="BDCBE4"/>
    <a:srgbClr val="EFEBCE"/>
    <a:srgbClr val="77132F"/>
    <a:srgbClr val="B11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850" autoAdjust="0"/>
  </p:normalViewPr>
  <p:slideViewPr>
    <p:cSldViewPr snapToGrid="0">
      <p:cViewPr varScale="1">
        <p:scale>
          <a:sx n="97" d="100"/>
          <a:sy n="97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2;&#1077;&#1088;&#1072;\Desktop\&#1058;&#1054;&#1048;&#1055;&#1050;&#1056;&#1054;\&#1072;&#1085;&#1072;&#1083;&#1080;&#1090;&#1080;&#1095;&#1077;&#1089;&#1082;&#1080;&#1077;%20&#1089;&#1087;&#1088;&#1072;&#1074;&#1082;&#1080;\&#1076;&#1083;&#1103;%20&#1072;&#1085;&#1072;&#1083;&#1080;&#1090;&#1080;&#1095;&#1077;&#1089;&#1082;&#1080;&#1093;%20&#1089;&#1087;&#1088;&#1072;&#1074;&#1086;&#1082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42;&#1077;&#1088;&#1072;\Desktop\&#1058;&#1054;&#1048;&#1055;&#1050;&#1056;&#1054;\&#1072;&#1085;&#1072;&#1083;&#1080;&#1090;&#1080;&#1095;&#1077;&#1089;&#1082;&#1080;&#1077;%20&#1089;&#1087;&#1088;&#1072;&#1074;&#1082;&#1080;\&#1076;&#1083;&#1103;%20&#1072;&#1085;&#1072;&#1083;&#1080;&#1090;&#1080;&#1095;&#1077;&#1089;&#1082;&#1080;&#1093;%20&#1089;&#1087;&#1088;&#1072;&#1074;&#1086;&#108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'Учитель года'!$D$2</c:f>
              <c:strCache>
                <c:ptCount val="1"/>
                <c:pt idx="0">
                  <c:v>Количество участников регионального этапа Всероссийского конкурса "Учитель года 2025" в разрезе муниципальных образований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'Учитель года'!$C$3:$C$23</c:f>
              <c:strCache>
                <c:ptCount val="21"/>
                <c:pt idx="0">
                  <c:v>г. Томск</c:v>
                </c:pt>
                <c:pt idx="1">
                  <c:v>Чаинский район</c:v>
                </c:pt>
                <c:pt idx="2">
                  <c:v>г. Стрежевой</c:v>
                </c:pt>
                <c:pt idx="3">
                  <c:v>ЗАТО Северск</c:v>
                </c:pt>
                <c:pt idx="4">
                  <c:v>Колпашевский район</c:v>
                </c:pt>
                <c:pt idx="5">
                  <c:v>Александровский район</c:v>
                </c:pt>
                <c:pt idx="6">
                  <c:v>Асиновский район</c:v>
                </c:pt>
                <c:pt idx="7">
                  <c:v>Верхнекетский район</c:v>
                </c:pt>
                <c:pt idx="8">
                  <c:v>Зырянский район</c:v>
                </c:pt>
                <c:pt idx="9">
                  <c:v>Каргасокский район</c:v>
                </c:pt>
                <c:pt idx="10">
                  <c:v>Молчановский район</c:v>
                </c:pt>
                <c:pt idx="11">
                  <c:v>Парабельский район</c:v>
                </c:pt>
                <c:pt idx="12">
                  <c:v>Бакчарский район</c:v>
                </c:pt>
                <c:pt idx="13">
                  <c:v>г. Кедровый</c:v>
                </c:pt>
                <c:pt idx="14">
                  <c:v>Кожевниковский район</c:v>
                </c:pt>
                <c:pt idx="15">
                  <c:v>Кривошеинский район</c:v>
                </c:pt>
                <c:pt idx="16">
                  <c:v>Первомайский район</c:v>
                </c:pt>
                <c:pt idx="17">
                  <c:v>Подведомственные ДО ТО</c:v>
                </c:pt>
                <c:pt idx="18">
                  <c:v>Тегульдетский район</c:v>
                </c:pt>
                <c:pt idx="19">
                  <c:v>Томский район</c:v>
                </c:pt>
                <c:pt idx="20">
                  <c:v>Шегарский район</c:v>
                </c:pt>
              </c:strCache>
            </c:strRef>
          </c:cat>
          <c:val>
            <c:numRef>
              <c:f>'Учитель года'!$D$3:$D$23</c:f>
              <c:numCache>
                <c:formatCode>General</c:formatCode>
                <c:ptCount val="21"/>
                <c:pt idx="0">
                  <c:v>24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CD-4B0D-837B-16B564E4FB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79074432"/>
        <c:axId val="79770368"/>
      </c:barChart>
      <c:catAx>
        <c:axId val="7907443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79770368"/>
        <c:crosses val="autoZero"/>
        <c:auto val="1"/>
        <c:lblAlgn val="ctr"/>
        <c:lblOffset val="100"/>
        <c:noMultiLvlLbl val="0"/>
      </c:catAx>
      <c:valAx>
        <c:axId val="797703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crossAx val="79074432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Участники второго очного этапа Конкурса (финалисты)</a:t>
            </a:r>
          </a:p>
        </c:rich>
      </c:tx>
      <c:layout>
        <c:manualLayout>
          <c:xMode val="edge"/>
          <c:yMode val="edge"/>
          <c:x val="0.18337833569508677"/>
          <c:y val="8.8831957681481236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'Учитель года'!$D$59</c:f>
              <c:strCache>
                <c:ptCount val="1"/>
                <c:pt idx="0">
                  <c:v>количество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'Учитель года'!$C$60:$C$61</c:f>
              <c:strCache>
                <c:ptCount val="2"/>
                <c:pt idx="0">
                  <c:v>г. Томск</c:v>
                </c:pt>
                <c:pt idx="1">
                  <c:v>ЗАТО Северск</c:v>
                </c:pt>
              </c:strCache>
            </c:strRef>
          </c:cat>
          <c:val>
            <c:numRef>
              <c:f>'Учитель года'!$D$60:$D$61</c:f>
              <c:numCache>
                <c:formatCode>General</c:formatCode>
                <c:ptCount val="2"/>
                <c:pt idx="0">
                  <c:v>4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11-4520-9D4F-D229F03F96FB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878BB-2C98-4473-AC27-E72CE7E7F8AF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CCD1D-8222-41F0-AEA3-A4F5D39279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896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заголовка </a:t>
            </a:r>
            <a:r>
              <a:rPr lang="en-US" sz="1100" dirty="0">
                <a:solidFill>
                  <a:schemeClr val="tx1"/>
                </a:solidFill>
              </a:rPr>
              <a:t>TomskObl2104</a:t>
            </a:r>
            <a:endParaRPr lang="ru-RU" sz="1100" dirty="0">
              <a:solidFill>
                <a:schemeClr val="tx1"/>
              </a:solidFill>
            </a:endParaRPr>
          </a:p>
          <a:p>
            <a:pPr marL="158750" indent="0" algn="ctr">
              <a:buNone/>
            </a:pPr>
            <a:r>
              <a:rPr lang="ru-RU" sz="1100" dirty="0">
                <a:solidFill>
                  <a:schemeClr val="tx1"/>
                </a:solidFill>
              </a:rPr>
              <a:t>Шрифт подзаголовка: </a:t>
            </a:r>
            <a:r>
              <a:rPr lang="en-US" sz="1100" dirty="0">
                <a:solidFill>
                  <a:schemeClr val="tx1"/>
                </a:solidFill>
              </a:rPr>
              <a:t>Century Gothic</a:t>
            </a:r>
            <a:endParaRPr lang="ru-RU" sz="1100" dirty="0">
              <a:solidFill>
                <a:schemeClr val="tx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0175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1CCD1D-8222-41F0-AEA3-A4F5D392799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13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1CCD1D-8222-41F0-AEA3-A4F5D392799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336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dc0d36c7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dc0d36c7f_1_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4333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5A6A8-1C9D-9923-0C59-C6B49ABC86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CBCD206-ACBA-940C-78B0-61F0A0588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9C065D-8748-1D89-827D-EB82D44FC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84FD79-1355-CB6A-CF28-C9448EF3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FB8D08-E54D-9412-98B3-9CDF5BE6C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634745-C87C-87CE-D753-9130B612B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2E81C2-E7F0-3598-11B7-CCEBF3FF3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B9454E-23BE-FEEE-4062-4D832E182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B6851D-6CD6-A80B-CFB2-19EB46377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73620A-49F6-1EB4-EF56-80FE1A7F2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556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DCE88A4-9B06-4841-F135-6B231C4030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A9F057-B0B4-3F43-F87B-C8781723C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E6A213-D874-A969-D04E-C8F60373D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A602E9-4F6F-4BEC-0B36-C844B12DE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E36DC17-B03D-B12F-F64B-39A9CE7B7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263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55608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233606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81021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942433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241481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2849227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20"/>
            <a:ext cx="12191764" cy="685761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86734" y="20"/>
            <a:ext cx="8105013" cy="685761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21"/>
            <a:ext cx="12191747" cy="685761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20193" y="6339167"/>
            <a:ext cx="122555" cy="182803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901592" y="251425"/>
            <a:ext cx="832443" cy="696772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3348" y="2847517"/>
            <a:ext cx="5385181" cy="1204291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3223" y="4186695"/>
            <a:ext cx="5346827" cy="207352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0912" y="1556816"/>
            <a:ext cx="5451475" cy="106332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3347" y="116613"/>
            <a:ext cx="10368027" cy="560679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3349" y="765531"/>
            <a:ext cx="5469001" cy="658520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79375" y="880619"/>
            <a:ext cx="457200" cy="457200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9782556" y="5771299"/>
            <a:ext cx="1034008" cy="877583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728844" y="776263"/>
            <a:ext cx="5119751" cy="527100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586727" y="893064"/>
            <a:ext cx="1684020" cy="376427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042148" y="893064"/>
            <a:ext cx="2252472" cy="376427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701537" y="987426"/>
            <a:ext cx="3466465" cy="1577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1"/>
            <a:ext cx="5303520" cy="318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178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A887C5-C2DB-FB94-7011-78B22B605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A33B38-04F7-2141-4CEC-564E49BEC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1DCD3B-42B1-0AF4-4776-60243BAD7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6B6710-F2BC-C085-E517-CD2976A2A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4207EF-AB45-8F3C-4616-513597D6E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0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D14223-D16A-039A-D11F-91CCB993B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95EB81E-CE7E-29B8-75CF-018DA17C0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26ABB0-25F7-02CA-7128-7B68136FE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BBC662-8AE5-1E80-6A75-C59CC8889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C8E202-5F55-AC92-0861-7B6B56478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024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67859A-0792-9E00-C52D-843D7D4D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E7A4AC-9F85-45D9-B80A-24462BC276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55AA33-7CF9-527F-EF51-A66B9E190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893D2F-CF72-63FE-19BB-BEA945CA7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C0B4AA-C9C6-1CDF-7181-F33B00EA9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6FA571-F5E6-21D6-DE67-517F17CFB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747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36F18-B5B0-2554-3B59-260D1266B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C49AE8-E7EC-C67B-D594-CE3BE2C80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AC1D70C-DAA9-30EA-AA68-8955F9E0F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7F4054B-B353-B698-84D4-D1FE05E7E5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09BAF31-4D74-FFEF-EFB7-AB4DC1DE55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CE28D2-3DFD-FBA1-DF7D-92F818D51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1668E3-C0C6-640C-6906-D8795AA28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3C79443-3CC9-A6BD-7B07-B41852C74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68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383BF1-4319-520D-5846-096DCF5D7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DE8900E-55E2-2490-0DAF-313A4FED0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2BB34C1-2F11-4811-E0AB-09F6893F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F324E32-F5D7-578B-D10A-8AD5F23BA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538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B76A0C-A9C4-EDF9-C116-B7496F5A2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0527832-734E-5B55-B5A4-1D766D828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16FE49E-CFF2-63D5-1524-BC290560D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791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3770DA-263E-240F-7287-AED15F9D5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AA151A-95C9-3325-8743-BFB25EBFC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52F38E4-4B57-EA24-324D-A327CD437B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684CF7-8303-A3D6-8BD8-80F88E9FA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C9284CE-FDD4-36BB-E29B-2662098B4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8AC40-0464-9893-D0E8-5E633F219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487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4609DE-4042-A2B7-A758-F9B856BD4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9FE4004-C73E-C292-00BB-F553B3F86A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142D8F8-030E-83F4-E424-E90E2F1C40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C34A6B-978C-B793-AE9D-D08823E70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19B4C-948C-4BE9-A896-00ECE23514F5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5725379-B997-7231-D2A3-C573575F0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0E1125-A7DB-D9CC-5167-B2134AC81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67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5ACCF-0E44-4EF0-00D8-AADFF39BB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519C2F-83CB-B1C5-31E8-79C7D0690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D6425A-5E49-A45D-C051-B76FF49781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19B4C-948C-4BE9-A896-00ECE23514F5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6F8AA4-62E7-C7DF-523E-C29201872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F64E40-F607-121C-EBB8-B0AA947B7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49A6A-D674-4A70-8AF3-8894CF5470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37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92472831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9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kem@toipkro.ru" TargetMode="External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275" y="5452278"/>
            <a:ext cx="12020261" cy="1232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ru-RU" sz="1867" kern="0">
              <a:solidFill>
                <a:srgbClr val="FFFFFF"/>
              </a:solidFill>
              <a:latin typeface="Century Gothic"/>
              <a:sym typeface="Arial"/>
            </a:endParaRPr>
          </a:p>
        </p:txBody>
      </p:sp>
      <p:pic>
        <p:nvPicPr>
          <p:cNvPr id="55" name="Google Shape;55;p13" title="gerb_monochrom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01113" y="440204"/>
            <a:ext cx="839999" cy="8174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476887" y="455311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>
              <a:buClr>
                <a:srgbClr val="000000"/>
              </a:buClr>
            </a:pPr>
            <a:endParaRPr lang="ru-RU" sz="3200" b="1" kern="0" dirty="0">
              <a:solidFill>
                <a:srgbClr val="FFFFFF"/>
              </a:solidFill>
              <a:latin typeface="Century Gothic" panose="020B0502020202020204" pitchFamily="34" charset="0"/>
              <a:ea typeface="PT Sans"/>
              <a:cs typeface="PT Sans"/>
              <a:sym typeface="Arial"/>
            </a:endParaRPr>
          </a:p>
        </p:txBody>
      </p:sp>
      <p:sp>
        <p:nvSpPr>
          <p:cNvPr id="12" name="Google Shape;90;p17"/>
          <p:cNvSpPr txBox="1"/>
          <p:nvPr/>
        </p:nvSpPr>
        <p:spPr>
          <a:xfrm>
            <a:off x="56129" y="3429000"/>
            <a:ext cx="581348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ea typeface="PT Sans"/>
                <a:cs typeface="PT Sans"/>
                <a:sym typeface="PT Sans"/>
              </a:rPr>
              <a:t>Информационно-аналитический семинар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5CFD7A9F-AF8A-4B0D-AF0A-D20611D2DAD2}"/>
              </a:ext>
            </a:extLst>
          </p:cNvPr>
          <p:cNvSpPr txBox="1">
            <a:spLocks/>
          </p:cNvSpPr>
          <p:nvPr/>
        </p:nvSpPr>
        <p:spPr>
          <a:xfrm>
            <a:off x="140057" y="1762545"/>
            <a:ext cx="11463607" cy="179185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ru-RU" sz="4000" b="1" dirty="0">
                <a:solidFill>
                  <a:prstClr val="white"/>
                </a:solidFill>
                <a:latin typeface="TomskObl2104" pitchFamily="50" charset="0"/>
              </a:rPr>
              <a:t>Результаты организации и проведения регионального этапа Всероссийского конкурса </a:t>
            </a:r>
          </a:p>
          <a:p>
            <a:pPr lvl="0">
              <a:defRPr/>
            </a:pPr>
            <a:r>
              <a:rPr lang="ru-RU" sz="4000" b="1" dirty="0">
                <a:solidFill>
                  <a:prstClr val="white"/>
                </a:solidFill>
                <a:latin typeface="TomskObl2104" pitchFamily="50" charset="0"/>
              </a:rPr>
              <a:t>«Учитель года России» 2025 года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5407" y="5616661"/>
            <a:ext cx="96342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  <a:defRPr/>
            </a:pPr>
            <a:r>
              <a:rPr lang="ru-RU" sz="2400" b="1" kern="0" dirty="0">
                <a:solidFill>
                  <a:sysClr val="windowText" lastClr="000000"/>
                </a:solidFill>
                <a:latin typeface="Gerbera" panose="02000500000000000000" pitchFamily="50" charset="-52"/>
                <a:ea typeface="PT Sans"/>
                <a:cs typeface="PT Sans"/>
                <a:sym typeface="Arial"/>
              </a:rPr>
              <a:t>Диденко Вера Валентиновна</a:t>
            </a:r>
            <a:endParaRPr lang="ru-RU" b="1" kern="0" dirty="0">
              <a:solidFill>
                <a:sysClr val="windowText" lastClr="000000"/>
              </a:solidFill>
              <a:latin typeface="Century Gothic" panose="020B0502020202020204" pitchFamily="34" charset="0"/>
              <a:ea typeface="PT Sans"/>
              <a:cs typeface="PT Sans"/>
              <a:sym typeface="Arial"/>
            </a:endParaRPr>
          </a:p>
          <a:p>
            <a:pPr defTabSz="1219170">
              <a:buClr>
                <a:srgbClr val="000000"/>
              </a:buClr>
              <a:defRPr/>
            </a:pPr>
            <a:r>
              <a:rPr lang="ru-RU" kern="0" dirty="0">
                <a:solidFill>
                  <a:sysClr val="windowText" lastClr="000000"/>
                </a:solidFill>
                <a:latin typeface="Gerbera" panose="02000500000000000000" pitchFamily="50" charset="-52"/>
                <a:ea typeface="PT Sans"/>
                <a:cs typeface="PT Sans"/>
                <a:sym typeface="Arial"/>
              </a:rPr>
              <a:t>заведующий центром развития кадрового потенциала образовательных систем ТОИПКРО</a:t>
            </a:r>
          </a:p>
        </p:txBody>
      </p:sp>
      <p:pic>
        <p:nvPicPr>
          <p:cNvPr id="10" name="Рисунок 9" descr="Лого ТОИПКРО.png">
            <a:extLst>
              <a:ext uri="{FF2B5EF4-FFF2-40B4-BE49-F238E27FC236}">
                <a16:creationId xmlns:a16="http://schemas.microsoft.com/office/drawing/2014/main" id="{CCF0F4A5-4C6D-48F8-9E25-EF9ED82959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</a:blip>
          <a:stretch>
            <a:fillRect/>
          </a:stretch>
        </p:blipFill>
        <p:spPr>
          <a:xfrm>
            <a:off x="11001113" y="1311612"/>
            <a:ext cx="901865" cy="90186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7171DBE-E601-4CC3-A9F3-5DF517AB16EB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197724" y="183667"/>
            <a:ext cx="1192435" cy="101357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5DE3E0-16E1-4C23-B4E5-1DD67FB8F334}"/>
              </a:ext>
            </a:extLst>
          </p:cNvPr>
          <p:cNvSpPr/>
          <p:nvPr/>
        </p:nvSpPr>
        <p:spPr>
          <a:xfrm>
            <a:off x="1474560" y="117038"/>
            <a:ext cx="90708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Томский областной институт повышения квалификации и переподготовки работников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051251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КОНКУРСНОЕ ИСПЫТАНИЕ «ПЕДАГОГИЧЕСКОЕ ИНТЕРВЬЮ»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ABFC4-59EA-4D07-AEA6-6840C9458B82}"/>
              </a:ext>
            </a:extLst>
          </p:cNvPr>
          <p:cNvSpPr/>
          <p:nvPr/>
        </p:nvSpPr>
        <p:spPr>
          <a:xfrm>
            <a:off x="1104376" y="981842"/>
            <a:ext cx="109993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Gerbera" panose="02000500000000000000"/>
              </a:rPr>
              <a:t>Цель: 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демонстрация общего кругозора и профессиональной эрудиции.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F42FBF6-69B2-4D8F-B42D-0DA744427386}"/>
              </a:ext>
            </a:extLst>
          </p:cNvPr>
          <p:cNvSpPr/>
          <p:nvPr/>
        </p:nvSpPr>
        <p:spPr>
          <a:xfrm flipH="1">
            <a:off x="7774291" y="1769287"/>
            <a:ext cx="36692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Максимальная оценка за конкурсное испытание –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40 баллов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1AC5544-64C7-4546-8EBB-274C840DC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3135300"/>
              </p:ext>
            </p:extLst>
          </p:nvPr>
        </p:nvGraphicFramePr>
        <p:xfrm>
          <a:off x="991936" y="1848165"/>
          <a:ext cx="5928985" cy="4251355"/>
        </p:xfrm>
        <a:graphic>
          <a:graphicData uri="http://schemas.openxmlformats.org/drawingml/2006/table">
            <a:tbl>
              <a:tblPr firstRow="1" firstCol="1" bandRow="1"/>
              <a:tblGrid>
                <a:gridCol w="1976128">
                  <a:extLst>
                    <a:ext uri="{9D8B030D-6E8A-4147-A177-3AD203B41FA5}">
                      <a16:colId xmlns:a16="http://schemas.microsoft.com/office/drawing/2014/main" val="488743198"/>
                    </a:ext>
                  </a:extLst>
                </a:gridCol>
                <a:gridCol w="1976128">
                  <a:extLst>
                    <a:ext uri="{9D8B030D-6E8A-4147-A177-3AD203B41FA5}">
                      <a16:colId xmlns:a16="http://schemas.microsoft.com/office/drawing/2014/main" val="975116446"/>
                    </a:ext>
                  </a:extLst>
                </a:gridCol>
                <a:gridCol w="1976729">
                  <a:extLst>
                    <a:ext uri="{9D8B030D-6E8A-4147-A177-3AD203B41FA5}">
                      <a16:colId xmlns:a16="http://schemas.microsoft.com/office/drawing/2014/main" val="1507304660"/>
                    </a:ext>
                  </a:extLst>
                </a:gridCol>
              </a:tblGrid>
              <a:tr h="82175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Распределение муниципалитетов по количеству баллов, полученных за конкурсное испытание «Педагогическое интервью»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294006"/>
                  </a:ext>
                </a:extLst>
              </a:tr>
              <a:tr h="8217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Высокий балл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(30 и более баллов)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Средний балл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(от 20 до 29 баллов)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Низкий балл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(19 и менее баллов)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726349"/>
                  </a:ext>
                </a:extLst>
              </a:tr>
              <a:tr h="4108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7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9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8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324754"/>
                  </a:ext>
                </a:extLst>
              </a:tr>
              <a:tr h="20543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Томск,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ЗАТО Северск,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Александровский район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Александровский район, Каргасокский район,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ЗАТО Северск,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Томск,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Молчановский район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о. Стрежевой,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Колпашевский район,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Чаинский район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384886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E47BD8-78D8-4A1B-B67A-A35616C07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833" y="3048494"/>
            <a:ext cx="4980179" cy="305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342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КОНКУРСНОЕ ИСПЫТАНИЕ «ПЕДАГОГИЧЕСКОЕ ИНТЕРВЬЮ»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ABFC4-59EA-4D07-AEA6-6840C9458B82}"/>
              </a:ext>
            </a:extLst>
          </p:cNvPr>
          <p:cNvSpPr/>
          <p:nvPr/>
        </p:nvSpPr>
        <p:spPr>
          <a:xfrm>
            <a:off x="991936" y="1121113"/>
            <a:ext cx="10976545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defRPr/>
            </a:pPr>
            <a:r>
              <a:rPr lang="ru-RU" sz="3200" b="1" dirty="0">
                <a:solidFill>
                  <a:prstClr val="black"/>
                </a:solidFill>
                <a:latin typeface="Gerbera" panose="02000500000000000000"/>
              </a:rPr>
              <a:t>Комментарии экспертов: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невнимательность, слушали вопрос не до конца, отвечая частично либо вообще уходили от сути заданного вопроса; не верно интерпретировали вопрос;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недостаток примеров из практической деятельности;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отсутствие отсылок на авторитетные источники и научные исследования;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случаи грамматически неправильных конструкций предложений, неоправданная многословность, затрудняющая восприятие ответов, а также ошибки в произношении терминов и понятий;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отсутствие чётких доказательств и обоснований высказываемых мнений</a:t>
            </a:r>
          </a:p>
          <a:p>
            <a:pPr algn="just">
              <a:spcAft>
                <a:spcPts val="600"/>
              </a:spcAft>
              <a:tabLst>
                <a:tab pos="357188" algn="l"/>
                <a:tab pos="620713" algn="l"/>
              </a:tabLst>
              <a:defRPr/>
            </a:pPr>
            <a:endParaRPr lang="ru-RU" sz="2400" dirty="0">
              <a:solidFill>
                <a:prstClr val="black"/>
              </a:solidFill>
              <a:latin typeface="Gerbera" panose="02000500000000000000"/>
            </a:endParaRPr>
          </a:p>
          <a:p>
            <a:pPr algn="just">
              <a:spcAft>
                <a:spcPts val="600"/>
              </a:spcAft>
              <a:tabLst>
                <a:tab pos="357188" algn="l"/>
                <a:tab pos="620713" algn="l"/>
              </a:tabLst>
              <a:defRPr/>
            </a:pPr>
            <a:endParaRPr lang="ru-RU" sz="2400" dirty="0">
              <a:solidFill>
                <a:prstClr val="black"/>
              </a:solidFill>
              <a:latin typeface="Gerbera" panose="02000500000000000000"/>
            </a:endParaRPr>
          </a:p>
          <a:p>
            <a:pPr algn="just">
              <a:spcAft>
                <a:spcPts val="600"/>
              </a:spcAft>
              <a:defRPr/>
            </a:pPr>
            <a:endParaRPr lang="ru-RU" sz="2400" dirty="0">
              <a:solidFill>
                <a:prstClr val="black"/>
              </a:solidFill>
              <a:latin typeface="Gerbera" panose="02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949571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КОНКУРСНОЕ ИСПЫТАНИЕ «УРОК»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ABFC4-59EA-4D07-AEA6-6840C9458B82}"/>
              </a:ext>
            </a:extLst>
          </p:cNvPr>
          <p:cNvSpPr/>
          <p:nvPr/>
        </p:nvSpPr>
        <p:spPr>
          <a:xfrm>
            <a:off x="1104376" y="981842"/>
            <a:ext cx="109993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Gerbera" panose="02000500000000000000"/>
              </a:rPr>
              <a:t>Цель: 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демонстрация конкурсантом профессиональных компетенций в области подготовки, проведения и анализа урока как основной формы организации учебно-воспитательного процесса и учебной деятельности обучающихся.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F42FBF6-69B2-4D8F-B42D-0DA744427386}"/>
              </a:ext>
            </a:extLst>
          </p:cNvPr>
          <p:cNvSpPr/>
          <p:nvPr/>
        </p:nvSpPr>
        <p:spPr>
          <a:xfrm flipH="1">
            <a:off x="7867281" y="2972985"/>
            <a:ext cx="36692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Максимальная оценка за конкурсное испытание –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60 баллов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0823E6C-5C18-4CCD-BFEF-317FA76FFC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907309"/>
              </p:ext>
            </p:extLst>
          </p:nvPr>
        </p:nvGraphicFramePr>
        <p:xfrm>
          <a:off x="1104376" y="2369451"/>
          <a:ext cx="5938302" cy="4320212"/>
        </p:xfrm>
        <a:graphic>
          <a:graphicData uri="http://schemas.openxmlformats.org/drawingml/2006/table">
            <a:tbl>
              <a:tblPr firstRow="1" firstCol="1" bandRow="1"/>
              <a:tblGrid>
                <a:gridCol w="1979233">
                  <a:extLst>
                    <a:ext uri="{9D8B030D-6E8A-4147-A177-3AD203B41FA5}">
                      <a16:colId xmlns:a16="http://schemas.microsoft.com/office/drawing/2014/main" val="2850924792"/>
                    </a:ext>
                  </a:extLst>
                </a:gridCol>
                <a:gridCol w="1979233">
                  <a:extLst>
                    <a:ext uri="{9D8B030D-6E8A-4147-A177-3AD203B41FA5}">
                      <a16:colId xmlns:a16="http://schemas.microsoft.com/office/drawing/2014/main" val="4102382012"/>
                    </a:ext>
                  </a:extLst>
                </a:gridCol>
                <a:gridCol w="1979836">
                  <a:extLst>
                    <a:ext uri="{9D8B030D-6E8A-4147-A177-3AD203B41FA5}">
                      <a16:colId xmlns:a16="http://schemas.microsoft.com/office/drawing/2014/main" val="3006551052"/>
                    </a:ext>
                  </a:extLst>
                </a:gridCol>
              </a:tblGrid>
              <a:tr h="850261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Распределение муниципалитетов по количеству баллов, полученных за конкурсное испытание «Урок»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15022"/>
                  </a:ext>
                </a:extLst>
              </a:tr>
              <a:tr h="8502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Высокий балл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(50 и более баллов)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Средний балл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(от 30 до 49 баллов)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Низкий балл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(29 и менее баллов)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1892629"/>
                  </a:ext>
                </a:extLst>
              </a:tr>
              <a:tr h="4251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6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11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7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266678"/>
                  </a:ext>
                </a:extLst>
              </a:tr>
              <a:tr h="21256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Томск,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ЗАТО Северск,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Колпашевский район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Александровский район, Каргасокский район,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ЗАТО Северск,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Томск,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Молчановский район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о. Стрежевой,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Чаинский район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386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8095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КОНКУРСНОЕ ИСПЫТАНИЕ «ПЕДАГОГИЧЕСКОЕ ИНТЕРВЬЮ»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ABFC4-59EA-4D07-AEA6-6840C9458B82}"/>
              </a:ext>
            </a:extLst>
          </p:cNvPr>
          <p:cNvSpPr/>
          <p:nvPr/>
        </p:nvSpPr>
        <p:spPr>
          <a:xfrm>
            <a:off x="880176" y="872953"/>
            <a:ext cx="11200064" cy="629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defRPr/>
            </a:pPr>
            <a:r>
              <a:rPr lang="ru-RU" sz="3200" b="1" dirty="0">
                <a:solidFill>
                  <a:prstClr val="black"/>
                </a:solidFill>
                <a:latin typeface="Gerbera" panose="02000500000000000000"/>
              </a:rPr>
              <a:t>Комментарии экспертов: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Недостаточное владение методическими приемами (слабый контроль над классом, неумелое использование методов активного обучения, монотонность подачи материала);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Плохо продуманная структура урока (вводная часть перегружена, основная часть слабо связана с целями урока, заключительная часть зачастую была формальной и поверхностной); 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Невысокий уровень мотивации учеников (не удалось создать условия для вовлечения школьников в активную познавательную деятельность, многие ученики оставались пассивными участниками урока);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невнимание к вопросам и репликам учеников, недостаток обратной связи с учащимися;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проводить качественный самоанализ проведенных уроков, выявляя сильные стороны и зоны роста.</a:t>
            </a:r>
          </a:p>
          <a:p>
            <a:pPr algn="just">
              <a:spcAft>
                <a:spcPts val="600"/>
              </a:spcAft>
              <a:defRPr/>
            </a:pPr>
            <a:endParaRPr lang="ru-RU" sz="2400" dirty="0">
              <a:solidFill>
                <a:prstClr val="black"/>
              </a:solidFill>
              <a:latin typeface="Gerbera" panose="02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1153543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КОНКУРСНОЕ ИСПЫТАНИЕ «МАСТЕР-КЛАСС»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ABFC4-59EA-4D07-AEA6-6840C9458B82}"/>
              </a:ext>
            </a:extLst>
          </p:cNvPr>
          <p:cNvSpPr/>
          <p:nvPr/>
        </p:nvSpPr>
        <p:spPr>
          <a:xfrm>
            <a:off x="1104376" y="981842"/>
            <a:ext cx="109993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Gerbera" panose="02000500000000000000"/>
              </a:rPr>
              <a:t>Цель: 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демонстрация участником Конкурса профессионального мастерства в области презентации и трансляции педагогического опыта.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F42FBF6-69B2-4D8F-B42D-0DA744427386}"/>
              </a:ext>
            </a:extLst>
          </p:cNvPr>
          <p:cNvSpPr/>
          <p:nvPr/>
        </p:nvSpPr>
        <p:spPr>
          <a:xfrm flipH="1">
            <a:off x="7867281" y="2972985"/>
            <a:ext cx="36692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Максимальная оценка за конкурсное испытание –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60 баллов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5E65B10-F12A-4EA8-AA98-AC30553C35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676202"/>
              </p:ext>
            </p:extLst>
          </p:nvPr>
        </p:nvGraphicFramePr>
        <p:xfrm>
          <a:off x="1221804" y="2105017"/>
          <a:ext cx="5705937" cy="4510961"/>
        </p:xfrm>
        <a:graphic>
          <a:graphicData uri="http://schemas.openxmlformats.org/drawingml/2006/table">
            <a:tbl>
              <a:tblPr firstRow="1" firstCol="1" bandRow="1"/>
              <a:tblGrid>
                <a:gridCol w="1901786">
                  <a:extLst>
                    <a:ext uri="{9D8B030D-6E8A-4147-A177-3AD203B41FA5}">
                      <a16:colId xmlns:a16="http://schemas.microsoft.com/office/drawing/2014/main" val="2775236826"/>
                    </a:ext>
                  </a:extLst>
                </a:gridCol>
                <a:gridCol w="1901786">
                  <a:extLst>
                    <a:ext uri="{9D8B030D-6E8A-4147-A177-3AD203B41FA5}">
                      <a16:colId xmlns:a16="http://schemas.microsoft.com/office/drawing/2014/main" val="4114725744"/>
                    </a:ext>
                  </a:extLst>
                </a:gridCol>
                <a:gridCol w="1902365">
                  <a:extLst>
                    <a:ext uri="{9D8B030D-6E8A-4147-A177-3AD203B41FA5}">
                      <a16:colId xmlns:a16="http://schemas.microsoft.com/office/drawing/2014/main" val="3565724142"/>
                    </a:ext>
                  </a:extLst>
                </a:gridCol>
              </a:tblGrid>
              <a:tr h="79232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Распределение муниципалитетов по количеству баллов, полученных за конкурсное испытание «Мастер-класс»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043169"/>
                  </a:ext>
                </a:extLst>
              </a:tr>
              <a:tr h="7923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Высокий балл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(50 и более баллов)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Средний балл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(от 30 до 49 баллов)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Низкий балл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(29 и менее баллов)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6708165"/>
                  </a:ext>
                </a:extLst>
              </a:tr>
              <a:tr h="3961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6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11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7 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7256893"/>
                  </a:ext>
                </a:extLst>
              </a:tr>
              <a:tr h="23769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Томск,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ЗАТО Северск,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Александровский район,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ЗАТО Северск,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Томск, 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Молчановский район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Колпашевский район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о. Стрежевой,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Томск,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Каргасокский район,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Чаинский район,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Александровский район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4284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989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КОНКУРСНОЕ ИСПЫТАНИЕ «МАСТЕР-КЛАСС»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ABFC4-59EA-4D07-AEA6-6840C9458B82}"/>
              </a:ext>
            </a:extLst>
          </p:cNvPr>
          <p:cNvSpPr/>
          <p:nvPr/>
        </p:nvSpPr>
        <p:spPr>
          <a:xfrm>
            <a:off x="866572" y="676523"/>
            <a:ext cx="11200064" cy="7709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ru-RU" sz="3200" b="1" dirty="0">
                <a:solidFill>
                  <a:prstClr val="black"/>
                </a:solidFill>
                <a:latin typeface="Gerbera" panose="02000500000000000000"/>
              </a:rPr>
              <a:t>Комментарии экспертов: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Недостаточная глубина и обоснованность представляемого опыта (отсутствие научной основы и методологических подходов);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Отсутствие доказательства эффективности предложенных методов (результаты диагностики, мониторинг достижений учащихся);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Слабая вовлеченность аудитории (презентация в форме монолога, слабое взаимодействия с аудиторией);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Представленный опыт был описан абстрактно, без конкретики и наглядных примеров из реальной педагогической практики;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Выступления сопровождались неуверенностью, волнением, излишней жестикуляцией и сбивающейся речью;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Рассказ о собственном опыте, без акцента на практическом применении его другими педагогами;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Отсутствовали рекомендации по адаптации и внедрению предложенного опыта в другие школы и классы.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endParaRPr lang="ru-RU" sz="2400" dirty="0">
              <a:solidFill>
                <a:prstClr val="black"/>
              </a:solidFill>
              <a:latin typeface="Gerbera" panose="02000500000000000000"/>
            </a:endParaRP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endParaRPr lang="ru-RU" sz="2400" dirty="0">
              <a:solidFill>
                <a:prstClr val="black"/>
              </a:solidFill>
              <a:latin typeface="Gerbera" panose="02000500000000000000"/>
            </a:endParaRP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endParaRPr lang="ru-RU" sz="2400" dirty="0">
              <a:solidFill>
                <a:prstClr val="black"/>
              </a:solidFill>
              <a:latin typeface="Gerbera" panose="02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40454005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2756EF-2C86-430B-A3E2-2534BF2A32D6}"/>
              </a:ext>
            </a:extLst>
          </p:cNvPr>
          <p:cNvSpPr/>
          <p:nvPr/>
        </p:nvSpPr>
        <p:spPr>
          <a:xfrm>
            <a:off x="0" y="0"/>
            <a:ext cx="167381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Google Shape;92;p17">
            <a:extLst>
              <a:ext uri="{FF2B5EF4-FFF2-40B4-BE49-F238E27FC236}">
                <a16:creationId xmlns:a16="http://schemas.microsoft.com/office/drawing/2014/main" id="{09C023C4-FAA5-43AF-BB6E-4AD2B9281206}"/>
              </a:ext>
            </a:extLst>
          </p:cNvPr>
          <p:cNvSpPr txBox="1"/>
          <p:nvPr/>
        </p:nvSpPr>
        <p:spPr>
          <a:xfrm>
            <a:off x="2181194" y="278970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Второй тур очного этапа Конкурса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A0A226C-0D2E-493B-9247-D12E7554F6E7}"/>
              </a:ext>
            </a:extLst>
          </p:cNvPr>
          <p:cNvSpPr/>
          <p:nvPr/>
        </p:nvSpPr>
        <p:spPr>
          <a:xfrm>
            <a:off x="1948720" y="1079149"/>
            <a:ext cx="1001080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600"/>
              </a:spcAft>
              <a:tabLst>
                <a:tab pos="357188" algn="l"/>
                <a:tab pos="620713" algn="l"/>
              </a:tabLst>
              <a:defRPr/>
            </a:pPr>
            <a:r>
              <a:rPr lang="ru-RU" sz="2400" b="1" dirty="0">
                <a:solidFill>
                  <a:prstClr val="black"/>
                </a:solidFill>
                <a:latin typeface="Gerbera" panose="02000500000000000000"/>
              </a:rPr>
              <a:t>5 участников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, набравших наибольшее количество баллов в общем рейтинге. </a:t>
            </a:r>
          </a:p>
          <a:p>
            <a:pPr indent="450215" algn="just">
              <a:spcAft>
                <a:spcPts val="600"/>
              </a:spcAft>
              <a:tabLst>
                <a:tab pos="357188" algn="l"/>
                <a:tab pos="620713" algn="l"/>
              </a:tabLst>
              <a:defRPr/>
            </a:pPr>
            <a:endParaRPr lang="ru-RU" sz="2400" dirty="0">
              <a:solidFill>
                <a:prstClr val="black"/>
              </a:solidFill>
              <a:latin typeface="Gerbera" panose="02000500000000000000"/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30B7201A-A957-48C7-BD61-B77C507512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0543412"/>
              </p:ext>
            </p:extLst>
          </p:nvPr>
        </p:nvGraphicFramePr>
        <p:xfrm>
          <a:off x="3822916" y="2142799"/>
          <a:ext cx="8136610" cy="4288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84089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КОНКУРСНОЕ ИСПЫТАНИЕ «БЛИЦТУРНИР»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ABFC4-59EA-4D07-AEA6-6840C9458B82}"/>
              </a:ext>
            </a:extLst>
          </p:cNvPr>
          <p:cNvSpPr/>
          <p:nvPr/>
        </p:nvSpPr>
        <p:spPr>
          <a:xfrm>
            <a:off x="991936" y="764465"/>
            <a:ext cx="109993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Gerbera" panose="02000500000000000000"/>
              </a:rPr>
              <a:t>Цель: 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демонстрация участниками Конкурса способности оперативно находить в командном взаимодействии эффективное решение профессиональных задач в формате открытого обсуждения участниками конкурсного испытания ситуационных задач, связанных с их профессиональной деятельностью, с представлением решений.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F42FBF6-69B2-4D8F-B42D-0DA744427386}"/>
              </a:ext>
            </a:extLst>
          </p:cNvPr>
          <p:cNvSpPr/>
          <p:nvPr/>
        </p:nvSpPr>
        <p:spPr>
          <a:xfrm flipH="1">
            <a:off x="991936" y="5313229"/>
            <a:ext cx="36692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Максимальная оценка за конкурсное испытание –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60 баллов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9584A692-CCA3-464A-B90C-5E960C4D4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7426132"/>
              </p:ext>
            </p:extLst>
          </p:nvPr>
        </p:nvGraphicFramePr>
        <p:xfrm>
          <a:off x="991936" y="2703457"/>
          <a:ext cx="5470858" cy="2438400"/>
        </p:xfrm>
        <a:graphic>
          <a:graphicData uri="http://schemas.openxmlformats.org/drawingml/2006/table">
            <a:tbl>
              <a:tblPr firstRow="1" firstCol="1" bandRow="1"/>
              <a:tblGrid>
                <a:gridCol w="2735429">
                  <a:extLst>
                    <a:ext uri="{9D8B030D-6E8A-4147-A177-3AD203B41FA5}">
                      <a16:colId xmlns:a16="http://schemas.microsoft.com/office/drawing/2014/main" val="3473209136"/>
                    </a:ext>
                  </a:extLst>
                </a:gridCol>
                <a:gridCol w="2735429">
                  <a:extLst>
                    <a:ext uri="{9D8B030D-6E8A-4147-A177-3AD203B41FA5}">
                      <a16:colId xmlns:a16="http://schemas.microsoft.com/office/drawing/2014/main" val="2474005633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Распределение муниципалитетов по количеству баллов, полученных за конкурсное испытание «Блицтурнир»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077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Высокий балл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(40 и более баллов)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Средний балл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(от 30 до 39 баллов)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1773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3  участника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2 участника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74015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Томск,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ЗАТО Северск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1225212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11A655-0C6A-4B07-92BF-19EBC3F05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219" y="2703456"/>
            <a:ext cx="5360036" cy="357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508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КОНКУРСНОЕ ИСПЫТАНИЕ «БРИФИНГ»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ABFC4-59EA-4D07-AEA6-6840C9458B82}"/>
              </a:ext>
            </a:extLst>
          </p:cNvPr>
          <p:cNvSpPr/>
          <p:nvPr/>
        </p:nvSpPr>
        <p:spPr>
          <a:xfrm>
            <a:off x="991936" y="764465"/>
            <a:ext cx="1099931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Gerbera" panose="02000500000000000000"/>
              </a:rPr>
              <a:t>Цель: 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демонстрация способности к конструктивному диалогу, отвечая на вопросы представителей ученической, родительской, профессиональной общественности по актуальным темам: главные ценности профессии педагог, что-такое педагогическое мастерство и как его достичь, просвещение родителей, воспитывающая среда, семья и школа, взаимодействие образовательной организации с социальными партнерами.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F42FBF6-69B2-4D8F-B42D-0DA744427386}"/>
              </a:ext>
            </a:extLst>
          </p:cNvPr>
          <p:cNvSpPr/>
          <p:nvPr/>
        </p:nvSpPr>
        <p:spPr>
          <a:xfrm flipH="1">
            <a:off x="991934" y="5993465"/>
            <a:ext cx="62585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Максимальная оценка за конкурсное испытание – 40 баллов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7B932E29-5CF1-4950-AADE-6BC858CC7F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814522"/>
              </p:ext>
            </p:extLst>
          </p:nvPr>
        </p:nvGraphicFramePr>
        <p:xfrm>
          <a:off x="991936" y="3072789"/>
          <a:ext cx="6258560" cy="2884598"/>
        </p:xfrm>
        <a:graphic>
          <a:graphicData uri="http://schemas.openxmlformats.org/drawingml/2006/table">
            <a:tbl>
              <a:tblPr firstRow="1" firstCol="1" bandRow="1"/>
              <a:tblGrid>
                <a:gridCol w="3129280">
                  <a:extLst>
                    <a:ext uri="{9D8B030D-6E8A-4147-A177-3AD203B41FA5}">
                      <a16:colId xmlns:a16="http://schemas.microsoft.com/office/drawing/2014/main" val="1357522752"/>
                    </a:ext>
                  </a:extLst>
                </a:gridCol>
                <a:gridCol w="3129280">
                  <a:extLst>
                    <a:ext uri="{9D8B030D-6E8A-4147-A177-3AD203B41FA5}">
                      <a16:colId xmlns:a16="http://schemas.microsoft.com/office/drawing/2014/main" val="1214014012"/>
                    </a:ext>
                  </a:extLst>
                </a:gridCol>
              </a:tblGrid>
              <a:tr h="81546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Распределение муниципалитетов по количеству баллов, полученных за конкурсное испытание «Брифинг»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003525"/>
                  </a:ext>
                </a:extLst>
              </a:tr>
              <a:tr h="78807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Высокий балл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(30 и более баллов)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Средний балл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(от 29 до 30 баллов)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67951"/>
                  </a:ext>
                </a:extLst>
              </a:tr>
              <a:tr h="394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2  участника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3 участника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2583925"/>
                  </a:ext>
                </a:extLst>
              </a:tr>
              <a:tr h="78807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Томск,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ЗАТО Северск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256224"/>
                  </a:ext>
                </a:extLst>
              </a:tr>
            </a:tbl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537516F-CA02-48F2-9A0B-3A2C980BA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361" y="3072789"/>
            <a:ext cx="4531119" cy="302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68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Итоги Конкурса в 2025 году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9D49F49-3948-4FA3-8933-3F18947603FE}"/>
              </a:ext>
            </a:extLst>
          </p:cNvPr>
          <p:cNvGraphicFramePr>
            <a:graphicFrameLocks noGrp="1"/>
          </p:cNvGraphicFramePr>
          <p:nvPr/>
        </p:nvGraphicFramePr>
        <p:xfrm>
          <a:off x="949230" y="811925"/>
          <a:ext cx="6090788" cy="5762601"/>
        </p:xfrm>
        <a:graphic>
          <a:graphicData uri="http://schemas.openxmlformats.org/drawingml/2006/table">
            <a:tbl>
              <a:tblPr firstRow="1" firstCol="1" bandRow="1"/>
              <a:tblGrid>
                <a:gridCol w="1189536">
                  <a:extLst>
                    <a:ext uri="{9D8B030D-6E8A-4147-A177-3AD203B41FA5}">
                      <a16:colId xmlns:a16="http://schemas.microsoft.com/office/drawing/2014/main" val="2428761016"/>
                    </a:ext>
                  </a:extLst>
                </a:gridCol>
                <a:gridCol w="4901252">
                  <a:extLst>
                    <a:ext uri="{9D8B030D-6E8A-4147-A177-3AD203B41FA5}">
                      <a16:colId xmlns:a16="http://schemas.microsoft.com/office/drawing/2014/main" val="207618856"/>
                    </a:ext>
                  </a:extLst>
                </a:gridCol>
              </a:tblGrid>
              <a:tr h="7534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Место в рейтинге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65" marR="684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ru-RU" sz="20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ФИО, должность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65" marR="684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0262686"/>
                  </a:ext>
                </a:extLst>
              </a:tr>
              <a:tr h="16563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ru-RU" sz="2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65" marR="684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ru-RU" sz="2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Попцов Дмитрий Александрович, учитель истории и обществознания муниципального автономного общеобразовательного учреждения гимназии № 55 им. Е.Г. Вёрсткиной г. Томска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65" marR="684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7513678"/>
                  </a:ext>
                </a:extLst>
              </a:tr>
              <a:tr h="14197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65" marR="684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ru-RU" sz="2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Шилова Алина Сергеевна, учитель русского языка и литературы муниципального автономного образовательного учреждения Школы «Эврика-развитие» г. Томска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65" marR="684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001044"/>
                  </a:ext>
                </a:extLst>
              </a:tr>
              <a:tr h="16563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ru-RU" sz="20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65" marR="684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900430" algn="l"/>
                        </a:tabLst>
                      </a:pPr>
                      <a:r>
                        <a:rPr lang="ru-RU" sz="20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Попцова Анна Алексеевна, учитель иностранного языка Муниципального бюджетного общеобразовательного учреждения «Средняя общеобразовательная школа № 87»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465" marR="684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7394163"/>
                  </a:ext>
                </a:extLst>
              </a:tr>
            </a:tbl>
          </a:graphicData>
        </a:graphic>
      </p:graphicFrame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24990E-5D9E-4A44-B4A2-FB8ED7D8CA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2" r="8584"/>
          <a:stretch/>
        </p:blipFill>
        <p:spPr>
          <a:xfrm>
            <a:off x="9718125" y="4097565"/>
            <a:ext cx="2347132" cy="183261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F06E17A-0177-4C75-8D14-CDA142E0DD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1"/>
          <a:stretch/>
        </p:blipFill>
        <p:spPr>
          <a:xfrm>
            <a:off x="7154361" y="4010983"/>
            <a:ext cx="2548266" cy="19191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6A45F5-748A-4799-983C-D6FD53D156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361" y="811925"/>
            <a:ext cx="4928462" cy="328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72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E0422FD-B0E8-49BC-9896-270301993ECB}"/>
              </a:ext>
            </a:extLst>
          </p:cNvPr>
          <p:cNvSpPr/>
          <p:nvPr/>
        </p:nvSpPr>
        <p:spPr>
          <a:xfrm>
            <a:off x="616409" y="1762330"/>
            <a:ext cx="3100825" cy="5011798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516835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985438" y="42711"/>
            <a:ext cx="925199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О Конкурсе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3827C08-1234-41BC-BD31-34D2484DD091}"/>
              </a:ext>
            </a:extLst>
          </p:cNvPr>
          <p:cNvSpPr/>
          <p:nvPr/>
        </p:nvSpPr>
        <p:spPr>
          <a:xfrm>
            <a:off x="1209979" y="839000"/>
            <a:ext cx="107666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kern="0" dirty="0">
                <a:solidFill>
                  <a:sysClr val="windowText" lastClr="000000"/>
                </a:solidFill>
                <a:latin typeface="Gerbera" panose="02000500000000000000" pitchFamily="50" charset="-52"/>
              </a:rPr>
              <a:t>Распоряжение Департамента образования Томской области от 19.03.2025 № 440 «Об организации и проведении третьего этапа Всероссийского конкурса «Учитель года России» в Томской области в 2025 году» </a:t>
            </a:r>
          </a:p>
        </p:txBody>
      </p:sp>
      <p:grpSp>
        <p:nvGrpSpPr>
          <p:cNvPr id="7" name="Google Shape;11225;p87">
            <a:extLst>
              <a:ext uri="{FF2B5EF4-FFF2-40B4-BE49-F238E27FC236}">
                <a16:creationId xmlns:a16="http://schemas.microsoft.com/office/drawing/2014/main" id="{F4EB5C01-E698-4361-BD7C-6D7F49CAF7FA}"/>
              </a:ext>
            </a:extLst>
          </p:cNvPr>
          <p:cNvGrpSpPr/>
          <p:nvPr/>
        </p:nvGrpSpPr>
        <p:grpSpPr>
          <a:xfrm>
            <a:off x="721714" y="842890"/>
            <a:ext cx="406739" cy="603763"/>
            <a:chOff x="3127598" y="1513234"/>
            <a:chExt cx="289714" cy="347593"/>
          </a:xfrm>
        </p:grpSpPr>
        <p:sp>
          <p:nvSpPr>
            <p:cNvPr id="8" name="Google Shape;11226;p87">
              <a:extLst>
                <a:ext uri="{FF2B5EF4-FFF2-40B4-BE49-F238E27FC236}">
                  <a16:creationId xmlns:a16="http://schemas.microsoft.com/office/drawing/2014/main" id="{97EC9F5B-537A-4F43-AF7D-17137A41BFCC}"/>
                </a:ext>
              </a:extLst>
            </p:cNvPr>
            <p:cNvSpPr/>
            <p:nvPr/>
          </p:nvSpPr>
          <p:spPr>
            <a:xfrm>
              <a:off x="3127598" y="1513234"/>
              <a:ext cx="289714" cy="347593"/>
            </a:xfrm>
            <a:custGeom>
              <a:avLst/>
              <a:gdLst/>
              <a:ahLst/>
              <a:cxnLst/>
              <a:rect l="l" t="t" r="r" b="b"/>
              <a:pathLst>
                <a:path w="9145" h="10972" extrusionOk="0">
                  <a:moveTo>
                    <a:pt x="1917" y="8995"/>
                  </a:moveTo>
                  <a:lnTo>
                    <a:pt x="1917" y="10412"/>
                  </a:lnTo>
                  <a:lnTo>
                    <a:pt x="1358" y="9841"/>
                  </a:lnTo>
                  <a:lnTo>
                    <a:pt x="548" y="8995"/>
                  </a:lnTo>
                  <a:close/>
                  <a:moveTo>
                    <a:pt x="6192" y="0"/>
                  </a:moveTo>
                  <a:cubicBezTo>
                    <a:pt x="5828" y="0"/>
                    <a:pt x="5465" y="137"/>
                    <a:pt x="5191" y="411"/>
                  </a:cubicBezTo>
                  <a:lnTo>
                    <a:pt x="5156" y="435"/>
                  </a:lnTo>
                  <a:cubicBezTo>
                    <a:pt x="5096" y="494"/>
                    <a:pt x="5096" y="602"/>
                    <a:pt x="5168" y="661"/>
                  </a:cubicBezTo>
                  <a:cubicBezTo>
                    <a:pt x="5196" y="689"/>
                    <a:pt x="5235" y="704"/>
                    <a:pt x="5275" y="704"/>
                  </a:cubicBezTo>
                  <a:cubicBezTo>
                    <a:pt x="5319" y="704"/>
                    <a:pt x="5363" y="686"/>
                    <a:pt x="5394" y="649"/>
                  </a:cubicBezTo>
                  <a:lnTo>
                    <a:pt x="5430" y="613"/>
                  </a:lnTo>
                  <a:cubicBezTo>
                    <a:pt x="5644" y="399"/>
                    <a:pt x="5927" y="292"/>
                    <a:pt x="6209" y="292"/>
                  </a:cubicBezTo>
                  <a:cubicBezTo>
                    <a:pt x="6492" y="292"/>
                    <a:pt x="6775" y="399"/>
                    <a:pt x="6989" y="613"/>
                  </a:cubicBezTo>
                  <a:cubicBezTo>
                    <a:pt x="7418" y="1042"/>
                    <a:pt x="7418" y="1745"/>
                    <a:pt x="6989" y="2185"/>
                  </a:cubicBezTo>
                  <a:cubicBezTo>
                    <a:pt x="6775" y="2399"/>
                    <a:pt x="6492" y="2507"/>
                    <a:pt x="6209" y="2507"/>
                  </a:cubicBezTo>
                  <a:cubicBezTo>
                    <a:pt x="5927" y="2507"/>
                    <a:pt x="5644" y="2399"/>
                    <a:pt x="5430" y="2185"/>
                  </a:cubicBezTo>
                  <a:cubicBezTo>
                    <a:pt x="5168" y="1923"/>
                    <a:pt x="5049" y="1554"/>
                    <a:pt x="5132" y="1209"/>
                  </a:cubicBezTo>
                  <a:cubicBezTo>
                    <a:pt x="5144" y="1125"/>
                    <a:pt x="5084" y="1030"/>
                    <a:pt x="4989" y="1018"/>
                  </a:cubicBezTo>
                  <a:cubicBezTo>
                    <a:pt x="4982" y="1017"/>
                    <a:pt x="4975" y="1017"/>
                    <a:pt x="4967" y="1017"/>
                  </a:cubicBezTo>
                  <a:cubicBezTo>
                    <a:pt x="4890" y="1017"/>
                    <a:pt x="4809" y="1073"/>
                    <a:pt x="4798" y="1149"/>
                  </a:cubicBezTo>
                  <a:cubicBezTo>
                    <a:pt x="4751" y="1387"/>
                    <a:pt x="4775" y="1614"/>
                    <a:pt x="4846" y="1840"/>
                  </a:cubicBezTo>
                  <a:lnTo>
                    <a:pt x="3132" y="1840"/>
                  </a:lnTo>
                  <a:cubicBezTo>
                    <a:pt x="3048" y="1840"/>
                    <a:pt x="2965" y="1911"/>
                    <a:pt x="2965" y="2006"/>
                  </a:cubicBezTo>
                  <a:cubicBezTo>
                    <a:pt x="2965" y="2090"/>
                    <a:pt x="3048" y="2161"/>
                    <a:pt x="3132" y="2161"/>
                  </a:cubicBezTo>
                  <a:lnTo>
                    <a:pt x="4989" y="2161"/>
                  </a:lnTo>
                  <a:lnTo>
                    <a:pt x="5084" y="2304"/>
                  </a:lnTo>
                  <a:lnTo>
                    <a:pt x="4310" y="3078"/>
                  </a:lnTo>
                  <a:cubicBezTo>
                    <a:pt x="4251" y="3126"/>
                    <a:pt x="4251" y="3233"/>
                    <a:pt x="4310" y="3292"/>
                  </a:cubicBezTo>
                  <a:cubicBezTo>
                    <a:pt x="4334" y="3328"/>
                    <a:pt x="4382" y="3340"/>
                    <a:pt x="4429" y="3340"/>
                  </a:cubicBezTo>
                  <a:cubicBezTo>
                    <a:pt x="4477" y="3340"/>
                    <a:pt x="4513" y="3328"/>
                    <a:pt x="4548" y="3292"/>
                  </a:cubicBezTo>
                  <a:lnTo>
                    <a:pt x="5322" y="2518"/>
                  </a:lnTo>
                  <a:cubicBezTo>
                    <a:pt x="5572" y="2733"/>
                    <a:pt x="5882" y="2840"/>
                    <a:pt x="6203" y="2840"/>
                  </a:cubicBezTo>
                  <a:cubicBezTo>
                    <a:pt x="6561" y="2840"/>
                    <a:pt x="6930" y="2697"/>
                    <a:pt x="7215" y="2423"/>
                  </a:cubicBezTo>
                  <a:cubicBezTo>
                    <a:pt x="7287" y="2340"/>
                    <a:pt x="7358" y="2256"/>
                    <a:pt x="7418" y="2161"/>
                  </a:cubicBezTo>
                  <a:lnTo>
                    <a:pt x="8835" y="2161"/>
                  </a:lnTo>
                  <a:lnTo>
                    <a:pt x="8835" y="10662"/>
                  </a:lnTo>
                  <a:lnTo>
                    <a:pt x="2239" y="10662"/>
                  </a:lnTo>
                  <a:lnTo>
                    <a:pt x="2239" y="8864"/>
                  </a:lnTo>
                  <a:cubicBezTo>
                    <a:pt x="2239" y="8769"/>
                    <a:pt x="2167" y="8698"/>
                    <a:pt x="2072" y="8698"/>
                  </a:cubicBezTo>
                  <a:lnTo>
                    <a:pt x="334" y="8698"/>
                  </a:lnTo>
                  <a:lnTo>
                    <a:pt x="334" y="2161"/>
                  </a:lnTo>
                  <a:lnTo>
                    <a:pt x="2489" y="2161"/>
                  </a:lnTo>
                  <a:cubicBezTo>
                    <a:pt x="2584" y="2161"/>
                    <a:pt x="2655" y="2090"/>
                    <a:pt x="2655" y="2006"/>
                  </a:cubicBezTo>
                  <a:cubicBezTo>
                    <a:pt x="2655" y="1911"/>
                    <a:pt x="2584" y="1840"/>
                    <a:pt x="2489" y="1840"/>
                  </a:cubicBezTo>
                  <a:lnTo>
                    <a:pt x="167" y="1840"/>
                  </a:lnTo>
                  <a:cubicBezTo>
                    <a:pt x="84" y="1840"/>
                    <a:pt x="0" y="1911"/>
                    <a:pt x="0" y="2006"/>
                  </a:cubicBezTo>
                  <a:lnTo>
                    <a:pt x="0" y="8853"/>
                  </a:lnTo>
                  <a:cubicBezTo>
                    <a:pt x="0" y="8888"/>
                    <a:pt x="24" y="8936"/>
                    <a:pt x="48" y="8972"/>
                  </a:cubicBezTo>
                  <a:lnTo>
                    <a:pt x="1060" y="10007"/>
                  </a:lnTo>
                  <a:lnTo>
                    <a:pt x="1953" y="10936"/>
                  </a:lnTo>
                  <a:cubicBezTo>
                    <a:pt x="1989" y="10960"/>
                    <a:pt x="2024" y="10972"/>
                    <a:pt x="2072" y="10972"/>
                  </a:cubicBezTo>
                  <a:lnTo>
                    <a:pt x="8978" y="10972"/>
                  </a:lnTo>
                  <a:cubicBezTo>
                    <a:pt x="9073" y="10972"/>
                    <a:pt x="9144" y="10900"/>
                    <a:pt x="9144" y="10817"/>
                  </a:cubicBezTo>
                  <a:lnTo>
                    <a:pt x="9144" y="2006"/>
                  </a:lnTo>
                  <a:cubicBezTo>
                    <a:pt x="9132" y="1911"/>
                    <a:pt x="9073" y="1840"/>
                    <a:pt x="8978" y="1840"/>
                  </a:cubicBezTo>
                  <a:lnTo>
                    <a:pt x="7549" y="1840"/>
                  </a:lnTo>
                  <a:cubicBezTo>
                    <a:pt x="7704" y="1352"/>
                    <a:pt x="7585" y="792"/>
                    <a:pt x="7192" y="411"/>
                  </a:cubicBezTo>
                  <a:cubicBezTo>
                    <a:pt x="6918" y="137"/>
                    <a:pt x="6555" y="0"/>
                    <a:pt x="61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9" name="Google Shape;11227;p87">
              <a:extLst>
                <a:ext uri="{FF2B5EF4-FFF2-40B4-BE49-F238E27FC236}">
                  <a16:creationId xmlns:a16="http://schemas.microsoft.com/office/drawing/2014/main" id="{8B59764F-08EE-4F29-895B-CBDBF18A0758}"/>
                </a:ext>
              </a:extLst>
            </p:cNvPr>
            <p:cNvSpPr/>
            <p:nvPr/>
          </p:nvSpPr>
          <p:spPr>
            <a:xfrm>
              <a:off x="3254698" y="1788375"/>
              <a:ext cx="121493" cy="10233"/>
            </a:xfrm>
            <a:custGeom>
              <a:avLst/>
              <a:gdLst/>
              <a:ahLst/>
              <a:cxnLst/>
              <a:rect l="l" t="t" r="r" b="b"/>
              <a:pathLst>
                <a:path w="3835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3680" y="322"/>
                  </a:lnTo>
                  <a:cubicBezTo>
                    <a:pt x="3763" y="322"/>
                    <a:pt x="3834" y="251"/>
                    <a:pt x="3834" y="168"/>
                  </a:cubicBezTo>
                  <a:cubicBezTo>
                    <a:pt x="3834" y="72"/>
                    <a:pt x="3763" y="1"/>
                    <a:pt x="36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1" name="Google Shape;11228;p87">
              <a:extLst>
                <a:ext uri="{FF2B5EF4-FFF2-40B4-BE49-F238E27FC236}">
                  <a16:creationId xmlns:a16="http://schemas.microsoft.com/office/drawing/2014/main" id="{8B0F8FBA-AC51-4301-AAD3-56F555A2BFDD}"/>
                </a:ext>
              </a:extLst>
            </p:cNvPr>
            <p:cNvSpPr/>
            <p:nvPr/>
          </p:nvSpPr>
          <p:spPr>
            <a:xfrm>
              <a:off x="3185668" y="1638275"/>
              <a:ext cx="172783" cy="29051"/>
            </a:xfrm>
            <a:custGeom>
              <a:avLst/>
              <a:gdLst/>
              <a:ahLst/>
              <a:cxnLst/>
              <a:rect l="l" t="t" r="r" b="b"/>
              <a:pathLst>
                <a:path w="5454" h="917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50"/>
                  </a:lnTo>
                  <a:cubicBezTo>
                    <a:pt x="1" y="834"/>
                    <a:pt x="72" y="917"/>
                    <a:pt x="168" y="917"/>
                  </a:cubicBezTo>
                  <a:lnTo>
                    <a:pt x="5275" y="917"/>
                  </a:lnTo>
                  <a:cubicBezTo>
                    <a:pt x="5359" y="917"/>
                    <a:pt x="5430" y="834"/>
                    <a:pt x="5430" y="750"/>
                  </a:cubicBezTo>
                  <a:lnTo>
                    <a:pt x="5430" y="167"/>
                  </a:lnTo>
                  <a:cubicBezTo>
                    <a:pt x="5454" y="84"/>
                    <a:pt x="5382" y="0"/>
                    <a:pt x="5287" y="0"/>
                  </a:cubicBezTo>
                  <a:lnTo>
                    <a:pt x="4228" y="0"/>
                  </a:lnTo>
                  <a:cubicBezTo>
                    <a:pt x="4144" y="0"/>
                    <a:pt x="4073" y="84"/>
                    <a:pt x="4073" y="167"/>
                  </a:cubicBezTo>
                  <a:cubicBezTo>
                    <a:pt x="4073" y="262"/>
                    <a:pt x="4144" y="334"/>
                    <a:pt x="4228" y="334"/>
                  </a:cubicBezTo>
                  <a:lnTo>
                    <a:pt x="5121" y="334"/>
                  </a:lnTo>
                  <a:lnTo>
                    <a:pt x="5121" y="584"/>
                  </a:lnTo>
                  <a:lnTo>
                    <a:pt x="334" y="584"/>
                  </a:lnTo>
                  <a:lnTo>
                    <a:pt x="334" y="334"/>
                  </a:lnTo>
                  <a:lnTo>
                    <a:pt x="3597" y="334"/>
                  </a:lnTo>
                  <a:cubicBezTo>
                    <a:pt x="3680" y="334"/>
                    <a:pt x="3751" y="262"/>
                    <a:pt x="3751" y="167"/>
                  </a:cubicBezTo>
                  <a:cubicBezTo>
                    <a:pt x="3751" y="84"/>
                    <a:pt x="3680" y="0"/>
                    <a:pt x="35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2" name="Google Shape;11229;p87">
              <a:extLst>
                <a:ext uri="{FF2B5EF4-FFF2-40B4-BE49-F238E27FC236}">
                  <a16:creationId xmlns:a16="http://schemas.microsoft.com/office/drawing/2014/main" id="{4E52EDC4-F29E-4CA7-A039-659CD709A9BD}"/>
                </a:ext>
              </a:extLst>
            </p:cNvPr>
            <p:cNvSpPr/>
            <p:nvPr/>
          </p:nvSpPr>
          <p:spPr>
            <a:xfrm>
              <a:off x="3186428" y="1681645"/>
              <a:ext cx="172022" cy="10581"/>
            </a:xfrm>
            <a:custGeom>
              <a:avLst/>
              <a:gdLst/>
              <a:ahLst/>
              <a:cxnLst/>
              <a:rect l="l" t="t" r="r" b="b"/>
              <a:pathLst>
                <a:path w="5430" h="334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5" y="334"/>
                  </a:cubicBezTo>
                  <a:lnTo>
                    <a:pt x="5263" y="334"/>
                  </a:lnTo>
                  <a:cubicBezTo>
                    <a:pt x="5358" y="334"/>
                    <a:pt x="5430" y="262"/>
                    <a:pt x="5430" y="167"/>
                  </a:cubicBezTo>
                  <a:cubicBezTo>
                    <a:pt x="5430" y="84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" name="Google Shape;11230;p87">
              <a:extLst>
                <a:ext uri="{FF2B5EF4-FFF2-40B4-BE49-F238E27FC236}">
                  <a16:creationId xmlns:a16="http://schemas.microsoft.com/office/drawing/2014/main" id="{FEBA6A7F-CEEB-4F7C-BE4C-88633FAEA01A}"/>
                </a:ext>
              </a:extLst>
            </p:cNvPr>
            <p:cNvSpPr/>
            <p:nvPr/>
          </p:nvSpPr>
          <p:spPr>
            <a:xfrm>
              <a:off x="3186428" y="1707306"/>
              <a:ext cx="172022" cy="10201"/>
            </a:xfrm>
            <a:custGeom>
              <a:avLst/>
              <a:gdLst/>
              <a:ahLst/>
              <a:cxnLst/>
              <a:rect l="l" t="t" r="r" b="b"/>
              <a:pathLst>
                <a:path w="5430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1"/>
                    <a:pt x="155" y="321"/>
                  </a:cubicBezTo>
                  <a:lnTo>
                    <a:pt x="5263" y="321"/>
                  </a:lnTo>
                  <a:cubicBezTo>
                    <a:pt x="5358" y="321"/>
                    <a:pt x="5430" y="250"/>
                    <a:pt x="5430" y="167"/>
                  </a:cubicBezTo>
                  <a:cubicBezTo>
                    <a:pt x="5430" y="71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3E62EDF-307E-4276-BE6F-97D18DDA16E7}"/>
              </a:ext>
            </a:extLst>
          </p:cNvPr>
          <p:cNvSpPr/>
          <p:nvPr/>
        </p:nvSpPr>
        <p:spPr>
          <a:xfrm>
            <a:off x="741592" y="1816495"/>
            <a:ext cx="286247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Gerbera" panose="02000500000000000000"/>
                <a:ea typeface="Times New Roman" panose="02020603050405020304" pitchFamily="18" charset="0"/>
              </a:rPr>
              <a:t>Сроки проведения Конкурса в 2025 году:</a:t>
            </a:r>
          </a:p>
          <a:p>
            <a:pPr algn="just">
              <a:spcAft>
                <a:spcPts val="0"/>
              </a:spcAft>
            </a:pPr>
            <a:endParaRPr lang="ru-RU" sz="1400" b="1" dirty="0">
              <a:latin typeface="Gerbera" panose="02000500000000000000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kern="0" dirty="0">
                <a:solidFill>
                  <a:sysClr val="windowText" lastClr="000000"/>
                </a:solidFill>
                <a:latin typeface="Gerbera" panose="02000500000000000000"/>
              </a:rPr>
              <a:t>24.03.2025–31.03.2025 – прием заявок (включая конкурсные материалы заочного (дистанционного) этапа);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kern="0" dirty="0">
                <a:solidFill>
                  <a:sysClr val="windowText" lastClr="000000"/>
                </a:solidFill>
                <a:latin typeface="Gerbera" panose="02000500000000000000"/>
              </a:rPr>
              <a:t>01.04.2025–02.04.2025 – техническая экспертиза заявок; 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kern="0" dirty="0">
                <a:solidFill>
                  <a:sysClr val="windowText" lastClr="000000"/>
                </a:solidFill>
                <a:latin typeface="Gerbera" panose="02000500000000000000"/>
              </a:rPr>
              <a:t>03.04.2025–08.04.2025 – заочный (дистанционный) этап;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kern="0" dirty="0">
                <a:solidFill>
                  <a:sysClr val="windowText" lastClr="000000"/>
                </a:solidFill>
                <a:latin typeface="Gerbera" panose="02000500000000000000"/>
              </a:rPr>
              <a:t>24.04.2025–30.04.2025 – очный этап.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6833986F-EA8F-436A-881E-1988E8B493C1}"/>
              </a:ext>
            </a:extLst>
          </p:cNvPr>
          <p:cNvSpPr/>
          <p:nvPr/>
        </p:nvSpPr>
        <p:spPr>
          <a:xfrm>
            <a:off x="4340822" y="2855169"/>
            <a:ext cx="7496682" cy="92333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kern="0" dirty="0">
                <a:solidFill>
                  <a:sysClr val="windowText" lastClr="000000"/>
                </a:solidFill>
                <a:latin typeface="Gerbera" panose="02000500000000000000"/>
              </a:rPr>
              <a:t>- конкурсное испытание «Видеоэссе»</a:t>
            </a:r>
          </a:p>
          <a:p>
            <a:r>
              <a:rPr lang="ru-RU" kern="0" dirty="0">
                <a:solidFill>
                  <a:sysClr val="windowText" lastClr="000000"/>
                </a:solidFill>
                <a:latin typeface="Gerbera" panose="02000500000000000000"/>
              </a:rPr>
              <a:t>- конкурсное испытание «Методическая мастерская»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65A50BC0-4613-4F4F-A31B-AF9460874BE8}"/>
              </a:ext>
            </a:extLst>
          </p:cNvPr>
          <p:cNvSpPr/>
          <p:nvPr/>
        </p:nvSpPr>
        <p:spPr>
          <a:xfrm>
            <a:off x="6184073" y="3936848"/>
            <a:ext cx="4037672" cy="49905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Gerbera" panose="02000500000000000000"/>
              </a:rPr>
              <a:t>Очный этап</a:t>
            </a:r>
            <a:endParaRPr lang="ru-RU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A5437AC8-58FD-497E-93A1-768C5581138B}"/>
              </a:ext>
            </a:extLst>
          </p:cNvPr>
          <p:cNvSpPr/>
          <p:nvPr/>
        </p:nvSpPr>
        <p:spPr>
          <a:xfrm>
            <a:off x="4340822" y="4681586"/>
            <a:ext cx="3839082" cy="1967692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b="1" dirty="0">
              <a:solidFill>
                <a:schemeClr val="tx1"/>
              </a:solidFill>
            </a:endParaRPr>
          </a:p>
          <a:p>
            <a:pPr lvl="0" algn="ctr"/>
            <a:r>
              <a:rPr lang="ru-RU" b="1" dirty="0">
                <a:solidFill>
                  <a:schemeClr val="tx1"/>
                </a:solidFill>
                <a:latin typeface="Gerbera" panose="02000500000000000000"/>
              </a:rPr>
              <a:t>Первый тур (25 участников): 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- конкурсное испытание «Педагогическое интервью»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- конкурсное испытание «Урок»</a:t>
            </a:r>
          </a:p>
          <a:p>
            <a:pPr lvl="0"/>
            <a:r>
              <a:rPr lang="ru-RU" dirty="0">
                <a:solidFill>
                  <a:schemeClr val="tx1"/>
                </a:solidFill>
              </a:rPr>
              <a:t>- конкурсное испытание «Мастер-класс»</a:t>
            </a:r>
          </a:p>
          <a:p>
            <a:pPr algn="ctr"/>
            <a:endParaRPr lang="ru-RU" dirty="0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84C28D7B-465D-426C-875D-682EDC45AD9D}"/>
              </a:ext>
            </a:extLst>
          </p:cNvPr>
          <p:cNvSpPr/>
          <p:nvPr/>
        </p:nvSpPr>
        <p:spPr>
          <a:xfrm>
            <a:off x="8408505" y="4681586"/>
            <a:ext cx="3568148" cy="1967691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600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  <a:latin typeface="Gerbera" panose="02000500000000000000"/>
              </a:rPr>
              <a:t>Второй тур (5 участников):</a:t>
            </a:r>
          </a:p>
          <a:p>
            <a:pPr algn="ctr"/>
            <a:r>
              <a:rPr lang="ru-RU" sz="500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- конкурсное испытание «Блицтурнир»</a:t>
            </a:r>
          </a:p>
          <a:p>
            <a:r>
              <a:rPr lang="ru-RU" dirty="0">
                <a:solidFill>
                  <a:schemeClr val="tx1"/>
                </a:solidFill>
              </a:rPr>
              <a:t>- конкурсное испытание «Брифинг»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E333BAF-B8DD-48DC-AB5F-D7BBDF7396D5}"/>
              </a:ext>
            </a:extLst>
          </p:cNvPr>
          <p:cNvSpPr/>
          <p:nvPr/>
        </p:nvSpPr>
        <p:spPr>
          <a:xfrm>
            <a:off x="5429620" y="1620575"/>
            <a:ext cx="53190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kern="0" spc="-200" dirty="0">
                <a:solidFill>
                  <a:srgbClr val="3C5A9B"/>
                </a:solidFill>
              </a:rPr>
              <a:t>ЭТАПЫ ПРОВЕДЕНИЯ КОНКУРСА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0B6A9680-389F-43B9-84D7-C5C9CB439DC9}"/>
              </a:ext>
            </a:extLst>
          </p:cNvPr>
          <p:cNvSpPr/>
          <p:nvPr/>
        </p:nvSpPr>
        <p:spPr>
          <a:xfrm>
            <a:off x="6199762" y="2244090"/>
            <a:ext cx="4037672" cy="49905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Gerbera" panose="02000500000000000000"/>
              </a:rPr>
              <a:t>Заочный этап (дистанционный)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7069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Итоги Конкурса в для Томской области</a:t>
            </a:r>
          </a:p>
        </p:txBody>
      </p:sp>
      <p:pic>
        <p:nvPicPr>
          <p:cNvPr id="14" name="Picture 4" descr="https://sun9-59.userapi.com/impg/6Pk7pPViVh64iXpbN3DomY_RGkVyntTQHdVCQQ/DrfFtlxGPps.jpg?size=1280x960&amp;quality=95&amp;sign=915652339a49d5ada7af83266cb973cf&amp;type=album">
            <a:extLst>
              <a:ext uri="{FF2B5EF4-FFF2-40B4-BE49-F238E27FC236}">
                <a16:creationId xmlns:a16="http://schemas.microsoft.com/office/drawing/2014/main" id="{3A5348E9-AEFF-47A5-97F8-C4B8211F5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36" y="1072261"/>
            <a:ext cx="2758122" cy="206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sun110-2.userapi.com/s/v1/ig2/I1uz1nX_Sx5VXFhpO1DVBTT4c0laAjtSGCBbUkMNb3GZ4yk8cmflDLw_1GUTcHG20131QBpPmtHDJhlOlptz2j9p.jpg?quality=95&amp;crop=0,320,1920,1920&amp;as=32x32,48x48,72x72,108x108,160x160,240x240,360x360,480x480,540x540,640x640,720x720,1080x1080,1280x1280,1440x1440,1920x1920&amp;from=bu&amp;u=gCL_MGgf4xMKzeUZCk4WjC_Q9rHkZTgHN3svsy6WKCc&amp;cs=1080x1080">
            <a:extLst>
              <a:ext uri="{FF2B5EF4-FFF2-40B4-BE49-F238E27FC236}">
                <a16:creationId xmlns:a16="http://schemas.microsoft.com/office/drawing/2014/main" id="{207F42B1-0FD2-4E47-A843-CF50B93093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5" t="11996" r="-28" b="11555"/>
          <a:stretch/>
        </p:blipFill>
        <p:spPr bwMode="auto">
          <a:xfrm>
            <a:off x="3924547" y="1072261"/>
            <a:ext cx="3268138" cy="289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DAF958C-A00C-4D5B-BAA7-96D4C4454A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901"/>
          <a:stretch/>
        </p:blipFill>
        <p:spPr>
          <a:xfrm>
            <a:off x="7419443" y="1072261"/>
            <a:ext cx="4549037" cy="45777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9A32E8A-7857-45DA-90BC-F0C652B7B008}"/>
              </a:ext>
            </a:extLst>
          </p:cNvPr>
          <p:cNvSpPr txBox="1"/>
          <p:nvPr/>
        </p:nvSpPr>
        <p:spPr>
          <a:xfrm>
            <a:off x="1061645" y="3361149"/>
            <a:ext cx="2448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Gerbera" panose="02000500000000000000"/>
              </a:rPr>
              <a:t>2023 год</a:t>
            </a:r>
          </a:p>
          <a:p>
            <a:pPr algn="ctr"/>
            <a:r>
              <a:rPr lang="ru-RU" sz="2000" dirty="0">
                <a:solidFill>
                  <a:prstClr val="black"/>
                </a:solidFill>
                <a:latin typeface="Gerbera" panose="02000500000000000000"/>
              </a:rPr>
              <a:t>Томская область в числе лауреатов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0C3698-6670-4F06-8D10-F5661798B1A9}"/>
              </a:ext>
            </a:extLst>
          </p:cNvPr>
          <p:cNvSpPr txBox="1"/>
          <p:nvPr/>
        </p:nvSpPr>
        <p:spPr>
          <a:xfrm>
            <a:off x="4240544" y="4162478"/>
            <a:ext cx="2448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Gerbera" panose="02000500000000000000"/>
              </a:rPr>
              <a:t>2024 год</a:t>
            </a:r>
          </a:p>
          <a:p>
            <a:pPr algn="ctr"/>
            <a:r>
              <a:rPr lang="ru-RU" sz="2000" dirty="0">
                <a:solidFill>
                  <a:prstClr val="black"/>
                </a:solidFill>
                <a:latin typeface="Gerbera" panose="02000500000000000000"/>
              </a:rPr>
              <a:t>Томская область в числе призеров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E32F02-9DCD-4CDC-953D-D9F8237D2D00}"/>
              </a:ext>
            </a:extLst>
          </p:cNvPr>
          <p:cNvSpPr txBox="1"/>
          <p:nvPr/>
        </p:nvSpPr>
        <p:spPr>
          <a:xfrm>
            <a:off x="8371929" y="5650037"/>
            <a:ext cx="24482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  <a:latin typeface="Gerbera" panose="02000500000000000000"/>
              </a:rPr>
              <a:t>2025 год</a:t>
            </a:r>
          </a:p>
          <a:p>
            <a:pPr algn="ctr"/>
            <a:r>
              <a:rPr lang="ru-RU" sz="2000" dirty="0">
                <a:solidFill>
                  <a:prstClr val="black"/>
                </a:solidFill>
                <a:latin typeface="Gerbera" panose="02000500000000000000"/>
              </a:rPr>
              <a:t>Томская область в числе лауреатов</a:t>
            </a:r>
          </a:p>
        </p:txBody>
      </p:sp>
    </p:spTree>
    <p:extLst>
      <p:ext uri="{BB962C8B-B14F-4D97-AF65-F5344CB8AC3E}">
        <p14:creationId xmlns:p14="http://schemas.microsoft.com/office/powerpoint/2010/main" val="833158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Общие рекомендации: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ABFC4-59EA-4D07-AEA6-6840C9458B82}"/>
              </a:ext>
            </a:extLst>
          </p:cNvPr>
          <p:cNvSpPr/>
          <p:nvPr/>
        </p:nvSpPr>
        <p:spPr>
          <a:xfrm>
            <a:off x="991936" y="847005"/>
            <a:ext cx="1050780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Внимательно читать критерии конкурса и компоновать материал в соответствии ними.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Ответьте себе на вопросы: что я хочу сказать коллегам-педагогам? Что мне удалось открыть/придумать/переработать/оригинального применить?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Четко, корректно формулировать мысли (меньше общих фраз).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Соблюдайте баланс теории и  представлении опыта своей работы. Акцентировать внимание на свой путь в воплощении теории (не превращать задание в отчет о своей работе или в лекцию по педагогике).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Уделяйте внимание мелочам (оформление, шрифт, цвет, изображения).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Репетируйте публичные выступления.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Оцените конечный вариант конкурсных материалов на соответствие критериям.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Заручиться поддержкой коллег/создать команду.</a:t>
            </a:r>
          </a:p>
          <a:p>
            <a:pPr marL="342900" indent="-342900" algn="just">
              <a:spcAft>
                <a:spcPts val="600"/>
              </a:spcAft>
              <a:buFontTx/>
              <a:buChar char="-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Воспринимать любой результат конкурса.</a:t>
            </a:r>
          </a:p>
        </p:txBody>
      </p:sp>
    </p:spTree>
    <p:extLst>
      <p:ext uri="{BB962C8B-B14F-4D97-AF65-F5344CB8AC3E}">
        <p14:creationId xmlns:p14="http://schemas.microsoft.com/office/powerpoint/2010/main" val="36280691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Приглашаем к участию!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DFE6AF-2980-4961-BEBB-3A4227529F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16" y="899109"/>
            <a:ext cx="5624593" cy="562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59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C5A9B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48144"/>
            <a:ext cx="5657850" cy="4085378"/>
          </a:xfrm>
          <a:prstGeom prst="rect">
            <a:avLst/>
          </a:prstGeom>
          <a:solidFill>
            <a:srgbClr val="BDCBE4"/>
          </a:solidFill>
          <a:ln>
            <a:solidFill>
              <a:srgbClr val="BDCBE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824" y="373284"/>
            <a:ext cx="2398675" cy="2871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028" y="3558129"/>
            <a:ext cx="2398675" cy="2871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26147" y="1424478"/>
            <a:ext cx="46055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>
                <a:solidFill>
                  <a:schemeClr val="bg1"/>
                </a:solidFill>
                <a:latin typeface="TomskObl2104" pitchFamily="50" charset="0"/>
              </a:rPr>
              <a:t>БУДЕМ НА СВЯЗИ</a:t>
            </a:r>
            <a:r>
              <a:rPr lang="en-US" sz="4400" dirty="0">
                <a:solidFill>
                  <a:schemeClr val="bg1"/>
                </a:solidFill>
                <a:latin typeface="TomskObl2104" pitchFamily="50" charset="0"/>
              </a:rPr>
              <a:t>!</a:t>
            </a:r>
            <a:endParaRPr lang="ru-RU" sz="4400" dirty="0">
              <a:solidFill>
                <a:schemeClr val="bg1"/>
              </a:solidFill>
              <a:latin typeface="TomskObl2104" pitchFamily="50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866" y="373284"/>
            <a:ext cx="2398675" cy="2871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0FE593D-DCC9-4F8F-B289-9E0AF1146375}"/>
              </a:ext>
            </a:extLst>
          </p:cNvPr>
          <p:cNvSpPr/>
          <p:nvPr/>
        </p:nvSpPr>
        <p:spPr>
          <a:xfrm>
            <a:off x="104217" y="2403967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Диденко Вера Валентиновна,</a:t>
            </a:r>
          </a:p>
          <a:p>
            <a:pPr>
              <a:defRPr/>
            </a:pPr>
            <a:r>
              <a:rPr lang="ru-RU" dirty="0"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заведующий центром развития кадрового потенциала образовательных систем</a:t>
            </a:r>
          </a:p>
          <a:p>
            <a:pPr>
              <a:defRPr/>
            </a:pPr>
            <a:r>
              <a:rPr lang="ru-RU" dirty="0"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 ТОИПКРО</a:t>
            </a:r>
            <a:endParaRPr lang="ru-RU" dirty="0">
              <a:ln w="10541" cmpd="sng">
                <a:solidFill>
                  <a:sysClr val="windowText" lastClr="000000"/>
                </a:solidFill>
                <a:prstDash val="solid"/>
              </a:ln>
              <a:latin typeface="Century Gothic" panose="020B0502020202020204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n w="10541" cmpd="sng">
                <a:solidFill>
                  <a:sysClr val="windowText" lastClr="000000"/>
                </a:solidFill>
                <a:prstDash val="solid"/>
              </a:ln>
              <a:latin typeface="Century Gothic" panose="020B0502020202020204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Е-</a:t>
            </a:r>
            <a:r>
              <a:rPr lang="en-US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mail</a:t>
            </a: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:</a:t>
            </a: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v.v.didenko@bk.ru</a:t>
            </a:r>
            <a:r>
              <a:rPr lang="ru-RU" dirty="0">
                <a:latin typeface="Century Gothic" panose="020B0502020202020204" pitchFamily="34" charset="0"/>
              </a:rPr>
              <a:t> , </a:t>
            </a:r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kem@toipkro.ru</a:t>
            </a: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defRPr/>
            </a:pP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Аккаунт </a:t>
            </a:r>
            <a:r>
              <a:rPr lang="ru-RU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Сферума</a:t>
            </a: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: </a:t>
            </a:r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ID: 791327209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0000CC"/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Телефон: </a:t>
            </a: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cs typeface="Arial" pitchFamily="34" charset="0"/>
              </a:rPr>
              <a:t>90-20-43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0000CC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225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92;p17">
            <a:extLst>
              <a:ext uri="{FF2B5EF4-FFF2-40B4-BE49-F238E27FC236}">
                <a16:creationId xmlns:a16="http://schemas.microsoft.com/office/drawing/2014/main" id="{F101A9A9-7F14-499E-8AA2-B0BF5F09EDB9}"/>
              </a:ext>
            </a:extLst>
          </p:cNvPr>
          <p:cNvSpPr txBox="1"/>
          <p:nvPr/>
        </p:nvSpPr>
        <p:spPr>
          <a:xfrm>
            <a:off x="1021629" y="103751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Статистика Конкурса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18BE8EB4-D18C-40F2-A6C9-EB7D28DC93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383011"/>
              </p:ext>
            </p:extLst>
          </p:nvPr>
        </p:nvGraphicFramePr>
        <p:xfrm>
          <a:off x="948083" y="820833"/>
          <a:ext cx="5263874" cy="5430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4A026A-61E4-419B-A131-3FCD44F33F2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638" y="1679182"/>
            <a:ext cx="5671930" cy="3325249"/>
          </a:xfrm>
          <a:prstGeom prst="rect">
            <a:avLst/>
          </a:prstGeom>
          <a:noFill/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A7E14B-548D-4E12-ADB2-6B7BAE97F9B2}"/>
              </a:ext>
            </a:extLst>
          </p:cNvPr>
          <p:cNvSpPr/>
          <p:nvPr/>
        </p:nvSpPr>
        <p:spPr>
          <a:xfrm>
            <a:off x="6285503" y="749713"/>
            <a:ext cx="47644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kern="0" spc="-200" dirty="0">
                <a:solidFill>
                  <a:srgbClr val="3C5A9B"/>
                </a:solidFill>
              </a:rPr>
              <a:t>40 претендентов из 12 муниципалитетов </a:t>
            </a:r>
          </a:p>
        </p:txBody>
      </p:sp>
    </p:spTree>
    <p:extLst>
      <p:ext uri="{BB962C8B-B14F-4D97-AF65-F5344CB8AC3E}">
        <p14:creationId xmlns:p14="http://schemas.microsoft.com/office/powerpoint/2010/main" val="782176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Рекомендации по подготовке конкурсных документов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C888023-9F64-441A-BB20-FC3E7B3B15A3}"/>
              </a:ext>
            </a:extLst>
          </p:cNvPr>
          <p:cNvSpPr/>
          <p:nvPr/>
        </p:nvSpPr>
        <p:spPr>
          <a:xfrm>
            <a:off x="1587910" y="1165857"/>
            <a:ext cx="9784596" cy="4909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Четко соблюдать правила оформления документов (согласно Порядку).  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Обязательно проверять соответствие наименования образовательной организации </a:t>
            </a:r>
            <a:r>
              <a:rPr lang="ru-RU" sz="2400" b="1" dirty="0">
                <a:solidFill>
                  <a:schemeClr val="accent1"/>
                </a:solidFill>
                <a:latin typeface="Gerbera" panose="02000500000000000000"/>
              </a:rPr>
              <a:t>уставу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, а должность – записи в трудовой книжке во всех документах!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 Видеоэссе участника размещается на официальном сайте ОО, на официальном сайте муниципального органа управления образованием. 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В электронном виде документы не нужно архивировать.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 Внимательно проверять качество сканирования документов</a:t>
            </a:r>
            <a:r>
              <a:rPr lang="en-US" sz="2400" dirty="0">
                <a:solidFill>
                  <a:prstClr val="black"/>
                </a:solidFill>
              </a:rPr>
              <a:t>. 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Документы должны быть в формате .</a:t>
            </a:r>
            <a:r>
              <a:rPr lang="ru-RU" sz="2400" dirty="0" err="1">
                <a:solidFill>
                  <a:prstClr val="black"/>
                </a:solidFill>
                <a:latin typeface="Gerbera" panose="02000500000000000000"/>
              </a:rPr>
              <a:t>pdf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, названные по фамилии конкурсанта и типу документа. Например, </a:t>
            </a:r>
            <a:r>
              <a:rPr lang="ru-RU" sz="2400" dirty="0" err="1">
                <a:solidFill>
                  <a:prstClr val="black"/>
                </a:solidFill>
                <a:latin typeface="Gerbera" panose="02000500000000000000"/>
              </a:rPr>
              <a:t>Васильев_заявление</a:t>
            </a:r>
            <a:endParaRPr lang="ru-RU" sz="2400" dirty="0">
              <a:solidFill>
                <a:prstClr val="black"/>
              </a:solidFill>
              <a:latin typeface="Gerbera" panose="02000500000000000000"/>
            </a:endParaRP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 Отправлять документы только в указанном формате и на указанный в Порядке электронный адрес</a:t>
            </a:r>
            <a:endParaRPr lang="ru-RU" sz="2400" dirty="0">
              <a:latin typeface="Gerbera" panose="02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558247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КОНКУРСНОЕ ИСПЫТАНИЕ «ВИДЕОЭССЕ»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ABFC4-59EA-4D07-AEA6-6840C9458B82}"/>
              </a:ext>
            </a:extLst>
          </p:cNvPr>
          <p:cNvSpPr/>
          <p:nvPr/>
        </p:nvSpPr>
        <p:spPr>
          <a:xfrm>
            <a:off x="1126209" y="764465"/>
            <a:ext cx="109993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Gerbera" panose="02000500000000000000"/>
              </a:rPr>
              <a:t>Цель: 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демонстрация наиболее значимых аспектов своей профессиональной деятельности и педагогической индивидуальности в контексте особенностей муниципалитета, региона и образовательной организации, в которой он работает, в формате видеоролика. </a:t>
            </a: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5BD0A9A5-C3F2-44DA-881F-19D962B8A3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908812"/>
              </p:ext>
            </p:extLst>
          </p:nvPr>
        </p:nvGraphicFramePr>
        <p:xfrm>
          <a:off x="1126209" y="2350746"/>
          <a:ext cx="8327756" cy="4389120"/>
        </p:xfrm>
        <a:graphic>
          <a:graphicData uri="http://schemas.openxmlformats.org/drawingml/2006/table">
            <a:tbl>
              <a:tblPr firstRow="1" firstCol="1" bandRow="1"/>
              <a:tblGrid>
                <a:gridCol w="2775637">
                  <a:extLst>
                    <a:ext uri="{9D8B030D-6E8A-4147-A177-3AD203B41FA5}">
                      <a16:colId xmlns:a16="http://schemas.microsoft.com/office/drawing/2014/main" val="4246640534"/>
                    </a:ext>
                  </a:extLst>
                </a:gridCol>
                <a:gridCol w="2775637">
                  <a:extLst>
                    <a:ext uri="{9D8B030D-6E8A-4147-A177-3AD203B41FA5}">
                      <a16:colId xmlns:a16="http://schemas.microsoft.com/office/drawing/2014/main" val="120047407"/>
                    </a:ext>
                  </a:extLst>
                </a:gridCol>
                <a:gridCol w="2776482">
                  <a:extLst>
                    <a:ext uri="{9D8B030D-6E8A-4147-A177-3AD203B41FA5}">
                      <a16:colId xmlns:a16="http://schemas.microsoft.com/office/drawing/2014/main" val="3336099276"/>
                    </a:ext>
                  </a:extLst>
                </a:gridCol>
              </a:tblGrid>
              <a:tr h="47093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Распределение муниципалитетов по количеству баллов,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полученных за конкурсное испытание «Видеоэссе»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826036"/>
                  </a:ext>
                </a:extLst>
              </a:tr>
              <a:tr h="4709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Высокий балл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(25 и более баллов)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Средний балл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(от 24 до 15 баллов)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Низкий балл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(14 и менее баллов)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6719082"/>
                  </a:ext>
                </a:extLst>
              </a:tr>
              <a:tr h="2354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10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27 участников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3 участника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2408648"/>
                  </a:ext>
                </a:extLst>
              </a:tr>
              <a:tr h="25901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Томск,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ЗАТО Северск,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Молчановский район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Александровский район, Асиновский район, Верхнекетский район, Зырянский район, Каргасокский район, Колпашевский район, Парабельский район, ЗАТО Северск,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 г. о. Стрежевой,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Томск,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Чаинский район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о. Стрежевой,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Зырянский район,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9270469"/>
                  </a:ext>
                </a:extLst>
              </a:tr>
            </a:tbl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F42FBF6-69B2-4D8F-B42D-0DA744427386}"/>
              </a:ext>
            </a:extLst>
          </p:cNvPr>
          <p:cNvSpPr/>
          <p:nvPr/>
        </p:nvSpPr>
        <p:spPr>
          <a:xfrm flipH="1">
            <a:off x="9673604" y="2432112"/>
            <a:ext cx="23802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Максимальная оценка за конкурсное испытание –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30 баллов</a:t>
            </a:r>
          </a:p>
        </p:txBody>
      </p:sp>
    </p:spTree>
    <p:extLst>
      <p:ext uri="{BB962C8B-B14F-4D97-AF65-F5344CB8AC3E}">
        <p14:creationId xmlns:p14="http://schemas.microsoft.com/office/powerpoint/2010/main" val="458686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КОНКУРСНОЕ ИСПЫТАНИЕ «ВИДЕОЭССЕ»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ABFC4-59EA-4D07-AEA6-6840C9458B82}"/>
              </a:ext>
            </a:extLst>
          </p:cNvPr>
          <p:cNvSpPr/>
          <p:nvPr/>
        </p:nvSpPr>
        <p:spPr>
          <a:xfrm>
            <a:off x="935109" y="1059120"/>
            <a:ext cx="10976545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defRPr/>
            </a:pPr>
            <a:r>
              <a:rPr lang="ru-RU" sz="3200" b="1" dirty="0">
                <a:solidFill>
                  <a:prstClr val="black"/>
                </a:solidFill>
                <a:latin typeface="Gerbera" panose="02000500000000000000"/>
              </a:rPr>
              <a:t>Комментарии экспертов:</a:t>
            </a:r>
          </a:p>
          <a:p>
            <a:pPr algn="just">
              <a:spcAft>
                <a:spcPts val="60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-	отсутствие обозначенных ценностных ориентиров образовательной организации во взаимосвязи с актуальными направлениями развития системы образования муниципалитета, региона, РФ;</a:t>
            </a:r>
          </a:p>
          <a:p>
            <a:pPr algn="just">
              <a:spcAft>
                <a:spcPts val="60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-	слабо раскрыта личная педагогическая позиция (не прослеживаются приоритеты профессиональной деятельности, не демонстрируется связь деятельности с коллективами своей ОО, обучающимися, родителями, социумом);</a:t>
            </a:r>
          </a:p>
          <a:p>
            <a:pPr algn="just">
              <a:spcAft>
                <a:spcPts val="60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-	формальное отношение к прохождению испытания (отсутствие какой-либо творческой составляющей в представлении себя, как участника Конкурса);</a:t>
            </a:r>
          </a:p>
          <a:p>
            <a:pPr algn="just">
              <a:spcAft>
                <a:spcPts val="60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-	низкое качество видеоролика (некачественное изображение, плохой звук).</a:t>
            </a:r>
          </a:p>
          <a:p>
            <a:pPr algn="just">
              <a:spcAft>
                <a:spcPts val="600"/>
              </a:spcAft>
              <a:defRPr/>
            </a:pPr>
            <a:endParaRPr lang="ru-RU" sz="2400" dirty="0">
              <a:solidFill>
                <a:prstClr val="black"/>
              </a:solidFill>
              <a:latin typeface="Gerbera" panose="02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749169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КОНКУРСНОЕ ИСПЫТАНИЕ «МЕТОДИЧЕСКАЯ МАСТЕРСКАЯ»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ABFC4-59EA-4D07-AEA6-6840C9458B82}"/>
              </a:ext>
            </a:extLst>
          </p:cNvPr>
          <p:cNvSpPr/>
          <p:nvPr/>
        </p:nvSpPr>
        <p:spPr>
          <a:xfrm>
            <a:off x="1126209" y="764465"/>
            <a:ext cx="109993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defRPr/>
            </a:pPr>
            <a:r>
              <a:rPr lang="ru-RU" sz="2400" b="1" dirty="0">
                <a:solidFill>
                  <a:prstClr val="black"/>
                </a:solidFill>
                <a:latin typeface="Gerbera" panose="02000500000000000000"/>
              </a:rPr>
              <a:t>Цель: 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демонстрация методической компетентности и собственного опыта в вопросах обучения и воспитания.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F42FBF6-69B2-4D8F-B42D-0DA744427386}"/>
              </a:ext>
            </a:extLst>
          </p:cNvPr>
          <p:cNvSpPr/>
          <p:nvPr/>
        </p:nvSpPr>
        <p:spPr>
          <a:xfrm flipH="1">
            <a:off x="7924479" y="1660885"/>
            <a:ext cx="36692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Максимальная оценка за конкурсное испытание – 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30 баллов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FE35D307-8B3C-468A-9260-68BFFE9FF7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5189535"/>
              </p:ext>
            </p:extLst>
          </p:nvPr>
        </p:nvGraphicFramePr>
        <p:xfrm>
          <a:off x="991938" y="1595462"/>
          <a:ext cx="6400755" cy="4948996"/>
        </p:xfrm>
        <a:graphic>
          <a:graphicData uri="http://schemas.openxmlformats.org/drawingml/2006/table">
            <a:tbl>
              <a:tblPr firstRow="1" firstCol="1" bandRow="1"/>
              <a:tblGrid>
                <a:gridCol w="1550743">
                  <a:extLst>
                    <a:ext uri="{9D8B030D-6E8A-4147-A177-3AD203B41FA5}">
                      <a16:colId xmlns:a16="http://schemas.microsoft.com/office/drawing/2014/main" val="2406227562"/>
                    </a:ext>
                  </a:extLst>
                </a:gridCol>
                <a:gridCol w="2204550">
                  <a:extLst>
                    <a:ext uri="{9D8B030D-6E8A-4147-A177-3AD203B41FA5}">
                      <a16:colId xmlns:a16="http://schemas.microsoft.com/office/drawing/2014/main" val="613230694"/>
                    </a:ext>
                  </a:extLst>
                </a:gridCol>
                <a:gridCol w="2645462">
                  <a:extLst>
                    <a:ext uri="{9D8B030D-6E8A-4147-A177-3AD203B41FA5}">
                      <a16:colId xmlns:a16="http://schemas.microsoft.com/office/drawing/2014/main" val="3972610277"/>
                    </a:ext>
                  </a:extLst>
                </a:gridCol>
              </a:tblGrid>
              <a:tr h="56233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Распределение муниципалитетов по количеству баллов, 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полученных за конкурсное испытание «Методическая мастерская»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625979"/>
                  </a:ext>
                </a:extLst>
              </a:tr>
              <a:tr h="5623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Высокий балл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(25 и более баллов)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Средний балл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(от 24 до 15 баллов)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Низкий балл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(14 и менее баллов)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302227"/>
                  </a:ext>
                </a:extLst>
              </a:tr>
              <a:tr h="2811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6 участников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26 участников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i="1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8 участников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0812006"/>
                  </a:ext>
                </a:extLst>
              </a:tr>
              <a:tr h="337398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Томск,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ЗАТО Северск,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Александровский район, Асиновский район, Верхнекетский район, Зырянский район, Каргасокский район, Колпашевский район, Парабельский район, ЗАТО Северск,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 г. о. Стрежевой,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Томск,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Чаинский район Молчановский район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о. Стрежевой,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Зырянский район,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г. Томск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Колпашевский район,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PT Astra Serif" panose="020A0603040505020204" pitchFamily="18" charset="-52"/>
                          <a:ea typeface="Times New Roman" panose="02020603050405020304" pitchFamily="18" charset="0"/>
                        </a:rPr>
                        <a:t>Чаинский район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6898824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47F7D-4057-4483-8965-C2205F3E2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744" y="3194133"/>
            <a:ext cx="4418736" cy="335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12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F98DADC-E0E0-4E84-985A-A2842B6653A3}"/>
              </a:ext>
            </a:extLst>
          </p:cNvPr>
          <p:cNvSpPr/>
          <p:nvPr/>
        </p:nvSpPr>
        <p:spPr>
          <a:xfrm>
            <a:off x="0" y="0"/>
            <a:ext cx="83488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53ADF-24EF-4709-A793-A05050DCFDFF}"/>
              </a:ext>
            </a:extLst>
          </p:cNvPr>
          <p:cNvSpPr txBox="1"/>
          <p:nvPr/>
        </p:nvSpPr>
        <p:spPr>
          <a:xfrm>
            <a:off x="991936" y="118134"/>
            <a:ext cx="1097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3600" b="1" kern="0" spc="-200" dirty="0">
                <a:solidFill>
                  <a:srgbClr val="3C5A9B"/>
                </a:solidFill>
              </a:rPr>
              <a:t>КОНКУРСНОЕ ИСПЫТАНИЕ «МЕТОДИЧЕСКАЯ МАСТЕРСКАЯ»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8ABFC4-59EA-4D07-AEA6-6840C9458B82}"/>
              </a:ext>
            </a:extLst>
          </p:cNvPr>
          <p:cNvSpPr/>
          <p:nvPr/>
        </p:nvSpPr>
        <p:spPr>
          <a:xfrm>
            <a:off x="935109" y="1059120"/>
            <a:ext cx="10976545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defRPr/>
            </a:pPr>
            <a:r>
              <a:rPr lang="ru-RU" sz="3200" b="1" dirty="0">
                <a:solidFill>
                  <a:prstClr val="black"/>
                </a:solidFill>
                <a:latin typeface="Gerbera" panose="02000500000000000000"/>
              </a:rPr>
              <a:t>Комментарии экспертов:</a:t>
            </a:r>
          </a:p>
          <a:p>
            <a:pPr algn="just">
              <a:spcAft>
                <a:spcPts val="600"/>
              </a:spcAft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-	отсутствие примеров из собственного опыта работы (основная часть материалов представляла собой теоретические основы применения технологии или методики, без оценивания результатов применения представленных методических материалов);</a:t>
            </a:r>
          </a:p>
          <a:p>
            <a:pPr algn="just">
              <a:spcAft>
                <a:spcPts val="600"/>
              </a:spcAft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-	не продумано представление опыта для различных групп участников образовательных отношений;</a:t>
            </a:r>
          </a:p>
          <a:p>
            <a:pPr algn="just">
              <a:spcAft>
                <a:spcPts val="600"/>
              </a:spcAft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-	слабо проявлено понимание основ проектирования образовательного процесса и подходов к его оцениванию. </a:t>
            </a:r>
          </a:p>
          <a:p>
            <a:pPr algn="just">
              <a:spcAft>
                <a:spcPts val="600"/>
              </a:spcAft>
              <a:defRPr/>
            </a:pPr>
            <a:endParaRPr lang="ru-RU" sz="2400" dirty="0">
              <a:solidFill>
                <a:prstClr val="black"/>
              </a:solidFill>
              <a:latin typeface="Gerbera" panose="02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2351562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2756EF-2C86-430B-A3E2-2534BF2A32D6}"/>
              </a:ext>
            </a:extLst>
          </p:cNvPr>
          <p:cNvSpPr/>
          <p:nvPr/>
        </p:nvSpPr>
        <p:spPr>
          <a:xfrm>
            <a:off x="0" y="0"/>
            <a:ext cx="1673817" cy="6858000"/>
          </a:xfrm>
          <a:prstGeom prst="rect">
            <a:avLst/>
          </a:prstGeom>
          <a:solidFill>
            <a:srgbClr val="3C5A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Google Shape;92;p17">
            <a:extLst>
              <a:ext uri="{FF2B5EF4-FFF2-40B4-BE49-F238E27FC236}">
                <a16:creationId xmlns:a16="http://schemas.microsoft.com/office/drawing/2014/main" id="{09C023C4-FAA5-43AF-BB6E-4AD2B9281206}"/>
              </a:ext>
            </a:extLst>
          </p:cNvPr>
          <p:cNvSpPr txBox="1"/>
          <p:nvPr/>
        </p:nvSpPr>
        <p:spPr>
          <a:xfrm>
            <a:off x="2181194" y="278970"/>
            <a:ext cx="10010806" cy="80017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ru-RU" sz="3600" b="1" kern="0" spc="-200" dirty="0">
                <a:solidFill>
                  <a:srgbClr val="3C5A9B"/>
                </a:solidFill>
                <a:latin typeface="TomskObl2104" pitchFamily="50" charset="0"/>
                <a:ea typeface="PT Sans"/>
                <a:cs typeface="PT Sans"/>
                <a:sym typeface="Arial"/>
              </a:rPr>
              <a:t>Первый тур очного этапа Конкурса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A0A226C-0D2E-493B-9247-D12E7554F6E7}"/>
              </a:ext>
            </a:extLst>
          </p:cNvPr>
          <p:cNvSpPr/>
          <p:nvPr/>
        </p:nvSpPr>
        <p:spPr>
          <a:xfrm>
            <a:off x="1948720" y="1079149"/>
            <a:ext cx="10010806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600"/>
              </a:spcAft>
              <a:tabLst>
                <a:tab pos="357188" algn="l"/>
                <a:tab pos="620713" algn="l"/>
              </a:tabLst>
              <a:defRPr/>
            </a:pPr>
            <a:r>
              <a:rPr lang="ru-RU" sz="2400" b="1" dirty="0">
                <a:solidFill>
                  <a:prstClr val="black"/>
                </a:solidFill>
                <a:latin typeface="Gerbera" panose="02000500000000000000"/>
              </a:rPr>
              <a:t>25 участников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, набравших наибольшее количество баллов в общем рейтинге. </a:t>
            </a:r>
          </a:p>
          <a:p>
            <a:pPr indent="450215" algn="just">
              <a:spcAft>
                <a:spcPts val="600"/>
              </a:spcAft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Минимальный проходной балл составил </a:t>
            </a:r>
            <a:r>
              <a:rPr lang="ru-RU" sz="2400" b="1" dirty="0">
                <a:solidFill>
                  <a:prstClr val="black"/>
                </a:solidFill>
                <a:latin typeface="Gerbera" panose="02000500000000000000"/>
              </a:rPr>
              <a:t>38,8 баллов из 60 возможных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.</a:t>
            </a:r>
          </a:p>
          <a:p>
            <a:pPr indent="450215" algn="just">
              <a:spcAft>
                <a:spcPts val="600"/>
              </a:spcAft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В очный этап Конкурса вышли участники из </a:t>
            </a:r>
            <a:r>
              <a:rPr lang="ru-RU" sz="2400" b="1" dirty="0">
                <a:solidFill>
                  <a:prstClr val="black"/>
                </a:solidFill>
                <a:latin typeface="Gerbera" panose="02000500000000000000"/>
              </a:rPr>
              <a:t>8 муниципалитетов</a:t>
            </a: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:</a:t>
            </a:r>
          </a:p>
          <a:p>
            <a:pPr indent="-342900" algn="just">
              <a:spcAft>
                <a:spcPts val="600"/>
              </a:spcAft>
              <a:buAutoNum type="arabicPeriod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Александровский район</a:t>
            </a:r>
          </a:p>
          <a:p>
            <a:pPr indent="-342900" algn="just">
              <a:spcAft>
                <a:spcPts val="600"/>
              </a:spcAft>
              <a:buAutoNum type="arabicPeriod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Каргасокский район</a:t>
            </a:r>
          </a:p>
          <a:p>
            <a:pPr indent="-342900" algn="just">
              <a:spcAft>
                <a:spcPts val="600"/>
              </a:spcAft>
              <a:buAutoNum type="arabicPeriod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Колпашевский район</a:t>
            </a:r>
          </a:p>
          <a:p>
            <a:pPr indent="-342900" algn="just">
              <a:spcAft>
                <a:spcPts val="600"/>
              </a:spcAft>
              <a:buAutoNum type="arabicPeriod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Молчановский район</a:t>
            </a:r>
          </a:p>
          <a:p>
            <a:pPr indent="-342900" algn="just">
              <a:spcAft>
                <a:spcPts val="600"/>
              </a:spcAft>
              <a:buAutoNum type="arabicPeriod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ЗАТО Северск</a:t>
            </a:r>
          </a:p>
          <a:p>
            <a:pPr indent="-342900" algn="just">
              <a:spcAft>
                <a:spcPts val="600"/>
              </a:spcAft>
              <a:buAutoNum type="arabicPeriod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г. о. Стрежевой</a:t>
            </a:r>
          </a:p>
          <a:p>
            <a:pPr indent="-342900" algn="just">
              <a:spcAft>
                <a:spcPts val="600"/>
              </a:spcAft>
              <a:buAutoNum type="arabicPeriod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г. Томск</a:t>
            </a:r>
          </a:p>
          <a:p>
            <a:pPr indent="-342900" algn="just">
              <a:spcAft>
                <a:spcPts val="600"/>
              </a:spcAft>
              <a:buAutoNum type="arabicPeriod"/>
              <a:tabLst>
                <a:tab pos="357188" algn="l"/>
                <a:tab pos="620713" algn="l"/>
              </a:tabLst>
              <a:defRPr/>
            </a:pPr>
            <a:r>
              <a:rPr lang="ru-RU" sz="2400" dirty="0">
                <a:solidFill>
                  <a:prstClr val="black"/>
                </a:solidFill>
                <a:latin typeface="Gerbera" panose="02000500000000000000"/>
              </a:rPr>
              <a:t>Чаинский район</a:t>
            </a:r>
          </a:p>
        </p:txBody>
      </p:sp>
    </p:spTree>
    <p:extLst>
      <p:ext uri="{BB962C8B-B14F-4D97-AF65-F5344CB8AC3E}">
        <p14:creationId xmlns:p14="http://schemas.microsoft.com/office/powerpoint/2010/main" val="14053975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Другая 61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C5A9B"/>
      </a:accent1>
      <a:accent2>
        <a:srgbClr val="4A6B2E"/>
      </a:accent2>
      <a:accent3>
        <a:srgbClr val="EE4444"/>
      </a:accent3>
      <a:accent4>
        <a:srgbClr val="FFC000"/>
      </a:accent4>
      <a:accent5>
        <a:srgbClr val="9C497C"/>
      </a:accent5>
      <a:accent6>
        <a:srgbClr val="5B7CBC"/>
      </a:accent6>
      <a:hlink>
        <a:srgbClr val="0097A7"/>
      </a:hlink>
      <a:folHlink>
        <a:srgbClr val="0097A7"/>
      </a:folHlink>
    </a:clrScheme>
    <a:fontScheme name="Другая 32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</TotalTime>
  <Words>1920</Words>
  <Application>Microsoft Office PowerPoint</Application>
  <PresentationFormat>Широкоэкранный</PresentationFormat>
  <Paragraphs>288</Paragraphs>
  <Slides>23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Century Gothic</vt:lpstr>
      <vt:lpstr>Gerbera</vt:lpstr>
      <vt:lpstr>PT Astra Serif</vt:lpstr>
      <vt:lpstr>PT Sans</vt:lpstr>
      <vt:lpstr>Times New Roman</vt:lpstr>
      <vt:lpstr>TomskObl2104</vt:lpstr>
      <vt:lpstr>Wingdings</vt:lpstr>
      <vt:lpstr>Тема Office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Чащина</dc:creator>
  <cp:lastModifiedBy>Н.А. Лахтикова</cp:lastModifiedBy>
  <cp:revision>44</cp:revision>
  <dcterms:created xsi:type="dcterms:W3CDTF">2024-02-05T14:46:21Z</dcterms:created>
  <dcterms:modified xsi:type="dcterms:W3CDTF">2025-10-24T09:53:45Z</dcterms:modified>
</cp:coreProperties>
</file>