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9" r:id="rId2"/>
    <p:sldId id="264" r:id="rId3"/>
    <p:sldId id="266" r:id="rId4"/>
    <p:sldId id="280" r:id="rId5"/>
    <p:sldId id="267" r:id="rId6"/>
    <p:sldId id="268" r:id="rId7"/>
    <p:sldId id="269" r:id="rId8"/>
    <p:sldId id="270" r:id="rId9"/>
    <p:sldId id="271" r:id="rId10"/>
    <p:sldId id="274" r:id="rId11"/>
    <p:sldId id="275" r:id="rId12"/>
    <p:sldId id="281" r:id="rId13"/>
    <p:sldId id="276" r:id="rId14"/>
    <p:sldId id="282" r:id="rId15"/>
    <p:sldId id="283" r:id="rId16"/>
    <p:sldId id="277" r:id="rId17"/>
    <p:sldId id="278" r:id="rId18"/>
    <p:sldId id="279" r:id="rId19"/>
  </p:sldIdLst>
  <p:sldSz cx="9144000" cy="5143500" type="screen16x9"/>
  <p:notesSz cx="6858000" cy="9144000"/>
  <p:embeddedFontLst>
    <p:embeddedFont>
      <p:font typeface="Trebuchet MS" panose="020B060302020202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3">
          <p15:clr>
            <a:srgbClr val="747775"/>
          </p15:clr>
        </p15:guide>
        <p15:guide id="2" pos="247">
          <p15:clr>
            <a:srgbClr val="747775"/>
          </p15:clr>
        </p15:guide>
        <p15:guide id="3" orient="horz" pos="454">
          <p15:clr>
            <a:srgbClr val="747775"/>
          </p15:clr>
        </p15:guide>
        <p15:guide id="4" orient="horz" pos="3053">
          <p15:clr>
            <a:srgbClr val="747775"/>
          </p15:clr>
        </p15:guide>
        <p15:guide id="5" pos="553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D68060-FC43-4B0F-81B8-E2E58F9B2EAD}">
  <a:tblStyle styleId="{D6D68060-FC43-4B0F-81B8-E2E58F9B2EA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4" autoAdjust="0"/>
    <p:restoredTop sz="94679" autoAdjust="0"/>
  </p:normalViewPr>
  <p:slideViewPr>
    <p:cSldViewPr snapToGrid="0">
      <p:cViewPr varScale="1">
        <p:scale>
          <a:sx n="137" d="100"/>
          <a:sy n="137" d="100"/>
        </p:scale>
        <p:origin x="732" y="132"/>
      </p:cViewPr>
      <p:guideLst>
        <p:guide orient="horz" pos="283"/>
        <p:guide pos="247"/>
        <p:guide orient="horz" pos="454"/>
        <p:guide orient="horz" pos="3053"/>
        <p:guide pos="55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879959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17176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36713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485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55838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02024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470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91834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065324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27661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4561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9277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0867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5606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4561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6924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2538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01804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7651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kem@toipkro.ru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4785495" y="1443648"/>
            <a:ext cx="4864100" cy="1119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УСТАНОВОЧНЫЙ СЕМИНАР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84232" y="4677116"/>
            <a:ext cx="1689886" cy="384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Томск</a:t>
            </a:r>
            <a:r>
              <a:rPr lang="en-US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 | </a:t>
            </a:r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2025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27272" y="2598939"/>
            <a:ext cx="3626232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115000"/>
              </a:lnSpc>
            </a:pPr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Диденко Вера Валентиновна, проректор по образовательной и организационно-методической деятельности ТОИПКРО</a:t>
            </a:r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540511" y="450798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6863320" y="260298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8467725" y="4677116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763000" y="4677116"/>
            <a:ext cx="323850" cy="384272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AutoShape 5" descr="https://toipkro.ru/content/files/0a/93/1b/9FN23e5egfUI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19" y="0"/>
            <a:ext cx="5197878" cy="51978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5142164" y="2012156"/>
            <a:ext cx="3931629" cy="1119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Конкурсные испытания очного этапа для 10 </a:t>
            </a:r>
            <a:r>
              <a:rPr lang="ru-RU" b="1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предфиналистов</a:t>
            </a:r>
            <a:endParaRPr lang="ru-RU" b="1" dirty="0">
              <a:solidFill>
                <a:srgbClr val="0070C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540511" y="450798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6863320" y="260298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5225647" y="3306896"/>
            <a:ext cx="219743" cy="19213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AutoShape 5" descr="https://toipkro.ru/content/files/0a/93/1b/9FN23e5egfUI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EC84ACC-D4C9-4EDF-BF92-9E853AB6A041}"/>
              </a:ext>
            </a:extLst>
          </p:cNvPr>
          <p:cNvSpPr/>
          <p:nvPr/>
        </p:nvSpPr>
        <p:spPr>
          <a:xfrm>
            <a:off x="5513177" y="3188493"/>
            <a:ext cx="369860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chemeClr val="accent1">
                  <a:lumMod val="50000"/>
                </a:schemeClr>
              </a:buClr>
            </a:pPr>
            <a:r>
              <a:rPr lang="ru-RU" sz="2000" dirty="0"/>
              <a:t>КИ «Самопрезентация»</a:t>
            </a:r>
          </a:p>
          <a:p>
            <a:pPr>
              <a:spcAft>
                <a:spcPts val="1200"/>
              </a:spcAft>
              <a:buClr>
                <a:schemeClr val="accent1">
                  <a:lumMod val="50000"/>
                </a:schemeClr>
              </a:buClr>
            </a:pPr>
            <a:r>
              <a:rPr lang="ru-RU" sz="2000" dirty="0"/>
              <a:t>КИ «Интервью»</a:t>
            </a:r>
          </a:p>
          <a:p>
            <a:pPr>
              <a:spcAft>
                <a:spcPts val="1200"/>
              </a:spcAft>
              <a:buClr>
                <a:schemeClr val="accent1">
                  <a:lumMod val="50000"/>
                </a:schemeClr>
              </a:buClr>
            </a:pPr>
            <a:r>
              <a:rPr lang="ru-RU" sz="2000" dirty="0"/>
              <a:t>КИ «Чемпионат управленческих решений»</a:t>
            </a:r>
          </a:p>
        </p:txBody>
      </p:sp>
      <p:sp>
        <p:nvSpPr>
          <p:cNvPr id="13" name="Нашивка 5">
            <a:extLst>
              <a:ext uri="{FF2B5EF4-FFF2-40B4-BE49-F238E27FC236}">
                <a16:creationId xmlns:a16="http://schemas.microsoft.com/office/drawing/2014/main" id="{5623F5DB-D7BF-42AE-9D70-8F64C6B6E52A}"/>
              </a:ext>
            </a:extLst>
          </p:cNvPr>
          <p:cNvSpPr/>
          <p:nvPr/>
        </p:nvSpPr>
        <p:spPr>
          <a:xfrm>
            <a:off x="5225648" y="3738721"/>
            <a:ext cx="219743" cy="19213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Нашивка 5">
            <a:extLst>
              <a:ext uri="{FF2B5EF4-FFF2-40B4-BE49-F238E27FC236}">
                <a16:creationId xmlns:a16="http://schemas.microsoft.com/office/drawing/2014/main" id="{45F0FC9F-5370-4FE3-AEE1-A4EB2A915E48}"/>
              </a:ext>
            </a:extLst>
          </p:cNvPr>
          <p:cNvSpPr/>
          <p:nvPr/>
        </p:nvSpPr>
        <p:spPr>
          <a:xfrm>
            <a:off x="5225648" y="4221679"/>
            <a:ext cx="219743" cy="19213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88098DA-C877-461B-AEC1-DA8B88995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19" y="0"/>
            <a:ext cx="49499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037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ллюстрация журналистики или социального вещания с микрофонным репортером и интервью для СМИ">
            <a:extLst>
              <a:ext uri="{FF2B5EF4-FFF2-40B4-BE49-F238E27FC236}">
                <a16:creationId xmlns:a16="http://schemas.microsoft.com/office/drawing/2014/main" id="{53B5F6CF-A435-48BC-B812-6A0508D2D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562" y="7938"/>
            <a:ext cx="1883645" cy="132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1942177" y="-42222"/>
            <a:ext cx="5657521" cy="123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6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Индивидуальное 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конкурсное испытание «Самопрезентация»</a:t>
            </a:r>
          </a:p>
        </p:txBody>
      </p:sp>
      <p:sp>
        <p:nvSpPr>
          <p:cNvPr id="2" name="AutoShape 2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9E6289A-96B1-4F1C-B3E7-52AD6C6AA045}"/>
              </a:ext>
            </a:extLst>
          </p:cNvPr>
          <p:cNvSpPr/>
          <p:nvPr/>
        </p:nvSpPr>
        <p:spPr>
          <a:xfrm>
            <a:off x="7292" y="1322155"/>
            <a:ext cx="9117658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/>
              <a:t>Формат: демонстрацию </a:t>
            </a:r>
            <a:r>
              <a:rPr lang="ru-RU" sz="1600" b="1" dirty="0" err="1"/>
              <a:t>предфиналистом</a:t>
            </a:r>
            <a:r>
              <a:rPr lang="ru-RU" sz="1600" b="1" dirty="0"/>
              <a:t> Конкурса управленческого опыта, а также профессионального и личностного профиля, ключевых профессиональных достижений, уникальных авторских идей, технологий, методик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EBD70C6-FA71-4D5D-991F-D9C1FBE37494}"/>
              </a:ext>
            </a:extLst>
          </p:cNvPr>
          <p:cNvSpPr/>
          <p:nvPr/>
        </p:nvSpPr>
        <p:spPr>
          <a:xfrm>
            <a:off x="2363351" y="2144777"/>
            <a:ext cx="67806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solidFill>
                  <a:srgbClr val="FF0000"/>
                </a:solidFill>
                <a:latin typeface="Trebuchet MS"/>
              </a:rPr>
              <a:t>2 минуты на финалиста</a:t>
            </a:r>
            <a:endParaRPr lang="ru-RU" sz="1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CC1A20-C451-45EF-8F54-69994E4C98C1}"/>
              </a:ext>
            </a:extLst>
          </p:cNvPr>
          <p:cNvSpPr/>
          <p:nvPr/>
        </p:nvSpPr>
        <p:spPr>
          <a:xfrm>
            <a:off x="1635835" y="2486403"/>
            <a:ext cx="742243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Четкость и структурированность изложения материала (ясность структуры, логичность подачи материала, последовательность)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Раскрытие темы (убедительность, соответствие содержания заданной теме)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Оригинальность и уникальность предлагаемых решений, их применимость и перспективность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Наличие примеров успешного практического опыта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Оптимальные формат и стиль выступления (наглядность, грамотность речи, уверенность, умение держаться на публике, способность заинтересовать аудиторию, удерживать внимание)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E33FE0B-4A0D-4B87-ABB4-678B1D92EA26}"/>
              </a:ext>
            </a:extLst>
          </p:cNvPr>
          <p:cNvSpPr/>
          <p:nvPr/>
        </p:nvSpPr>
        <p:spPr>
          <a:xfrm rot="16200000">
            <a:off x="-781145" y="3311547"/>
            <a:ext cx="2635346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КРИТЕРИИ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ОЦЕНИВАНИЯ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9A99ABF-C521-4C71-9278-BBE497C8D0CF}"/>
              </a:ext>
            </a:extLst>
          </p:cNvPr>
          <p:cNvSpPr/>
          <p:nvPr/>
        </p:nvSpPr>
        <p:spPr>
          <a:xfrm rot="16200000">
            <a:off x="-213151" y="3350019"/>
            <a:ext cx="284164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b="1" dirty="0"/>
              <a:t>0 – не соответствует</a:t>
            </a:r>
          </a:p>
          <a:p>
            <a:pPr>
              <a:lnSpc>
                <a:spcPts val="1400"/>
              </a:lnSpc>
            </a:pPr>
            <a:r>
              <a:rPr lang="ru-RU" b="1" dirty="0"/>
              <a:t>1 – соответствует частично</a:t>
            </a:r>
          </a:p>
          <a:p>
            <a:pPr>
              <a:lnSpc>
                <a:spcPts val="1400"/>
              </a:lnSpc>
            </a:pPr>
            <a:r>
              <a:rPr lang="ru-RU" b="1" dirty="0"/>
              <a:t>2 – соответствует полностью</a:t>
            </a:r>
            <a:endParaRPr lang="ru-RU" b="1" dirty="0">
              <a:effectLst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9652639-1B3A-4243-9899-50D95DACFA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57" t="43366" r="4757" b="24555"/>
          <a:stretch/>
        </p:blipFill>
        <p:spPr>
          <a:xfrm>
            <a:off x="0" y="-5400"/>
            <a:ext cx="2764465" cy="99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7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ллюстрация журналистики или социального вещания с микрофонным репортером и интервью для СМИ">
            <a:extLst>
              <a:ext uri="{FF2B5EF4-FFF2-40B4-BE49-F238E27FC236}">
                <a16:creationId xmlns:a16="http://schemas.microsoft.com/office/drawing/2014/main" id="{53B5F6CF-A435-48BC-B812-6A0508D2D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825" y="7938"/>
            <a:ext cx="1766382" cy="124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2575135" y="-145374"/>
            <a:ext cx="5037473" cy="1172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4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Индивидуальное 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конкурсное испытание «Интервью с руководителем образовательной организации»</a:t>
            </a:r>
          </a:p>
        </p:txBody>
      </p:sp>
      <p:sp>
        <p:nvSpPr>
          <p:cNvPr id="2" name="AutoShape 2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9E6289A-96B1-4F1C-B3E7-52AD6C6AA045}"/>
              </a:ext>
            </a:extLst>
          </p:cNvPr>
          <p:cNvSpPr/>
          <p:nvPr/>
        </p:nvSpPr>
        <p:spPr>
          <a:xfrm>
            <a:off x="26342" y="1271784"/>
            <a:ext cx="7656206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/>
              <a:t>Формат: в присутствии жюри Конкурса в форме открытой беседы финалиста Конкурса с членами жюри Конкурса в формате «вопрос-ответ» с ограниченным кругом целевых вопросов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EBD70C6-FA71-4D5D-991F-D9C1FBE37494}"/>
              </a:ext>
            </a:extLst>
          </p:cNvPr>
          <p:cNvSpPr/>
          <p:nvPr/>
        </p:nvSpPr>
        <p:spPr>
          <a:xfrm>
            <a:off x="2764699" y="2057763"/>
            <a:ext cx="67806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rebuchet MS"/>
              </a:rPr>
              <a:t>10 минут на участника</a:t>
            </a:r>
            <a:endParaRPr lang="ru-RU" sz="1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CC1A20-C451-45EF-8F54-69994E4C98C1}"/>
              </a:ext>
            </a:extLst>
          </p:cNvPr>
          <p:cNvSpPr/>
          <p:nvPr/>
        </p:nvSpPr>
        <p:spPr>
          <a:xfrm>
            <a:off x="1430030" y="2444999"/>
            <a:ext cx="771397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знание федеральной и региональной политики в области образования 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способность к решению профессиональных задач (умение выявлять причинно-следственные связи, планировать, прогнозировать результаты, способность рассматривать профессиональные задачи с разных точек зрения)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полнота и точность ответа на поставленный вопрос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наличие собственных взглядов, нестандартных решений, инновационных предложений.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эмоциональная устойчивость, уверенности в себе, способности к импровизации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лидерские качества и профессиональные компетенции руководителя (стратегического мышления, умения принимать взвешенные решения, готовности брать на себя ответственность)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E33FE0B-4A0D-4B87-ABB4-678B1D92EA26}"/>
              </a:ext>
            </a:extLst>
          </p:cNvPr>
          <p:cNvSpPr/>
          <p:nvPr/>
        </p:nvSpPr>
        <p:spPr>
          <a:xfrm rot="16200000">
            <a:off x="-781145" y="3311547"/>
            <a:ext cx="2635346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КРИТЕРИИ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ОЦЕНИВАНИЯ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9A99ABF-C521-4C71-9278-BBE497C8D0CF}"/>
              </a:ext>
            </a:extLst>
          </p:cNvPr>
          <p:cNvSpPr/>
          <p:nvPr/>
        </p:nvSpPr>
        <p:spPr>
          <a:xfrm rot="16200000">
            <a:off x="-213151" y="3350019"/>
            <a:ext cx="284164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b="1" dirty="0"/>
              <a:t>0 – не соответствует</a:t>
            </a:r>
          </a:p>
          <a:p>
            <a:pPr>
              <a:lnSpc>
                <a:spcPts val="1400"/>
              </a:lnSpc>
            </a:pPr>
            <a:r>
              <a:rPr lang="ru-RU" b="1" dirty="0"/>
              <a:t>1 – соответствует частично</a:t>
            </a:r>
          </a:p>
          <a:p>
            <a:pPr>
              <a:lnSpc>
                <a:spcPts val="1400"/>
              </a:lnSpc>
            </a:pPr>
            <a:r>
              <a:rPr lang="ru-RU" b="1" dirty="0"/>
              <a:t>2 – соответствует полностью</a:t>
            </a:r>
            <a:endParaRPr lang="ru-RU" b="1" dirty="0">
              <a:effectLst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4BA8AAC-EDCE-46F4-B071-FFE1B2B43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527" y="1255087"/>
            <a:ext cx="1217231" cy="121723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A324521-8349-44FD-92D0-D9D5E0EE220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57" t="43366" r="4757" b="24555"/>
          <a:stretch/>
        </p:blipFill>
        <p:spPr>
          <a:xfrm>
            <a:off x="0" y="-5400"/>
            <a:ext cx="2764465" cy="99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660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3001754" y="-169275"/>
            <a:ext cx="6129545" cy="123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6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Групповое 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конкурсное испытание 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«Чемпионат управленческих решений»</a:t>
            </a:r>
          </a:p>
        </p:txBody>
      </p:sp>
      <p:sp>
        <p:nvSpPr>
          <p:cNvPr id="2" name="AutoShape 2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9E6289A-96B1-4F1C-B3E7-52AD6C6AA045}"/>
              </a:ext>
            </a:extLst>
          </p:cNvPr>
          <p:cNvSpPr/>
          <p:nvPr/>
        </p:nvSpPr>
        <p:spPr>
          <a:xfrm>
            <a:off x="93444" y="1128498"/>
            <a:ext cx="8988425" cy="107721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/>
              <a:t>Формат: обсуждение </a:t>
            </a:r>
            <a:r>
              <a:rPr lang="ru-RU" sz="1600" b="1" dirty="0" err="1"/>
              <a:t>предфиналистами</a:t>
            </a:r>
            <a:r>
              <a:rPr lang="ru-RU" sz="1600" b="1" dirty="0"/>
              <a:t> Конкурса в группах по пять человек в присутствии жюри Конкурса ситуационных задач, отражающих проблемные моменты управления ОО, по итогам которого </a:t>
            </a:r>
            <a:r>
              <a:rPr lang="ru-RU" sz="1600" b="1" dirty="0" err="1"/>
              <a:t>предфиналисты</a:t>
            </a:r>
            <a:r>
              <a:rPr lang="ru-RU" sz="1600" b="1" dirty="0"/>
              <a:t> Конкурса должны предложить жюри Конкурса свои решения в отношении данных ситуационных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EBD70C6-FA71-4D5D-991F-D9C1FBE37494}"/>
              </a:ext>
            </a:extLst>
          </p:cNvPr>
          <p:cNvSpPr/>
          <p:nvPr/>
        </p:nvSpPr>
        <p:spPr>
          <a:xfrm>
            <a:off x="2952323" y="2223680"/>
            <a:ext cx="6129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solidFill>
                  <a:srgbClr val="FF0000"/>
                </a:solidFill>
                <a:latin typeface="Trebuchet MS"/>
              </a:rPr>
              <a:t>30+5+5 минут на финалиста</a:t>
            </a:r>
            <a:endParaRPr lang="ru-RU" sz="1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CC1A20-C451-45EF-8F54-69994E4C98C1}"/>
              </a:ext>
            </a:extLst>
          </p:cNvPr>
          <p:cNvSpPr/>
          <p:nvPr/>
        </p:nvSpPr>
        <p:spPr>
          <a:xfrm>
            <a:off x="721152" y="2571750"/>
            <a:ext cx="841014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dirty="0"/>
              <a:t>Демонстрация способности к командной работе (способности эффективно организовать совместную деятельность и взаимодействие членов команды)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dirty="0"/>
              <a:t>Инициативность (способность активно генерировать оригинальные и конструктивные идеи, предлагать разные способы решения ситуационной задачи)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dirty="0"/>
              <a:t>Наличие аналитического мышления (способности анализировать ситуацию, выявлять причины и последствия проблем, делать объективные выводы)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dirty="0"/>
              <a:t>Наличие коммуникативных способностей (умения ясно и убедительно донести свое мнение, аргументировать точку зрения, доступно объяснить предлагаемые решения)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dirty="0"/>
              <a:t>Демонстрация способности к самоорганизации (способности управлять временем, планировать этапы работы над ситуационной задачей, соблюдать установленные сроки выполнения ситуационной задачи)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E33FE0B-4A0D-4B87-ABB4-678B1D92EA26}"/>
              </a:ext>
            </a:extLst>
          </p:cNvPr>
          <p:cNvSpPr/>
          <p:nvPr/>
        </p:nvSpPr>
        <p:spPr>
          <a:xfrm rot="16200000">
            <a:off x="-921168" y="3357763"/>
            <a:ext cx="2675558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</a:rPr>
              <a:t>КРИТЕРИИ </a:t>
            </a:r>
          </a:p>
          <a:p>
            <a:pPr algn="ctr"/>
            <a:r>
              <a:rPr lang="ru-RU" sz="1800" b="1" dirty="0">
                <a:solidFill>
                  <a:schemeClr val="bg1"/>
                </a:solidFill>
              </a:rPr>
              <a:t>ОЦЕНИВАНИЯ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1C97D50-3B6A-4F21-B09F-386BE35F96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57" t="43366" r="4757" b="24555"/>
          <a:stretch/>
        </p:blipFill>
        <p:spPr>
          <a:xfrm>
            <a:off x="0" y="-5400"/>
            <a:ext cx="2764465" cy="99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909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5142164" y="2012156"/>
            <a:ext cx="3931629" cy="1119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Конкурсные испытания очного этапа для 5 финалистов</a:t>
            </a:r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540511" y="450798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6863320" y="260298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5225647" y="3306896"/>
            <a:ext cx="219743" cy="19213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AutoShape 5" descr="https://toipkro.ru/content/files/0a/93/1b/9FN23e5egfUI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EC84ACC-D4C9-4EDF-BF92-9E853AB6A041}"/>
              </a:ext>
            </a:extLst>
          </p:cNvPr>
          <p:cNvSpPr/>
          <p:nvPr/>
        </p:nvSpPr>
        <p:spPr>
          <a:xfrm>
            <a:off x="5617952" y="3192193"/>
            <a:ext cx="369860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chemeClr val="accent1">
                  <a:lumMod val="50000"/>
                </a:schemeClr>
              </a:buClr>
            </a:pPr>
            <a:r>
              <a:rPr lang="ru-RU" sz="2000" dirty="0"/>
              <a:t>КИ «Блиц-турнир»</a:t>
            </a:r>
          </a:p>
          <a:p>
            <a:pPr>
              <a:spcAft>
                <a:spcPts val="1200"/>
              </a:spcAft>
              <a:buClr>
                <a:schemeClr val="accent1">
                  <a:lumMod val="50000"/>
                </a:schemeClr>
              </a:buClr>
            </a:pPr>
            <a:r>
              <a:rPr lang="ru-RU" sz="2000" dirty="0"/>
              <a:t>КИ «Эффективное лидерство: от идеи к действиям»</a:t>
            </a:r>
          </a:p>
        </p:txBody>
      </p:sp>
      <p:sp>
        <p:nvSpPr>
          <p:cNvPr id="13" name="Нашивка 5">
            <a:extLst>
              <a:ext uri="{FF2B5EF4-FFF2-40B4-BE49-F238E27FC236}">
                <a16:creationId xmlns:a16="http://schemas.microsoft.com/office/drawing/2014/main" id="{5623F5DB-D7BF-42AE-9D70-8F64C6B6E52A}"/>
              </a:ext>
            </a:extLst>
          </p:cNvPr>
          <p:cNvSpPr/>
          <p:nvPr/>
        </p:nvSpPr>
        <p:spPr>
          <a:xfrm>
            <a:off x="5225648" y="3738721"/>
            <a:ext cx="219743" cy="19213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88098DA-C877-461B-AEC1-DA8B88995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19" y="0"/>
            <a:ext cx="49499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538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2575135" y="-145374"/>
            <a:ext cx="6568865" cy="1172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6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Индивидуальное 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конкурсное испытание «Эффективное лидерство: от идеи к действиям»</a:t>
            </a:r>
          </a:p>
        </p:txBody>
      </p:sp>
      <p:sp>
        <p:nvSpPr>
          <p:cNvPr id="2" name="AutoShape 2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9E6289A-96B1-4F1C-B3E7-52AD6C6AA045}"/>
              </a:ext>
            </a:extLst>
          </p:cNvPr>
          <p:cNvSpPr/>
          <p:nvPr/>
        </p:nvSpPr>
        <p:spPr>
          <a:xfrm>
            <a:off x="-1" y="1065944"/>
            <a:ext cx="9077325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/>
              <a:t>Формат: устное выступление финалиста Конкурса, в рамках которого финалист Конкурса представляет свои принципы и стратегии управления, основываясь на своем опыте работы.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EBD70C6-FA71-4D5D-991F-D9C1FBE37494}"/>
              </a:ext>
            </a:extLst>
          </p:cNvPr>
          <p:cNvSpPr/>
          <p:nvPr/>
        </p:nvSpPr>
        <p:spPr>
          <a:xfrm>
            <a:off x="3936274" y="1865440"/>
            <a:ext cx="67806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rebuchet MS"/>
              </a:rPr>
              <a:t>10 +5 минут на финалиста</a:t>
            </a:r>
            <a:endParaRPr lang="ru-RU" sz="1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CC1A20-C451-45EF-8F54-69994E4C98C1}"/>
              </a:ext>
            </a:extLst>
          </p:cNvPr>
          <p:cNvSpPr/>
          <p:nvPr/>
        </p:nvSpPr>
        <p:spPr>
          <a:xfrm>
            <a:off x="1647824" y="2342051"/>
            <a:ext cx="742950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2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Логичность и структурированность подачи материала</a:t>
            </a:r>
          </a:p>
          <a:p>
            <a:pPr marL="342900" indent="-342900" algn="just">
              <a:spcAft>
                <a:spcPts val="12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Аргументированность и обоснованность идей (идеи подкреплены примерами из личного опыта, практическими результатами, статистикой, цитатами экспертов)</a:t>
            </a:r>
          </a:p>
          <a:p>
            <a:pPr marL="342900" indent="-342900" algn="just">
              <a:spcAft>
                <a:spcPts val="12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Глубина анализа и оригинальность идей</a:t>
            </a:r>
          </a:p>
          <a:p>
            <a:pPr marL="342900" indent="-342900" algn="just">
              <a:spcAft>
                <a:spcPts val="12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Стратегическое видение</a:t>
            </a:r>
          </a:p>
          <a:p>
            <a:pPr marL="342900" indent="-342900" algn="just">
              <a:spcAft>
                <a:spcPts val="12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Полнота и точность ответов на поставленные вопросы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E33FE0B-4A0D-4B87-ABB4-678B1D92EA26}"/>
              </a:ext>
            </a:extLst>
          </p:cNvPr>
          <p:cNvSpPr/>
          <p:nvPr/>
        </p:nvSpPr>
        <p:spPr>
          <a:xfrm rot="16200000">
            <a:off x="-959691" y="3133001"/>
            <a:ext cx="2992438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КРИТЕРИИ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ОЦЕНИВАНИЯ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9A99ABF-C521-4C71-9278-BBE497C8D0CF}"/>
              </a:ext>
            </a:extLst>
          </p:cNvPr>
          <p:cNvSpPr/>
          <p:nvPr/>
        </p:nvSpPr>
        <p:spPr>
          <a:xfrm rot="16200000">
            <a:off x="-213151" y="3350019"/>
            <a:ext cx="284164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b="1" dirty="0"/>
              <a:t>0 – не соответствует</a:t>
            </a:r>
          </a:p>
          <a:p>
            <a:pPr>
              <a:lnSpc>
                <a:spcPts val="1400"/>
              </a:lnSpc>
            </a:pPr>
            <a:r>
              <a:rPr lang="ru-RU" b="1" dirty="0"/>
              <a:t>1 – соответствует частично</a:t>
            </a:r>
          </a:p>
          <a:p>
            <a:pPr>
              <a:lnSpc>
                <a:spcPts val="1400"/>
              </a:lnSpc>
            </a:pPr>
            <a:r>
              <a:rPr lang="ru-RU" b="1" dirty="0"/>
              <a:t>2 – соответствует полностью</a:t>
            </a:r>
            <a:endParaRPr lang="ru-RU" b="1" dirty="0">
              <a:effectLst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A324521-8349-44FD-92D0-D9D5E0EE22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57" t="43366" r="4757" b="24555"/>
          <a:stretch/>
        </p:blipFill>
        <p:spPr>
          <a:xfrm>
            <a:off x="0" y="-5400"/>
            <a:ext cx="2764465" cy="99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852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1942177" y="-42222"/>
            <a:ext cx="5657521" cy="123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6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Групповое конкурсное испытание 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«Блиц-турнир» </a:t>
            </a:r>
          </a:p>
        </p:txBody>
      </p:sp>
      <p:sp>
        <p:nvSpPr>
          <p:cNvPr id="2" name="AutoShape 2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9E6289A-96B1-4F1C-B3E7-52AD6C6AA045}"/>
              </a:ext>
            </a:extLst>
          </p:cNvPr>
          <p:cNvSpPr/>
          <p:nvPr/>
        </p:nvSpPr>
        <p:spPr>
          <a:xfrm>
            <a:off x="0" y="1194647"/>
            <a:ext cx="7656206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/>
              <a:t>Формат: обсуждение финалистами ситуационных задач, связанных с их профессиональной деятельностью и представлением результатов обсуждения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EBD70C6-FA71-4D5D-991F-D9C1FBE37494}"/>
              </a:ext>
            </a:extLst>
          </p:cNvPr>
          <p:cNvSpPr/>
          <p:nvPr/>
        </p:nvSpPr>
        <p:spPr>
          <a:xfrm>
            <a:off x="4411642" y="1990700"/>
            <a:ext cx="31880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solidFill>
                  <a:srgbClr val="FF0000"/>
                </a:solidFill>
                <a:latin typeface="Trebuchet MS"/>
              </a:rPr>
              <a:t>30 минут</a:t>
            </a:r>
            <a:endParaRPr lang="ru-RU" sz="1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CC1A20-C451-45EF-8F54-69994E4C98C1}"/>
              </a:ext>
            </a:extLst>
          </p:cNvPr>
          <p:cNvSpPr/>
          <p:nvPr/>
        </p:nvSpPr>
        <p:spPr>
          <a:xfrm>
            <a:off x="1642030" y="2381320"/>
            <a:ext cx="743946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Управление рисками, принятие решений и ответственность за результат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Глубина и нестандартность суждений, обоснованность и реалистичность предложенных решений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Самостоятельность и уверенность в процессе совместного решения задачи (умение концентрироваться на главном в совместной деятельности, конструктивность в отстаивании позиции)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Масштабность мышления, социальная направленность, профессиональная зрелость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Коммуникативная культура (действие в рамках профессиональных границ и этики)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E33FE0B-4A0D-4B87-ABB4-678B1D92EA26}"/>
              </a:ext>
            </a:extLst>
          </p:cNvPr>
          <p:cNvSpPr/>
          <p:nvPr/>
        </p:nvSpPr>
        <p:spPr>
          <a:xfrm rot="16200000">
            <a:off x="-781145" y="3311547"/>
            <a:ext cx="2635346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КРИТЕРИИ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ОЦЕНИВАНИЯ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9A99ABF-C521-4C71-9278-BBE497C8D0CF}"/>
              </a:ext>
            </a:extLst>
          </p:cNvPr>
          <p:cNvSpPr/>
          <p:nvPr/>
        </p:nvSpPr>
        <p:spPr>
          <a:xfrm rot="16200000">
            <a:off x="-213151" y="3350019"/>
            <a:ext cx="284164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b="1" dirty="0"/>
              <a:t>0 – не соответствует</a:t>
            </a:r>
          </a:p>
          <a:p>
            <a:pPr>
              <a:lnSpc>
                <a:spcPts val="1400"/>
              </a:lnSpc>
            </a:pPr>
            <a:r>
              <a:rPr lang="ru-RU" b="1" dirty="0"/>
              <a:t>1 – соответствует частично</a:t>
            </a:r>
          </a:p>
          <a:p>
            <a:pPr>
              <a:lnSpc>
                <a:spcPts val="1400"/>
              </a:lnSpc>
            </a:pPr>
            <a:r>
              <a:rPr lang="ru-RU" b="1" dirty="0"/>
              <a:t>2 – соответствует полностью</a:t>
            </a:r>
            <a:endParaRPr lang="ru-RU" b="1" dirty="0">
              <a:effectLst/>
            </a:endParaRPr>
          </a:p>
        </p:txBody>
      </p:sp>
      <p:pic>
        <p:nvPicPr>
          <p:cNvPr id="2050" name="Picture 2" descr="Деловые люди разговаривают с речевыми пузырями и портфелем. Консультации, советы экспертов, бизнес-стратегия и концепция поддержки на белом фоне.">
            <a:extLst>
              <a:ext uri="{FF2B5EF4-FFF2-40B4-BE49-F238E27FC236}">
                <a16:creationId xmlns:a16="http://schemas.microsoft.com/office/drawing/2014/main" id="{3BBEAF01-85D0-4E3B-B2EE-D6272FCA6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086" y="31847"/>
            <a:ext cx="1846414" cy="123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6C695C-93CF-411D-98BA-1F756059BA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708" y="1187889"/>
            <a:ext cx="1097792" cy="109779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430254A-8705-4902-9895-8D639FB330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57" t="43366" r="4757" b="24555"/>
          <a:stretch/>
        </p:blipFill>
        <p:spPr>
          <a:xfrm>
            <a:off x="0" y="-5400"/>
            <a:ext cx="2764465" cy="99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172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909DFD3-0110-41D7-A464-6A9CCA5B344B}"/>
              </a:ext>
            </a:extLst>
          </p:cNvPr>
          <p:cNvSpPr/>
          <p:nvPr/>
        </p:nvSpPr>
        <p:spPr>
          <a:xfrm>
            <a:off x="3862222" y="3587384"/>
            <a:ext cx="4600301" cy="7087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AC8D4CD-1B07-4587-B1F5-AA6DF220CB9E}"/>
              </a:ext>
            </a:extLst>
          </p:cNvPr>
          <p:cNvSpPr/>
          <p:nvPr/>
        </p:nvSpPr>
        <p:spPr>
          <a:xfrm>
            <a:off x="3835021" y="2732904"/>
            <a:ext cx="4600301" cy="7087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12F3B5C-71E1-4218-B0EA-849A810A0D25}"/>
              </a:ext>
            </a:extLst>
          </p:cNvPr>
          <p:cNvSpPr/>
          <p:nvPr/>
        </p:nvSpPr>
        <p:spPr>
          <a:xfrm>
            <a:off x="3867424" y="1862997"/>
            <a:ext cx="4600301" cy="7087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3683000" y="465529"/>
            <a:ext cx="5180593" cy="1119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Определение и награждение победителей</a:t>
            </a:r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-389734" y="4586701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8467725" y="4677116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763000" y="4677116"/>
            <a:ext cx="323850" cy="384272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Нашивка 14"/>
          <p:cNvSpPr/>
          <p:nvPr/>
        </p:nvSpPr>
        <p:spPr>
          <a:xfrm>
            <a:off x="3359150" y="2738049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43538B-DDEE-43DA-9D7D-E2CC83903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03" y="1491092"/>
            <a:ext cx="3835021" cy="220665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C8C50A2-15BF-4AEC-A19C-F220E775DF43}"/>
              </a:ext>
            </a:extLst>
          </p:cNvPr>
          <p:cNvSpPr/>
          <p:nvPr/>
        </p:nvSpPr>
        <p:spPr>
          <a:xfrm>
            <a:off x="3962089" y="1779229"/>
            <a:ext cx="483750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250 тысяч рублей - победителю </a:t>
            </a:r>
          </a:p>
          <a:p>
            <a:pPr>
              <a:spcAft>
                <a:spcPts val="1200"/>
              </a:spcAft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150 тысяч рублей – призеру (2-е место)</a:t>
            </a:r>
          </a:p>
          <a:p>
            <a:pPr>
              <a:spcAft>
                <a:spcPts val="1200"/>
              </a:spcAft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100 тысяч рублей - призеру (3-е место)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909CC46-011D-421A-9FBD-6C5584130A7D}"/>
              </a:ext>
            </a:extLst>
          </p:cNvPr>
          <p:cNvSpPr/>
          <p:nvPr/>
        </p:nvSpPr>
        <p:spPr>
          <a:xfrm rot="1489451">
            <a:off x="-700079" y="4963691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E76A5CD-EF4B-4F2E-92CC-BCCB10E742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57" t="43366" r="4757" b="24555"/>
          <a:stretch/>
        </p:blipFill>
        <p:spPr>
          <a:xfrm>
            <a:off x="0" y="-5400"/>
            <a:ext cx="2764465" cy="99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314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3610982" y="111353"/>
            <a:ext cx="5180593" cy="1119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КОНТАКТЫ</a:t>
            </a:r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-502410" y="4746864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8467725" y="4677116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763000" y="4677116"/>
            <a:ext cx="323850" cy="384272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909CC46-011D-421A-9FBD-6C5584130A7D}"/>
              </a:ext>
            </a:extLst>
          </p:cNvPr>
          <p:cNvSpPr/>
          <p:nvPr/>
        </p:nvSpPr>
        <p:spPr>
          <a:xfrm rot="1489451">
            <a:off x="-700079" y="4963691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23BD245-C0C4-4815-AD22-6F91A0D7BA2E}"/>
              </a:ext>
            </a:extLst>
          </p:cNvPr>
          <p:cNvSpPr/>
          <p:nvPr/>
        </p:nvSpPr>
        <p:spPr>
          <a:xfrm>
            <a:off x="307975" y="1648915"/>
            <a:ext cx="7728493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Диденко Вера Валентиновна, проректор по образовательной и организационно-методической деятельности ТОИПКРО.</a:t>
            </a:r>
          </a:p>
          <a:p>
            <a:pPr>
              <a:spcAft>
                <a:spcPts val="120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Е-</a:t>
            </a:r>
            <a:r>
              <a:rPr lang="en-US" sz="2400" b="1" dirty="0">
                <a:solidFill>
                  <a:schemeClr val="tx1"/>
                </a:solidFill>
                <a:latin typeface="Trebuchet MS"/>
              </a:rPr>
              <a:t>mail</a:t>
            </a:r>
            <a:r>
              <a:rPr lang="ru-RU" sz="2400" b="1" dirty="0">
                <a:solidFill>
                  <a:schemeClr val="tx1"/>
                </a:solidFill>
                <a:latin typeface="Trebuchet MS"/>
              </a:rPr>
              <a:t>: </a:t>
            </a:r>
            <a:r>
              <a:rPr lang="en-US" sz="2400" b="1" dirty="0">
                <a:solidFill>
                  <a:schemeClr val="tx1"/>
                </a:solidFill>
                <a:latin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kem@toipkro.ru</a:t>
            </a:r>
            <a:r>
              <a:rPr lang="ru-RU" sz="2400" b="1" dirty="0">
                <a:solidFill>
                  <a:schemeClr val="tx1"/>
                </a:solidFill>
                <a:latin typeface="Trebuchet MS"/>
              </a:rPr>
              <a:t> </a:t>
            </a:r>
          </a:p>
          <a:p>
            <a:pPr>
              <a:spcAft>
                <a:spcPts val="120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Аккаунт </a:t>
            </a:r>
            <a:r>
              <a:rPr lang="ru-RU" sz="2400" b="1" dirty="0" err="1">
                <a:solidFill>
                  <a:schemeClr val="tx1"/>
                </a:solidFill>
                <a:latin typeface="Trebuchet MS"/>
              </a:rPr>
              <a:t>Сферума</a:t>
            </a:r>
            <a:r>
              <a:rPr lang="ru-RU" sz="2400" b="1" dirty="0">
                <a:solidFill>
                  <a:schemeClr val="tx1"/>
                </a:solidFill>
                <a:latin typeface="Trebuchet MS"/>
              </a:rPr>
              <a:t>: </a:t>
            </a:r>
            <a:r>
              <a:rPr lang="en-US" sz="2400" b="1" dirty="0">
                <a:solidFill>
                  <a:schemeClr val="tx1"/>
                </a:solidFill>
                <a:latin typeface="Trebuchet MS"/>
              </a:rPr>
              <a:t>ID: 791327209</a:t>
            </a:r>
            <a:endParaRPr lang="ru-RU" sz="2400" b="1" dirty="0">
              <a:solidFill>
                <a:schemeClr val="tx1"/>
              </a:solidFill>
              <a:latin typeface="Trebuchet MS"/>
            </a:endParaRPr>
          </a:p>
          <a:p>
            <a:pPr>
              <a:spcAft>
                <a:spcPts val="120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Телефон: +79234255734, 90-20-43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48164C-3B55-4613-AD8B-5B135F1997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278" y="1648915"/>
            <a:ext cx="2823381" cy="282338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B32D9CA-0DF1-4AEA-AE6D-FFB9088C46E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57" t="43366" r="4757" b="24555"/>
          <a:stretch/>
        </p:blipFill>
        <p:spPr>
          <a:xfrm>
            <a:off x="0" y="-5400"/>
            <a:ext cx="2764465" cy="99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20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3603625" y="114367"/>
            <a:ext cx="4864100" cy="1119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На какие документы ориентируемся?</a:t>
            </a:r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-881053" y="4778837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8467725" y="4677116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763000" y="4677116"/>
            <a:ext cx="323850" cy="384272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976" y="1485015"/>
            <a:ext cx="31059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Приказ Департамента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образования Томской области от 05.11.2025 № 111п 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«Об утверждении Положения о Региональном конкурсе «Флагманы образования»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86944" y="1429286"/>
            <a:ext cx="249926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Распоряжение Департамента образования Томской области 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«О проведении Регионального конкурса «Флагманы образования»</a:t>
            </a:r>
          </a:p>
        </p:txBody>
      </p:sp>
      <p:sp>
        <p:nvSpPr>
          <p:cNvPr id="15" name="Нашивка 14"/>
          <p:cNvSpPr/>
          <p:nvPr/>
        </p:nvSpPr>
        <p:spPr>
          <a:xfrm>
            <a:off x="3271665" y="2300384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>
            <a:off x="5873750" y="2300384"/>
            <a:ext cx="323850" cy="384272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147" y="1339856"/>
            <a:ext cx="2118094" cy="211809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378713" y="3394975"/>
            <a:ext cx="22509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https://clck.ru/3QVPyC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/>
          <a:srcRect l="6057" t="43366" r="4757" b="24555"/>
          <a:stretch/>
        </p:blipFill>
        <p:spPr>
          <a:xfrm>
            <a:off x="0" y="7938"/>
            <a:ext cx="3683000" cy="132467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C9A4BA6-C8BA-4822-A934-EE418A7E58F1}"/>
              </a:ext>
            </a:extLst>
          </p:cNvPr>
          <p:cNvSpPr/>
          <p:nvPr/>
        </p:nvSpPr>
        <p:spPr>
          <a:xfrm>
            <a:off x="2228031" y="4127859"/>
            <a:ext cx="5944419" cy="95410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Trebuchet MS"/>
              </a:rPr>
              <a:t>для руководителей общеобразовательных организаций, организаций дополнительного образования, профессиональных образовательных организаций, расположенных на территории Томской области и замещающих руководящую должность не менее трех лет</a:t>
            </a:r>
          </a:p>
        </p:txBody>
      </p:sp>
    </p:spTree>
    <p:extLst>
      <p:ext uri="{BB962C8B-B14F-4D97-AF65-F5344CB8AC3E}">
        <p14:creationId xmlns:p14="http://schemas.microsoft.com/office/powerpoint/2010/main" val="1270973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5535083" y="1407813"/>
            <a:ext cx="3403491" cy="3169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037137" y="1432529"/>
            <a:ext cx="2364203" cy="3169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2163" y="1454069"/>
            <a:ext cx="2913287" cy="3169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5401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08463" y="198110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6970226" y="136329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 rot="5400000">
            <a:off x="1235888" y="2633878"/>
            <a:ext cx="444466" cy="61969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3656330" y="-81170"/>
            <a:ext cx="4864100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Этапы конкурса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287" y="1428443"/>
            <a:ext cx="27470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/>
              <a:t> </a:t>
            </a:r>
            <a:r>
              <a:rPr lang="ru-RU" sz="1800" b="1" dirty="0"/>
              <a:t>1 этап (заочный</a:t>
            </a:r>
            <a:r>
              <a:rPr lang="ru-RU" sz="1800" dirty="0"/>
              <a:t>) прием заявок и конкурсных материалов </a:t>
            </a:r>
            <a:r>
              <a:rPr lang="ru-RU" sz="1800" b="1" dirty="0"/>
              <a:t>26 ноября - 3 декабря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23488" y="1426293"/>
            <a:ext cx="251159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/>
              <a:t>2 этап (заочный)</a:t>
            </a:r>
          </a:p>
          <a:p>
            <a:pPr algn="ctr"/>
            <a:r>
              <a:rPr lang="ru-RU" sz="1800" dirty="0"/>
              <a:t>оценка конкурсных материалов и определение </a:t>
            </a:r>
          </a:p>
          <a:p>
            <a:pPr algn="ctr"/>
            <a:r>
              <a:rPr lang="ru-RU" sz="1800" dirty="0"/>
              <a:t>10  </a:t>
            </a:r>
            <a:r>
              <a:rPr lang="ru-RU" sz="1800" dirty="0" err="1"/>
              <a:t>предфиналистов</a:t>
            </a:r>
            <a:r>
              <a:rPr lang="ru-RU" sz="1800" dirty="0"/>
              <a:t> конкурса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477046" y="1421124"/>
            <a:ext cx="3461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/>
              <a:t>3 - 4 этап (очный)</a:t>
            </a:r>
          </a:p>
          <a:p>
            <a:pPr algn="ctr"/>
            <a:r>
              <a:rPr lang="ru-RU" sz="1800" dirty="0"/>
              <a:t>испытания конкурса для 10 </a:t>
            </a:r>
            <a:r>
              <a:rPr lang="ru-RU" sz="1800" dirty="0" err="1"/>
              <a:t>предфиналистов</a:t>
            </a:r>
            <a:endParaRPr lang="ru-RU" sz="1800" dirty="0"/>
          </a:p>
          <a:p>
            <a:pPr algn="ctr"/>
            <a:r>
              <a:rPr lang="ru-RU" sz="1800" b="1" dirty="0"/>
              <a:t>11 - 12 декабря</a:t>
            </a:r>
            <a:endParaRPr lang="ru-RU" b="1" dirty="0"/>
          </a:p>
        </p:txBody>
      </p:sp>
      <p:sp>
        <p:nvSpPr>
          <p:cNvPr id="23" name="Нашивка 22"/>
          <p:cNvSpPr/>
          <p:nvPr/>
        </p:nvSpPr>
        <p:spPr>
          <a:xfrm rot="5400000">
            <a:off x="6858790" y="2477823"/>
            <a:ext cx="444466" cy="61969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79867" y="3258679"/>
            <a:ext cx="2962192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1800" dirty="0"/>
              <a:t>КИ «</a:t>
            </a:r>
            <a:r>
              <a:rPr lang="ru-RU" sz="1800" dirty="0" err="1"/>
              <a:t>Видеоэкскурсия</a:t>
            </a:r>
            <a:r>
              <a:rPr lang="ru-RU" sz="1800" dirty="0"/>
              <a:t> по ОО»</a:t>
            </a:r>
          </a:p>
          <a:p>
            <a:pPr marL="285750" indent="-285750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1800" dirty="0"/>
              <a:t>КИ «Портфолио руководителя»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243866" y="2873280"/>
            <a:ext cx="39859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1800" dirty="0"/>
              <a:t>КИ «</a:t>
            </a:r>
            <a:r>
              <a:rPr lang="ru-RU" sz="1800" dirty="0" err="1"/>
              <a:t>Самопрезентация</a:t>
            </a:r>
            <a:r>
              <a:rPr lang="ru-RU" sz="1800" dirty="0"/>
              <a:t>»</a:t>
            </a:r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1800" dirty="0"/>
              <a:t>КИ «Интервью»</a:t>
            </a:r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1800" dirty="0"/>
              <a:t>КИ «Чемпионат управленческих решений»</a:t>
            </a:r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itchFamily="2" charset="2"/>
              <a:buChar char="ü"/>
            </a:pPr>
            <a:endParaRPr lang="ru-RU" sz="1800" dirty="0"/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1800" dirty="0"/>
              <a:t>КИ «Блиц-турнир»</a:t>
            </a:r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1800" dirty="0"/>
              <a:t>КИ «Эффективное лидерство: от идеи к действиям»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/>
          <a:srcRect l="6057" t="43366" r="4757" b="24555"/>
          <a:stretch/>
        </p:blipFill>
        <p:spPr>
          <a:xfrm>
            <a:off x="0" y="-5400"/>
            <a:ext cx="3683000" cy="132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582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4450714" y="680012"/>
            <a:ext cx="3931629" cy="1119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Конкурсные испытания </a:t>
            </a:r>
            <a:br>
              <a:rPr lang="ru-RU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ru-RU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заочного этапа</a:t>
            </a:r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540511" y="450798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6863320" y="260298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5111584" y="1792566"/>
            <a:ext cx="219743" cy="19213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AutoShape 5" descr="https://toipkro.ru/content/files/0a/93/1b/9FN23e5egfUI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EC84ACC-D4C9-4EDF-BF92-9E853AB6A041}"/>
              </a:ext>
            </a:extLst>
          </p:cNvPr>
          <p:cNvSpPr/>
          <p:nvPr/>
        </p:nvSpPr>
        <p:spPr>
          <a:xfrm>
            <a:off x="5331326" y="1701091"/>
            <a:ext cx="40393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2000" dirty="0"/>
              <a:t>КИ «</a:t>
            </a:r>
            <a:r>
              <a:rPr lang="ru-RU" sz="2000" dirty="0" err="1"/>
              <a:t>Видеоэкскурсия</a:t>
            </a:r>
            <a:r>
              <a:rPr lang="ru-RU" sz="2000" dirty="0"/>
              <a:t> по ОО»</a:t>
            </a:r>
          </a:p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2000" dirty="0"/>
              <a:t>КИ «Портфолио руководителя»</a:t>
            </a:r>
          </a:p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endParaRPr lang="ru-RU" sz="2000" dirty="0"/>
          </a:p>
        </p:txBody>
      </p:sp>
      <p:sp>
        <p:nvSpPr>
          <p:cNvPr id="13" name="Нашивка 5">
            <a:extLst>
              <a:ext uri="{FF2B5EF4-FFF2-40B4-BE49-F238E27FC236}">
                <a16:creationId xmlns:a16="http://schemas.microsoft.com/office/drawing/2014/main" id="{5623F5DB-D7BF-42AE-9D70-8F64C6B6E52A}"/>
              </a:ext>
            </a:extLst>
          </p:cNvPr>
          <p:cNvSpPr/>
          <p:nvPr/>
        </p:nvSpPr>
        <p:spPr>
          <a:xfrm>
            <a:off x="5111583" y="2189799"/>
            <a:ext cx="219743" cy="19213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04EBAA4-1E09-46CC-89C4-CC5EA210F497}"/>
              </a:ext>
            </a:extLst>
          </p:cNvPr>
          <p:cNvSpPr/>
          <p:nvPr/>
        </p:nvSpPr>
        <p:spPr>
          <a:xfrm>
            <a:off x="4999353" y="2870642"/>
            <a:ext cx="414464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FF0000"/>
                </a:solidFill>
              </a:rPr>
              <a:t>Материалы заочного этапа подаются в период с 26 ноября – 03 декабря по адресу электронной почты muzikina@toipkro.ru  </a:t>
            </a:r>
          </a:p>
          <a:p>
            <a:pPr algn="ctr"/>
            <a:r>
              <a:rPr lang="ru-RU" sz="1800" b="1" dirty="0">
                <a:solidFill>
                  <a:srgbClr val="FF0000"/>
                </a:solidFill>
              </a:rPr>
              <a:t>или по адресу </a:t>
            </a:r>
          </a:p>
          <a:p>
            <a:pPr algn="ctr"/>
            <a:r>
              <a:rPr lang="ru-RU" sz="1800" b="1" dirty="0">
                <a:solidFill>
                  <a:srgbClr val="FF0000"/>
                </a:solidFill>
              </a:rPr>
              <a:t>г. Томск, ул. Пирогова, 10, </a:t>
            </a:r>
            <a:r>
              <a:rPr lang="ru-RU" sz="1800" b="1" dirty="0" err="1">
                <a:solidFill>
                  <a:srgbClr val="FF0000"/>
                </a:solidFill>
              </a:rPr>
              <a:t>каб</a:t>
            </a:r>
            <a:r>
              <a:rPr lang="ru-RU" sz="1800" b="1" dirty="0">
                <a:solidFill>
                  <a:srgbClr val="FF0000"/>
                </a:solidFill>
              </a:rPr>
              <a:t>. 203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19" y="0"/>
            <a:ext cx="49499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165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45948" y="232125"/>
            <a:ext cx="3219882" cy="237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2708541" y="19906"/>
            <a:ext cx="4864100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Материалы первого этапа конкурса</a:t>
            </a:r>
          </a:p>
        </p:txBody>
      </p:sp>
      <p:sp>
        <p:nvSpPr>
          <p:cNvPr id="4" name="Прямоугольник 3"/>
          <p:cNvSpPr/>
          <p:nvPr/>
        </p:nvSpPr>
        <p:spPr>
          <a:xfrm rot="1528206">
            <a:off x="6908132" y="307964"/>
            <a:ext cx="27470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 24</a:t>
            </a:r>
            <a:r>
              <a:rPr lang="ru-RU" sz="1800" b="1" dirty="0">
                <a:solidFill>
                  <a:schemeClr val="bg1"/>
                </a:solidFill>
              </a:rPr>
              <a:t>.11 – 1.12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" y="1145447"/>
            <a:ext cx="9143999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800" dirty="0"/>
              <a:t>1) заявка лица на участие в Конкурсе, составленную по форме согласно приложению к Положению;</a:t>
            </a:r>
          </a:p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800" dirty="0"/>
              <a:t>2) справка работодателя о соответствии лица требованиям к участнику Конкурса;</a:t>
            </a:r>
          </a:p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800" dirty="0"/>
              <a:t>3) конкурсные материалы в электронном виде (в виде активной ссылки в заявке на сайт, на которой размещены данные материалы):</a:t>
            </a:r>
          </a:p>
          <a:p>
            <a:pPr lvl="2"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800" dirty="0"/>
              <a:t>                     видеоролик «</a:t>
            </a:r>
            <a:r>
              <a:rPr lang="ru-RU" sz="1800" dirty="0" err="1"/>
              <a:t>Видеоэкскурсия</a:t>
            </a:r>
            <a:r>
              <a:rPr lang="ru-RU" sz="1800" dirty="0"/>
              <a:t> по образовательной организации»;</a:t>
            </a:r>
          </a:p>
          <a:p>
            <a:pPr lvl="2"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800" dirty="0"/>
              <a:t>                     конкурсные материалы «Портфолио руководителя»;</a:t>
            </a:r>
          </a:p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800" dirty="0"/>
              <a:t>4) цветные фотографии лица (портрет лица и лицо в действии), подавшего заявку, в формате *.JPEG;</a:t>
            </a:r>
          </a:p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800" dirty="0"/>
              <a:t>5) согласие на обработку персональных данных лица в связи с его участием в Конкурсе, в том числе на размещение фото-, видеоматериалов, отражающих участие лица в конкурсных мероприятиях, в информационно-телекоммуникационной сети Интернет.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6057" t="43366" r="4757" b="24555"/>
          <a:stretch/>
        </p:blipFill>
        <p:spPr>
          <a:xfrm>
            <a:off x="0" y="-5400"/>
            <a:ext cx="2764465" cy="99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194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45948" y="232125"/>
            <a:ext cx="3219882" cy="237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2708541" y="19906"/>
            <a:ext cx="4864100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Причины отклонения заявки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55575" y="1330894"/>
            <a:ext cx="5897895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несоответствие лица требованиям к участию;</a:t>
            </a:r>
          </a:p>
          <a:p>
            <a:pPr marL="342900" indent="-34290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подача документов не в полном комплекте;</a:t>
            </a:r>
          </a:p>
          <a:p>
            <a:pPr marL="342900" indent="-34290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несоответствие документов требованиям;</a:t>
            </a:r>
          </a:p>
          <a:p>
            <a:pPr marL="342900" indent="-34290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общее количество лиц, подавших заявки на участие в Конкурсе в течение всего периода времени для подачи заявок, при отсутствии оснований для применения к указанным лицам подпунктов 1 – 3 настоящего пункта, составляет </a:t>
            </a:r>
            <a:r>
              <a:rPr lang="ru-RU" sz="1800" b="1" dirty="0"/>
              <a:t>менее пятнадцати </a:t>
            </a:r>
            <a:r>
              <a:rPr lang="ru-RU" sz="1800" dirty="0"/>
              <a:t>человек.</a:t>
            </a:r>
          </a:p>
        </p:txBody>
      </p:sp>
      <p:sp>
        <p:nvSpPr>
          <p:cNvPr id="2" name="AutoShape 2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8819" r="5517" b="11607"/>
          <a:stretch/>
        </p:blipFill>
        <p:spPr bwMode="auto">
          <a:xfrm>
            <a:off x="6266424" y="2488018"/>
            <a:ext cx="2877575" cy="2655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6057" t="43366" r="4757" b="24555"/>
          <a:stretch/>
        </p:blipFill>
        <p:spPr>
          <a:xfrm>
            <a:off x="0" y="-5400"/>
            <a:ext cx="2764465" cy="99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496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9" t="2744" r="16089" b="2818"/>
          <a:stretch/>
        </p:blipFill>
        <p:spPr bwMode="auto">
          <a:xfrm>
            <a:off x="5747657" y="1336633"/>
            <a:ext cx="3396341" cy="3184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45948" y="232125"/>
            <a:ext cx="3219882" cy="237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2576194" y="-84639"/>
            <a:ext cx="5247348" cy="123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7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Конкурсное </a:t>
            </a:r>
            <a:r>
              <a:rPr lang="ru-RU" sz="4000" b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испытание «Видеоэкскурсия по ОО»  </a:t>
            </a:r>
            <a:endParaRPr lang="ru-RU" sz="4000" b="1" dirty="0">
              <a:solidFill>
                <a:srgbClr val="0070C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5575" y="1417588"/>
            <a:ext cx="42892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800" dirty="0"/>
              <a:t>Видеоролик должен позиционировать участника Конкурса, раскрывать его умение обозначить собственную управленческую позицию, видение им стратегии развития образовательной организации, демонстрировать осознание участником Конкурса результатов её деятельности.</a:t>
            </a:r>
          </a:p>
        </p:txBody>
      </p:sp>
      <p:sp>
        <p:nvSpPr>
          <p:cNvPr id="2" name="AutoShape 2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37947" y="4517755"/>
            <a:ext cx="285664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sz="3300" b="1" dirty="0">
                <a:solidFill>
                  <a:srgbClr val="FF0000"/>
                </a:solidFill>
                <a:latin typeface="Trebuchet MS"/>
                <a:ea typeface="Trebuchet MS"/>
                <a:cs typeface="Trebuchet MS"/>
              </a:rPr>
              <a:t>! до 5 минут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754772" y="3943102"/>
            <a:ext cx="1382110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300" b="1" dirty="0">
                <a:solidFill>
                  <a:srgbClr val="FF0000"/>
                </a:solidFill>
                <a:latin typeface="Trebuchet MS"/>
                <a:ea typeface="Trebuchet MS"/>
                <a:cs typeface="Trebuchet MS"/>
              </a:rPr>
              <a:t>*.mp4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6057" t="43366" r="4757" b="24555"/>
          <a:stretch/>
        </p:blipFill>
        <p:spPr>
          <a:xfrm>
            <a:off x="0" y="-5400"/>
            <a:ext cx="2764465" cy="99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813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2708541" y="-84639"/>
            <a:ext cx="5247348" cy="123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8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Конкурсное испытание «Визитная карточка»  </a:t>
            </a:r>
          </a:p>
        </p:txBody>
      </p:sp>
      <p:sp>
        <p:nvSpPr>
          <p:cNvPr id="4" name="Прямоугольник 3"/>
          <p:cNvSpPr/>
          <p:nvPr/>
        </p:nvSpPr>
        <p:spPr>
          <a:xfrm rot="16200000">
            <a:off x="-832598" y="3334471"/>
            <a:ext cx="2635346" cy="8309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КРИТЕРИИ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ОЦЕНИВАНИЯ</a:t>
            </a:r>
          </a:p>
        </p:txBody>
      </p:sp>
      <p:sp>
        <p:nvSpPr>
          <p:cNvPr id="2" name="AutoShape 2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4" t="6563" r="9733" b="6611"/>
          <a:stretch/>
        </p:blipFill>
        <p:spPr bwMode="auto">
          <a:xfrm>
            <a:off x="1" y="1073248"/>
            <a:ext cx="1601481" cy="1164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629975" y="1145472"/>
            <a:ext cx="7485921" cy="4054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13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/>
              <a:t>продемонстрирована управленческая позиция (аргументировано изложена собственная профессиональная и мировоззренческая позиция, проявлено понимание смысла собственной управленческой деятельности (навыки самоанализа содержания педагогической деятельности)</a:t>
            </a:r>
          </a:p>
          <a:p>
            <a:pPr marL="285750" indent="-285750" algn="just">
              <a:lnSpc>
                <a:spcPts val="13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/>
              <a:t>продемонстрированы собственное лидерство и командное взаимодействие (представлены роль управленческой команды в реализации стратегии развития образовательной организации, подходы к организации командной работы; профессиональный опыт в тесной взаимосвязи с педагогическим коллективом образовательной организации, обучающимися и их родителями, социумом)</a:t>
            </a:r>
          </a:p>
          <a:p>
            <a:pPr marL="285750" indent="-285750" algn="just">
              <a:lnSpc>
                <a:spcPts val="13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/>
              <a:t>информативность и глубина раскрытия темы (видение стратегии развития образовательной организации, освещение ключевых аспектов деятельности организации, раскрытие особенностей образовательного процесса)</a:t>
            </a:r>
          </a:p>
          <a:p>
            <a:pPr marL="285750" indent="-285750" algn="just">
              <a:lnSpc>
                <a:spcPts val="13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/>
              <a:t>обоснованы ключевые управленческие решения в контексте создания образовательных пространств, их связь с миссией и стратегией развития организации</a:t>
            </a:r>
          </a:p>
          <a:p>
            <a:pPr marL="285750" indent="-285750" algn="just">
              <a:lnSpc>
                <a:spcPts val="13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/>
              <a:t>оригинальность подачи материала (демонстрируются интересные сценарные решения, необычные ракурсы, формы, детали)</a:t>
            </a:r>
          </a:p>
          <a:p>
            <a:pPr marL="285750" indent="-285750" algn="just">
              <a:lnSpc>
                <a:spcPts val="13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/>
              <a:t>логичность и последовательность изложения материала; соответствие содержания заданной тематике)</a:t>
            </a:r>
          </a:p>
          <a:p>
            <a:pPr marL="285750" indent="-285750" algn="just">
              <a:lnSpc>
                <a:spcPts val="13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/>
              <a:t>соблюдение технических требований к видеоролику полностью (продолжительность, качество звука, видео, форма представления и пр.)</a:t>
            </a: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-176286" y="3390724"/>
            <a:ext cx="284164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b="1" dirty="0"/>
              <a:t>0 – не соответствует</a:t>
            </a:r>
          </a:p>
          <a:p>
            <a:pPr>
              <a:lnSpc>
                <a:spcPts val="1400"/>
              </a:lnSpc>
            </a:pPr>
            <a:r>
              <a:rPr lang="ru-RU" b="1" dirty="0"/>
              <a:t>1 – соответствует частично</a:t>
            </a:r>
          </a:p>
          <a:p>
            <a:pPr>
              <a:lnSpc>
                <a:spcPts val="1400"/>
              </a:lnSpc>
            </a:pPr>
            <a:r>
              <a:rPr lang="ru-RU" b="1" dirty="0"/>
              <a:t>2 – соответствует полностью</a:t>
            </a:r>
            <a:endParaRPr lang="ru-RU" b="1" dirty="0">
              <a:effectLst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8D62E73-B4D0-4593-B3BE-0C0AEC7F3C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412" y="14148"/>
            <a:ext cx="1032536" cy="103253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7199BA4-EDF9-4FC2-A1A8-0F451D923C0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57" t="43366" r="4757" b="24555"/>
          <a:stretch/>
        </p:blipFill>
        <p:spPr>
          <a:xfrm>
            <a:off x="0" y="-5400"/>
            <a:ext cx="2764465" cy="99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1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8942" r="9963" b="8340"/>
          <a:stretch/>
        </p:blipFill>
        <p:spPr bwMode="auto">
          <a:xfrm>
            <a:off x="7001425" y="956497"/>
            <a:ext cx="2056286" cy="2120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45948" y="232125"/>
            <a:ext cx="3219882" cy="237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2699254" y="-151911"/>
            <a:ext cx="5429256" cy="123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7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Конкурсное испытание «Портфолио руководителя»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942197"/>
            <a:ext cx="659210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/>
              <a:t>ВСОКО</a:t>
            </a:r>
          </a:p>
          <a:p>
            <a:pPr marL="285750" indent="-28575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/>
              <a:t>система управления педагогическим коллективом ОО система работы по развитию МТБ</a:t>
            </a:r>
          </a:p>
          <a:p>
            <a:pPr marL="285750" indent="-28575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/>
              <a:t>достижения обучающихся ОО, ОО, педагогического коллектива ОО</a:t>
            </a:r>
          </a:p>
          <a:p>
            <a:pPr marL="285750" indent="-28575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/>
              <a:t>трансляция опыта управленческой деятельности на муниципальном, региональном, всероссийском уровне</a:t>
            </a:r>
          </a:p>
          <a:p>
            <a:pPr marL="285750" indent="-28575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/>
              <a:t>профессиональное развитие и повышение квалификации </a:t>
            </a:r>
          </a:p>
          <a:p>
            <a:pPr marL="285750" indent="-28575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/>
              <a:t>наличие действующей инновационной / экспериментальной / </a:t>
            </a:r>
            <a:r>
              <a:rPr lang="ru-RU" sz="1600" dirty="0" err="1"/>
              <a:t>стажировочной</a:t>
            </a:r>
            <a:r>
              <a:rPr lang="ru-RU" sz="1600" dirty="0"/>
              <a:t> площадки и т.п. муниципального, регионального,  всероссийского уровня</a:t>
            </a:r>
          </a:p>
          <a:p>
            <a:pPr marL="285750" indent="-28575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/>
              <a:t>актуальность и достоверность представленных сведений; чёткая структура, понятный порядок разделов, последовательное изложение информации; наглядность; наличие конкретных показателей эффективности деятельности</a:t>
            </a:r>
          </a:p>
        </p:txBody>
      </p:sp>
      <p:sp>
        <p:nvSpPr>
          <p:cNvPr id="2" name="AutoShape 2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473323" y="3103955"/>
            <a:ext cx="26992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44000" algn="ctr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формат страниц А4 </a:t>
            </a:r>
          </a:p>
          <a:p>
            <a:pPr indent="144000" algn="ctr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объем печатного текста (без приложений) не более 15 стр. </a:t>
            </a:r>
          </a:p>
          <a:p>
            <a:pPr indent="144000" algn="ctr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шрифт </a:t>
            </a:r>
            <a:r>
              <a:rPr lang="ru-RU" dirty="0" err="1">
                <a:solidFill>
                  <a:srgbClr val="FF0000"/>
                </a:solidFill>
              </a:rPr>
              <a:t>Times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New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Roman</a:t>
            </a:r>
            <a:endParaRPr lang="ru-RU" dirty="0">
              <a:solidFill>
                <a:srgbClr val="FF0000"/>
              </a:solidFill>
            </a:endParaRPr>
          </a:p>
          <a:p>
            <a:pPr indent="144000" algn="ctr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размером шрифта 14 </a:t>
            </a:r>
          </a:p>
          <a:p>
            <a:pPr indent="144000" algn="ctr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выравнивание по ширине, </a:t>
            </a:r>
          </a:p>
          <a:p>
            <a:pPr indent="144000" algn="ctr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междустрочным интервал 1,5</a:t>
            </a:r>
          </a:p>
          <a:p>
            <a:pPr indent="144000" algn="ctr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абзац (отступ) 1,25 см</a:t>
            </a:r>
            <a:endParaRPr lang="ru-RU" sz="3300" b="1" dirty="0">
              <a:solidFill>
                <a:srgbClr val="FF0000"/>
              </a:solidFill>
              <a:latin typeface="Trebuchet MS"/>
              <a:ea typeface="Trebuchet MS"/>
              <a:cs typeface="Trebuchet M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B2FC598-5CFB-452F-9CCB-A7B12ED584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57" t="43366" r="4757" b="24555"/>
          <a:stretch/>
        </p:blipFill>
        <p:spPr>
          <a:xfrm>
            <a:off x="0" y="-5400"/>
            <a:ext cx="2764465" cy="99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02202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2227</TotalTime>
  <Words>1453</Words>
  <Application>Microsoft Office PowerPoint</Application>
  <PresentationFormat>Экран (16:9)</PresentationFormat>
  <Paragraphs>164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Wingdings</vt:lpstr>
      <vt:lpstr>Arial</vt:lpstr>
      <vt:lpstr>Trebuchet MS</vt:lpstr>
      <vt:lpstr>Simple Light</vt:lpstr>
      <vt:lpstr>УСТАНОВОЧНЫЙ СЕМИНАР</vt:lpstr>
      <vt:lpstr>На какие документы ориентируемся?</vt:lpstr>
      <vt:lpstr>Презентация PowerPoint</vt:lpstr>
      <vt:lpstr>Конкурсные испытания  заочного этапа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Конкурсные испытания очного этапа для 10 предфиналистов</vt:lpstr>
      <vt:lpstr>Презентация PowerPoint</vt:lpstr>
      <vt:lpstr>Презентация PowerPoint</vt:lpstr>
      <vt:lpstr>Презентация PowerPoint</vt:lpstr>
      <vt:lpstr>Конкурсные испытания очного этапа для 5 финалистов</vt:lpstr>
      <vt:lpstr>Презентация PowerPoint</vt:lpstr>
      <vt:lpstr>Презентация PowerPoint</vt:lpstr>
      <vt:lpstr>Определение и награждение победителей</vt:lpstr>
      <vt:lpstr>КОНТАКТЫ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УСТАНОВОЧНЫЙ СЕМИНАР</dc:title>
  <cp:lastModifiedBy>Н.А. Лахтикова</cp:lastModifiedBy>
  <cp:revision>56</cp:revision>
  <dcterms:modified xsi:type="dcterms:W3CDTF">2025-11-26T08:51:29Z</dcterms:modified>
</cp:coreProperties>
</file>