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5" r:id="rId2"/>
  </p:sldMasterIdLst>
  <p:notesMasterIdLst>
    <p:notesMasterId r:id="rId18"/>
  </p:notesMasterIdLst>
  <p:sldIdLst>
    <p:sldId id="256" r:id="rId3"/>
    <p:sldId id="685" r:id="rId4"/>
    <p:sldId id="700" r:id="rId5"/>
    <p:sldId id="686" r:id="rId6"/>
    <p:sldId id="295" r:id="rId7"/>
    <p:sldId id="684" r:id="rId8"/>
    <p:sldId id="682" r:id="rId9"/>
    <p:sldId id="697" r:id="rId10"/>
    <p:sldId id="689" r:id="rId11"/>
    <p:sldId id="693" r:id="rId12"/>
    <p:sldId id="698" r:id="rId13"/>
    <p:sldId id="696" r:id="rId14"/>
    <p:sldId id="699" r:id="rId15"/>
    <p:sldId id="267" r:id="rId16"/>
    <p:sldId id="690" r:id="rId17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CEB7"/>
    <a:srgbClr val="1F6F43"/>
    <a:srgbClr val="317426"/>
    <a:srgbClr val="91D785"/>
    <a:srgbClr val="E6E6E6"/>
    <a:srgbClr val="3C5A9B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4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4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68619D56-876F-4CAD-84C1-2BCDDB654FF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3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1740EB41-9AF9-446B-9630-87EB271B98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27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85022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56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61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10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42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30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1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25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76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3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6761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7146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2929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4043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6922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2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5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0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890251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2" r:id="rId5"/>
    <p:sldLayoutId id="2147483683" r:id="rId6"/>
    <p:sldLayoutId id="214748369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E50633-3480-4839-80F0-CF74E102072D}" type="datetimeFigureOut">
              <a:rPr lang="ru-RU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64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mailto:dosh@toipkro.ru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hyperlink" Target="mailto:hon@toipkro.ru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hyperlink" Target="mailto:mny@toipkro.ru" TargetMode="Externa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clck.ru/3S2Dgd" TargetMode="External"/><Relationship Id="rId3" Type="http://schemas.openxmlformats.org/officeDocument/2006/relationships/hyperlink" Target="https://clck.ru/3S2CrV" TargetMode="External"/><Relationship Id="rId7" Type="http://schemas.openxmlformats.org/officeDocument/2006/relationships/image" Target="../media/image21.png"/><Relationship Id="rId12" Type="http://schemas.openxmlformats.org/officeDocument/2006/relationships/hyperlink" Target="https://clck.ru/3S2Dba" TargetMode="External"/><Relationship Id="rId17" Type="http://schemas.openxmlformats.org/officeDocument/2006/relationships/hyperlink" Target="https://max.ru/joincall/KimaVKZqxtqbEGvzJO0oU9j2Q6Ly08I3j3jdhwJkOi4" TargetMode="External"/><Relationship Id="rId2" Type="http://schemas.openxmlformats.org/officeDocument/2006/relationships/hyperlink" Target="https://clck.ru/3S2B55" TargetMode="External"/><Relationship Id="rId16" Type="http://schemas.openxmlformats.org/officeDocument/2006/relationships/hyperlink" Target="https://quick.apkpro.ru/poll/153339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hyperlink" Target="https://clck.ru/3S2L3e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hyperlink" Target="https://clck.ru/3S2BXZ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26543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114491" y="236447"/>
            <a:ext cx="682229" cy="66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TO_logo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88612" y="414181"/>
            <a:ext cx="1595631" cy="4861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260412" y="4407887"/>
            <a:ext cx="550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Arial"/>
              </a:rPr>
              <a:t>Диденко Вера Валентиновна, </a:t>
            </a:r>
          </a:p>
          <a:p>
            <a:pPr lvl="0">
              <a:defRPr/>
            </a:pPr>
            <a:r>
              <a:rPr lang="ru-RU" kern="0" dirty="0">
                <a:solidFill>
                  <a:prstClr val="white"/>
                </a:solidFill>
                <a:latin typeface="Century Gothic"/>
              </a:rPr>
              <a:t>проректор по образовательной и организационно-методической деятельности ТОИПКРО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80069" y="1702430"/>
            <a:ext cx="735680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000"/>
              </a:lnSpc>
              <a:defRPr/>
            </a:pPr>
            <a:r>
              <a:rPr lang="ru-RU" sz="2800" b="1" kern="0" dirty="0">
                <a:solidFill>
                  <a:prstClr val="white"/>
                </a:solidFill>
                <a:latin typeface="Century Gothic"/>
              </a:rPr>
              <a:t>Взаимодействие с муниципальными координаторами конкурсов профессионального мастерства: единый подход к организации, сопровождению и повышению качества конкурсного движения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678404" y="1998567"/>
            <a:ext cx="4777201" cy="34753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C417AFF-CA19-4436-A651-1DFCD613F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10249"/>
              </p:ext>
            </p:extLst>
          </p:nvPr>
        </p:nvGraphicFramePr>
        <p:xfrm>
          <a:off x="95884" y="768101"/>
          <a:ext cx="11855010" cy="602914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71002">
                  <a:extLst>
                    <a:ext uri="{9D8B030D-6E8A-4147-A177-3AD203B41FA5}">
                      <a16:colId xmlns:a16="http://schemas.microsoft.com/office/drawing/2014/main" val="3043682339"/>
                    </a:ext>
                  </a:extLst>
                </a:gridCol>
                <a:gridCol w="2371002">
                  <a:extLst>
                    <a:ext uri="{9D8B030D-6E8A-4147-A177-3AD203B41FA5}">
                      <a16:colId xmlns:a16="http://schemas.microsoft.com/office/drawing/2014/main" val="1128422752"/>
                    </a:ext>
                  </a:extLst>
                </a:gridCol>
                <a:gridCol w="2371002">
                  <a:extLst>
                    <a:ext uri="{9D8B030D-6E8A-4147-A177-3AD203B41FA5}">
                      <a16:colId xmlns:a16="http://schemas.microsoft.com/office/drawing/2014/main" val="84616801"/>
                    </a:ext>
                  </a:extLst>
                </a:gridCol>
                <a:gridCol w="2371002">
                  <a:extLst>
                    <a:ext uri="{9D8B030D-6E8A-4147-A177-3AD203B41FA5}">
                      <a16:colId xmlns:a16="http://schemas.microsoft.com/office/drawing/2014/main" val="2504143703"/>
                    </a:ext>
                  </a:extLst>
                </a:gridCol>
                <a:gridCol w="2371002">
                  <a:extLst>
                    <a:ext uri="{9D8B030D-6E8A-4147-A177-3AD203B41FA5}">
                      <a16:colId xmlns:a16="http://schemas.microsoft.com/office/drawing/2014/main" val="2233487743"/>
                    </a:ext>
                  </a:extLst>
                </a:gridCol>
              </a:tblGrid>
              <a:tr h="478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МУНИЦИПАЛИТЕТ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За нравственный подвиг учителя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Школа без обид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Губернаторский учитель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Кол-во человек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835714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г. Томск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28417059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Асиновский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15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32836822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г. Стрежевой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94575836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Колпашевский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21831163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Парабельский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2382364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ЗАТО Северск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72919875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Подведомственные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77551325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Александровский р-н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23488571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Зырянский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71931622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Кривошеинский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16153630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Тегульдетский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89614298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Бакчарский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62154357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Молчановский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2387996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Первомайский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85902565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Томский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0563354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Чаинский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04139171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Шегарский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41312470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Верхнекетский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51904557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Кожевниковский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5354239"/>
                  </a:ext>
                </a:extLst>
              </a:tr>
              <a:tr h="267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г. Кедровый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685917"/>
                  </a:ext>
                </a:extLst>
              </a:tr>
              <a:tr h="254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Каргасокский</a:t>
                      </a:r>
                      <a:r>
                        <a:rPr lang="ru-RU" sz="140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р-н 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SimSun" panose="02010600030101010101" pitchFamily="2" charset="-122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cs typeface="SimSun" panose="02010600030101010101" pitchFamily="2" charset="-122"/>
                        </a:rPr>
                        <a:t>0</a:t>
                      </a:r>
                    </a:p>
                  </a:txBody>
                  <a:tcPr marL="9525" marR="9525" marT="9525" marB="9525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939023"/>
                  </a:ext>
                </a:extLst>
              </a:tr>
              <a:tr h="243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Итого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1F6F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</a:rPr>
                        <a:t>44</a:t>
                      </a:r>
                      <a:endParaRPr lang="ru-RU" sz="135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</a:rPr>
                        <a:t>55</a:t>
                      </a:r>
                      <a:endParaRPr lang="ru-RU" sz="135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ru-RU" sz="135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effectLst/>
                          <a:latin typeface="Century Gothic" panose="020B0502020202020204" pitchFamily="34" charset="0"/>
                        </a:rPr>
                        <a:t>106</a:t>
                      </a:r>
                      <a:endParaRPr lang="ru-RU" sz="135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3165313"/>
                  </a:ext>
                </a:extLst>
              </a:tr>
            </a:tbl>
          </a:graphicData>
        </a:graphic>
      </p:graphicFrame>
      <p:sp>
        <p:nvSpPr>
          <p:cNvPr id="3" name="Google Shape;92;p17"/>
          <p:cNvSpPr txBox="1"/>
          <p:nvPr/>
        </p:nvSpPr>
        <p:spPr>
          <a:xfrm>
            <a:off x="649224" y="0"/>
            <a:ext cx="11064240" cy="88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Участники конкурсов  профессионального мастерства  </a:t>
            </a:r>
          </a:p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в разрезе муниципалитетов </a:t>
            </a:r>
            <a:r>
              <a:rPr lang="ru-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на 25.02.2026</a:t>
            </a:r>
            <a:endParaRPr lang="ru" sz="2800" b="1" spc="-150" dirty="0">
              <a:solidFill>
                <a:srgbClr val="265439"/>
              </a:solidFill>
              <a:latin typeface="Century Gothic"/>
              <a:ea typeface="Trebuchet MS"/>
              <a:cs typeface="Trebuchet M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2337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2;p17"/>
          <p:cNvSpPr txBox="1"/>
          <p:nvPr/>
        </p:nvSpPr>
        <p:spPr>
          <a:xfrm>
            <a:off x="64654" y="272570"/>
            <a:ext cx="10049163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Информация об участник</a:t>
            </a:r>
            <a:r>
              <a:rPr lang="ru-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ах</a:t>
            </a: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 конкурсов  профессионального мастерства  в разрезе муниципалитетов </a:t>
            </a:r>
            <a:r>
              <a:rPr lang="ru-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на 17.00 каждого понедельника </a:t>
            </a:r>
            <a:endParaRPr lang="ru" sz="2800" b="1" spc="-150" dirty="0">
              <a:solidFill>
                <a:srgbClr val="265439"/>
              </a:solidFill>
              <a:latin typeface="Century Gothic"/>
              <a:ea typeface="Trebuchet MS"/>
              <a:cs typeface="Trebuchet MS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C27BF9-9223-4BA3-BAAA-875ED533E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382" y="17580"/>
            <a:ext cx="1717964" cy="17179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C8DF35-F0AA-43C3-9808-2CACA766C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1754"/>
            <a:ext cx="12192000" cy="459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4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27984" y="297514"/>
            <a:ext cx="12164016" cy="630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Конкурсы профессионального мастерства, стартовавшие в </a:t>
            </a:r>
            <a:r>
              <a:rPr lang="ru-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феврале </a:t>
            </a: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2026 г.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7322" y="3817791"/>
            <a:ext cx="309056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Хоменко Ольга Николаевна, эксперт центра развития кадрового потенциала образовательных систем ТОИПКРО</a:t>
            </a:r>
          </a:p>
          <a:p>
            <a:pPr algn="just"/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+7(3822) 90-20-47,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2"/>
              </a:rPr>
              <a:t>hon@toipkro.ru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204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>
            <a:off x="922902" y="983415"/>
            <a:ext cx="10239443" cy="2115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V="1">
            <a:off x="3116345" y="1218919"/>
            <a:ext cx="0" cy="5279743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H="1" flipV="1">
            <a:off x="6140711" y="1218919"/>
            <a:ext cx="50864" cy="535933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292835" y="3748896"/>
            <a:ext cx="2847876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Пономарева Светлана Викторовна, старший преподаватель центра психолого-педагогического сопровождения детства ТОИПКРО</a:t>
            </a:r>
          </a:p>
          <a:p>
            <a:pPr algn="just"/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+7 (3822) 90-20-55,</a:t>
            </a:r>
          </a:p>
          <a:p>
            <a:pPr algn="just"/>
            <a:r>
              <a:rPr lang="en-US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3"/>
              </a:rPr>
              <a:t>dosh@toipkro.ru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225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17200" y="3834815"/>
            <a:ext cx="57131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Макаревич Наталья Юрьевна, заведующий центром психолого-педагогического сопровождения детства ТОИПКРО</a:t>
            </a:r>
          </a:p>
          <a:p>
            <a:pPr algn="just"/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+7 (3822) 90-20-40,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4"/>
              </a:rPr>
              <a:t>mny@toipkro.ru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226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A1BDD7-E850-4463-B78D-A60675209175}"/>
              </a:ext>
            </a:extLst>
          </p:cNvPr>
          <p:cNvSpPr txBox="1"/>
          <p:nvPr/>
        </p:nvSpPr>
        <p:spPr>
          <a:xfrm>
            <a:off x="57962" y="2999752"/>
            <a:ext cx="3525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16.03.2026 </a:t>
            </a:r>
          </a:p>
        </p:txBody>
      </p:sp>
      <p:pic>
        <p:nvPicPr>
          <p:cNvPr id="1026" name="Picture 2" descr="https://toipkro.ru/content/files/0a/df/c5/TN3diXiUy026.jpg">
            <a:extLst>
              <a:ext uri="{FF2B5EF4-FFF2-40B4-BE49-F238E27FC236}">
                <a16:creationId xmlns:a16="http://schemas.microsoft.com/office/drawing/2014/main" id="{1C7C5365-4518-4E6D-AE7E-089FB1641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" y="1201147"/>
            <a:ext cx="1714859" cy="171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F28679-E413-4E72-A2CC-86ED48393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058" y="1178618"/>
            <a:ext cx="1177563" cy="11775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CC6B70-7154-40B1-8E59-41C16EB9E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2636" y="1229894"/>
            <a:ext cx="1714859" cy="171485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B191561-541B-4D3C-9FB1-A1B27758A8BD}"/>
              </a:ext>
            </a:extLst>
          </p:cNvPr>
          <p:cNvSpPr txBox="1"/>
          <p:nvPr/>
        </p:nvSpPr>
        <p:spPr>
          <a:xfrm>
            <a:off x="3259377" y="2999752"/>
            <a:ext cx="3525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16.03.2026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5AA657-C073-4B87-9FE3-142C0BCA6A4D}"/>
              </a:ext>
            </a:extLst>
          </p:cNvPr>
          <p:cNvSpPr txBox="1"/>
          <p:nvPr/>
        </p:nvSpPr>
        <p:spPr>
          <a:xfrm>
            <a:off x="6236286" y="3034079"/>
            <a:ext cx="3525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16.03.2026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D33C238-A4D0-4A48-8FFF-8CF85D0C7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54" y="1209696"/>
            <a:ext cx="1140646" cy="11406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D9A02B6-DB0B-4FE8-B49C-B6F9110AA5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4754" y="1235091"/>
            <a:ext cx="1717106" cy="171710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A3B4136-ACA9-4841-9919-B51A3C7528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87" y="1239035"/>
            <a:ext cx="1098522" cy="109852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55A6588-75A6-4557-B87E-89A182A3F0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20365" y="1252457"/>
            <a:ext cx="1734067" cy="173406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4AA804E-A7F3-481A-98FD-0817E073DC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888" y="1229548"/>
            <a:ext cx="1035048" cy="103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69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27984" y="297514"/>
            <a:ext cx="12164016" cy="630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Конкурсы профессионального мастерства, стартовавшие в </a:t>
            </a:r>
            <a:r>
              <a:rPr lang="ru-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феврале </a:t>
            </a: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2026 г.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>
            <a:off x="922902" y="983415"/>
            <a:ext cx="10239443" cy="2115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V="1">
            <a:off x="3116345" y="1218919"/>
            <a:ext cx="0" cy="5279743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H="1" flipV="1">
            <a:off x="6140711" y="1218919"/>
            <a:ext cx="50864" cy="535933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9190695" y="4036378"/>
            <a:ext cx="280269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Предварительная регистрация по ссылке: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2"/>
              </a:rPr>
              <a:t>https://clck.ru/3S2B55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Ссылка для подключения к трансляции семинара: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3"/>
              </a:rPr>
              <a:t>https://clck.ru/3S2CrV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</a:t>
            </a:r>
          </a:p>
        </p:txBody>
      </p:sp>
      <p:pic>
        <p:nvPicPr>
          <p:cNvPr id="1026" name="Picture 2" descr="https://toipkro.ru/content/files/0a/df/c5/TN3diXiUy026.jpg">
            <a:extLst>
              <a:ext uri="{FF2B5EF4-FFF2-40B4-BE49-F238E27FC236}">
                <a16:creationId xmlns:a16="http://schemas.microsoft.com/office/drawing/2014/main" id="{1C7C5365-4518-4E6D-AE7E-089FB1641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" y="1201147"/>
            <a:ext cx="1714859" cy="171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F28679-E413-4E72-A2CC-86ED48393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058" y="1178618"/>
            <a:ext cx="1177563" cy="11775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CC6B70-7154-40B1-8E59-41C16EB9E7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2636" y="1229894"/>
            <a:ext cx="1714859" cy="171485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B5AA657-C073-4B87-9FE3-142C0BCA6A4D}"/>
              </a:ext>
            </a:extLst>
          </p:cNvPr>
          <p:cNvSpPr txBox="1"/>
          <p:nvPr/>
        </p:nvSpPr>
        <p:spPr>
          <a:xfrm>
            <a:off x="9160700" y="3026087"/>
            <a:ext cx="29527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Установочный семинар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02 марта 2026 года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с 11:15 до 12:45 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D33C238-A4D0-4A48-8FFF-8CF85D0C79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54" y="1209696"/>
            <a:ext cx="1140646" cy="11406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D9A02B6-DB0B-4FE8-B49C-B6F9110AA5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4754" y="1235091"/>
            <a:ext cx="1717106" cy="171710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A3B4136-ACA9-4841-9919-B51A3C7528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87" y="1239035"/>
            <a:ext cx="1098522" cy="109852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55A6588-75A6-4557-B87E-89A182A3F0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0433" y="1252457"/>
            <a:ext cx="1734067" cy="173406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4AA804E-A7F3-481A-98FD-0817E073DC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956" y="1229548"/>
            <a:ext cx="1035048" cy="103504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B5769C2-805B-4881-A25E-9EDC63A89E56}"/>
              </a:ext>
            </a:extLst>
          </p:cNvPr>
          <p:cNvSpPr txBox="1"/>
          <p:nvPr/>
        </p:nvSpPr>
        <p:spPr>
          <a:xfrm>
            <a:off x="6140711" y="3025158"/>
            <a:ext cx="29527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Установочный семинар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03 марта 2026 года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с 10:00 до 11:30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0737145-8FF9-4EFF-9BDF-9A42FB95CB55}"/>
              </a:ext>
            </a:extLst>
          </p:cNvPr>
          <p:cNvCxnSpPr>
            <a:cxnSpLocks/>
          </p:cNvCxnSpPr>
          <p:nvPr/>
        </p:nvCxnSpPr>
        <p:spPr>
          <a:xfrm flipH="1" flipV="1">
            <a:off x="9081199" y="1252457"/>
            <a:ext cx="50864" cy="535933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15342A-DA46-4F02-87B5-84CC52CCB01F}"/>
              </a:ext>
            </a:extLst>
          </p:cNvPr>
          <p:cNvSpPr/>
          <p:nvPr/>
        </p:nvSpPr>
        <p:spPr>
          <a:xfrm>
            <a:off x="6216043" y="4110258"/>
            <a:ext cx="275678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Предварительная регистрация по ссылке: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2"/>
              </a:rPr>
              <a:t>https://clck.ru/3S2Dba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Ссылка для подключения к трансляции семинара: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3"/>
              </a:rPr>
              <a:t>https://clck.ru/3S2Dgd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45E225-9A36-4E00-A035-52129C37C5C6}"/>
              </a:ext>
            </a:extLst>
          </p:cNvPr>
          <p:cNvSpPr txBox="1"/>
          <p:nvPr/>
        </p:nvSpPr>
        <p:spPr>
          <a:xfrm>
            <a:off x="3098567" y="2996776"/>
            <a:ext cx="29527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Установочный семинар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03 марта 2026 года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с 13:30 до 14:15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3BD8B1-3984-4EAC-BD2A-D3533FEFFAD1}"/>
              </a:ext>
            </a:extLst>
          </p:cNvPr>
          <p:cNvSpPr txBox="1"/>
          <p:nvPr/>
        </p:nvSpPr>
        <p:spPr>
          <a:xfrm>
            <a:off x="78578" y="2995847"/>
            <a:ext cx="29527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Установочный семинар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03 марта 2026 года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с 15:30 до 16:15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D34357-A0C7-4B3F-8AB9-4E769A021A5B}"/>
              </a:ext>
            </a:extLst>
          </p:cNvPr>
          <p:cNvSpPr/>
          <p:nvPr/>
        </p:nvSpPr>
        <p:spPr>
          <a:xfrm>
            <a:off x="3172930" y="4201415"/>
            <a:ext cx="2823334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Предварительная регистрация по ссылке: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4"/>
              </a:rPr>
              <a:t>https://clck.ru/3S2BXZ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Ссылка для подключения к трансляции семинара: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5"/>
              </a:rPr>
              <a:t>https://clck.ru/3S2L3e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C34455-9EC7-4609-971A-8A7E13D09792}"/>
              </a:ext>
            </a:extLst>
          </p:cNvPr>
          <p:cNvSpPr/>
          <p:nvPr/>
        </p:nvSpPr>
        <p:spPr>
          <a:xfrm>
            <a:off x="123693" y="3991646"/>
            <a:ext cx="28659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Предварительная регистрация по ссылке: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6"/>
              </a:rPr>
              <a:t>https://quick.apkpro.ru/poll/153339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Ссылка для подключения к трансляции семинара: 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hlinkClick r:id="rId17"/>
              </a:rPr>
              <a:t>https://max.ru/joincall/KimaVKZqxtqbEGvzJO0oU9j2Q6Ly08I3j3jdhwJkOi4</a:t>
            </a:r>
            <a:r>
              <a:rPr lang="ru-RU" sz="17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3150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4617380" y="5257799"/>
            <a:ext cx="7401338" cy="692287"/>
          </a:xfrm>
          <a:prstGeom prst="rect">
            <a:avLst/>
          </a:prstGeom>
          <a:solidFill>
            <a:srgbClr val="B2CEB7"/>
          </a:solidFill>
          <a:ln>
            <a:solidFill>
              <a:srgbClr val="B2CEB7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13878" y="1408106"/>
            <a:ext cx="7401338" cy="2201122"/>
          </a:xfrm>
          <a:prstGeom prst="rect">
            <a:avLst/>
          </a:prstGeom>
          <a:solidFill>
            <a:srgbClr val="B2CEB7"/>
          </a:solidFill>
          <a:ln>
            <a:solidFill>
              <a:srgbClr val="B2CEB7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523090" y="2890952"/>
            <a:ext cx="3563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>
                <a:latin typeface="Arial"/>
                <a:cs typeface="Arial"/>
              </a:rPr>
              <a:t>     </a:t>
            </a:r>
          </a:p>
        </p:txBody>
      </p:sp>
      <p:sp>
        <p:nvSpPr>
          <p:cNvPr id="62" name="Прямоугольник 61"/>
          <p:cNvSpPr/>
          <p:nvPr/>
        </p:nvSpPr>
        <p:spPr bwMode="auto">
          <a:xfrm>
            <a:off x="256375" y="396598"/>
            <a:ext cx="11883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spc="-150" dirty="0">
                <a:solidFill>
                  <a:srgbClr val="265439"/>
                </a:solidFill>
                <a:latin typeface="Century Gothic"/>
              </a:rPr>
              <a:t>МЕТОДИЧЕСКОЕ СОПРОВОЖДЕНИЕ КОНКУРСНОГО ДВИЖЕНИЯ </a:t>
            </a:r>
          </a:p>
        </p:txBody>
      </p:sp>
      <p:pic>
        <p:nvPicPr>
          <p:cNvPr id="45" name="Google Shape;67;p14" title="TO_logo_green_lin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852079" y="6483440"/>
            <a:ext cx="2068449" cy="1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168582" y="1408106"/>
            <a:ext cx="4366842" cy="5303590"/>
          </a:xfrm>
          <a:prstGeom prst="roundRect">
            <a:avLst>
              <a:gd name="adj" fmla="val 559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>
                <a:solidFill>
                  <a:sysClr val="windowText" lastClr="000000"/>
                </a:solidFill>
                <a:latin typeface="Century Gothic"/>
                <a:cs typeface="Arial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6252" y="1408529"/>
            <a:ext cx="4154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Ближайшие конкурсы профессионального мастерства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06208" y="2054597"/>
            <a:ext cx="42106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Региональный этап Всероссийского конкурса "Учитель года "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Региональный этап Всероссийского конкурса "Воспитатель года"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Региональный этап Всероссийского конкурса "Сердце отдаю детям"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Региональный этап Всероссийского конкурса "Дефектолог года" 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Региональный этап Всероссийского конкурса "Психолог года"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535424" y="1408106"/>
            <a:ext cx="7479792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Установочные семинары 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по подготовке к конкурсам профессионального педагогического мастерства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sz="20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sz="20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sz="20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sz="20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Программа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повышения квалификации 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«Профессиональные конкурсы как эффективный инструмент построения и реализации индивидуальной профессиональной траектории роста педагогов» </a:t>
            </a:r>
          </a:p>
          <a:p>
            <a:pPr algn="just">
              <a:spcAft>
                <a:spcPts val="600"/>
              </a:spcAft>
            </a:pP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10.03.2026-13.03.2026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Школа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«Учитель года» 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12-13 марта 2026 года в             г. Томске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ru-RU" sz="20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Школа «Воспитатель года» </a:t>
            </a:r>
            <a:r>
              <a:rPr lang="ru-RU" sz="20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27 февраля 2026 года в     г. Колпашево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 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9CA9E11-A654-47C5-9D42-C33D33BD4B05}"/>
              </a:ext>
            </a:extLst>
          </p:cNvPr>
          <p:cNvSpPr/>
          <p:nvPr/>
        </p:nvSpPr>
        <p:spPr bwMode="auto">
          <a:xfrm>
            <a:off x="-1588" y="1123908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95" y="2097665"/>
            <a:ext cx="1481328" cy="1481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631" y="2175379"/>
            <a:ext cx="5317705" cy="1121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26543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86782" y="450794"/>
            <a:ext cx="682229" cy="66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TO_logo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30984" y="782745"/>
            <a:ext cx="1595631" cy="48616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7DDC22C-F367-4377-9AD6-937AF5F3D926}"/>
              </a:ext>
            </a:extLst>
          </p:cNvPr>
          <p:cNvSpPr/>
          <p:nvPr/>
        </p:nvSpPr>
        <p:spPr>
          <a:xfrm>
            <a:off x="383547" y="1665619"/>
            <a:ext cx="11338027" cy="4524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Google Shape;54;p13">
            <a:extLst>
              <a:ext uri="{FF2B5EF4-FFF2-40B4-BE49-F238E27FC236}">
                <a16:creationId xmlns:a16="http://schemas.microsoft.com/office/drawing/2014/main" id="{6651631F-B698-43D4-A089-84F960799AD8}"/>
              </a:ext>
            </a:extLst>
          </p:cNvPr>
          <p:cNvSpPr txBox="1">
            <a:spLocks/>
          </p:cNvSpPr>
          <p:nvPr/>
        </p:nvSpPr>
        <p:spPr>
          <a:xfrm>
            <a:off x="717208" y="1957191"/>
            <a:ext cx="5335353" cy="102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lnSpc>
                <a:spcPct val="8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PT Sans"/>
                <a:cs typeface="PT Sans"/>
                <a:sym typeface="PT Sans"/>
              </a:rPr>
              <a:t>Рады Вам в соцсетях </a:t>
            </a:r>
          </a:p>
          <a:p>
            <a:pPr marL="0" indent="0" algn="ctr">
              <a:lnSpc>
                <a:spcPct val="8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PT Sans"/>
                <a:cs typeface="PT Sans"/>
                <a:sym typeface="PT Sans"/>
              </a:rPr>
              <a:t>ТОИПКРО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D032F2-D6DD-4746-B6D0-97D2379B94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59" t="42171" r="73499" b="23471"/>
          <a:stretch/>
        </p:blipFill>
        <p:spPr>
          <a:xfrm>
            <a:off x="830861" y="3066100"/>
            <a:ext cx="2391507" cy="23563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C2EF6C9-457A-4EE3-AD41-628EBABD5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89" t="42413" r="44456" b="24417"/>
          <a:stretch/>
        </p:blipFill>
        <p:spPr bwMode="auto">
          <a:xfrm>
            <a:off x="3438525" y="3124200"/>
            <a:ext cx="2209800" cy="2269666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34F90F6-EFA4-4D91-86F9-601EE91852DE}"/>
              </a:ext>
            </a:extLst>
          </p:cNvPr>
          <p:cNvSpPr/>
          <p:nvPr/>
        </p:nvSpPr>
        <p:spPr>
          <a:xfrm>
            <a:off x="6679895" y="2173375"/>
            <a:ext cx="487794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Валентиновна,</a:t>
            </a:r>
          </a:p>
          <a:p>
            <a:pPr algn="ctr"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проректор по образовательной и организационно-методической деятельности ТОИПКРО</a:t>
            </a:r>
          </a:p>
          <a:p>
            <a:pPr algn="ctr">
              <a:defRPr/>
            </a:pPr>
            <a:endParaRPr lang="ru-RU" sz="2400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Е-</a:t>
            </a:r>
            <a:r>
              <a:rPr lang="en-US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mail</a:t>
            </a: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</a:t>
            </a: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US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v.v.didenko@bk.ru</a:t>
            </a:r>
            <a:r>
              <a:rPr lang="ru-RU" sz="2400" dirty="0">
                <a:latin typeface="Century Gothic" panose="020B0502020202020204" pitchFamily="34" charset="0"/>
              </a:rPr>
              <a:t> ,   </a:t>
            </a:r>
          </a:p>
          <a:p>
            <a:pPr>
              <a:defRPr/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              </a:t>
            </a:r>
            <a:r>
              <a:rPr lang="en-US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kem@toipkro.ru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defRPr/>
            </a:pPr>
            <a:endParaRPr lang="ru-RU" sz="2400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Телефон: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+79234255734 </a:t>
            </a:r>
          </a:p>
          <a:p>
            <a:pPr>
              <a:defRPr/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                        90-20-19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25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45010" y="36138"/>
            <a:ext cx="5120673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АКТУАЛЬНОСТЬ ПРОВЕДЕНИЯ КОНКУРСОВ ПРОФЕССИОНАЛЬНОГО ПЕДАГОГИЧЕСКОГО МАСТЕРСТВА</a:t>
            </a:r>
          </a:p>
        </p:txBody>
      </p:sp>
      <p:cxnSp>
        <p:nvCxnSpPr>
          <p:cNvPr id="33" name="Прямая соединительная линия 32"/>
          <p:cNvCxnSpPr>
            <a:cxnSpLocks/>
          </p:cNvCxnSpPr>
          <p:nvPr/>
        </p:nvCxnSpPr>
        <p:spPr>
          <a:xfrm>
            <a:off x="6006129" y="160338"/>
            <a:ext cx="89871" cy="4177486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92;p17"/>
          <p:cNvSpPr txBox="1"/>
          <p:nvPr/>
        </p:nvSpPr>
        <p:spPr>
          <a:xfrm>
            <a:off x="6385890" y="36138"/>
            <a:ext cx="5573986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sym typeface="Arial"/>
              </a:rPr>
              <a:t>ПРОБЛЕМЫ ПРОВЕДЕНИЯ КОНКУРСОВ ПРОФЕССИОНАЛЬНОГО ПЕДАГОГИЧЕСКОГО МАСТЕРСТВА НА РЕГИОНАЛЬНОМ УРОВНЕ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7">
            <a:extLst>
              <a:ext uri="{FF2B5EF4-FFF2-40B4-BE49-F238E27FC236}">
                <a16:creationId xmlns:a16="http://schemas.microsoft.com/office/drawing/2014/main" id="{90B6C937-B691-4D71-BA6D-CBA34F956307}"/>
              </a:ext>
            </a:extLst>
          </p:cNvPr>
          <p:cNvSpPr/>
          <p:nvPr/>
        </p:nvSpPr>
        <p:spPr bwMode="auto">
          <a:xfrm>
            <a:off x="145010" y="2258285"/>
            <a:ext cx="5384021" cy="903315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Выявление и популяризация лучших педагогических практик</a:t>
            </a:r>
            <a:endParaRPr lang="en-US" dirty="0">
              <a:solidFill>
                <a:sysClr val="windowText" lastClr="000000"/>
              </a:solidFill>
              <a:latin typeface="Century Gothic"/>
            </a:endParaRPr>
          </a:p>
        </p:txBody>
      </p:sp>
      <p:sp>
        <p:nvSpPr>
          <p:cNvPr id="22" name="Прямоугольник: скругленные углы 34">
            <a:extLst>
              <a:ext uri="{FF2B5EF4-FFF2-40B4-BE49-F238E27FC236}">
                <a16:creationId xmlns:a16="http://schemas.microsoft.com/office/drawing/2014/main" id="{C9B6538B-6E67-4878-A991-2FC211CE1E12}"/>
              </a:ext>
            </a:extLst>
          </p:cNvPr>
          <p:cNvSpPr/>
          <p:nvPr/>
        </p:nvSpPr>
        <p:spPr bwMode="auto">
          <a:xfrm>
            <a:off x="155576" y="1269286"/>
            <a:ext cx="5384020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Стимулирование «стремительного» профессионального роста учителей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3" name="Прямоугольник: скругленные углы 36">
            <a:extLst>
              <a:ext uri="{FF2B5EF4-FFF2-40B4-BE49-F238E27FC236}">
                <a16:creationId xmlns:a16="http://schemas.microsoft.com/office/drawing/2014/main" id="{EB5113D9-3226-4F5E-9282-4344220EEBEF}"/>
              </a:ext>
            </a:extLst>
          </p:cNvPr>
          <p:cNvSpPr/>
          <p:nvPr/>
        </p:nvSpPr>
        <p:spPr bwMode="auto">
          <a:xfrm>
            <a:off x="155575" y="3297225"/>
            <a:ext cx="5384021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Формирование позитивного имиджа педагогической профессии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5" name="Прямоугольник: скругленные углы 7">
            <a:extLst>
              <a:ext uri="{FF2B5EF4-FFF2-40B4-BE49-F238E27FC236}">
                <a16:creationId xmlns:a16="http://schemas.microsoft.com/office/drawing/2014/main" id="{97C76125-5D05-4C3F-857A-9ED8D6658738}"/>
              </a:ext>
            </a:extLst>
          </p:cNvPr>
          <p:cNvSpPr/>
          <p:nvPr/>
        </p:nvSpPr>
        <p:spPr bwMode="auto">
          <a:xfrm>
            <a:off x="6449741" y="1235473"/>
            <a:ext cx="5597250" cy="959430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Низкий уровень вовлеченности педагогических и управленческих кадров</a:t>
            </a:r>
            <a:endParaRPr lang="en-US" dirty="0">
              <a:solidFill>
                <a:sysClr val="windowText" lastClr="000000"/>
              </a:solidFill>
              <a:latin typeface="Century Gothic"/>
            </a:endParaRPr>
          </a:p>
        </p:txBody>
      </p:sp>
      <p:sp>
        <p:nvSpPr>
          <p:cNvPr id="26" name="Прямоугольник: скругленные углы 36">
            <a:extLst>
              <a:ext uri="{FF2B5EF4-FFF2-40B4-BE49-F238E27FC236}">
                <a16:creationId xmlns:a16="http://schemas.microsoft.com/office/drawing/2014/main" id="{70CC8E2C-425E-4EDE-9467-A8FABF622127}"/>
              </a:ext>
            </a:extLst>
          </p:cNvPr>
          <p:cNvSpPr/>
          <p:nvPr/>
        </p:nvSpPr>
        <p:spPr bwMode="auto">
          <a:xfrm>
            <a:off x="6449741" y="2322072"/>
            <a:ext cx="5597250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Низкая информированность  потенциальных участников  конкурсов профессионального мастерства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7" name="Прямоугольник: скругленные углы 7">
            <a:extLst>
              <a:ext uri="{FF2B5EF4-FFF2-40B4-BE49-F238E27FC236}">
                <a16:creationId xmlns:a16="http://schemas.microsoft.com/office/drawing/2014/main" id="{21F63F7E-3F78-4E1C-B2C3-59A723D07123}"/>
              </a:ext>
            </a:extLst>
          </p:cNvPr>
          <p:cNvSpPr/>
          <p:nvPr/>
        </p:nvSpPr>
        <p:spPr bwMode="auto">
          <a:xfrm>
            <a:off x="6449741" y="3327311"/>
            <a:ext cx="5597250" cy="903315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Отсутствие систематического сопровождения педагогов-участников до, во время и после конкурса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D9BB4F83-4DFA-4942-B3CD-DA84946CD32A}"/>
              </a:ext>
            </a:extLst>
          </p:cNvPr>
          <p:cNvSpPr/>
          <p:nvPr/>
        </p:nvSpPr>
        <p:spPr>
          <a:xfrm rot="5400000">
            <a:off x="5250204" y="-431533"/>
            <a:ext cx="1615042" cy="11804303"/>
          </a:xfrm>
          <a:prstGeom prst="homePlate">
            <a:avLst/>
          </a:prstGeom>
          <a:solidFill>
            <a:srgbClr val="E6E6E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2B9246-4FDF-479D-911A-8E1C5FF2799E}"/>
              </a:ext>
            </a:extLst>
          </p:cNvPr>
          <p:cNvSpPr txBox="1"/>
          <p:nvPr/>
        </p:nvSpPr>
        <p:spPr>
          <a:xfrm>
            <a:off x="1014761" y="4759871"/>
            <a:ext cx="10337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</a:rPr>
              <a:t>Единые подходы к организационно-методическому сопровождению конкурсов профессионального педагогического мастерства на уровне региона </a:t>
            </a:r>
          </a:p>
        </p:txBody>
      </p:sp>
    </p:spTree>
    <p:extLst>
      <p:ext uri="{BB962C8B-B14F-4D97-AF65-F5344CB8AC3E}">
        <p14:creationId xmlns:p14="http://schemas.microsoft.com/office/powerpoint/2010/main" val="380831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E8AD02-DF1F-4E4C-A910-9E5C79773607}"/>
              </a:ext>
            </a:extLst>
          </p:cNvPr>
          <p:cNvSpPr/>
          <p:nvPr/>
        </p:nvSpPr>
        <p:spPr bwMode="auto">
          <a:xfrm>
            <a:off x="42937" y="178027"/>
            <a:ext cx="12258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ЦЕНТР РАЗВИТИЯ КАДРОВОГО ПОТЕНЦИАЛА ОБРАЗОВАТЕЛЬНЫХ СИСТЕМ</a:t>
            </a:r>
            <a:endParaRPr lang="ru-RU" sz="2400" b="1" spc="-150" dirty="0">
              <a:solidFill>
                <a:schemeClr val="accent2">
                  <a:lumMod val="75000"/>
                </a:schemeClr>
              </a:solidFill>
              <a:latin typeface="Century Gothic"/>
              <a:ea typeface="Trebuchet MS"/>
              <a:cs typeface="Trebuchet M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F42F45-4981-44C7-94BF-368F3A6D9F22}"/>
              </a:ext>
            </a:extLst>
          </p:cNvPr>
          <p:cNvSpPr/>
          <p:nvPr/>
        </p:nvSpPr>
        <p:spPr bwMode="auto">
          <a:xfrm>
            <a:off x="-1588" y="795664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32BA93-0326-4C40-A04C-CBDD66A2C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7" y="1336031"/>
            <a:ext cx="9030725" cy="48079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56B575-D0BA-4A60-BC3F-16695676C94E}"/>
              </a:ext>
            </a:extLst>
          </p:cNvPr>
          <p:cNvSpPr/>
          <p:nvPr/>
        </p:nvSpPr>
        <p:spPr>
          <a:xfrm>
            <a:off x="8915863" y="1291429"/>
            <a:ext cx="3233200" cy="477053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Губернаторский учитель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Мастер года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Учитель года России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Сердце отдаю детям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Наставничество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Через тернии к звездам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Премии лучшим учителям (Томская область)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Премии Томской области в сфере образования (Звание «Лауреат»)</a:t>
            </a:r>
          </a:p>
        </p:txBody>
      </p:sp>
    </p:spTree>
    <p:extLst>
      <p:ext uri="{BB962C8B-B14F-4D97-AF65-F5344CB8AC3E}">
        <p14:creationId xmlns:p14="http://schemas.microsoft.com/office/powerpoint/2010/main" val="1394446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132764" y="1080597"/>
            <a:ext cx="3739486" cy="553957"/>
          </a:xfrm>
          <a:prstGeom prst="rect">
            <a:avLst/>
          </a:prstGeom>
          <a:solidFill>
            <a:srgbClr val="91D785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sz="2000" b="1" kern="0" dirty="0"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НА УРОВНЕ РЕГИОНА</a:t>
            </a:r>
          </a:p>
        </p:txBody>
      </p:sp>
      <p:sp>
        <p:nvSpPr>
          <p:cNvPr id="47" name="Google Shape;92;p17"/>
          <p:cNvSpPr txBox="1"/>
          <p:nvPr/>
        </p:nvSpPr>
        <p:spPr>
          <a:xfrm>
            <a:off x="6290356" y="1139139"/>
            <a:ext cx="5573986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sym typeface="Arial"/>
              </a:rPr>
              <a:t>На уровне муниципалитета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57888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0" y="163382"/>
            <a:ext cx="12192000" cy="830997"/>
          </a:xfrm>
          <a:prstGeom prst="rect">
            <a:avLst/>
          </a:prstGeom>
          <a:solidFill>
            <a:srgbClr val="1F6F43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bg1"/>
                </a:solidFill>
                <a:latin typeface="Century Gothic" panose="020B0502020202020204" pitchFamily="34" charset="0"/>
                <a:ea typeface="PT Sans"/>
                <a:cs typeface="PT Sans"/>
              </a:rPr>
              <a:t>АЛГОРИТМ ОРГАНИЗАЦИОННО-МЕТОДИЧЕСКОГО СОПРОВОЖДЕНИЯ КОНКУРСНОГО ДВИЖЕНИЯ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55755" y="1635251"/>
            <a:ext cx="5426179" cy="502485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1F6F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1744768"/>
            <a:ext cx="501955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Информационное сопровождение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педагогического сообщества региона (сайты и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госпаблики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ДО ТО, ТОИПКРО и др.)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Организация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методической поддержки потенциальных участников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(организация установочных семинаров, проведение обучения участников посредством региональных школ профессиональных конкурсов и т.д.)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организационно-методического сопровождения участников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в процессе проведения конкурсных испытаний.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 err="1">
                <a:solidFill>
                  <a:sysClr val="windowText" lastClr="000000"/>
                </a:solidFill>
                <a:latin typeface="Century Gothic"/>
              </a:rPr>
              <a:t>постконкурсного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сопровождения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(формирование банка лучших практик, привлечение участников конкурсов к проведению ключевых образовательных событий региона, поддержка в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карьеропостроении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победителей и призеров и т.д.)</a:t>
            </a:r>
          </a:p>
        </p:txBody>
      </p:sp>
      <p:sp>
        <p:nvSpPr>
          <p:cNvPr id="18" name="Google Shape;92;p17"/>
          <p:cNvSpPr txBox="1"/>
          <p:nvPr/>
        </p:nvSpPr>
        <p:spPr>
          <a:xfrm>
            <a:off x="7238355" y="1096517"/>
            <a:ext cx="3739486" cy="553957"/>
          </a:xfrm>
          <a:prstGeom prst="rect">
            <a:avLst/>
          </a:prstGeom>
          <a:solidFill>
            <a:srgbClr val="91D785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sz="2000" b="1" kern="0" dirty="0"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НА УРОВНЕ МОУО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5800299" y="1651171"/>
            <a:ext cx="6229533" cy="502485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1F6F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9533" y="1706285"/>
            <a:ext cx="576848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Информационное сопровождение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педагогического сообщества муниципалитета (сайт МОУ, рабочие чаты и др.)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Организация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методической поддержки потенциальных участников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(привлечение и направление потенциальных участников на мероприятия региона, организация обучающих мероприятий на муниципальном уровне и т.д.)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организационно-методического сопровождения участников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в процессе проведения конкурсных испытаний (координация участия конкурсанта, присутствие представителей МОУ и команды ОО на конкурсных испытаниях выборочно и награждении по итогам конкурсов и др.)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 err="1">
                <a:solidFill>
                  <a:sysClr val="windowText" lastClr="000000"/>
                </a:solidFill>
                <a:latin typeface="Century Gothic"/>
              </a:rPr>
              <a:t>постконкурсного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сопровождения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(формирование банка лучших практик, привлечение участников к проведению образовательных событий муниципалитета, поддержка в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карьеропостроении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победителей и призеров и т.д.)</a:t>
            </a:r>
          </a:p>
        </p:txBody>
      </p:sp>
    </p:spTree>
    <p:extLst>
      <p:ext uri="{BB962C8B-B14F-4D97-AF65-F5344CB8AC3E}">
        <p14:creationId xmlns:p14="http://schemas.microsoft.com/office/powerpoint/2010/main" val="353067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45009" y="36138"/>
            <a:ext cx="10978849" cy="677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2800" b="1" kern="0" dirty="0">
                <a:solidFill>
                  <a:srgbClr val="1F6F43"/>
                </a:solidFill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КОНКУРСЫ ПРОФЕССИОНАЛЬНОГО МАСТЕРСТВА В 2026</a:t>
            </a:r>
            <a:endParaRPr lang="ru-RU" sz="2800" b="1" kern="0" dirty="0">
              <a:solidFill>
                <a:srgbClr val="1F6F43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1" name="Google Shape;63;p13"/>
          <p:cNvSpPr/>
          <p:nvPr/>
        </p:nvSpPr>
        <p:spPr>
          <a:xfrm>
            <a:off x="180289" y="1846207"/>
            <a:ext cx="3214341" cy="166345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endParaRPr sz="1867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0703" y="692752"/>
            <a:ext cx="11860899" cy="6054889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7130" y="753143"/>
            <a:ext cx="3829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Всероссийские конкурсы профессионального мастерства</a:t>
            </a: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(региональные этапы)</a:t>
            </a:r>
          </a:p>
        </p:txBody>
      </p:sp>
      <p:cxnSp>
        <p:nvCxnSpPr>
          <p:cNvPr id="33" name="Прямая соединительная линия 32"/>
          <p:cNvCxnSpPr>
            <a:cxnSpLocks/>
          </p:cNvCxnSpPr>
          <p:nvPr/>
        </p:nvCxnSpPr>
        <p:spPr>
          <a:xfrm>
            <a:off x="4096399" y="886662"/>
            <a:ext cx="63851" cy="5747912"/>
          </a:xfrm>
          <a:prstGeom prst="line">
            <a:avLst/>
          </a:prstGeom>
          <a:ln w="28575">
            <a:solidFill>
              <a:srgbClr val="3174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авнобедренный треугольник 35"/>
          <p:cNvSpPr/>
          <p:nvPr/>
        </p:nvSpPr>
        <p:spPr>
          <a:xfrm rot="10800000">
            <a:off x="1696111" y="2919834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A7A8B5-4725-4C7D-A6F1-DDDC7DB0C05D}"/>
              </a:ext>
            </a:extLst>
          </p:cNvPr>
          <p:cNvSpPr/>
          <p:nvPr/>
        </p:nvSpPr>
        <p:spPr>
          <a:xfrm>
            <a:off x="137139" y="1616404"/>
            <a:ext cx="386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Учитель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Воспитатель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Мастер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Педагог-психолог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Учитель-дефектолог года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12B26F-D770-45E9-A33E-C7E3AC86150D}"/>
              </a:ext>
            </a:extLst>
          </p:cNvPr>
          <p:cNvSpPr/>
          <p:nvPr/>
        </p:nvSpPr>
        <p:spPr>
          <a:xfrm>
            <a:off x="209018" y="3196730"/>
            <a:ext cx="3752961" cy="707694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- 250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2-е место -150 тысяч рублей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3-е место - 100 тысяч рублей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B1C5699-B746-4D06-93E6-C40DB1B2639E}"/>
              </a:ext>
            </a:extLst>
          </p:cNvPr>
          <p:cNvSpPr/>
          <p:nvPr/>
        </p:nvSpPr>
        <p:spPr>
          <a:xfrm>
            <a:off x="128004" y="3960730"/>
            <a:ext cx="3824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6.  Сердце отдаю детям</a:t>
            </a:r>
          </a:p>
        </p:txBody>
      </p:sp>
      <p:sp>
        <p:nvSpPr>
          <p:cNvPr id="41" name="Равнобедренный треугольник 40">
            <a:extLst>
              <a:ext uri="{FF2B5EF4-FFF2-40B4-BE49-F238E27FC236}">
                <a16:creationId xmlns:a16="http://schemas.microsoft.com/office/drawing/2014/main" id="{382B9CFD-04F0-4D97-8BBE-0552CC900C2F}"/>
              </a:ext>
            </a:extLst>
          </p:cNvPr>
          <p:cNvSpPr/>
          <p:nvPr/>
        </p:nvSpPr>
        <p:spPr>
          <a:xfrm rot="10800000">
            <a:off x="1713206" y="4309567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A12DB76-058C-4B14-8E76-8B9210213AE5}"/>
              </a:ext>
            </a:extLst>
          </p:cNvPr>
          <p:cNvSpPr/>
          <p:nvPr/>
        </p:nvSpPr>
        <p:spPr>
          <a:xfrm>
            <a:off x="199718" y="4603585"/>
            <a:ext cx="3824968" cy="553424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- 200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5 призеров - 155 тысяч рублей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E0ADC13-7FA0-4226-BAAC-6EB44561AB5B}"/>
              </a:ext>
            </a:extLst>
          </p:cNvPr>
          <p:cNvSpPr/>
          <p:nvPr/>
        </p:nvSpPr>
        <p:spPr>
          <a:xfrm>
            <a:off x="152593" y="5292033"/>
            <a:ext cx="3824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7.  За нравственный подвиг учителя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68BA098-D399-4348-9DE5-21B77FF0B4E4}"/>
              </a:ext>
            </a:extLst>
          </p:cNvPr>
          <p:cNvSpPr/>
          <p:nvPr/>
        </p:nvSpPr>
        <p:spPr>
          <a:xfrm>
            <a:off x="199718" y="5913361"/>
            <a:ext cx="3824969" cy="538350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- 200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4 призера  - 155 тысяч рублей </a:t>
            </a:r>
          </a:p>
        </p:txBody>
      </p:sp>
      <p:sp>
        <p:nvSpPr>
          <p:cNvPr id="61" name="Стрелка: шеврон 52">
            <a:extLst>
              <a:ext uri="{FF2B5EF4-FFF2-40B4-BE49-F238E27FC236}">
                <a16:creationId xmlns:a16="http://schemas.microsoft.com/office/drawing/2014/main" id="{966E9B2C-3FBF-49AA-836A-948958191CAE}"/>
              </a:ext>
            </a:extLst>
          </p:cNvPr>
          <p:cNvSpPr/>
          <p:nvPr/>
        </p:nvSpPr>
        <p:spPr>
          <a:xfrm>
            <a:off x="6713164" y="5740306"/>
            <a:ext cx="2586626" cy="925045"/>
          </a:xfrm>
          <a:custGeom>
            <a:avLst/>
            <a:gdLst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538470 w 1765822"/>
              <a:gd name="connsiteY5" fmla="*/ 538470 h 1076940"/>
              <a:gd name="connsiteX6" fmla="*/ 0 w 1765822"/>
              <a:gd name="connsiteY6" fmla="*/ 0 h 1076940"/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309870 w 1765822"/>
              <a:gd name="connsiteY5" fmla="*/ 519420 h 1076940"/>
              <a:gd name="connsiteX6" fmla="*/ 0 w 17658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309870 w 1499122"/>
              <a:gd name="connsiteY5" fmla="*/ 519420 h 1076940"/>
              <a:gd name="connsiteX6" fmla="*/ 0 w 14991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  <a:gd name="connsiteX0" fmla="*/ 0 w 1414886"/>
              <a:gd name="connsiteY0" fmla="*/ 0 h 1076940"/>
              <a:gd name="connsiteX1" fmla="*/ 1227352 w 1414886"/>
              <a:gd name="connsiteY1" fmla="*/ 0 h 1076940"/>
              <a:gd name="connsiteX2" fmla="*/ 1414886 w 1414886"/>
              <a:gd name="connsiteY2" fmla="*/ 538470 h 1076940"/>
              <a:gd name="connsiteX3" fmla="*/ 1227352 w 1414886"/>
              <a:gd name="connsiteY3" fmla="*/ 1076940 h 1076940"/>
              <a:gd name="connsiteX4" fmla="*/ 0 w 1414886"/>
              <a:gd name="connsiteY4" fmla="*/ 1076940 h 1076940"/>
              <a:gd name="connsiteX5" fmla="*/ 225634 w 1414886"/>
              <a:gd name="connsiteY5" fmla="*/ 519420 h 1076940"/>
              <a:gd name="connsiteX6" fmla="*/ 0 w 1414886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122" h="1076940">
                <a:moveTo>
                  <a:pt x="0" y="0"/>
                </a:moveTo>
                <a:lnTo>
                  <a:pt x="1227352" y="0"/>
                </a:lnTo>
                <a:lnTo>
                  <a:pt x="1499122" y="538470"/>
                </a:lnTo>
                <a:lnTo>
                  <a:pt x="1227352" y="1076940"/>
                </a:lnTo>
                <a:lnTo>
                  <a:pt x="0" y="1076940"/>
                </a:lnTo>
                <a:lnTo>
                  <a:pt x="225634" y="519420"/>
                </a:lnTo>
                <a:lnTo>
                  <a:pt x="0" y="0"/>
                </a:lnTo>
                <a:close/>
              </a:path>
            </a:pathLst>
          </a:custGeom>
          <a:solidFill>
            <a:srgbClr val="B2CEB7"/>
          </a:solidFill>
          <a:ln>
            <a:solidFill>
              <a:srgbClr val="B2C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Стрелка: шеврон 52">
            <a:extLst>
              <a:ext uri="{FF2B5EF4-FFF2-40B4-BE49-F238E27FC236}">
                <a16:creationId xmlns:a16="http://schemas.microsoft.com/office/drawing/2014/main" id="{B07BF868-655A-4B5A-AD02-DA6A5030F295}"/>
              </a:ext>
            </a:extLst>
          </p:cNvPr>
          <p:cNvSpPr/>
          <p:nvPr/>
        </p:nvSpPr>
        <p:spPr>
          <a:xfrm>
            <a:off x="9168903" y="5710957"/>
            <a:ext cx="2685427" cy="943157"/>
          </a:xfrm>
          <a:custGeom>
            <a:avLst/>
            <a:gdLst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538470 w 1765822"/>
              <a:gd name="connsiteY5" fmla="*/ 538470 h 1076940"/>
              <a:gd name="connsiteX6" fmla="*/ 0 w 1765822"/>
              <a:gd name="connsiteY6" fmla="*/ 0 h 1076940"/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309870 w 1765822"/>
              <a:gd name="connsiteY5" fmla="*/ 519420 h 1076940"/>
              <a:gd name="connsiteX6" fmla="*/ 0 w 17658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309870 w 1499122"/>
              <a:gd name="connsiteY5" fmla="*/ 519420 h 1076940"/>
              <a:gd name="connsiteX6" fmla="*/ 0 w 14991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  <a:gd name="connsiteX0" fmla="*/ 0 w 1414886"/>
              <a:gd name="connsiteY0" fmla="*/ 0 h 1076940"/>
              <a:gd name="connsiteX1" fmla="*/ 1227352 w 1414886"/>
              <a:gd name="connsiteY1" fmla="*/ 0 h 1076940"/>
              <a:gd name="connsiteX2" fmla="*/ 1414886 w 1414886"/>
              <a:gd name="connsiteY2" fmla="*/ 538470 h 1076940"/>
              <a:gd name="connsiteX3" fmla="*/ 1227352 w 1414886"/>
              <a:gd name="connsiteY3" fmla="*/ 1076940 h 1076940"/>
              <a:gd name="connsiteX4" fmla="*/ 0 w 1414886"/>
              <a:gd name="connsiteY4" fmla="*/ 1076940 h 1076940"/>
              <a:gd name="connsiteX5" fmla="*/ 225634 w 1414886"/>
              <a:gd name="connsiteY5" fmla="*/ 519420 h 1076940"/>
              <a:gd name="connsiteX6" fmla="*/ 0 w 1414886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122" h="1076940">
                <a:moveTo>
                  <a:pt x="0" y="0"/>
                </a:moveTo>
                <a:lnTo>
                  <a:pt x="1227352" y="0"/>
                </a:lnTo>
                <a:lnTo>
                  <a:pt x="1499122" y="538470"/>
                </a:lnTo>
                <a:lnTo>
                  <a:pt x="1227352" y="1076940"/>
                </a:lnTo>
                <a:lnTo>
                  <a:pt x="0" y="1076940"/>
                </a:lnTo>
                <a:lnTo>
                  <a:pt x="225634" y="519420"/>
                </a:lnTo>
                <a:lnTo>
                  <a:pt x="0" y="0"/>
                </a:lnTo>
                <a:close/>
              </a:path>
            </a:pathLst>
          </a:cu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Стрелка: пятиугольник 47">
            <a:extLst>
              <a:ext uri="{FF2B5EF4-FFF2-40B4-BE49-F238E27FC236}">
                <a16:creationId xmlns:a16="http://schemas.microsoft.com/office/drawing/2014/main" id="{E21379BE-D940-45D7-A577-2A1F9B2E6F62}"/>
              </a:ext>
            </a:extLst>
          </p:cNvPr>
          <p:cNvSpPr/>
          <p:nvPr/>
        </p:nvSpPr>
        <p:spPr>
          <a:xfrm>
            <a:off x="4288006" y="5709017"/>
            <a:ext cx="2514679" cy="976991"/>
          </a:xfrm>
          <a:custGeom>
            <a:avLst/>
            <a:gdLst>
              <a:gd name="connsiteX0" fmla="*/ 0 w 2781379"/>
              <a:gd name="connsiteY0" fmla="*/ 0 h 1136688"/>
              <a:gd name="connsiteX1" fmla="*/ 2213035 w 2781379"/>
              <a:gd name="connsiteY1" fmla="*/ 0 h 1136688"/>
              <a:gd name="connsiteX2" fmla="*/ 2781379 w 2781379"/>
              <a:gd name="connsiteY2" fmla="*/ 568344 h 1136688"/>
              <a:gd name="connsiteX3" fmla="*/ 2213035 w 2781379"/>
              <a:gd name="connsiteY3" fmla="*/ 1136688 h 1136688"/>
              <a:gd name="connsiteX4" fmla="*/ 0 w 2781379"/>
              <a:gd name="connsiteY4" fmla="*/ 1136688 h 1136688"/>
              <a:gd name="connsiteX5" fmla="*/ 0 w 2781379"/>
              <a:gd name="connsiteY5" fmla="*/ 0 h 1136688"/>
              <a:gd name="connsiteX0" fmla="*/ 0 w 2514679"/>
              <a:gd name="connsiteY0" fmla="*/ 0 h 1136688"/>
              <a:gd name="connsiteX1" fmla="*/ 2213035 w 2514679"/>
              <a:gd name="connsiteY1" fmla="*/ 0 h 1136688"/>
              <a:gd name="connsiteX2" fmla="*/ 2514679 w 2514679"/>
              <a:gd name="connsiteY2" fmla="*/ 587394 h 1136688"/>
              <a:gd name="connsiteX3" fmla="*/ 2213035 w 2514679"/>
              <a:gd name="connsiteY3" fmla="*/ 1136688 h 1136688"/>
              <a:gd name="connsiteX4" fmla="*/ 0 w 2514679"/>
              <a:gd name="connsiteY4" fmla="*/ 1136688 h 1136688"/>
              <a:gd name="connsiteX5" fmla="*/ 0 w 2514679"/>
              <a:gd name="connsiteY5" fmla="*/ 0 h 113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14679" h="1136688">
                <a:moveTo>
                  <a:pt x="0" y="0"/>
                </a:moveTo>
                <a:lnTo>
                  <a:pt x="2213035" y="0"/>
                </a:lnTo>
                <a:lnTo>
                  <a:pt x="2514679" y="587394"/>
                </a:lnTo>
                <a:lnTo>
                  <a:pt x="2213035" y="1136688"/>
                </a:lnTo>
                <a:lnTo>
                  <a:pt x="0" y="1136688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 algn="ctr">
            <a:solidFill>
              <a:srgbClr val="31742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3663647" y="713206"/>
            <a:ext cx="8885557" cy="5999477"/>
            <a:chOff x="3705793" y="-5370185"/>
            <a:chExt cx="8885557" cy="5999477"/>
          </a:xfrm>
        </p:grpSpPr>
        <p:sp>
          <p:nvSpPr>
            <p:cNvPr id="26" name="Google Shape;57;p13"/>
            <p:cNvSpPr/>
            <p:nvPr/>
          </p:nvSpPr>
          <p:spPr>
            <a:xfrm>
              <a:off x="4494313" y="-5370185"/>
              <a:ext cx="7110248" cy="548235"/>
            </a:xfrm>
            <a:prstGeom prst="rect">
              <a:avLst/>
            </a:prstGeom>
            <a:noFill/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" sz="1600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Федеральные и региональные конкурсы профессионального мастерства  и меры поддержки</a:t>
              </a:r>
              <a:endParaRPr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endParaRPr>
            </a:p>
          </p:txBody>
        </p:sp>
        <p:sp>
          <p:nvSpPr>
            <p:cNvPr id="46" name="Google Shape;58;p13">
              <a:extLst>
                <a:ext uri="{FF2B5EF4-FFF2-40B4-BE49-F238E27FC236}">
                  <a16:creationId xmlns:a16="http://schemas.microsoft.com/office/drawing/2014/main" id="{87396656-CFDA-40EB-B8B3-11B27F34F38B}"/>
                </a:ext>
              </a:extLst>
            </p:cNvPr>
            <p:cNvSpPr/>
            <p:nvPr/>
          </p:nvSpPr>
          <p:spPr>
            <a:xfrm>
              <a:off x="3705793" y="-283008"/>
              <a:ext cx="3611950" cy="912300"/>
            </a:xfrm>
            <a:prstGeom prst="rect">
              <a:avLst/>
            </a:prstGeom>
            <a:noFill/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-RU" sz="1467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НАСТАВНИЧЕСТВО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sz="1467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Региональный конкурс «Наставничество»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sz="1467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03.2026-10.2026</a:t>
              </a:r>
              <a:endParaRPr lang="ru" sz="1467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79DCF28-9240-49A9-9F4E-0A03A9BEACD5}"/>
                </a:ext>
              </a:extLst>
            </p:cNvPr>
            <p:cNvSpPr txBox="1"/>
            <p:nvPr/>
          </p:nvSpPr>
          <p:spPr>
            <a:xfrm>
              <a:off x="6723411" y="-397378"/>
              <a:ext cx="247519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Педагоги,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заместители, руководители, руководители практики</a:t>
              </a:r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DAEB7895-9C0D-4830-B71E-8EED147B9AD1}"/>
                </a:ext>
              </a:extLst>
            </p:cNvPr>
            <p:cNvSpPr/>
            <p:nvPr/>
          </p:nvSpPr>
          <p:spPr>
            <a:xfrm>
              <a:off x="8460340" y="-343459"/>
              <a:ext cx="413101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1 место - 150 000 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2 место -100 000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3 место - 75 000 </a:t>
              </a:r>
              <a:endParaRPr lang="ru-RU" dirty="0"/>
            </a:p>
          </p:txBody>
        </p:sp>
      </p:grpSp>
      <p:sp>
        <p:nvSpPr>
          <p:cNvPr id="44" name="Google Shape;62;p13"/>
          <p:cNvSpPr/>
          <p:nvPr/>
        </p:nvSpPr>
        <p:spPr>
          <a:xfrm>
            <a:off x="4194087" y="1338925"/>
            <a:ext cx="4393962" cy="69794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Региональный отбор </a:t>
            </a:r>
          </a:p>
          <a:p>
            <a:pPr algn="ctr" defTabSz="1219170">
              <a:buClr>
                <a:srgbClr val="000000"/>
              </a:buClr>
            </a:pPr>
            <a:r>
              <a:rPr lang="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«Губернаторский учитель» </a:t>
            </a:r>
            <a:endParaRPr sz="16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14812" y="2017402"/>
            <a:ext cx="3998278" cy="468631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20 педагогов – 500 000 рублей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236358" y="1386656"/>
            <a:ext cx="4339345" cy="1393975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309469" y="2467591"/>
            <a:ext cx="42104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учителя ОО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619292" y="1495841"/>
            <a:ext cx="3396323" cy="66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Региональный конкурс </a:t>
            </a: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«Через тернии к звездам»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48612" y="1384014"/>
            <a:ext cx="3269066" cy="4149777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0FD4E84-8B49-40AA-BAC5-719E2AE709E4}"/>
              </a:ext>
            </a:extLst>
          </p:cNvPr>
          <p:cNvSpPr/>
          <p:nvPr/>
        </p:nvSpPr>
        <p:spPr>
          <a:xfrm>
            <a:off x="8775402" y="2149524"/>
            <a:ext cx="3011215" cy="2057151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 algn="ctr" defTabSz="1219170">
              <a:buClr>
                <a:srgbClr val="000000"/>
              </a:buClr>
            </a:pPr>
            <a:endParaRPr lang="ru-RU" sz="1600" kern="0" dirty="0">
              <a:solidFill>
                <a:schemeClr val="tx1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709854" y="4360044"/>
            <a:ext cx="3092530" cy="1231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команды ОО, в составе которых молодые педагоги в возрасте до 35 лет</a:t>
            </a:r>
            <a:endParaRPr lang="ru-RU" sz="12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707471" y="2216018"/>
            <a:ext cx="32889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В каждой  из 3 номинаций возможно участие в трех финансовых категориях с бюджетом проекта: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1 000 000 рублей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500 000 рублей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300 000 рублей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320782" y="2915416"/>
            <a:ext cx="43145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Премии  лучшим учителям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D0FD4E84-8B49-40AA-BAC5-719E2AE709E4}"/>
              </a:ext>
            </a:extLst>
          </p:cNvPr>
          <p:cNvSpPr/>
          <p:nvPr/>
        </p:nvSpPr>
        <p:spPr>
          <a:xfrm>
            <a:off x="4443060" y="3238204"/>
            <a:ext cx="3966746" cy="1144283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1-10 место – 200 000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11 -15 место – 100 000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16-20 место – 60 000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21 – 25 место – 40 000 рублей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4375087" y="4344387"/>
            <a:ext cx="4260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учителя ОО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4247415" y="2912132"/>
            <a:ext cx="4339345" cy="1755582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7119" y="4769494"/>
            <a:ext cx="3089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Проекта «Земский учитель»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4420851" y="5092878"/>
            <a:ext cx="3998278" cy="345216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26 педагогов – 1 000 000 рублей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4288006" y="4751980"/>
            <a:ext cx="4278579" cy="781811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7" name="Равнобедренный треугольник 46">
            <a:extLst>
              <a:ext uri="{FF2B5EF4-FFF2-40B4-BE49-F238E27FC236}">
                <a16:creationId xmlns:a16="http://schemas.microsoft.com/office/drawing/2014/main" id="{5F45C70A-019B-4F18-9B76-F6A124B2AC68}"/>
              </a:ext>
            </a:extLst>
          </p:cNvPr>
          <p:cNvSpPr/>
          <p:nvPr/>
        </p:nvSpPr>
        <p:spPr>
          <a:xfrm rot="10800000">
            <a:off x="1739910" y="5637214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484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E8AD02-DF1F-4E4C-A910-9E5C79773607}"/>
              </a:ext>
            </a:extLst>
          </p:cNvPr>
          <p:cNvSpPr/>
          <p:nvPr/>
        </p:nvSpPr>
        <p:spPr bwMode="auto">
          <a:xfrm>
            <a:off x="42937" y="178027"/>
            <a:ext cx="12258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4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НОРМАТИВНО-ПРАВОВОЕ ОБЕСПЕЧЕНИЕ ПРОВЕДЕНИЯ КОНКУРСОВ </a:t>
            </a:r>
            <a:r>
              <a:rPr lang="ru-RU" sz="2400" b="1" spc="-150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Trebuchet MS"/>
                <a:cs typeface="Trebuchet MS"/>
              </a:rPr>
              <a:t>ИНДИВИДУАЛЬНО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F42F45-4981-44C7-94BF-368F3A6D9F22}"/>
              </a:ext>
            </a:extLst>
          </p:cNvPr>
          <p:cNvSpPr/>
          <p:nvPr/>
        </p:nvSpPr>
        <p:spPr bwMode="auto">
          <a:xfrm>
            <a:off x="-1588" y="795664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AE90C3-E189-421D-B2D9-10CC8778488A}"/>
              </a:ext>
            </a:extLst>
          </p:cNvPr>
          <p:cNvSpPr/>
          <p:nvPr/>
        </p:nvSpPr>
        <p:spPr>
          <a:xfrm>
            <a:off x="4933507" y="976407"/>
            <a:ext cx="71511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Постановление Губернатора Томской области №20 от 21.02.2025  </a:t>
            </a: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«О премиях Губернатора Томской области лучшим педагогическим и руководящим работникам в сфере образования в Томской области, работникам организаций, обеспечивающим реализацию компонентов образовательной программы в форме практической подготовки»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(регламентирует размеры денежных премий региональных этапов Всероссийских конкурсов «Учитель года», «Воспитатель года», «Учитель-дефектолог», «Педагог-психолог», «Мастер года», «За нравственный подвиг учителя», «Сердце отдаю детям», «Наставничество»)</a:t>
            </a:r>
          </a:p>
          <a:p>
            <a:pPr algn="just"/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Постановление Администрации Томской области от 28.07.2025 №343а «Об определении Порядка проведения отбора лиц, имеющих право на получение меры социальной поддержки в виде единовременной денежной выплаты педагогическим работникам областных государственных и муниципальных общеобразовательных организаций в Томской области»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(регламентирует порядок конкурсного отбора «Губернаторский учитель»</a:t>
            </a:r>
          </a:p>
          <a:p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20" y="944508"/>
            <a:ext cx="4283318" cy="290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63" y="3436715"/>
            <a:ext cx="4243051" cy="315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1649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6797379" y="-42708"/>
            <a:ext cx="5394621" cy="153884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ИНФОРМАЦИОННОЕ ОБЕСПЕЧЕНИЕ ПРОВЕДЕНИЯ КОНКУРСОВ</a:t>
            </a:r>
            <a:endParaRPr lang="ru-RU" sz="2800" b="1" spc="-150" dirty="0">
              <a:solidFill>
                <a:srgbClr val="265439"/>
              </a:solidFill>
              <a:latin typeface="Century Gothic"/>
              <a:ea typeface="Trebuchet MS"/>
              <a:cs typeface="Trebuchet MS"/>
              <a:sym typeface="Arial"/>
            </a:endParaRPr>
          </a:p>
        </p:txBody>
      </p:sp>
      <p:pic>
        <p:nvPicPr>
          <p:cNvPr id="1027" name="Picture 3" descr="C:\Users\Вера\Desktop\qr-co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698" y="2109703"/>
            <a:ext cx="2834437" cy="283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9172556" y="2275561"/>
            <a:ext cx="3130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ТОИПКРО 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/>
              </a:rPr>
              <a:t> Деятельность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Symbo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Конкурсы профессионального педагогического мастерства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 flipV="1">
            <a:off x="7346629" y="1529154"/>
            <a:ext cx="4045011" cy="21195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028"/>
            <a:ext cx="6687879" cy="67012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773" y="4646428"/>
            <a:ext cx="1862839" cy="297712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56733" y="5528930"/>
            <a:ext cx="4883100" cy="489098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55575" y="6170429"/>
            <a:ext cx="2428137" cy="230372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5574" y="6397254"/>
            <a:ext cx="6298389" cy="418213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24224" y="4582634"/>
            <a:ext cx="3540642" cy="38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Нормативные документы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47777" y="4795284"/>
            <a:ext cx="308346" cy="0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196566" y="5514141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Шаблоны документов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941564" y="5648696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891662" y="6010827"/>
            <a:ext cx="492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Дополнительные рекомендации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3521802" y="6249745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870435" y="6429630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Контакты координатора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6534698" y="6614296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70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B176C9-6708-4C52-96C0-15CECBE68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3"/>
            <a:ext cx="7870435" cy="6858000"/>
          </a:xfrm>
          <a:prstGeom prst="rect">
            <a:avLst/>
          </a:prstGeom>
        </p:spPr>
      </p:pic>
      <p:sp>
        <p:nvSpPr>
          <p:cNvPr id="47" name="Google Shape;92;p17"/>
          <p:cNvSpPr txBox="1"/>
          <p:nvPr/>
        </p:nvSpPr>
        <p:spPr>
          <a:xfrm>
            <a:off x="7513253" y="-14649"/>
            <a:ext cx="4678747" cy="135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4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ИНФОРМАЦИОННОЕ ОБЕСПЕЧЕНИЕ ПРОВЕДЕНИЯ КОНКУРСОВ</a:t>
            </a:r>
            <a:endParaRPr lang="ru-RU" sz="2400" b="1" spc="-150" dirty="0">
              <a:solidFill>
                <a:srgbClr val="265439"/>
              </a:solidFill>
              <a:latin typeface="Century Gothic"/>
              <a:ea typeface="Trebuchet MS"/>
              <a:cs typeface="Trebuchet MS"/>
              <a:sym typeface="Arial"/>
            </a:endParaRPr>
          </a:p>
        </p:txBody>
      </p:sp>
      <p:pic>
        <p:nvPicPr>
          <p:cNvPr id="1027" name="Picture 3" descr="C:\Users\Вера\Desktop\qr-cod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339" y="1582474"/>
            <a:ext cx="2134286" cy="213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9154083" y="2682434"/>
            <a:ext cx="3130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ТОИПКРО 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/>
              </a:rPr>
              <a:t> Деятельность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Symbo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Конкурсы профессионального педагогического мастерства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 flipV="1">
            <a:off x="7830120" y="1417906"/>
            <a:ext cx="4045011" cy="21195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56733" y="5528930"/>
            <a:ext cx="7189896" cy="489098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55575" y="6170429"/>
            <a:ext cx="2428137" cy="230372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1400" y="6435641"/>
            <a:ext cx="7566026" cy="483030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789700" y="5593746"/>
            <a:ext cx="3540642" cy="38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Нормативные документы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513253" y="5806396"/>
            <a:ext cx="308346" cy="0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42926" y="6096407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Шаблоны документов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687924" y="6230962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065588" y="6437566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Контакты координатора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7810586" y="6652735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423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27984" y="297514"/>
            <a:ext cx="12164016" cy="630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Конкурсы профессионального мастерства, стартовавшие в </a:t>
            </a:r>
            <a:r>
              <a:rPr lang="ru-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январе </a:t>
            </a:r>
            <a:r>
              <a:rPr lang="ru" sz="25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2026 г.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542" y="4040035"/>
            <a:ext cx="392827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Беккер Наталья Владимировна, старший преподаватель центра развития педагогического мастерства ТОИПКРО, </a:t>
            </a:r>
          </a:p>
          <a:p>
            <a:pPr algn="just">
              <a:spcAft>
                <a:spcPts val="1200"/>
              </a:spcAft>
            </a:pP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223/1, +7 (3822) 90-20-34, natalybekke@yandex.ru 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44570"/>
            <a:ext cx="1971147" cy="197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94" y="1344570"/>
            <a:ext cx="1971147" cy="197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55" y="1370448"/>
            <a:ext cx="1945269" cy="194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>
            <a:off x="922902" y="1057303"/>
            <a:ext cx="10239443" cy="2115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V="1">
            <a:off x="3928725" y="1803619"/>
            <a:ext cx="1" cy="4597181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V="1">
            <a:off x="8055057" y="1920577"/>
            <a:ext cx="1" cy="4597181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086710" y="4201188"/>
            <a:ext cx="41052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Хоменко Ольга Николаевна, эксперт центра развития кадрового потенциала образовательных систем ТОИПКРО, </a:t>
            </a: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204, +7 (3822) 90-20-47, hon@toipkro.ru.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08490" y="4062689"/>
            <a:ext cx="39185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Макаревич Наталья Юрьевна, заведующий центром психолого-педагогического сопровождения детства ТОИПКРО, </a:t>
            </a: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225, +7 (3822) 90-20-40, mny@toipkro.ru</a:t>
            </a:r>
            <a:endParaRPr lang="ru-RU" sz="200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97" y="1344570"/>
            <a:ext cx="1535288" cy="1535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605" y="1344570"/>
            <a:ext cx="1582479" cy="1582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418" y="1285956"/>
            <a:ext cx="1520456" cy="1520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9EC32-88AD-4EEF-9389-AFB58D0C47C4}"/>
              </a:ext>
            </a:extLst>
          </p:cNvPr>
          <p:cNvSpPr txBox="1"/>
          <p:nvPr/>
        </p:nvSpPr>
        <p:spPr>
          <a:xfrm>
            <a:off x="3947818" y="3399895"/>
            <a:ext cx="44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 </a:t>
            </a:r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  <a:cs typeface="Arial"/>
              </a:rPr>
              <a:t>окончен </a:t>
            </a:r>
          </a:p>
          <a:p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  <a:cs typeface="Arial"/>
              </a:rPr>
              <a:t>15.02.2026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3E97AE-0A11-409D-8E8B-FF7DDB400950}"/>
              </a:ext>
            </a:extLst>
          </p:cNvPr>
          <p:cNvSpPr/>
          <p:nvPr/>
        </p:nvSpPr>
        <p:spPr>
          <a:xfrm>
            <a:off x="3106940" y="628174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55 заявок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BBA889-8FA9-455A-A859-AF131481CB58}"/>
              </a:ext>
            </a:extLst>
          </p:cNvPr>
          <p:cNvSpPr/>
          <p:nvPr/>
        </p:nvSpPr>
        <p:spPr>
          <a:xfrm>
            <a:off x="7234241" y="624183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6 заявок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1ED28E-B310-49BE-B30B-EB8CC1A82CDA}"/>
              </a:ext>
            </a:extLst>
          </p:cNvPr>
          <p:cNvSpPr txBox="1"/>
          <p:nvPr/>
        </p:nvSpPr>
        <p:spPr>
          <a:xfrm>
            <a:off x="8129711" y="3424867"/>
            <a:ext cx="44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15.04.2026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A1BDD7-E850-4463-B78D-A60675209175}"/>
              </a:ext>
            </a:extLst>
          </p:cNvPr>
          <p:cNvSpPr txBox="1"/>
          <p:nvPr/>
        </p:nvSpPr>
        <p:spPr>
          <a:xfrm>
            <a:off x="96331" y="3367027"/>
            <a:ext cx="3525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31.03.2026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5B16619-2FD4-4C1C-A721-E5F94A1019CA}"/>
              </a:ext>
            </a:extLst>
          </p:cNvPr>
          <p:cNvSpPr/>
          <p:nvPr/>
        </p:nvSpPr>
        <p:spPr>
          <a:xfrm>
            <a:off x="-86123" y="6299719"/>
            <a:ext cx="4183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45 предварительных заявок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32959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1454</Words>
  <Application>Microsoft Office PowerPoint</Application>
  <PresentationFormat>Широкоэкранный</PresentationFormat>
  <Paragraphs>299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Microsoft YaHei</vt:lpstr>
      <vt:lpstr>SimSun</vt:lpstr>
      <vt:lpstr>Arial</vt:lpstr>
      <vt:lpstr>Calibri</vt:lpstr>
      <vt:lpstr>Calibri Light</vt:lpstr>
      <vt:lpstr>Century Gothic</vt:lpstr>
      <vt:lpstr>PT Sans</vt:lpstr>
      <vt:lpstr>Symbol</vt:lpstr>
      <vt:lpstr>Times New Roman</vt:lpstr>
      <vt:lpstr>Trebuchet MS</vt:lpstr>
      <vt:lpstr>Wingdings</vt:lpstr>
      <vt:lpstr>Simple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Слушатель</dc:creator>
  <cp:lastModifiedBy>Кущ Ирина Юрьевна</cp:lastModifiedBy>
  <cp:revision>133</cp:revision>
  <cp:lastPrinted>2026-02-25T03:14:54Z</cp:lastPrinted>
  <dcterms:created xsi:type="dcterms:W3CDTF">2025-09-21T12:25:51Z</dcterms:created>
  <dcterms:modified xsi:type="dcterms:W3CDTF">2026-02-25T05:50:50Z</dcterms:modified>
</cp:coreProperties>
</file>