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5" r:id="rId3"/>
  </p:sldMasterIdLst>
  <p:notesMasterIdLst>
    <p:notesMasterId r:id="rId49"/>
  </p:notesMasterIdLst>
  <p:sldIdLst>
    <p:sldId id="282" r:id="rId4"/>
    <p:sldId id="291" r:id="rId5"/>
    <p:sldId id="294" r:id="rId6"/>
    <p:sldId id="293" r:id="rId7"/>
    <p:sldId id="295" r:id="rId8"/>
    <p:sldId id="296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292" r:id="rId21"/>
    <p:sldId id="310" r:id="rId22"/>
    <p:sldId id="309" r:id="rId23"/>
    <p:sldId id="311" r:id="rId24"/>
    <p:sldId id="258" r:id="rId25"/>
    <p:sldId id="283" r:id="rId26"/>
    <p:sldId id="284" r:id="rId27"/>
    <p:sldId id="259" r:id="rId28"/>
    <p:sldId id="261" r:id="rId29"/>
    <p:sldId id="262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286" r:id="rId45"/>
    <p:sldId id="287" r:id="rId46"/>
    <p:sldId id="288" r:id="rId47"/>
    <p:sldId id="289" r:id="rId4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780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D6720-37CD-4BC8-911E-79585DC85259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10828-BD52-4BEB-A558-91A2CD0F6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806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заголовка </a:t>
            </a:r>
            <a:r>
              <a:rPr lang="en-US" sz="1100" dirty="0">
                <a:solidFill>
                  <a:schemeClr val="tx1"/>
                </a:solidFill>
              </a:rPr>
              <a:t>TomskObl2104</a:t>
            </a:r>
            <a:endParaRPr lang="ru-RU" sz="1100" dirty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подзаголовка: </a:t>
            </a:r>
            <a:r>
              <a:rPr lang="en-US" sz="1100" dirty="0">
                <a:solidFill>
                  <a:schemeClr val="tx1"/>
                </a:solidFill>
              </a:rPr>
              <a:t>Century Gothic</a:t>
            </a:r>
            <a:endParaRPr lang="ru-RU" sz="11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0322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10828-BD52-4BEB-A558-91A2CD0F6A6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506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dc0d36c7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dc0d36c7f_1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762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rtl="0"/>
            <a:endParaRPr sz="2400" kern="1200">
              <a:solidFill>
                <a:srgbClr val="000000"/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67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728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49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20"/>
            <a:ext cx="12191764" cy="685761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6734" y="20"/>
            <a:ext cx="8105013" cy="68576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1"/>
            <a:ext cx="12191747" cy="685761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20193" y="6339167"/>
            <a:ext cx="122555" cy="18280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01592" y="251425"/>
            <a:ext cx="832443" cy="69677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3348" y="2847517"/>
            <a:ext cx="5385181" cy="1204291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223" y="4186695"/>
            <a:ext cx="5346827" cy="207352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0912" y="1556816"/>
            <a:ext cx="5451475" cy="10633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3347" y="116613"/>
            <a:ext cx="10368027" cy="56067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3349" y="765531"/>
            <a:ext cx="5469001" cy="6585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9375" y="880619"/>
            <a:ext cx="457200" cy="4572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82556" y="5771299"/>
            <a:ext cx="1034008" cy="87758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28844" y="776263"/>
            <a:ext cx="5119751" cy="527100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86727" y="893064"/>
            <a:ext cx="1684020" cy="376427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42148" y="893064"/>
            <a:ext cx="2252472" cy="376427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701537" y="987426"/>
            <a:ext cx="3466465" cy="1577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kern="1200">
              <a:solidFill>
                <a:srgbClr val="000000">
                  <a:tint val="75000"/>
                </a:srgb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 kern="1200">
                <a:solidFill>
                  <a:srgbClr val="000000">
                    <a:tint val="75000"/>
                  </a:srgbClr>
                </a:solidFill>
                <a:latin typeface="Century Gothic"/>
                <a:ea typeface="+mn-ea"/>
                <a:cs typeface="+mn-cs"/>
              </a:rPr>
              <a:pPr rtl="0"/>
              <a:t>11/14/2025</a:t>
            </a:fld>
            <a:endParaRPr lang="en-US" kern="1200">
              <a:solidFill>
                <a:srgbClr val="000000">
                  <a:tint val="75000"/>
                </a:srgb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24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24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34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562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rtl="0"/>
            <a:endParaRPr sz="2400" kern="1200">
              <a:solidFill>
                <a:srgbClr val="000000"/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80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948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77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20"/>
            <a:ext cx="12191764" cy="685761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6734" y="20"/>
            <a:ext cx="8105013" cy="68576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1"/>
            <a:ext cx="12191747" cy="685761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20193" y="6339167"/>
            <a:ext cx="122555" cy="18280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01592" y="251425"/>
            <a:ext cx="832443" cy="69677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3348" y="2847517"/>
            <a:ext cx="5385181" cy="1204291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223" y="4186695"/>
            <a:ext cx="5346827" cy="207352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0912" y="1556816"/>
            <a:ext cx="5451475" cy="10633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3347" y="116613"/>
            <a:ext cx="10368027" cy="56067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3349" y="765531"/>
            <a:ext cx="5469001" cy="6585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9375" y="880619"/>
            <a:ext cx="457200" cy="4572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82556" y="5771299"/>
            <a:ext cx="1034008" cy="87758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28844" y="776263"/>
            <a:ext cx="5119751" cy="527100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86727" y="893064"/>
            <a:ext cx="1684020" cy="376427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42148" y="893064"/>
            <a:ext cx="2252472" cy="376427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701537" y="987426"/>
            <a:ext cx="3466465" cy="1577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kern="1200">
              <a:solidFill>
                <a:srgbClr val="000000">
                  <a:tint val="75000"/>
                </a:srgb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 kern="1200">
                <a:solidFill>
                  <a:srgbClr val="000000">
                    <a:tint val="75000"/>
                  </a:srgbClr>
                </a:solidFill>
                <a:latin typeface="Century Gothic"/>
                <a:ea typeface="+mn-ea"/>
                <a:cs typeface="+mn-cs"/>
              </a:rPr>
              <a:pPr rtl="0"/>
              <a:t>11/14/2025</a:t>
            </a:fld>
            <a:endParaRPr lang="en-US" kern="1200">
              <a:solidFill>
                <a:srgbClr val="000000">
                  <a:tint val="75000"/>
                </a:srgb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87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EB76A0C-A9C4-EDF9-C116-B7496F5A2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0527832-734E-5B55-B5A4-1D766D828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16FE49E-CFF2-63D5-1524-BC290560D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3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5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232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76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4538" y="244551"/>
            <a:ext cx="10404576" cy="1380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4538" y="2033778"/>
            <a:ext cx="6231255" cy="2987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rtl="0"/>
            <a:fld id="{00000000-1234-1234-1234-123412341234}" type="slidenum">
              <a:rPr lang="ru" kern="1200" smtClean="0">
                <a:solidFill>
                  <a:srgbClr val="595959"/>
                </a:solidFill>
                <a:latin typeface="Century Gothic"/>
                <a:ea typeface="+mn-ea"/>
                <a:cs typeface="+mn-cs"/>
              </a:rPr>
              <a:pPr rtl="0"/>
              <a:t>‹#›</a:t>
            </a:fld>
            <a:endParaRPr lang="ru" kern="1200">
              <a:solidFill>
                <a:srgbClr val="595959"/>
              </a:solidFill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807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rtl="0"/>
            <a:fld id="{00000000-1234-1234-1234-123412341234}" type="slidenum">
              <a:rPr lang="ru" kern="1200" smtClean="0">
                <a:solidFill>
                  <a:srgbClr val="595959"/>
                </a:solidFill>
                <a:latin typeface="Century Gothic"/>
                <a:ea typeface="+mn-ea"/>
                <a:cs typeface="+mn-cs"/>
              </a:rPr>
              <a:pPr rtl="0"/>
              <a:t>‹#›</a:t>
            </a:fld>
            <a:endParaRPr lang="ru" kern="1200">
              <a:solidFill>
                <a:srgbClr val="595959"/>
              </a:solidFill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4226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mailto:kem@toipkro.ru" TargetMode="Externa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275" y="5452278"/>
            <a:ext cx="12020261" cy="123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rtl="0">
              <a:buClr>
                <a:srgbClr val="000000"/>
              </a:buClr>
            </a:pPr>
            <a:endParaRPr lang="ru-RU" sz="1867">
              <a:solidFill>
                <a:srgbClr val="FFFFFF"/>
              </a:solidFill>
              <a:sym typeface="Arial"/>
            </a:endParaRPr>
          </a:p>
        </p:txBody>
      </p:sp>
      <p:pic>
        <p:nvPicPr>
          <p:cNvPr id="55" name="Google Shape;55;p13" title="gerb_monochr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07" y="130599"/>
            <a:ext cx="839999" cy="8174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76887" y="455311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1219170" rtl="0">
              <a:buClr>
                <a:srgbClr val="000000"/>
              </a:buClr>
            </a:pPr>
            <a:endParaRPr lang="ru-RU" sz="3200" b="1" dirty="0">
              <a:solidFill>
                <a:srgbClr val="FFFFFF"/>
              </a:solidFill>
              <a:latin typeface="Century Gothic" panose="020B0502020202020204" pitchFamily="34" charset="0"/>
              <a:ea typeface="PT Sans"/>
              <a:cs typeface="PT Sans"/>
              <a:sym typeface="Arial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5CFD7A9F-AF8A-4B0D-AF0A-D20611D2DAD2}"/>
              </a:ext>
            </a:extLst>
          </p:cNvPr>
          <p:cNvSpPr txBox="1">
            <a:spLocks/>
          </p:cNvSpPr>
          <p:nvPr/>
        </p:nvSpPr>
        <p:spPr>
          <a:xfrm>
            <a:off x="225407" y="2041022"/>
            <a:ext cx="9003943" cy="179185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000" b="1" dirty="0">
                <a:solidFill>
                  <a:prstClr val="white"/>
                </a:solidFill>
                <a:latin typeface="TomskObl2104" pitchFamily="50" charset="0"/>
              </a:rPr>
              <a:t>Установочный семинар к региональному конкурсу </a:t>
            </a:r>
          </a:p>
          <a:p>
            <a:pPr>
              <a:defRPr/>
            </a:pPr>
            <a:r>
              <a:rPr lang="ru-RU" sz="4000" b="1" dirty="0">
                <a:solidFill>
                  <a:prstClr val="white"/>
                </a:solidFill>
                <a:latin typeface="TomskObl2104" pitchFamily="50" charset="0"/>
              </a:rPr>
              <a:t>«Через тернии к звездам»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5407" y="5616661"/>
            <a:ext cx="96342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219170" rtl="0">
              <a:buClr>
                <a:srgbClr val="000000"/>
              </a:buClr>
              <a:defRPr/>
            </a:pPr>
            <a:r>
              <a:rPr lang="ru-RU" sz="2400" b="1" dirty="0">
                <a:latin typeface="Gerbera" panose="02000500000000000000" pitchFamily="50" charset="-52"/>
                <a:ea typeface="PT Sans"/>
                <a:cs typeface="PT Sans"/>
                <a:sym typeface="Arial"/>
              </a:rPr>
              <a:t>Диденко Вера Валентиновна</a:t>
            </a:r>
            <a:endParaRPr lang="ru-RU" b="1" dirty="0">
              <a:latin typeface="Century Gothic" panose="020B0502020202020204" pitchFamily="34" charset="0"/>
              <a:ea typeface="PT Sans"/>
              <a:cs typeface="PT Sans"/>
              <a:sym typeface="Arial"/>
            </a:endParaRPr>
          </a:p>
          <a:p>
            <a:pPr algn="l" defTabSz="1219170" rtl="0">
              <a:buClr>
                <a:srgbClr val="000000"/>
              </a:buClr>
              <a:defRPr/>
            </a:pPr>
            <a:r>
              <a:rPr lang="ru-RU" dirty="0">
                <a:latin typeface="Gerbera" panose="02000500000000000000" pitchFamily="50" charset="-52"/>
                <a:ea typeface="PT Sans"/>
                <a:cs typeface="PT Sans"/>
                <a:sym typeface="Arial"/>
              </a:rPr>
              <a:t>заведующий центром развития кадрового потенциала образовательных систем ТОИПКРО</a:t>
            </a:r>
          </a:p>
        </p:txBody>
      </p:sp>
      <p:pic>
        <p:nvPicPr>
          <p:cNvPr id="10" name="Рисунок 9" descr="Лого ТОИПКРО.png">
            <a:extLst>
              <a:ext uri="{FF2B5EF4-FFF2-40B4-BE49-F238E27FC236}">
                <a16:creationId xmlns:a16="http://schemas.microsoft.com/office/drawing/2014/main" xmlns="" id="{CCF0F4A5-4C6D-48F8-9E25-EF9ED82959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</a:blip>
          <a:stretch>
            <a:fillRect/>
          </a:stretch>
        </p:blipFill>
        <p:spPr>
          <a:xfrm>
            <a:off x="11049000" y="117038"/>
            <a:ext cx="901865" cy="90186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15DE3E0-16E1-4C23-B4E5-1DD67FB8F334}"/>
              </a:ext>
            </a:extLst>
          </p:cNvPr>
          <p:cNvSpPr/>
          <p:nvPr/>
        </p:nvSpPr>
        <p:spPr>
          <a:xfrm>
            <a:off x="1474560" y="117038"/>
            <a:ext cx="9070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ru-RU" kern="1200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  <a:cs typeface="+mn-cs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752775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143000" y="76200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 внесении изменений или замечаниях</a:t>
            </a:r>
            <a:endParaRPr lang="ru-RU" sz="32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952500" y="1066800"/>
            <a:ext cx="10896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 smtClean="0">
                <a:latin typeface="Century Gothic" panose="020B0502020202020204" pitchFamily="34" charset="0"/>
              </a:rPr>
              <a:t>Внесение изменений </a:t>
            </a:r>
            <a:r>
              <a:rPr lang="ru-RU" sz="2400" dirty="0" smtClean="0">
                <a:latin typeface="Century Gothic" panose="020B0502020202020204" pitchFamily="34" charset="0"/>
              </a:rPr>
              <a:t>в заявку осуществляется путем формирования участником отбора в системе «Электронный бюджет» в электронной форме </a:t>
            </a:r>
            <a:r>
              <a:rPr lang="ru-RU" sz="2400" b="1" dirty="0" smtClean="0">
                <a:latin typeface="Century Gothic" panose="020B0502020202020204" pitchFamily="34" charset="0"/>
              </a:rPr>
              <a:t>уведомления об отзыве заявки на доработку </a:t>
            </a:r>
            <a:r>
              <a:rPr lang="ru-RU" sz="2400" dirty="0" smtClean="0">
                <a:latin typeface="Century Gothic" panose="020B0502020202020204" pitchFamily="34" charset="0"/>
              </a:rPr>
              <a:t>и последующего формирования новой заявки.</a:t>
            </a:r>
            <a:endParaRPr lang="ru-RU" sz="2400" dirty="0"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0" y="3393440"/>
            <a:ext cx="103251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Century Gothic" panose="020B0502020202020204" pitchFamily="34" charset="0"/>
              </a:rPr>
              <a:t>При наличии замечаний </a:t>
            </a:r>
            <a:r>
              <a:rPr lang="ru-RU" sz="2400" dirty="0" smtClean="0">
                <a:latin typeface="Century Gothic" panose="020B0502020202020204" pitchFamily="34" charset="0"/>
              </a:rPr>
              <a:t>к заявкам уполномоченная организация направляет участникам отбора в системе «Электронный бюджет» перечень замечаний с указанием срока устранения замечаний, который </a:t>
            </a:r>
            <a:r>
              <a:rPr lang="ru-RU" sz="2400" b="1" dirty="0" smtClean="0">
                <a:latin typeface="Century Gothic" panose="020B0502020202020204" pitchFamily="34" charset="0"/>
              </a:rPr>
              <a:t>не</a:t>
            </a:r>
            <a:r>
              <a:rPr lang="ru-RU" sz="2400" dirty="0" smtClean="0">
                <a:latin typeface="Century Gothic" panose="020B0502020202020204" pitchFamily="34" charset="0"/>
              </a:rPr>
              <a:t> может быть </a:t>
            </a:r>
            <a:r>
              <a:rPr lang="ru-RU" sz="2400" b="1" dirty="0" smtClean="0">
                <a:latin typeface="Century Gothic" panose="020B0502020202020204" pitchFamily="34" charset="0"/>
              </a:rPr>
              <a:t>более двух рабочих дней </a:t>
            </a:r>
            <a:r>
              <a:rPr lang="ru-RU" sz="2400" dirty="0" smtClean="0">
                <a:latin typeface="Century Gothic" panose="020B0502020202020204" pitchFamily="34" charset="0"/>
              </a:rPr>
              <a:t>с даты направления замечаний участнику отбора.</a:t>
            </a:r>
            <a:endParaRPr lang="ru-RU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3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143000" y="76200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Основания для отклонения</a:t>
            </a:r>
            <a:endParaRPr lang="ru-RU" sz="32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914400" y="762000"/>
            <a:ext cx="10896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 smtClean="0">
                <a:latin typeface="Century Gothic" panose="020B0502020202020204" pitchFamily="34" charset="0"/>
              </a:rPr>
              <a:t>1) несоответствие участника отбора категориям и требованиям, указанным в пунктах 10, 13 Порядка;</a:t>
            </a:r>
          </a:p>
          <a:p>
            <a:pPr algn="just">
              <a:spcAft>
                <a:spcPts val="1200"/>
              </a:spcAft>
            </a:pPr>
            <a:r>
              <a:rPr lang="ru-RU" sz="2400" dirty="0" smtClean="0">
                <a:latin typeface="Century Gothic" panose="020B0502020202020204" pitchFamily="34" charset="0"/>
              </a:rPr>
              <a:t>2) непредставление (представление не в полном объеме) участником отбора документов, предусмотренных пунктом 14 настоящего Порядка, указанных в объявлении;</a:t>
            </a:r>
          </a:p>
          <a:p>
            <a:pPr algn="just">
              <a:spcAft>
                <a:spcPts val="1200"/>
              </a:spcAft>
            </a:pPr>
            <a:r>
              <a:rPr lang="ru-RU" sz="2400" dirty="0" smtClean="0">
                <a:latin typeface="Century Gothic" panose="020B0502020202020204" pitchFamily="34" charset="0"/>
              </a:rPr>
              <a:t>3) несоответствие представленных участником отбора заявки и (или) документов, предусмотренных пунктом 14 Порядка, требованиям, установленным в объявлении;</a:t>
            </a:r>
          </a:p>
          <a:p>
            <a:pPr algn="just">
              <a:spcAft>
                <a:spcPts val="1200"/>
              </a:spcAft>
            </a:pPr>
            <a:r>
              <a:rPr lang="ru-RU" sz="2400" dirty="0" smtClean="0">
                <a:latin typeface="Century Gothic" panose="020B0502020202020204" pitchFamily="34" charset="0"/>
              </a:rPr>
              <a:t>4) недостоверность информации, содержащейся в документах, представленных участником отбора в целях подтверждения соответствия требованиям, установленным пунктом 13 Порядка;</a:t>
            </a:r>
          </a:p>
          <a:p>
            <a:pPr algn="just">
              <a:spcAft>
                <a:spcPts val="1200"/>
              </a:spcAft>
            </a:pPr>
            <a:r>
              <a:rPr lang="ru-RU" sz="2400" dirty="0" smtClean="0">
                <a:latin typeface="Century Gothic" panose="020B0502020202020204" pitchFamily="34" charset="0"/>
              </a:rPr>
              <a:t>5) подача участником отбора заявки после даты и (или) времени, определенных для подачи заявок в объявлении.</a:t>
            </a:r>
          </a:p>
        </p:txBody>
      </p:sp>
    </p:spTree>
    <p:extLst>
      <p:ext uri="{BB962C8B-B14F-4D97-AF65-F5344CB8AC3E}">
        <p14:creationId xmlns:p14="http://schemas.microsoft.com/office/powerpoint/2010/main" val="3917024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5647055" y="1277694"/>
            <a:ext cx="143510" cy="5427906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3429000" y="152400"/>
            <a:ext cx="5638800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ЭТАПЫ КОНКУРСНОГО ОТБОРА</a:t>
            </a:r>
            <a:endParaRPr lang="ru-RU" sz="32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1681480" y="624810"/>
            <a:ext cx="228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3200" b="1" dirty="0" smtClean="0">
                <a:latin typeface="Century Gothic" panose="020B0502020202020204" pitchFamily="34" charset="0"/>
              </a:rPr>
              <a:t>заочный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8559800" y="682759"/>
            <a:ext cx="228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3200" b="1" dirty="0" smtClean="0">
                <a:latin typeface="Century Gothic" panose="020B0502020202020204" pitchFamily="34" charset="0"/>
              </a:rPr>
              <a:t>очный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6720" y="1371600"/>
            <a:ext cx="4683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entury Gothic" panose="020B0502020202020204" pitchFamily="34" charset="0"/>
              </a:rPr>
              <a:t>Оценивается комиссией заочного этапа в каждой номинации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9100" y="2183735"/>
            <a:ext cx="4947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entury Gothic" panose="020B0502020202020204" pitchFamily="34" charset="0"/>
              </a:rPr>
              <a:t>Ранжирование заявок в каждой номинации в каждой финансовой категории по мере уменьшения баллов и очередности поступления заявок в случае равенства баллов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4810" y="3860335"/>
            <a:ext cx="4993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entury Gothic" panose="020B0502020202020204" pitchFamily="34" charset="0"/>
              </a:rPr>
              <a:t>Заявки, набравшие по результатам оценки </a:t>
            </a:r>
            <a:r>
              <a:rPr lang="ru-RU" sz="2000" b="1" dirty="0" smtClean="0">
                <a:latin typeface="Century Gothic" panose="020B0502020202020204" pitchFamily="34" charset="0"/>
              </a:rPr>
              <a:t>не менее 50 баллов из 100</a:t>
            </a:r>
            <a:r>
              <a:rPr lang="ru-RU" sz="2000" dirty="0" smtClean="0">
                <a:latin typeface="Century Gothic" panose="020B0502020202020204" pitchFamily="34" charset="0"/>
              </a:rPr>
              <a:t>, допускаются к очному этапу отбора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193040" y="1397000"/>
            <a:ext cx="233680" cy="3092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185420" y="2281477"/>
            <a:ext cx="233680" cy="3092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181610" y="3912518"/>
            <a:ext cx="233680" cy="3092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6890" y="4977150"/>
            <a:ext cx="482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entury Gothic" panose="020B0502020202020204" pitchFamily="34" charset="0"/>
              </a:rPr>
              <a:t>Уведомляем </a:t>
            </a:r>
            <a:r>
              <a:rPr lang="ru-RU" sz="2000" dirty="0">
                <a:latin typeface="Century Gothic" panose="020B0502020202020204" pitchFamily="34" charset="0"/>
              </a:rPr>
              <a:t>участников </a:t>
            </a:r>
            <a:r>
              <a:rPr lang="ru-RU" sz="2000" dirty="0" smtClean="0">
                <a:latin typeface="Century Gothic" panose="020B0502020202020204" pitchFamily="34" charset="0"/>
              </a:rPr>
              <a:t>отбора очного этапа не </a:t>
            </a:r>
            <a:r>
              <a:rPr lang="ru-RU" sz="2000" dirty="0">
                <a:latin typeface="Century Gothic" panose="020B0502020202020204" pitchFamily="34" charset="0"/>
              </a:rPr>
              <a:t>позднее чем за 3 рабочих дня до даты проведения публичной защиты письменно </a:t>
            </a:r>
            <a:r>
              <a:rPr lang="ru-RU" sz="2000" dirty="0" smtClean="0">
                <a:latin typeface="Century Gothic" panose="020B0502020202020204" pitchFamily="34" charset="0"/>
              </a:rPr>
              <a:t>(посредством электронной почты </a:t>
            </a:r>
            <a:r>
              <a:rPr lang="ru-RU" sz="2000" b="1" dirty="0" smtClean="0">
                <a:latin typeface="Century Gothic" panose="020B0502020202020204" pitchFamily="34" charset="0"/>
              </a:rPr>
              <a:t>на адрес, указанный в заявке</a:t>
            </a:r>
            <a:r>
              <a:rPr lang="ru-RU" sz="2000" dirty="0" smtClean="0">
                <a:latin typeface="Century Gothic" panose="020B0502020202020204" pitchFamily="34" charset="0"/>
              </a:rPr>
              <a:t>)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161290" y="5085507"/>
            <a:ext cx="233680" cy="3092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63481" y="1265814"/>
            <a:ext cx="5715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entury Gothic" panose="020B0502020202020204" pitchFamily="34" charset="0"/>
              </a:rPr>
              <a:t>Заявки</a:t>
            </a:r>
            <a:r>
              <a:rPr lang="ru-RU" sz="2000" dirty="0">
                <a:latin typeface="Century Gothic" panose="020B0502020202020204" pitchFamily="34" charset="0"/>
              </a:rPr>
              <a:t>, набравшие одинаковое количество баллов, ранжируются по дате подачи в порядке очередности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07443" y="2310878"/>
            <a:ext cx="56270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entury Gothic" panose="020B0502020202020204" pitchFamily="34" charset="0"/>
              </a:rPr>
              <a:t>К</a:t>
            </a:r>
            <a:r>
              <a:rPr lang="ru-RU" sz="2000" dirty="0" smtClean="0">
                <a:latin typeface="Century Gothic" panose="020B0502020202020204" pitchFamily="34" charset="0"/>
              </a:rPr>
              <a:t>омиссия </a:t>
            </a:r>
            <a:r>
              <a:rPr lang="ru-RU" sz="2000" dirty="0">
                <a:latin typeface="Century Gothic" panose="020B0502020202020204" pitchFamily="34" charset="0"/>
              </a:rPr>
              <a:t>очного этапа определяет победителя в каждой номинации, в каждой финансовой категории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019800" y="1397000"/>
            <a:ext cx="236220" cy="3196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6019800" y="2436114"/>
            <a:ext cx="236220" cy="3196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32843" y="3283761"/>
            <a:ext cx="55212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latin typeface="Century Gothic" panose="020B0502020202020204" pitchFamily="34" charset="0"/>
              </a:rPr>
              <a:t>Б</a:t>
            </a:r>
            <a:r>
              <a:rPr lang="ru-RU" sz="2000" dirty="0" smtClean="0">
                <a:latin typeface="Century Gothic" panose="020B0502020202020204" pitchFamily="34" charset="0"/>
              </a:rPr>
              <a:t>аллы </a:t>
            </a:r>
            <a:r>
              <a:rPr lang="ru-RU" sz="2000" dirty="0">
                <a:latin typeface="Century Gothic" panose="020B0502020202020204" pitchFamily="34" charset="0"/>
              </a:rPr>
              <a:t>заочного и очного этапов отбора не </a:t>
            </a:r>
            <a:r>
              <a:rPr lang="ru-RU" sz="2000" dirty="0" smtClean="0">
                <a:latin typeface="Century Gothic" panose="020B0502020202020204" pitchFamily="34" charset="0"/>
              </a:rPr>
              <a:t>суммируются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6015672" y="3363768"/>
            <a:ext cx="236220" cy="3196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77000" y="4065234"/>
            <a:ext cx="5715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latin typeface="Century Gothic" panose="020B0502020202020204" pitchFamily="34" charset="0"/>
              </a:rPr>
              <a:t>П</a:t>
            </a:r>
            <a:r>
              <a:rPr lang="ru-RU" sz="2000" dirty="0" smtClean="0">
                <a:latin typeface="Century Gothic" panose="020B0502020202020204" pitchFamily="34" charset="0"/>
              </a:rPr>
              <a:t>обедителем </a:t>
            </a:r>
            <a:r>
              <a:rPr lang="ru-RU" sz="2000" dirty="0">
                <a:latin typeface="Century Gothic" panose="020B0502020202020204" pitchFamily="34" charset="0"/>
              </a:rPr>
              <a:t>отбора в каждой номинации в каждой финансовой категории признается участник отбора, заявка которого по итогам рассмотрения в форме публичной защиты проектов участников отбора набрала наибольшее количество баллов в заявленных участником отбора номинации и финансовой </a:t>
            </a:r>
            <a:r>
              <a:rPr lang="ru-RU" sz="2000" dirty="0" smtClean="0">
                <a:latin typeface="Century Gothic" panose="020B0502020202020204" pitchFamily="34" charset="0"/>
              </a:rPr>
              <a:t>категории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21" name="Нашивка 20"/>
          <p:cNvSpPr/>
          <p:nvPr/>
        </p:nvSpPr>
        <p:spPr>
          <a:xfrm>
            <a:off x="6015672" y="4088306"/>
            <a:ext cx="236220" cy="3196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69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838200" y="-52823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Возможные направления расходов (п.37)</a:t>
            </a:r>
            <a:endParaRPr lang="ru-RU" sz="32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807720" y="533400"/>
            <a:ext cx="1138428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1) оплата услуг (работ), связанных с: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экспертизой мероприятий, результатов проекта и учебно-методических материалов;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организацией и проведением мероприятий;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2) оплата труда лиц из числа команды педагогических работников;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3) командировочные расходы лиц из числа команды педагогических работников;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4) повышение квалификации лиц из числа команды педагогических работников;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5) транспортные расходы на выездные мероприятия, предусмотренные проектом;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6) оплата расходов на материально-техническое обеспечение реализации проекта (приобретение оборудования, мебели, расходных материалов, программного обеспечения);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7) оплата полиграфических услуг;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8) оплата расходов на информационное сопровождение реализации проекта;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9) арендная плата за пользование имуществом (за исключением земельных участков и других обособленных природных объектов);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10) расходы на приобретение средств, нематериальных активов, материальных запасов, необходимых для реализации целей и задач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117021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838200" y="-52823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Возможные направления расходов (п.37)</a:t>
            </a:r>
            <a:endParaRPr lang="ru-RU" sz="32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807720" y="533400"/>
            <a:ext cx="1138428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1) оплата услуг (работ), связанных с: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экспертизой мероприятий, результатов проекта и учебно-методических материалов;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организацией и проведением мероприятий;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2) оплата труда лиц из числа команды педагогических работников;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3) командировочные расходы лиц из числа команды педагогических работников;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4) повышение квалификации лиц из числа команды педагогических работников;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5) транспортные расходы на выездные мероприятия, предусмотренные проектом;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6) оплата расходов на материально-техническое обеспечение реализации проекта (приобретение оборудования, мебели, расходных материалов, программного обеспечения);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7) оплата полиграфических услуг;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8) оплата расходов на информационное сопровождение реализации проекта;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9) арендная плата за пользование имуществом (за исключением земельных участков и других обособленных природных объектов);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Century Gothic" panose="020B0502020202020204" pitchFamily="34" charset="0"/>
              </a:rPr>
              <a:t>10) расходы на приобретение средств, нематериальных активов, материальных запасов, необходимых для реализации целей и задач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2511425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838200" y="-52823"/>
            <a:ext cx="11578682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Нельзя включать направления расходов (п.33 (5))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914400"/>
            <a:ext cx="10668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Century Gothic" panose="020B0502020202020204" pitchFamily="34" charset="0"/>
              </a:rPr>
              <a:t>расходы, финансируемые за счет средств субсидий на финансовое обеспечение выполнения государственного задания и муниципального задания на оказание услуг (выполнение работ);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Century Gothic" panose="020B0502020202020204" pitchFamily="34" charset="0"/>
              </a:rPr>
              <a:t>расходы, непосредственно не связанные с реализацией проекта;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Century Gothic" panose="020B0502020202020204" pitchFamily="34" charset="0"/>
              </a:rPr>
              <a:t>расходы на приобретение недвижимого имущества;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Century Gothic" panose="020B0502020202020204" pitchFamily="34" charset="0"/>
              </a:rPr>
              <a:t>погашение задолженности образовательной организации;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Century Gothic" panose="020B0502020202020204" pitchFamily="34" charset="0"/>
              </a:rPr>
              <a:t>уплату штрафов, пеней.</a:t>
            </a:r>
            <a:endParaRPr lang="ru-RU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495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838200" y="-52823"/>
            <a:ext cx="11578682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Характеристики предоставления гранта (п.47)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685800"/>
            <a:ext cx="11049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200" dirty="0" smtClean="0">
                <a:latin typeface="Century Gothic" panose="020B0502020202020204" pitchFamily="34" charset="0"/>
              </a:rPr>
              <a:t>1) количество новых образовательных программ, методических продуктов, разработанных и внедренных в рамках реализации проекта на территории Томской области;</a:t>
            </a:r>
          </a:p>
          <a:p>
            <a:pPr algn="just">
              <a:spcAft>
                <a:spcPts val="1200"/>
              </a:spcAft>
            </a:pPr>
            <a:r>
              <a:rPr lang="ru-RU" sz="2200" dirty="0" smtClean="0">
                <a:latin typeface="Century Gothic" panose="020B0502020202020204" pitchFamily="34" charset="0"/>
              </a:rPr>
              <a:t>2) количество участников образовательного процесса, охваченных новыми программами, образовательными событиями на территории Томской области;</a:t>
            </a:r>
          </a:p>
          <a:p>
            <a:pPr algn="just">
              <a:spcAft>
                <a:spcPts val="1200"/>
              </a:spcAft>
            </a:pPr>
            <a:r>
              <a:rPr lang="ru-RU" sz="2200" dirty="0" smtClean="0">
                <a:latin typeface="Century Gothic" panose="020B0502020202020204" pitchFamily="34" charset="0"/>
              </a:rPr>
              <a:t>3) количество проведенных образовательных событий (семинаров, конференций, мастер-классов для педагогических работников, обучающихся, родителей (законных представителей) обучающихся) на территории Томской области;</a:t>
            </a:r>
          </a:p>
          <a:p>
            <a:pPr algn="just">
              <a:spcAft>
                <a:spcPts val="1200"/>
              </a:spcAft>
            </a:pPr>
            <a:r>
              <a:rPr lang="ru-RU" sz="2200" dirty="0" smtClean="0">
                <a:latin typeface="Century Gothic" panose="020B0502020202020204" pitchFamily="34" charset="0"/>
              </a:rPr>
              <a:t>4) улучшение материально-технической базы образовательных организаций, расположенных на территории Томской области (количество единиц).</a:t>
            </a:r>
          </a:p>
          <a:p>
            <a:pPr algn="just">
              <a:spcAft>
                <a:spcPts val="1200"/>
              </a:spcAft>
            </a:pPr>
            <a:r>
              <a:rPr lang="ru-RU" sz="2200" dirty="0" smtClean="0">
                <a:latin typeface="Century Gothic" panose="020B0502020202020204" pitchFamily="34" charset="0"/>
              </a:rPr>
              <a:t>Значения результата предоставления гранта и характеристик результата предоставления гранта устанавливаются Департаментом в соглашении в соответствии с заявкой.</a:t>
            </a:r>
          </a:p>
        </p:txBody>
      </p:sp>
    </p:spTree>
    <p:extLst>
      <p:ext uri="{BB962C8B-B14F-4D97-AF65-F5344CB8AC3E}">
        <p14:creationId xmlns:p14="http://schemas.microsoft.com/office/powerpoint/2010/main" val="924351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838200" y="-52823"/>
            <a:ext cx="11578682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Характеристики и отчеты (п.47 и п.48)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6800" y="1120676"/>
            <a:ext cx="108204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200"/>
              </a:spcAft>
            </a:pPr>
            <a:r>
              <a:rPr lang="ru-RU" sz="2400" dirty="0" smtClean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Получатель гранта ежеквартально, не позднее 10 рабочих дней месяца, следующего за отчетным кварталом, представляет в Департамент: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 smtClean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1)</a:t>
            </a:r>
            <a:r>
              <a:rPr lang="en-US" sz="2400" dirty="0" smtClean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 </a:t>
            </a:r>
            <a:r>
              <a:rPr lang="ru-RU" sz="2400" dirty="0" smtClean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отчет об осуществлении расходов, источником финансового обеспечения которых является грант;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 smtClean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2)</a:t>
            </a:r>
            <a:r>
              <a:rPr lang="en-US" sz="2400" dirty="0" smtClean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 </a:t>
            </a:r>
            <a:r>
              <a:rPr lang="ru-RU" sz="2400" dirty="0" smtClean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отчет о достижении значений результата предоставления гранта и характеристик результата предоставления гранта. 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 smtClean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Дополнительно к отчетам, указанным в подпунктах 1), 2) настоящего пункта, получатель гранта предоставляет отчет о реализации плана мероприятий по достижению результата предоставления гранта.</a:t>
            </a:r>
            <a:endParaRPr lang="ru-RU" sz="2400" dirty="0">
              <a:effectLst/>
              <a:latin typeface="Century Gothic" panose="020B0502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422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Проект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4400" y="1032275"/>
            <a:ext cx="10972800" cy="5789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проекта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1.1. Наименование проекта: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1.2. Период реализации проекта: ХХ.ХХ.ХХХХ – ХХ.ХХ.ХХХХ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1.3. Цели, задачи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1.4. Актуальность: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проблемы/задачи, на решение которой направлен проект. Обоснование значимости проекта для развития системы образования Томской области, в </a:t>
            </a:r>
            <a:r>
              <a:rPr lang="ru-RU" sz="1400" i="1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т.ч</a:t>
            </a: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. инновационная значимость (потенциал) проекта, корреляция проекта с национальными целями и стратегическими задачами, иная информация, характеризующая значимость проекта. 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1.5. Целевая аудитория (</a:t>
            </a:r>
            <a:r>
              <a:rPr lang="ru-RU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благополучатели</a:t>
            </a: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проекта)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1.6. Целевые показатели и результаты проекта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целевых показателей проекта с указанием количественного значения каждого показателя и методики его расчета.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конкретных результатов проекта с указанием количественных и качественных характеристик, методики расчета, контроля и обеспечения достоверности результатов.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1.7. План-график реализации проекта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1.8. Возможные риски проекта и предложения по способам их преодоления 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1.9. Организации-соисполнители проекта (при наличии)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1.10. Предложения по распространению и внедрению результатов проекта на территории Томской области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endParaRPr lang="ru-RU" spc="-10" dirty="0">
              <a:solidFill>
                <a:schemeClr val="tx1"/>
              </a:solidFill>
              <a:latin typeface="Century Gothic" panose="020B0502020202020204" pitchFamily="34" charset="0"/>
              <a:ea typeface="Yu Gothic Light" panose="020B0300000000000000" pitchFamily="34" charset="-128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5790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135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Технические требования к оформлению проекта:</a:t>
            </a:r>
          </a:p>
          <a:p>
            <a:pPr defTabSz="1219170">
              <a:buClr>
                <a:srgbClr val="000000"/>
              </a:buClr>
            </a:pPr>
            <a:endParaRPr lang="ru-RU" sz="3600" b="1" kern="0" spc="-200" dirty="0" smtClean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888793"/>
              </p:ext>
            </p:extLst>
          </p:nvPr>
        </p:nvGraphicFramePr>
        <p:xfrm>
          <a:off x="1057188" y="973201"/>
          <a:ext cx="10830011" cy="5417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4628"/>
                <a:gridCol w="7915383"/>
              </a:tblGrid>
              <a:tr h="47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Требование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Содержание требования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Оформление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Текст печатается на одной стороне листа белой бумаги </a:t>
                      </a:r>
                      <a:b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формата A4;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заголовки пишутся с большой буквы, размещаются по центру;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нумерация страниц – по середине страницы;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поля: левое – 3 см, правое – 1 см, верхнее и нижнее – 2 см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Интервал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одинарный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Шрифт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PT Astra Serif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Размер шрифта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12 пт.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Выравнивание текста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по ширине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Объем 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не более 10 страниц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4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Основания </a:t>
            </a:r>
            <a:r>
              <a:rPr lang="ru-RU" sz="3600" b="1" kern="0" spc="-20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для проведения Конкурса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D07A9FB-35BB-4F0A-8331-E1A8B6F8F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68218"/>
            <a:ext cx="5410200" cy="5791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CE926E0-89BF-4758-A01B-C15D79FD9A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113" y="931639"/>
            <a:ext cx="2667000" cy="2667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4D97362-0C26-4850-9146-13274A6797D8}"/>
              </a:ext>
            </a:extLst>
          </p:cNvPr>
          <p:cNvSpPr/>
          <p:nvPr/>
        </p:nvSpPr>
        <p:spPr>
          <a:xfrm>
            <a:off x="9178335" y="1066800"/>
            <a:ext cx="2642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https://clck.ru/3QHr3v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7E24B67-05EC-48DF-884A-5ABBD7127A42}"/>
              </a:ext>
            </a:extLst>
          </p:cNvPr>
          <p:cNvSpPr/>
          <p:nvPr/>
        </p:nvSpPr>
        <p:spPr>
          <a:xfrm>
            <a:off x="6670813" y="3987369"/>
            <a:ext cx="480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Целью предоставления грантов </a:t>
            </a:r>
            <a:r>
              <a:rPr lang="ru-RU" sz="2000" dirty="0">
                <a:solidFill>
                  <a:schemeClr val="accent1"/>
                </a:solidFill>
                <a:latin typeface="Century Gothic" panose="020B0502020202020204" pitchFamily="34" charset="0"/>
              </a:rPr>
              <a:t>является финансовое обеспечение затрат, связанных с реализацией проектов, направленных на развитие системы образования Томской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735225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914400" y="-76200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Критерии заочного этапа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708867"/>
              </p:ext>
            </p:extLst>
          </p:nvPr>
        </p:nvGraphicFramePr>
        <p:xfrm>
          <a:off x="0" y="685801"/>
          <a:ext cx="12115800" cy="6334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219"/>
                <a:gridCol w="9401875"/>
                <a:gridCol w="1979706"/>
              </a:tblGrid>
              <a:tr h="544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п/п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Критерий оценки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Значение </a:t>
                      </a:r>
                      <a:r>
                        <a:rPr lang="ru-RU" sz="1600" dirty="0" smtClean="0">
                          <a:effectLst/>
                          <a:latin typeface="Century Gothic" panose="020B0502020202020204" pitchFamily="34" charset="0"/>
                        </a:rPr>
                        <a:t>критерия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 anchor="ctr"/>
                </a:tc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1.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Актуальность и социальная значимость проекта для развития системы образования Томской области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row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отсутствует – 0;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очень низкая – 2;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низкая – 3;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средняя – 5;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высокая – 8;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очень высокая – 10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2.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Логическая связанность и реализуемость проекта, соответствие мероприятий проекта его целям, задачам и ожидаемым результатам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21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3.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Инновационность, уникальность проекта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4.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Методология и содержание деятельности (обоснованность методов и подходов, наличие четкого плана действий и механизмов реализации)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21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5.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Участие партнеров в реализации проекта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6.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Система мониторинга, позволяющая контролировать процесс достижения цели, задач проекта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7.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Эффекты (результаты), ожидаемые в ходе реализации проекта в части развития региональной системы образования 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6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8.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Тиражируемость проекта (наличие возможности продвижения проекта в образовательных организациях региона, распространение положительного опыта реализации проекта)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9.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Масштабность реализации проекта (муниципальный, региональный, всероссийский, международный уровни)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10.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Опыт участника отбора в реализации аналогичных проектов, квалификация команды проекта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21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Итого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61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66800" y="228600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Критерии очного этапа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9200" y="1524000"/>
            <a:ext cx="103632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Соответствие целей и задач проекта выбранному направлению отбора и решению обозначенной проблемной ситуации</a:t>
            </a:r>
          </a:p>
          <a:p>
            <a:pPr marL="457200" indent="-4572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Century Gothic" panose="020B0502020202020204" pitchFamily="34" charset="0"/>
              </a:rPr>
              <a:t>Реалистичность бюджета проекта </a:t>
            </a:r>
            <a:r>
              <a:rPr lang="ru-RU" sz="2800" dirty="0" smtClean="0">
                <a:latin typeface="Century Gothic" panose="020B0502020202020204" pitchFamily="34" charset="0"/>
              </a:rPr>
              <a:t>и </a:t>
            </a:r>
            <a:r>
              <a:rPr lang="ru-RU" sz="2800" dirty="0">
                <a:latin typeface="Century Gothic" panose="020B0502020202020204" pitchFamily="34" charset="0"/>
              </a:rPr>
              <a:t>обоснованность планируемых расходов </a:t>
            </a:r>
            <a:r>
              <a:rPr lang="ru-RU" sz="2800" dirty="0" smtClean="0">
                <a:latin typeface="Century Gothic" panose="020B0502020202020204" pitchFamily="34" charset="0"/>
              </a:rPr>
              <a:t>на </a:t>
            </a:r>
            <a:r>
              <a:rPr lang="ru-RU" sz="2800" dirty="0">
                <a:latin typeface="Century Gothic" panose="020B0502020202020204" pitchFamily="34" charset="0"/>
              </a:rPr>
              <a:t>реализацию </a:t>
            </a:r>
            <a:r>
              <a:rPr lang="ru-RU" sz="2800" dirty="0" smtClean="0">
                <a:latin typeface="Century Gothic" panose="020B0502020202020204" pitchFamily="34" charset="0"/>
              </a:rPr>
              <a:t>проекта</a:t>
            </a:r>
          </a:p>
          <a:p>
            <a:pPr marL="457200" indent="-4572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Century Gothic" panose="020B0502020202020204" pitchFamily="34" charset="0"/>
              </a:rPr>
              <a:t>Перспективы дальнейшего развития </a:t>
            </a:r>
            <a:r>
              <a:rPr lang="ru-RU" sz="2800" dirty="0" smtClean="0">
                <a:latin typeface="Century Gothic" panose="020B0502020202020204" pitchFamily="34" charset="0"/>
              </a:rPr>
              <a:t>проекта</a:t>
            </a:r>
          </a:p>
          <a:p>
            <a:pPr marL="457200" indent="-4572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Century Gothic" panose="020B0502020202020204" pitchFamily="34" charset="0"/>
              </a:rPr>
              <a:t>Соответствие компетенций команды педагогических работников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867" y="496110"/>
            <a:ext cx="11501755" cy="6343015"/>
            <a:chOff x="0" y="516636"/>
            <a:chExt cx="11501755" cy="63430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085852"/>
              <a:ext cx="8993129" cy="27721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4148327"/>
              <a:ext cx="8976360" cy="2711450"/>
            </a:xfrm>
            <a:custGeom>
              <a:avLst/>
              <a:gdLst/>
              <a:ahLst/>
              <a:cxnLst/>
              <a:rect l="l" t="t" r="r" b="b"/>
              <a:pathLst>
                <a:path w="8976360" h="2711450">
                  <a:moveTo>
                    <a:pt x="8976360" y="0"/>
                  </a:moveTo>
                  <a:lnTo>
                    <a:pt x="0" y="0"/>
                  </a:lnTo>
                  <a:lnTo>
                    <a:pt x="0" y="2711196"/>
                  </a:lnTo>
                  <a:lnTo>
                    <a:pt x="8976360" y="2711196"/>
                  </a:lnTo>
                  <a:lnTo>
                    <a:pt x="8976360" y="0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6456" y="516636"/>
              <a:ext cx="4805172" cy="56174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07707" y="635507"/>
              <a:ext cx="4582667" cy="537972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0412" y="1249568"/>
            <a:ext cx="6571042" cy="241412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600" b="1" spc="-10" dirty="0" err="1">
                <a:solidFill>
                  <a:srgbClr val="FFC000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Проек</a:t>
            </a:r>
            <a:r>
              <a:rPr lang="ru-RU" sz="2600" b="1" spc="-10" dirty="0">
                <a:solidFill>
                  <a:srgbClr val="FFC000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т </a:t>
            </a:r>
            <a:r>
              <a:rPr lang="ru-RU" sz="2600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– ограниченное </a:t>
            </a:r>
            <a:r>
              <a:rPr lang="ru-RU" sz="2600" spc="-25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во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	</a:t>
            </a:r>
            <a:r>
              <a:rPr lang="ru-RU" sz="2600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времени целенаправленное м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ероприятие,</a:t>
            </a:r>
            <a:r>
              <a:rPr lang="ru-RU" sz="2600" spc="355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которое</a:t>
            </a:r>
            <a:r>
              <a:rPr lang="ru-RU" sz="2600" spc="37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не</a:t>
            </a:r>
            <a:r>
              <a:rPr lang="ru-RU" sz="2600" spc="37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</a:t>
            </a:r>
            <a:r>
              <a:rPr lang="ru-RU" sz="2600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повторяется 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и</a:t>
            </a:r>
            <a:r>
              <a:rPr lang="ru-RU" sz="2600" spc="555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   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направлено</a:t>
            </a:r>
            <a:r>
              <a:rPr lang="ru-RU" sz="2600" spc="555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   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на</a:t>
            </a:r>
            <a:r>
              <a:rPr lang="ru-RU" sz="2600" spc="55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   </a:t>
            </a:r>
            <a:r>
              <a:rPr lang="ru-RU" sz="2600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получение 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конкретного</a:t>
            </a:r>
            <a:r>
              <a:rPr lang="ru-RU" sz="2600" spc="434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результата,</a:t>
            </a:r>
            <a:r>
              <a:rPr lang="ru-RU" sz="2600" spc="45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</a:t>
            </a:r>
            <a:r>
              <a:rPr lang="ru-RU" sz="2600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выполняется </a:t>
            </a:r>
            <a:r>
              <a:rPr lang="ru-RU" sz="260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временными </a:t>
            </a:r>
            <a:r>
              <a:rPr lang="ru-RU" sz="2600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командами</a:t>
            </a:r>
            <a:endParaRPr sz="2600" dirty="0">
              <a:solidFill>
                <a:srgbClr val="FFC000"/>
              </a:solidFill>
              <a:latin typeface="Century Gothic" panose="020B0502020202020204" pitchFamily="34" charset="0"/>
              <a:ea typeface="Yu Gothic Light" panose="020B0300000000000000" pitchFamily="34" charset="-128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5391" y="4419600"/>
            <a:ext cx="6213409" cy="23025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C000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Заявка</a:t>
            </a:r>
            <a:r>
              <a:rPr sz="2800" b="1" spc="-55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80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–</a:t>
            </a:r>
            <a:r>
              <a:rPr sz="2800" spc="-8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80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форма</a:t>
            </a:r>
            <a:r>
              <a:rPr sz="2800" spc="-9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80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описания</a:t>
            </a:r>
            <a:r>
              <a:rPr sz="2800" spc="-75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проекта</a:t>
            </a:r>
            <a:endParaRPr sz="2800" dirty="0">
              <a:solidFill>
                <a:schemeClr val="bg1"/>
              </a:solidFill>
              <a:latin typeface="Century Gothic" panose="020B0502020202020204" pitchFamily="34" charset="0"/>
              <a:ea typeface="Yu Gothic Light" panose="020B0300000000000000" pitchFamily="34" charset="-128"/>
              <a:cs typeface="Calibri"/>
            </a:endParaRPr>
          </a:p>
          <a:p>
            <a:pPr marL="565150" marR="5080" indent="205740">
              <a:lnSpc>
                <a:spcPct val="100000"/>
              </a:lnSpc>
              <a:spcBef>
                <a:spcPts val="2450"/>
              </a:spcBef>
            </a:pPr>
            <a:r>
              <a:rPr sz="2400" b="1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ОДИН</a:t>
            </a:r>
            <a:r>
              <a:rPr sz="2400" b="1" spc="-9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400" b="1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ПРОЕКТ</a:t>
            </a:r>
            <a:r>
              <a:rPr sz="2400" b="1" spc="-9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400" b="1" spc="-1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МОЖНО</a:t>
            </a:r>
            <a:r>
              <a:rPr sz="2400" b="1" spc="-9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400" b="1" spc="-1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ОПИСАТЬ РАЗНЫМИ</a:t>
            </a:r>
            <a:r>
              <a:rPr sz="2400" b="1" spc="-65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400" b="1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ЗАЯВКАМИ</a:t>
            </a:r>
            <a:r>
              <a:rPr sz="2400" b="1" spc="-55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400" b="1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И</a:t>
            </a:r>
            <a:r>
              <a:rPr sz="2400" b="1" spc="-6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400" b="1" spc="-3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ПОДАТЬ</a:t>
            </a:r>
            <a:r>
              <a:rPr sz="2400" b="1" spc="-65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400" b="1" spc="-25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НА</a:t>
            </a:r>
            <a:endParaRPr sz="2400" dirty="0">
              <a:solidFill>
                <a:schemeClr val="bg1"/>
              </a:solidFill>
              <a:latin typeface="Century Gothic" panose="020B0502020202020204" pitchFamily="34" charset="0"/>
              <a:ea typeface="Yu Gothic Light" panose="020B0300000000000000" pitchFamily="34" charset="-128"/>
              <a:cs typeface="Calibri"/>
            </a:endParaRPr>
          </a:p>
          <a:p>
            <a:pPr marL="1045210">
              <a:lnSpc>
                <a:spcPct val="100000"/>
              </a:lnSpc>
            </a:pPr>
            <a:r>
              <a:rPr sz="2400" b="1" spc="-1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РАЗНЫЕ</a:t>
            </a:r>
            <a:r>
              <a:rPr sz="2400" b="1" spc="-75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400" b="1" spc="-1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КОНКУРСЫ</a:t>
            </a:r>
            <a:r>
              <a:rPr sz="2400" b="1" spc="-9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 </a:t>
            </a:r>
            <a:r>
              <a:rPr sz="2400" b="1" spc="-10" dirty="0">
                <a:solidFill>
                  <a:schemeClr val="bg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Calibri"/>
              </a:rPr>
              <a:t>ГРАНТОВ</a:t>
            </a:r>
            <a:endParaRPr sz="2400" dirty="0">
              <a:solidFill>
                <a:schemeClr val="bg1"/>
              </a:solidFill>
              <a:latin typeface="Century Gothic" panose="020B0502020202020204" pitchFamily="34" charset="0"/>
              <a:ea typeface="Yu Gothic Light" panose="020B0300000000000000" pitchFamily="34" charset="-128"/>
              <a:cs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7800" y="263158"/>
            <a:ext cx="6095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Что такое проект?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Описание проекта для конкурса грантов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4400" y="1032275"/>
            <a:ext cx="10972800" cy="5789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проекта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1.1. Наименование проекта: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1.2. Период реализации проекта: ХХ.ХХ.ХХХХ – ХХ.ХХ.ХХХХ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1.3. Цели, задачи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1.4. Актуальность: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проблемы/задачи, на решение которой направлен проект. Обоснование значимости проекта для развития системы образования Томской области, в </a:t>
            </a:r>
            <a:r>
              <a:rPr lang="ru-RU" sz="1400" i="1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т.ч</a:t>
            </a: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. инновационная значимость (потенциал) проекта, корреляция проекта с национальными целями и стратегическими задачами, иная информация, характеризующая значимость проекта. 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1.5. Целевая аудитория (</a:t>
            </a:r>
            <a:r>
              <a:rPr lang="ru-RU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благополучатели</a:t>
            </a: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проекта)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1.6. Целевые показатели и результаты проекта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целевых показателей проекта с указанием количественного значения каждого показателя и методики его расчета.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конкретных результатов проекта с указанием количественных и качественных характеристик, методики расчета, контроля и обеспечения достоверности результатов.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1.7. План-график реализации проекта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1.8. Возможные риски проекта и предложения по способам их преодоления 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1.9. Организации-соисполнители проекта (при наличии)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1.10. Предложения по распространению и внедрению результатов проекта на территории Томской области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endParaRPr lang="ru-RU" spc="-10" dirty="0">
              <a:solidFill>
                <a:schemeClr val="tx1"/>
              </a:solidFill>
              <a:latin typeface="Century Gothic" panose="020B0502020202020204" pitchFamily="34" charset="0"/>
              <a:ea typeface="Yu Gothic Light" panose="020B0300000000000000" pitchFamily="34" charset="-128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55599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Описание проекта для конкурса грантов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275827"/>
              </p:ext>
            </p:extLst>
          </p:nvPr>
        </p:nvGraphicFramePr>
        <p:xfrm>
          <a:off x="914400" y="1446602"/>
          <a:ext cx="11201400" cy="1682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9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02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15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182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274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03417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20" dirty="0">
                          <a:effectLst/>
                          <a:latin typeface="Century Gothic" panose="020B0502020202020204" pitchFamily="34" charset="0"/>
                        </a:rPr>
                        <a:t>№ п/п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ФИО </a:t>
                      </a:r>
                      <a:r>
                        <a:rPr lang="ru-RU" sz="1600" spc="-10" dirty="0">
                          <a:effectLst/>
                          <a:latin typeface="Century Gothic" panose="020B0502020202020204" pitchFamily="34" charset="0"/>
                        </a:rPr>
                        <a:t>участника команды проекта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Место работы, должность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Описание квалификации и профессионального опыта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Роль (функции) участника команды проекта</a:t>
                      </a: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Контактные данные (адрес электронной почты, номер телефона)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881386"/>
              </p:ext>
            </p:extLst>
          </p:nvPr>
        </p:nvGraphicFramePr>
        <p:xfrm>
          <a:off x="908587" y="4217567"/>
          <a:ext cx="11271769" cy="2609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47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120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1804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№ п/п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Источник финансирования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Объем финансирования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379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Финансирование проекта (денежные средства) (запрашиваемое финансирование) в соответствии с финансовыми категориями, указанными в п. 8 Порядка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Средства, получаемые из других источников (грант, благотворительность и т.п.) (указать источники)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Средства организации (внебюджетные источники)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9178">
                <a:tc gridSpan="2">
                  <a:txBody>
                    <a:bodyPr/>
                    <a:lstStyle/>
                    <a:p>
                      <a:pPr marL="4572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ИТОГО: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14400" y="990600"/>
            <a:ext cx="79864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2. Кадровое обеспечение реализации проекта (команда проекта)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4400" y="3078325"/>
            <a:ext cx="1104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3. Опыт успешно реализованных проектов (программ) организации-участников конкурса (за последние 3 года)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14400" y="3733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4. Бюджет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654062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884" y="254128"/>
            <a:ext cx="62312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1005" indent="-408305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21005" algn="l"/>
                <a:tab pos="2329180" algn="l"/>
                <a:tab pos="4210050" algn="l"/>
                <a:tab pos="5063490" algn="l"/>
              </a:tabLst>
            </a:pPr>
            <a:r>
              <a:rPr sz="2600" b="1" spc="-10" dirty="0">
                <a:latin typeface="Calibri"/>
                <a:cs typeface="Calibri"/>
              </a:rPr>
              <a:t>Эксперты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ожидают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от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проекта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952" y="621919"/>
            <a:ext cx="62312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02460" algn="l"/>
                <a:tab pos="3944620" algn="l"/>
                <a:tab pos="6054090" algn="l"/>
              </a:tabLst>
            </a:pPr>
            <a:r>
              <a:rPr sz="2600" b="1" spc="-10" dirty="0">
                <a:latin typeface="Calibri"/>
                <a:cs typeface="Calibri"/>
              </a:rPr>
              <a:t>заметных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системных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изменений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в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91405" y="923671"/>
            <a:ext cx="175260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0" dirty="0">
                <a:latin typeface="Calibri"/>
                <a:cs typeface="Calibri"/>
              </a:rPr>
              <a:t>социальной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8952" y="899287"/>
            <a:ext cx="3969385" cy="69977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40"/>
              </a:spcBef>
            </a:pPr>
            <a:r>
              <a:rPr sz="2600" b="1" spc="-10" dirty="0">
                <a:latin typeface="Calibri"/>
                <a:cs typeface="Calibri"/>
              </a:rPr>
              <a:t>определенной/конкретной сфере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10400" y="3566159"/>
            <a:ext cx="5013960" cy="3291840"/>
            <a:chOff x="7010400" y="3566159"/>
            <a:chExt cx="5013960" cy="329184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0" y="3566159"/>
              <a:ext cx="5013959" cy="32918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3176" y="3663695"/>
              <a:ext cx="4788408" cy="3192780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348219" y="899287"/>
            <a:ext cx="4443095" cy="1851148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59690" marR="52069" algn="ctr">
              <a:lnSpc>
                <a:spcPts val="3460"/>
              </a:lnSpc>
              <a:spcBef>
                <a:spcPts val="535"/>
              </a:spcBef>
            </a:pPr>
            <a:r>
              <a:rPr sz="3200" b="1" spc="-20" dirty="0">
                <a:solidFill>
                  <a:schemeClr val="accent6"/>
                </a:solidFill>
                <a:latin typeface="Calibri"/>
                <a:cs typeface="Calibri"/>
              </a:rPr>
              <a:t>Грантовое</a:t>
            </a:r>
            <a:r>
              <a:rPr sz="3200" b="1" spc="-114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chemeClr val="accent6"/>
                </a:solidFill>
                <a:latin typeface="Calibri"/>
                <a:cs typeface="Calibri"/>
              </a:rPr>
              <a:t>направление, </a:t>
            </a:r>
            <a:r>
              <a:rPr sz="3200" b="1" spc="-20" dirty="0">
                <a:solidFill>
                  <a:schemeClr val="accent6"/>
                </a:solidFill>
                <a:latin typeface="Calibri"/>
                <a:cs typeface="Calibri"/>
              </a:rPr>
              <a:t>которому</a:t>
            </a:r>
            <a:r>
              <a:rPr sz="3200" b="1" spc="-105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chemeClr val="accent6"/>
                </a:solidFill>
                <a:latin typeface="Calibri"/>
                <a:cs typeface="Calibri"/>
              </a:rPr>
              <a:t>соответствует планируемая</a:t>
            </a:r>
            <a:endParaRPr sz="3200" dirty="0">
              <a:solidFill>
                <a:schemeClr val="accent6"/>
              </a:solidFill>
              <a:latin typeface="Calibri"/>
              <a:cs typeface="Calibri"/>
            </a:endParaRPr>
          </a:p>
          <a:p>
            <a:pPr algn="ctr">
              <a:lnSpc>
                <a:spcPts val="3400"/>
              </a:lnSpc>
            </a:pPr>
            <a:r>
              <a:rPr sz="3200" b="1" spc="-10" dirty="0">
                <a:solidFill>
                  <a:schemeClr val="accent6"/>
                </a:solidFill>
                <a:latin typeface="Calibri"/>
                <a:cs typeface="Calibri"/>
              </a:rPr>
              <a:t>деятельность</a:t>
            </a:r>
            <a:r>
              <a:rPr sz="3200" b="1" spc="-75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chemeClr val="accent6"/>
                </a:solidFill>
                <a:latin typeface="Calibri"/>
                <a:cs typeface="Calibri"/>
              </a:rPr>
              <a:t>по</a:t>
            </a:r>
            <a:r>
              <a:rPr sz="3200" b="1" spc="-90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chemeClr val="accent6"/>
                </a:solidFill>
                <a:latin typeface="Calibri"/>
                <a:cs typeface="Calibri"/>
              </a:rPr>
              <a:t>проекту</a:t>
            </a:r>
            <a:endParaRPr sz="3200" dirty="0">
              <a:solidFill>
                <a:schemeClr val="accent6"/>
              </a:solidFill>
              <a:latin typeface="Calibri"/>
              <a:cs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62725" y="2590800"/>
            <a:ext cx="44975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«Качество образования»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«Воспитание»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«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Особенные дети»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ru-RU" sz="2400" b="0" i="0" dirty="0">
              <a:solidFill>
                <a:srgbClr val="4A4A4A"/>
              </a:solidFill>
              <a:effectLst/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4538" y="564007"/>
            <a:ext cx="6230620" cy="9766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376555" algn="just">
              <a:lnSpc>
                <a:spcPct val="80000"/>
              </a:lnSpc>
              <a:spcBef>
                <a:spcPts val="675"/>
              </a:spcBef>
              <a:buFont typeface="Wingdings"/>
              <a:buChar char=""/>
              <a:tabLst>
                <a:tab pos="389255" algn="l"/>
              </a:tabLst>
            </a:pPr>
            <a:r>
              <a:rPr sz="2400" b="1" dirty="0">
                <a:latin typeface="Calibri"/>
                <a:cs typeface="Calibri"/>
              </a:rPr>
              <a:t>Название</a:t>
            </a:r>
            <a:r>
              <a:rPr sz="2400" b="1" spc="36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не</a:t>
            </a:r>
            <a:r>
              <a:rPr sz="2400" b="1" spc="35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начинается</a:t>
            </a:r>
            <a:r>
              <a:rPr sz="2400" b="1" spc="35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350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кавычек, </a:t>
            </a:r>
            <a:r>
              <a:rPr sz="2400" b="1" dirty="0">
                <a:latin typeface="Calibri"/>
                <a:cs typeface="Calibri"/>
              </a:rPr>
              <a:t>начинается</a:t>
            </a:r>
            <a:r>
              <a:rPr sz="2400" b="1" spc="5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5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заглавной</a:t>
            </a:r>
            <a:r>
              <a:rPr sz="2400" b="1" spc="6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буквы,</a:t>
            </a:r>
            <a:r>
              <a:rPr sz="2400" b="1" spc="5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без</a:t>
            </a:r>
            <a:r>
              <a:rPr sz="2400" b="1" spc="5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точки</a:t>
            </a:r>
            <a:r>
              <a:rPr sz="2400" b="1" spc="60" dirty="0">
                <a:latin typeface="Calibri"/>
                <a:cs typeface="Calibri"/>
              </a:rPr>
              <a:t>  </a:t>
            </a:r>
            <a:r>
              <a:rPr sz="2400" b="1" spc="-50" dirty="0">
                <a:latin typeface="Calibri"/>
                <a:cs typeface="Calibri"/>
              </a:rPr>
              <a:t>в </a:t>
            </a:r>
            <a:r>
              <a:rPr sz="2400" b="1" spc="-10" dirty="0">
                <a:latin typeface="Calibri"/>
                <a:cs typeface="Calibri"/>
              </a:rPr>
              <a:t>конце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1989201"/>
            <a:ext cx="6228080" cy="68389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 indent="376555">
              <a:lnSpc>
                <a:spcPts val="2300"/>
              </a:lnSpc>
              <a:spcBef>
                <a:spcPts val="660"/>
              </a:spcBef>
              <a:buFont typeface="Wingdings"/>
              <a:buChar char=""/>
              <a:tabLst>
                <a:tab pos="389255" algn="l"/>
                <a:tab pos="1784985" algn="l"/>
                <a:tab pos="2983230" algn="l"/>
                <a:tab pos="3984625" algn="l"/>
                <a:tab pos="4765040" algn="l"/>
              </a:tabLst>
            </a:pPr>
            <a:r>
              <a:rPr sz="2400" b="1" spc="-10" dirty="0">
                <a:latin typeface="Calibri"/>
                <a:cs typeface="Calibri"/>
              </a:rPr>
              <a:t>Название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проекта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может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быть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образным, </a:t>
            </a:r>
            <a:r>
              <a:rPr sz="2400" b="1" dirty="0">
                <a:latin typeface="Calibri"/>
                <a:cs typeface="Calibri"/>
              </a:rPr>
              <a:t>но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из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него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понятна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суть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проекта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3120390"/>
            <a:ext cx="6232525" cy="18167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6350" indent="376555">
              <a:lnSpc>
                <a:spcPct val="80000"/>
              </a:lnSpc>
              <a:spcBef>
                <a:spcPts val="675"/>
              </a:spcBef>
              <a:buFont typeface="Wingdings"/>
              <a:buChar char=""/>
              <a:tabLst>
                <a:tab pos="389255" algn="l"/>
                <a:tab pos="3726815" algn="l"/>
              </a:tabLst>
            </a:pPr>
            <a:r>
              <a:rPr sz="2400" b="1" dirty="0">
                <a:latin typeface="Calibri"/>
                <a:cs typeface="Calibri"/>
              </a:rPr>
              <a:t>Название</a:t>
            </a:r>
            <a:r>
              <a:rPr sz="2400" b="1" spc="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должно</a:t>
            </a:r>
            <a:r>
              <a:rPr sz="2400" b="1" spc="8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быть</a:t>
            </a:r>
            <a:r>
              <a:rPr sz="2400" b="1" dirty="0">
                <a:latin typeface="Calibri"/>
                <a:cs typeface="Calibri"/>
              </a:rPr>
              <a:t>	емкое</a:t>
            </a:r>
            <a:r>
              <a:rPr sz="2400" b="1" spc="1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1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короткое: </a:t>
            </a:r>
            <a:r>
              <a:rPr sz="2400" b="1" dirty="0">
                <a:latin typeface="Calibri"/>
                <a:cs typeface="Calibri"/>
              </a:rPr>
              <a:t>не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должно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быть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длинных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формулировок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00"/>
              </a:spcBef>
              <a:buFont typeface="Wingdings"/>
              <a:buChar char=""/>
            </a:pPr>
            <a:endParaRPr sz="2400">
              <a:latin typeface="Calibri"/>
              <a:cs typeface="Calibri"/>
            </a:endParaRPr>
          </a:p>
          <a:p>
            <a:pPr marL="389255" indent="-376555">
              <a:lnSpc>
                <a:spcPts val="2595"/>
              </a:lnSpc>
              <a:buFont typeface="Wingdings"/>
              <a:buChar char=""/>
              <a:tabLst>
                <a:tab pos="389255" algn="l"/>
                <a:tab pos="1155700" algn="l"/>
                <a:tab pos="3007360" algn="l"/>
                <a:tab pos="3924935" algn="l"/>
                <a:tab pos="5569585" algn="l"/>
              </a:tabLst>
            </a:pPr>
            <a:r>
              <a:rPr sz="2400" b="1" spc="-50" dirty="0">
                <a:latin typeface="Calibri"/>
                <a:cs typeface="Calibri"/>
              </a:rPr>
              <a:t>В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названии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не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должно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быть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595"/>
              </a:lnSpc>
            </a:pPr>
            <a:r>
              <a:rPr sz="2400" b="1" spc="-10" dirty="0">
                <a:latin typeface="Calibri"/>
                <a:cs typeface="Calibri"/>
              </a:rPr>
              <a:t>грамматических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ошибок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опечаток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10400" y="3566159"/>
            <a:ext cx="5013960" cy="3291840"/>
            <a:chOff x="7010400" y="3566159"/>
            <a:chExt cx="5013960" cy="32918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0" y="3566159"/>
              <a:ext cx="5013959" cy="3291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3176" y="3663695"/>
              <a:ext cx="4788408" cy="319278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605521" y="981201"/>
            <a:ext cx="3900170" cy="139192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28575" algn="just">
              <a:lnSpc>
                <a:spcPct val="90000"/>
              </a:lnSpc>
              <a:spcBef>
                <a:spcPts val="484"/>
              </a:spcBef>
            </a:pPr>
            <a:r>
              <a:rPr sz="3200" b="1" dirty="0">
                <a:latin typeface="Calibri"/>
                <a:cs typeface="Calibri"/>
              </a:rPr>
              <a:t>Название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проекта,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на </a:t>
            </a:r>
            <a:r>
              <a:rPr sz="3200" b="1" dirty="0">
                <a:latin typeface="Calibri"/>
                <a:cs typeface="Calibri"/>
              </a:rPr>
              <a:t>реализацию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которого </a:t>
            </a:r>
            <a:r>
              <a:rPr sz="3200" b="1" dirty="0">
                <a:latin typeface="Calibri"/>
                <a:cs typeface="Calibri"/>
              </a:rPr>
              <a:t>запрашивается</a:t>
            </a:r>
            <a:r>
              <a:rPr sz="3200" b="1" spc="-1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грант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161671"/>
            <a:ext cx="6229985" cy="179705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 indent="307975">
              <a:lnSpc>
                <a:spcPct val="70000"/>
              </a:lnSpc>
              <a:spcBef>
                <a:spcPts val="960"/>
              </a:spcBef>
              <a:buFont typeface="Wingdings"/>
              <a:buChar char=""/>
              <a:tabLst>
                <a:tab pos="320675" algn="l"/>
              </a:tabLst>
            </a:pPr>
            <a:r>
              <a:rPr sz="2400" b="1" dirty="0">
                <a:latin typeface="Calibri"/>
                <a:cs typeface="Calibri"/>
              </a:rPr>
              <a:t>Коротко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опишите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целевую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группу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проекта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и </a:t>
            </a:r>
            <a:r>
              <a:rPr sz="2400" b="1" dirty="0">
                <a:latin typeface="Calibri"/>
                <a:cs typeface="Calibri"/>
              </a:rPr>
              <a:t>укажите</a:t>
            </a:r>
            <a:r>
              <a:rPr sz="2400" b="1" spc="-11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территорию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реализации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00" b="1" dirty="0">
                <a:latin typeface="Calibri"/>
                <a:cs typeface="Calibri"/>
              </a:rPr>
              <a:t>(2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предложения)</a:t>
            </a:r>
            <a:endParaRPr sz="2400">
              <a:latin typeface="Calibri"/>
              <a:cs typeface="Calibri"/>
            </a:endParaRPr>
          </a:p>
          <a:p>
            <a:pPr marL="12700" marR="764540" indent="307975">
              <a:lnSpc>
                <a:spcPct val="104600"/>
              </a:lnSpc>
              <a:spcBef>
                <a:spcPts val="15"/>
              </a:spcBef>
              <a:buFont typeface="Wingdings"/>
              <a:buChar char=""/>
              <a:tabLst>
                <a:tab pos="320675" algn="l"/>
              </a:tabLst>
            </a:pPr>
            <a:r>
              <a:rPr sz="2400" b="1" spc="-10" dirty="0">
                <a:latin typeface="Calibri"/>
                <a:cs typeface="Calibri"/>
              </a:rPr>
              <a:t>Обозначьте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проблему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целевой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группы </a:t>
            </a:r>
            <a:r>
              <a:rPr sz="2400" b="1" dirty="0">
                <a:latin typeface="Calibri"/>
                <a:cs typeface="Calibri"/>
              </a:rPr>
              <a:t>(2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предложения)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1949272"/>
            <a:ext cx="62312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040" indent="-30734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20040" algn="l"/>
                <a:tab pos="1914525" algn="l"/>
                <a:tab pos="2986405" algn="l"/>
                <a:tab pos="4888230" algn="l"/>
                <a:tab pos="5850255" algn="l"/>
              </a:tabLst>
            </a:pPr>
            <a:r>
              <a:rPr sz="2400" b="1" spc="-10" dirty="0">
                <a:latin typeface="Calibri"/>
                <a:cs typeface="Calibri"/>
              </a:rPr>
              <a:t>Опишите,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какие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конкретные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шаги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вы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2205990"/>
            <a:ext cx="6229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8639" algn="l"/>
                <a:tab pos="2926715" algn="l"/>
                <a:tab pos="4737735" algn="l"/>
              </a:tabLst>
            </a:pPr>
            <a:r>
              <a:rPr sz="2400" b="1" spc="-10" dirty="0">
                <a:latin typeface="Calibri"/>
                <a:cs typeface="Calibri"/>
              </a:rPr>
              <a:t>сделаете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для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решения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проблемы: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2462021"/>
            <a:ext cx="6228715" cy="64770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960"/>
              </a:spcBef>
              <a:tabLst>
                <a:tab pos="1911350" algn="l"/>
                <a:tab pos="3916045" algn="l"/>
                <a:tab pos="5199380" algn="l"/>
                <a:tab pos="5566410" algn="l"/>
              </a:tabLst>
            </a:pPr>
            <a:r>
              <a:rPr sz="2400" b="1" spc="-10" dirty="0">
                <a:latin typeface="Calibri"/>
                <a:cs typeface="Calibri"/>
              </a:rPr>
              <a:t>перечислите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мероприятия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проекта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50" dirty="0">
                <a:latin typeface="Calibri"/>
                <a:cs typeface="Calibri"/>
              </a:rPr>
              <a:t>в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виде </a:t>
            </a:r>
            <a:r>
              <a:rPr sz="2400" b="1" dirty="0">
                <a:latin typeface="Calibri"/>
                <a:cs typeface="Calibri"/>
              </a:rPr>
              <a:t>списка,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пунктам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3101797"/>
            <a:ext cx="15970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9255" indent="-37655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89255" algn="l"/>
              </a:tabLst>
            </a:pPr>
            <a:r>
              <a:rPr sz="2400" b="1" spc="-20" dirty="0">
                <a:latin typeface="Calibri"/>
                <a:cs typeface="Calibri"/>
              </a:rPr>
              <a:t>Укажите,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63901" y="3101797"/>
            <a:ext cx="42621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9435" algn="l"/>
                <a:tab pos="1792605" algn="l"/>
                <a:tab pos="3827145" algn="l"/>
              </a:tabLst>
            </a:pPr>
            <a:r>
              <a:rPr sz="2400" b="1" spc="-50" dirty="0">
                <a:latin typeface="Calibri"/>
                <a:cs typeface="Calibri"/>
              </a:rPr>
              <a:t>к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каким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результатам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эти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38" y="3358388"/>
            <a:ext cx="6229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мероприятия</a:t>
            </a:r>
            <a:r>
              <a:rPr sz="2400" b="1" spc="1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приведут:</a:t>
            </a:r>
            <a:r>
              <a:rPr sz="2400" b="1" spc="1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опишите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конкретные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538" y="3614420"/>
            <a:ext cx="6228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95550" algn="l"/>
                <a:tab pos="4309110" algn="l"/>
                <a:tab pos="4795520" algn="l"/>
              </a:tabLst>
            </a:pPr>
            <a:r>
              <a:rPr sz="2400" b="1" spc="-10" dirty="0">
                <a:latin typeface="Calibri"/>
                <a:cs typeface="Calibri"/>
              </a:rPr>
              <a:t>положительные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изменения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50" dirty="0">
                <a:latin typeface="Calibri"/>
                <a:cs typeface="Calibri"/>
              </a:rPr>
              <a:t>в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результате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4538" y="3870452"/>
            <a:ext cx="5132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90240" algn="l"/>
              </a:tabLst>
            </a:pPr>
            <a:r>
              <a:rPr sz="2400" b="1" dirty="0">
                <a:latin typeface="Calibri"/>
                <a:cs typeface="Calibri"/>
              </a:rPr>
              <a:t>реализации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проекта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(2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предложения)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" y="4252671"/>
            <a:ext cx="6231255" cy="90424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 marR="5080" indent="375920" algn="just">
              <a:lnSpc>
                <a:spcPct val="70000"/>
              </a:lnSpc>
              <a:spcBef>
                <a:spcPts val="965"/>
              </a:spcBef>
              <a:buFont typeface="Wingdings"/>
              <a:buChar char=""/>
              <a:tabLst>
                <a:tab pos="388620" algn="l"/>
              </a:tabLst>
            </a:pPr>
            <a:r>
              <a:rPr sz="2400" b="1" dirty="0">
                <a:latin typeface="Calibri"/>
                <a:cs typeface="Calibri"/>
              </a:rPr>
              <a:t>Пишите</a:t>
            </a:r>
            <a:r>
              <a:rPr sz="2400" b="1" spc="51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своими</a:t>
            </a:r>
            <a:r>
              <a:rPr sz="2400" b="1" spc="51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словами.</a:t>
            </a:r>
            <a:r>
              <a:rPr sz="2400" b="1" spc="509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Избегайте </a:t>
            </a:r>
            <a:r>
              <a:rPr sz="2400" b="1" dirty="0">
                <a:latin typeface="Calibri"/>
                <a:cs typeface="Calibri"/>
              </a:rPr>
              <a:t>сложных,</a:t>
            </a:r>
            <a:r>
              <a:rPr sz="2400" b="1" spc="2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тяжелых</a:t>
            </a:r>
            <a:r>
              <a:rPr sz="2400" b="1" spc="3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формулировок,</a:t>
            </a:r>
            <a:r>
              <a:rPr sz="2400" b="1" spc="3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как</a:t>
            </a:r>
            <a:r>
              <a:rPr sz="2400" b="1" spc="30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будто </a:t>
            </a:r>
            <a:r>
              <a:rPr sz="2400" b="1" dirty="0">
                <a:latin typeface="Calibri"/>
                <a:cs typeface="Calibri"/>
              </a:rPr>
              <a:t>вы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рассказываете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проекте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коллеге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010400" y="3566159"/>
            <a:ext cx="5013960" cy="3291840"/>
            <a:chOff x="7010400" y="3566159"/>
            <a:chExt cx="5013960" cy="329184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0" y="3566159"/>
              <a:ext cx="5013959" cy="329184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3176" y="3663695"/>
              <a:ext cx="4788408" cy="319278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592948" y="722121"/>
            <a:ext cx="3925570" cy="1036319"/>
          </a:xfrm>
          <a:prstGeom prst="rect">
            <a:avLst/>
          </a:prstGeom>
        </p:spPr>
        <p:txBody>
          <a:bodyPr vert="horz" wrap="square" lIns="0" tIns="191135" rIns="0" bIns="0" rtlCol="0">
            <a:spAutoFit/>
          </a:bodyPr>
          <a:lstStyle/>
          <a:p>
            <a:pPr marL="1097915" marR="5080" indent="-1085850">
              <a:lnSpc>
                <a:spcPct val="70000"/>
              </a:lnSpc>
              <a:spcBef>
                <a:spcPts val="1505"/>
              </a:spcBef>
            </a:pPr>
            <a:r>
              <a:rPr sz="3900" b="1" dirty="0">
                <a:solidFill>
                  <a:srgbClr val="C00000"/>
                </a:solidFill>
                <a:latin typeface="Calibri"/>
                <a:cs typeface="Calibri"/>
              </a:rPr>
              <a:t>Краткое</a:t>
            </a:r>
            <a:r>
              <a:rPr sz="3900" b="1" spc="-1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900" b="1" spc="-10" dirty="0">
                <a:solidFill>
                  <a:srgbClr val="C00000"/>
                </a:solidFill>
                <a:latin typeface="Calibri"/>
                <a:cs typeface="Calibri"/>
              </a:rPr>
              <a:t>описание проекта</a:t>
            </a:r>
            <a:endParaRPr sz="3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79005" y="2153539"/>
            <a:ext cx="4554855" cy="72517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70"/>
              </a:spcBef>
              <a:tabLst>
                <a:tab pos="1783714" algn="l"/>
                <a:tab pos="3120390" algn="l"/>
              </a:tabLst>
            </a:pPr>
            <a:r>
              <a:rPr sz="2700" b="1" spc="-10" dirty="0">
                <a:latin typeface="Calibri"/>
                <a:cs typeface="Calibri"/>
              </a:rPr>
              <a:t>ПОМНИТЕ!</a:t>
            </a:r>
            <a:r>
              <a:rPr sz="2700" b="1" dirty="0">
                <a:latin typeface="Calibri"/>
                <a:cs typeface="Calibri"/>
              </a:rPr>
              <a:t>	</a:t>
            </a:r>
            <a:r>
              <a:rPr sz="2700" b="1" spc="-10" dirty="0">
                <a:latin typeface="Calibri"/>
                <a:cs typeface="Calibri"/>
              </a:rPr>
              <a:t>Краткое</a:t>
            </a:r>
            <a:r>
              <a:rPr sz="2700" b="1" dirty="0">
                <a:latin typeface="Calibri"/>
                <a:cs typeface="Calibri"/>
              </a:rPr>
              <a:t>	</a:t>
            </a:r>
            <a:r>
              <a:rPr sz="2700" b="1" spc="-10" dirty="0">
                <a:latin typeface="Calibri"/>
                <a:cs typeface="Calibri"/>
              </a:rPr>
              <a:t>описание </a:t>
            </a:r>
            <a:r>
              <a:rPr sz="2700" b="1" dirty="0">
                <a:latin typeface="Calibri"/>
                <a:cs typeface="Calibri"/>
              </a:rPr>
              <a:t>проекта</a:t>
            </a:r>
            <a:r>
              <a:rPr sz="2700" b="1" spc="-110" dirty="0">
                <a:latin typeface="Calibri"/>
                <a:cs typeface="Calibri"/>
              </a:rPr>
              <a:t> </a:t>
            </a:r>
            <a:r>
              <a:rPr sz="2700" b="1" spc="-20" dirty="0">
                <a:latin typeface="Calibri"/>
                <a:cs typeface="Calibri"/>
              </a:rPr>
              <a:t>будет</a:t>
            </a:r>
            <a:r>
              <a:rPr sz="2700" b="1" spc="-90" dirty="0">
                <a:latin typeface="Calibri"/>
                <a:cs typeface="Calibri"/>
              </a:rPr>
              <a:t> </a:t>
            </a:r>
            <a:r>
              <a:rPr sz="2700" b="1" spc="-10" dirty="0">
                <a:latin typeface="Calibri"/>
                <a:cs typeface="Calibri"/>
              </a:rPr>
              <a:t>публичным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7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08915"/>
            <a:ext cx="1762862" cy="1218539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359410">
              <a:lnSpc>
                <a:spcPct val="90000"/>
              </a:lnSpc>
              <a:spcBef>
                <a:spcPts val="430"/>
              </a:spcBef>
              <a:buFont typeface="Wingdings"/>
              <a:buChar char=""/>
              <a:tabLst>
                <a:tab pos="372110" algn="l"/>
              </a:tabLst>
            </a:pPr>
            <a:r>
              <a:rPr sz="2800" b="1" spc="-20" dirty="0">
                <a:latin typeface="Calibri"/>
                <a:cs typeface="Calibri"/>
              </a:rPr>
              <a:t>Срок </a:t>
            </a:r>
            <a:r>
              <a:rPr sz="2800" b="1" spc="-10" dirty="0" err="1">
                <a:latin typeface="Calibri"/>
                <a:cs typeface="Calibri"/>
              </a:rPr>
              <a:t>проекта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lang="ru-RU" sz="2800" b="1" spc="-10" dirty="0" smtClean="0">
                <a:latin typeface="Calibri"/>
                <a:cs typeface="Calibri"/>
              </a:rPr>
              <a:t> </a:t>
            </a:r>
            <a:r>
              <a:rPr lang="ru-RU" sz="28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12 </a:t>
            </a:r>
            <a:r>
              <a:rPr sz="2800" b="1" spc="-20" dirty="0" err="1" smtClean="0">
                <a:solidFill>
                  <a:srgbClr val="FF0000"/>
                </a:solidFill>
                <a:latin typeface="Calibri"/>
                <a:cs typeface="Calibri"/>
              </a:rPr>
              <a:t>месяцев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5470" y="208915"/>
            <a:ext cx="201295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132080">
              <a:lnSpc>
                <a:spcPts val="3020"/>
              </a:lnSpc>
              <a:spcBef>
                <a:spcPts val="480"/>
              </a:spcBef>
              <a:tabLst>
                <a:tab pos="702945" algn="l"/>
              </a:tabLst>
            </a:pPr>
            <a:r>
              <a:rPr sz="2800" b="1" spc="-10" dirty="0">
                <a:latin typeface="Calibri"/>
                <a:cs typeface="Calibri"/>
              </a:rPr>
              <a:t>реализации </a:t>
            </a:r>
            <a:r>
              <a:rPr sz="2800" b="1" spc="-25" dirty="0">
                <a:latin typeface="Calibri"/>
                <a:cs typeface="Calibri"/>
              </a:rPr>
              <a:t>не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должен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0096" y="208915"/>
            <a:ext cx="2454275" cy="446276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360680">
              <a:lnSpc>
                <a:spcPts val="3020"/>
              </a:lnSpc>
              <a:spcBef>
                <a:spcPts val="480"/>
              </a:spcBef>
              <a:tabLst>
                <a:tab pos="2080895" algn="l"/>
              </a:tabLst>
            </a:pPr>
            <a:r>
              <a:rPr lang="ru-RU" sz="2800" b="1" spc="-10" dirty="0">
                <a:latin typeface="Calibri"/>
                <a:cs typeface="Calibri"/>
              </a:rPr>
              <a:t>п</a:t>
            </a:r>
            <a:r>
              <a:rPr sz="2800" b="1" spc="-10" dirty="0" err="1" smtClean="0">
                <a:latin typeface="Calibri"/>
                <a:cs typeface="Calibri"/>
              </a:rPr>
              <a:t>ревышать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2000249"/>
            <a:ext cx="622744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-3810">
              <a:lnSpc>
                <a:spcPts val="3020"/>
              </a:lnSpc>
              <a:spcBef>
                <a:spcPts val="480"/>
              </a:spcBef>
              <a:buSzPct val="96428"/>
              <a:buFont typeface="Wingdings"/>
              <a:buChar char=""/>
              <a:tabLst>
                <a:tab pos="291465" algn="l"/>
                <a:tab pos="2620645" algn="l"/>
                <a:tab pos="2983230" algn="l"/>
                <a:tab pos="5289550" algn="l"/>
              </a:tabLst>
            </a:pPr>
            <a:r>
              <a:rPr sz="2800" b="1" spc="-10" dirty="0">
                <a:latin typeface="Calibri"/>
                <a:cs typeface="Calibri"/>
              </a:rPr>
              <a:t>	Мероприятия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50" dirty="0">
                <a:latin typeface="Calibri"/>
                <a:cs typeface="Calibri"/>
              </a:rPr>
              <a:t>в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календарном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плане </a:t>
            </a:r>
            <a:r>
              <a:rPr sz="2800" b="1" dirty="0">
                <a:latin typeface="Calibri"/>
                <a:cs typeface="Calibri"/>
              </a:rPr>
              <a:t>не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должны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выходить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за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рамки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проекта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10400" y="3566159"/>
            <a:ext cx="5013960" cy="3291840"/>
            <a:chOff x="7010400" y="3566159"/>
            <a:chExt cx="5013960" cy="32918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0" y="3566159"/>
              <a:ext cx="5013959" cy="3291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3176" y="3663695"/>
              <a:ext cx="4788408" cy="319278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504938" y="971753"/>
            <a:ext cx="4105275" cy="156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3690">
              <a:lnSpc>
                <a:spcPts val="4105"/>
              </a:lnSpc>
              <a:spcBef>
                <a:spcPts val="100"/>
              </a:spcBef>
            </a:pPr>
            <a:r>
              <a:rPr sz="3600" b="1" spc="-20" dirty="0">
                <a:solidFill>
                  <a:srgbClr val="C00000"/>
                </a:solidFill>
                <a:latin typeface="Calibri"/>
                <a:cs typeface="Calibri"/>
              </a:rPr>
              <a:t>Дата</a:t>
            </a:r>
            <a:endParaRPr sz="3600">
              <a:latin typeface="Calibri"/>
              <a:cs typeface="Calibri"/>
            </a:endParaRPr>
          </a:p>
          <a:p>
            <a:pPr marL="12700" marR="5080" indent="176530">
              <a:lnSpc>
                <a:spcPts val="3890"/>
              </a:lnSpc>
              <a:spcBef>
                <a:spcPts val="275"/>
              </a:spcBef>
            </a:pP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начала/окончания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реализации</a:t>
            </a:r>
            <a:r>
              <a:rPr sz="36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проекта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76771"/>
            <a:ext cx="12187555" cy="683260"/>
          </a:xfrm>
          <a:custGeom>
            <a:avLst/>
            <a:gdLst/>
            <a:ahLst/>
            <a:cxnLst/>
            <a:rect l="l" t="t" r="r" b="b"/>
            <a:pathLst>
              <a:path w="12187555" h="683259">
                <a:moveTo>
                  <a:pt x="12187428" y="0"/>
                </a:moveTo>
                <a:lnTo>
                  <a:pt x="0" y="0"/>
                </a:lnTo>
                <a:lnTo>
                  <a:pt x="0" y="682751"/>
                </a:lnTo>
                <a:lnTo>
                  <a:pt x="12187428" y="682751"/>
                </a:lnTo>
                <a:lnTo>
                  <a:pt x="121874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4538" y="244551"/>
            <a:ext cx="10404576" cy="936154"/>
          </a:xfrm>
          <a:prstGeom prst="rect">
            <a:avLst/>
          </a:prstGeom>
        </p:spPr>
        <p:txBody>
          <a:bodyPr vert="horz" wrap="square" lIns="0" tIns="378460" rIns="0" bIns="0" rtlCol="0">
            <a:spAutoFit/>
          </a:bodyPr>
          <a:lstStyle/>
          <a:p>
            <a:pPr marL="635000">
              <a:lnSpc>
                <a:spcPct val="100000"/>
              </a:lnSpc>
              <a:spcBef>
                <a:spcPts val="105"/>
              </a:spcBef>
            </a:pPr>
            <a:r>
              <a:rPr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Целевые группы проекта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1114" y="1371600"/>
            <a:ext cx="8127086" cy="433157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41300" marR="763270" indent="-228600">
              <a:lnSpc>
                <a:spcPct val="70000"/>
              </a:lnSpc>
              <a:spcBef>
                <a:spcPts val="825"/>
              </a:spcBef>
              <a:buFont typeface="Wingdings"/>
              <a:buChar char=""/>
              <a:tabLst>
                <a:tab pos="241300" algn="l"/>
              </a:tabLst>
            </a:pPr>
            <a:r>
              <a:rPr sz="2400" b="1" spc="-10" dirty="0">
                <a:latin typeface="Calibri"/>
                <a:cs typeface="Calibri"/>
              </a:rPr>
              <a:t>Укажите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одну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или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несколько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целевых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групп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проекта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— </a:t>
            </a:r>
            <a:r>
              <a:rPr sz="2400" b="1" dirty="0">
                <a:latin typeface="Calibri"/>
                <a:cs typeface="Calibri"/>
              </a:rPr>
              <a:t>людей,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на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работу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которыми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направлен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проект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0"/>
              </a:spcBef>
              <a:buFont typeface="Wingdings"/>
              <a:buChar char=""/>
            </a:pP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ts val="2039"/>
              </a:lnSpc>
              <a:buFont typeface="Wingdings"/>
              <a:buChar char=""/>
              <a:tabLst>
                <a:tab pos="240665" algn="l"/>
              </a:tabLst>
            </a:pPr>
            <a:r>
              <a:rPr sz="2400" b="1" spc="-10" dirty="0">
                <a:latin typeface="Calibri"/>
                <a:cs typeface="Calibri"/>
              </a:rPr>
              <a:t>Формулируйте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каждую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целевую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группу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максимально</a:t>
            </a:r>
            <a:endParaRPr sz="2400" dirty="0">
              <a:latin typeface="Calibri"/>
              <a:cs typeface="Calibri"/>
            </a:endParaRPr>
          </a:p>
          <a:p>
            <a:pPr marL="241300">
              <a:lnSpc>
                <a:spcPts val="2039"/>
              </a:lnSpc>
            </a:pPr>
            <a:r>
              <a:rPr sz="2400" b="1" spc="-10" dirty="0">
                <a:latin typeface="Calibri"/>
                <a:cs typeface="Calibri"/>
              </a:rPr>
              <a:t>конкретно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30"/>
              </a:spcBef>
            </a:pPr>
            <a:endParaRPr sz="2400" dirty="0">
              <a:latin typeface="Calibri"/>
              <a:cs typeface="Calibri"/>
            </a:endParaRPr>
          </a:p>
          <a:p>
            <a:pPr marL="241300" marR="5715" indent="-228600" algn="just">
              <a:lnSpc>
                <a:spcPct val="70000"/>
              </a:lnSpc>
              <a:buFont typeface="Wingdings"/>
              <a:buChar char=""/>
              <a:tabLst>
                <a:tab pos="241300" algn="l"/>
              </a:tabLst>
            </a:pPr>
            <a:r>
              <a:rPr sz="2400" b="1" dirty="0">
                <a:latin typeface="Calibri"/>
                <a:cs typeface="Calibri"/>
              </a:rPr>
              <a:t>Как</a:t>
            </a:r>
            <a:r>
              <a:rPr sz="2400" b="1" spc="2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правило,</a:t>
            </a:r>
            <a:r>
              <a:rPr sz="2400" b="1" spc="2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основная</a:t>
            </a:r>
            <a:r>
              <a:rPr sz="2400" b="1" spc="2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целевая</a:t>
            </a:r>
            <a:r>
              <a:rPr sz="2400" b="1" spc="2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группа</a:t>
            </a:r>
            <a:r>
              <a:rPr sz="2400" b="1" spc="2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2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проекте</a:t>
            </a:r>
            <a:r>
              <a:rPr sz="2400" b="1" spc="2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одна.</a:t>
            </a:r>
            <a:r>
              <a:rPr sz="2400" b="1" spc="22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Она </a:t>
            </a:r>
            <a:r>
              <a:rPr sz="2400" b="1" dirty="0">
                <a:latin typeface="Calibri"/>
                <a:cs typeface="Calibri"/>
              </a:rPr>
              <a:t>может</a:t>
            </a:r>
            <a:r>
              <a:rPr sz="2400" b="1" spc="43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включать</a:t>
            </a:r>
            <a:r>
              <a:rPr sz="2400" b="1" spc="4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4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себя</a:t>
            </a:r>
            <a:r>
              <a:rPr sz="2400" b="1" spc="43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людей</a:t>
            </a:r>
            <a:r>
              <a:rPr sz="2400" b="1" spc="4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разных</a:t>
            </a:r>
            <a:r>
              <a:rPr sz="2400" b="1" spc="4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полов,</a:t>
            </a:r>
            <a:r>
              <a:rPr sz="2400" b="1" spc="43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возрастов</a:t>
            </a:r>
            <a:r>
              <a:rPr sz="2400" b="1" spc="45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и </a:t>
            </a:r>
            <a:r>
              <a:rPr sz="2400" b="1" dirty="0">
                <a:latin typeface="Calibri"/>
                <a:cs typeface="Calibri"/>
              </a:rPr>
              <a:t>социальных</a:t>
            </a:r>
            <a:r>
              <a:rPr sz="2400" b="1" spc="1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категорий,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но</a:t>
            </a:r>
            <a:r>
              <a:rPr sz="2400" b="1" spc="1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их</a:t>
            </a:r>
            <a:r>
              <a:rPr sz="2400" b="1" spc="1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всех</a:t>
            </a:r>
            <a:r>
              <a:rPr sz="2400" b="1" spc="1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должна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объединять</a:t>
            </a:r>
            <a:r>
              <a:rPr sz="2400" b="1" spc="17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одна </a:t>
            </a:r>
            <a:r>
              <a:rPr sz="2400" b="1" dirty="0">
                <a:latin typeface="Calibri"/>
                <a:cs typeface="Calibri"/>
              </a:rPr>
              <a:t>общая</a:t>
            </a:r>
            <a:r>
              <a:rPr sz="2400" b="1" spc="4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проблема.</a:t>
            </a:r>
            <a:r>
              <a:rPr sz="2400" b="1" spc="459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Опишите</a:t>
            </a:r>
            <a:r>
              <a:rPr sz="2400" b="1" spc="4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что</a:t>
            </a:r>
            <a:r>
              <a:rPr sz="2400" b="1" spc="459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общее</a:t>
            </a:r>
            <a:r>
              <a:rPr sz="2400" b="1" spc="459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объединяет</a:t>
            </a:r>
            <a:r>
              <a:rPr sz="2400" b="1" spc="4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разные </a:t>
            </a:r>
            <a:r>
              <a:rPr sz="2400" b="1" dirty="0">
                <a:latin typeface="Calibri"/>
                <a:cs typeface="Calibri"/>
              </a:rPr>
              <a:t>категории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людей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0"/>
              </a:spcBef>
              <a:buFont typeface="Wingdings"/>
              <a:buChar char=""/>
            </a:pP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ts val="2039"/>
              </a:lnSpc>
              <a:spcBef>
                <a:spcPts val="5"/>
              </a:spcBef>
              <a:buFont typeface="Wingdings"/>
              <a:buChar char=""/>
              <a:tabLst>
                <a:tab pos="240665" algn="l"/>
                <a:tab pos="1670685" algn="l"/>
                <a:tab pos="2560955" algn="l"/>
                <a:tab pos="2932430" algn="l"/>
                <a:tab pos="3938904" algn="l"/>
                <a:tab pos="4188460" algn="l"/>
                <a:tab pos="5464175" algn="l"/>
              </a:tabLst>
            </a:pPr>
            <a:r>
              <a:rPr sz="2400" b="1" spc="-10" dirty="0">
                <a:latin typeface="Calibri"/>
                <a:cs typeface="Calibri"/>
              </a:rPr>
              <a:t>Указывайте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только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те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группы,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50" dirty="0">
                <a:latin typeface="Calibri"/>
                <a:cs typeface="Calibri"/>
              </a:rPr>
              <a:t>с</a:t>
            </a:r>
            <a:r>
              <a:rPr lang="ru-RU" sz="2400" b="1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которыми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 err="1">
                <a:latin typeface="Calibri"/>
                <a:cs typeface="Calibri"/>
              </a:rPr>
              <a:t>действительно</a:t>
            </a:r>
            <a:r>
              <a:rPr lang="ru-RU" sz="2400" b="1" spc="-1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будете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работать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19361" y="2152605"/>
            <a:ext cx="2304013" cy="3333795"/>
          </a:xfrm>
          <a:prstGeom prst="rect">
            <a:avLst/>
          </a:prstGeom>
        </p:spPr>
      </p:pic>
      <p:sp>
        <p:nvSpPr>
          <p:cNvPr id="7" name="object 3"/>
          <p:cNvSpPr/>
          <p:nvPr/>
        </p:nvSpPr>
        <p:spPr>
          <a:xfrm>
            <a:off x="8656320" y="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Организаторы и уполномоченная организация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8FABB79-8662-48DC-925A-6AB26DB8E9F7}"/>
              </a:ext>
            </a:extLst>
          </p:cNvPr>
          <p:cNvSpPr/>
          <p:nvPr/>
        </p:nvSpPr>
        <p:spPr>
          <a:xfrm>
            <a:off x="1047029" y="762000"/>
            <a:ext cx="10972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Century Gothic" panose="020B0502020202020204" pitchFamily="34" charset="0"/>
              </a:rPr>
              <a:t>Организатор отбора </a:t>
            </a:r>
            <a:r>
              <a:rPr lang="ru-RU" dirty="0">
                <a:latin typeface="Century Gothic" panose="020B0502020202020204" pitchFamily="34" charset="0"/>
              </a:rPr>
              <a:t>– Департамент образования Томской области</a:t>
            </a:r>
          </a:p>
          <a:p>
            <a:pPr algn="just"/>
            <a:endParaRPr lang="ru-RU" dirty="0">
              <a:latin typeface="Century Gothic" panose="020B0502020202020204" pitchFamily="34" charset="0"/>
            </a:endParaRPr>
          </a:p>
          <a:p>
            <a:pPr algn="just"/>
            <a:r>
              <a:rPr lang="ru-RU" b="1" dirty="0">
                <a:latin typeface="Century Gothic" panose="020B0502020202020204" pitchFamily="34" charset="0"/>
              </a:rPr>
              <a:t>Уполномоченная организация </a:t>
            </a:r>
            <a:r>
              <a:rPr lang="ru-RU" dirty="0">
                <a:latin typeface="Century Gothic" panose="020B0502020202020204" pitchFamily="34" charset="0"/>
              </a:rPr>
              <a:t>- областное государственное бюджетное учреждение дополнительного профессионального образования «Томский областной институт повышения квалификации и переподготовки работников образования»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2E1155-3CE8-440A-9A98-099714ACB60B}"/>
              </a:ext>
            </a:extLst>
          </p:cNvPr>
          <p:cNvSpPr/>
          <p:nvPr/>
        </p:nvSpPr>
        <p:spPr>
          <a:xfrm>
            <a:off x="8222522" y="3048000"/>
            <a:ext cx="379730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Государственной информационной системой, обеспечивающей проведение отбора, является государственная интегрированная информационная система управления общественными финансами </a:t>
            </a:r>
            <a:endParaRPr lang="ru-RU" sz="1800" dirty="0" smtClean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Электронный бюджет» 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4A7F6BF-30F7-4E74-AF8C-EBC7691ED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333"/>
          <a:stretch/>
        </p:blipFill>
        <p:spPr>
          <a:xfrm>
            <a:off x="268986" y="2927595"/>
            <a:ext cx="7619999" cy="361627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32FF187-557F-4325-9D87-D7CAD6CA7212}"/>
              </a:ext>
            </a:extLst>
          </p:cNvPr>
          <p:cNvSpPr/>
          <p:nvPr/>
        </p:nvSpPr>
        <p:spPr>
          <a:xfrm>
            <a:off x="0" y="2362200"/>
            <a:ext cx="12192000" cy="251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282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76771"/>
            <a:ext cx="12187555" cy="683260"/>
          </a:xfrm>
          <a:custGeom>
            <a:avLst/>
            <a:gdLst/>
            <a:ahLst/>
            <a:cxnLst/>
            <a:rect l="l" t="t" r="r" b="b"/>
            <a:pathLst>
              <a:path w="12187555" h="683259">
                <a:moveTo>
                  <a:pt x="12187428" y="0"/>
                </a:moveTo>
                <a:lnTo>
                  <a:pt x="0" y="0"/>
                </a:lnTo>
                <a:lnTo>
                  <a:pt x="0" y="682751"/>
                </a:lnTo>
                <a:lnTo>
                  <a:pt x="12187428" y="682751"/>
                </a:lnTo>
                <a:lnTo>
                  <a:pt x="121874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645920"/>
            <a:ext cx="12192000" cy="180340"/>
          </a:xfrm>
          <a:custGeom>
            <a:avLst/>
            <a:gdLst/>
            <a:ahLst/>
            <a:cxnLst/>
            <a:rect l="l" t="t" r="r" b="b"/>
            <a:pathLst>
              <a:path w="12192000" h="180339">
                <a:moveTo>
                  <a:pt x="12192000" y="0"/>
                </a:moveTo>
                <a:lnTo>
                  <a:pt x="0" y="0"/>
                </a:lnTo>
                <a:lnTo>
                  <a:pt x="0" y="179832"/>
                </a:lnTo>
                <a:lnTo>
                  <a:pt x="12192000" y="179832"/>
                </a:lnTo>
                <a:lnTo>
                  <a:pt x="121920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4538" y="244551"/>
            <a:ext cx="10404576" cy="1315104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635000" marR="5080">
              <a:lnSpc>
                <a:spcPts val="4320"/>
              </a:lnSpc>
              <a:spcBef>
                <a:spcPts val="640"/>
              </a:spcBef>
            </a:pPr>
            <a:r>
              <a:rPr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Описание проблемы </a:t>
            </a:r>
            <a:r>
              <a:rPr sz="3600" b="1" spc="-200" dirty="0" err="1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целевой</a:t>
            </a:r>
            <a:r>
              <a:rPr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 </a:t>
            </a:r>
            <a:r>
              <a:rPr sz="3600" b="1" spc="-200" dirty="0" err="1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группы</a:t>
            </a:r>
            <a:r>
              <a:rPr lang="ru-RU"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.</a:t>
            </a:r>
            <a:r>
              <a:rPr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 </a:t>
            </a:r>
            <a:r>
              <a:rPr lang="ru-RU"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О</a:t>
            </a:r>
            <a:r>
              <a:rPr sz="3600" b="1" spc="-200" dirty="0" err="1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боснование</a:t>
            </a:r>
            <a:r>
              <a:rPr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 социальной значимости проекта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81000" y="1985740"/>
            <a:ext cx="8915400" cy="38163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Ответьте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вопросы:</a:t>
            </a: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SzPct val="95454"/>
              <a:buFont typeface="Wingdings"/>
              <a:buChar char=""/>
              <a:tabLst>
                <a:tab pos="240665" algn="l"/>
              </a:tabLst>
            </a:pPr>
            <a:r>
              <a:rPr sz="2400" b="1" dirty="0" err="1">
                <a:latin typeface="Calibri"/>
                <a:cs typeface="Calibri"/>
              </a:rPr>
              <a:t>Каких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людей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касается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проблема?</a:t>
            </a: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20"/>
              </a:spcBef>
              <a:buSzPct val="95454"/>
              <a:buFont typeface="Wingdings"/>
              <a:buChar char=""/>
              <a:tabLst>
                <a:tab pos="240665" algn="l"/>
              </a:tabLst>
            </a:pP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чем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заключается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проблема?</a:t>
            </a:r>
            <a:endParaRPr sz="2400" dirty="0">
              <a:latin typeface="Calibri"/>
              <a:cs typeface="Calibri"/>
            </a:endParaRPr>
          </a:p>
          <a:p>
            <a:pPr marL="241300" marR="5080" indent="-228600">
              <a:lnSpc>
                <a:spcPct val="70000"/>
              </a:lnSpc>
              <a:spcBef>
                <a:spcPts val="994"/>
              </a:spcBef>
              <a:buSzPct val="95454"/>
              <a:buFont typeface="Wingdings"/>
              <a:buChar char=""/>
              <a:tabLst>
                <a:tab pos="241300" algn="l"/>
                <a:tab pos="1632585" algn="l"/>
                <a:tab pos="3409950" algn="l"/>
                <a:tab pos="5499100" algn="l"/>
                <a:tab pos="7654290" algn="l"/>
              </a:tabLst>
            </a:pPr>
            <a:r>
              <a:rPr sz="2400" b="1" spc="-10" dirty="0">
                <a:latin typeface="Calibri"/>
                <a:cs typeface="Calibri"/>
              </a:rPr>
              <a:t>Актуальна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dirty="0" err="1">
                <a:latin typeface="Calibri"/>
                <a:cs typeface="Calibri"/>
              </a:rPr>
              <a:t>ли</a:t>
            </a:r>
            <a:r>
              <a:rPr sz="2400" b="1" spc="48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проблема</a:t>
            </a:r>
            <a:r>
              <a:rPr lang="ru-RU" sz="2400" b="1" spc="-10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для</a:t>
            </a:r>
            <a:r>
              <a:rPr sz="2400" b="1" spc="47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выбранной</a:t>
            </a:r>
            <a:r>
              <a:rPr lang="ru-RU" sz="2400" b="1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целевой</a:t>
            </a:r>
            <a:r>
              <a:rPr sz="2400" b="1" spc="3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группы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на </a:t>
            </a:r>
            <a:r>
              <a:rPr sz="2400" b="1" dirty="0">
                <a:latin typeface="Calibri"/>
                <a:cs typeface="Calibri"/>
              </a:rPr>
              <a:t>выбранной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территории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реализации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проекта?</a:t>
            </a: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04"/>
              </a:spcBef>
              <a:buSzPct val="95454"/>
              <a:buFont typeface="Wingdings"/>
              <a:buChar char=""/>
              <a:tabLst>
                <a:tab pos="240665" algn="l"/>
              </a:tabLst>
            </a:pPr>
            <a:r>
              <a:rPr sz="2400" b="1" dirty="0">
                <a:latin typeface="Calibri"/>
                <a:cs typeface="Calibri"/>
              </a:rPr>
              <a:t>Каковы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причины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существования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проблемы?</a:t>
            </a:r>
            <a:endParaRPr sz="2400" dirty="0">
              <a:latin typeface="Calibri"/>
              <a:cs typeface="Calibri"/>
            </a:endParaRPr>
          </a:p>
          <a:p>
            <a:pPr marL="241300" marR="7620" indent="-228600">
              <a:lnSpc>
                <a:spcPct val="70000"/>
              </a:lnSpc>
              <a:spcBef>
                <a:spcPts val="1010"/>
              </a:spcBef>
              <a:buSzPct val="95454"/>
              <a:buFont typeface="Wingdings"/>
              <a:buChar char=""/>
              <a:tabLst>
                <a:tab pos="241300" algn="l"/>
              </a:tabLst>
            </a:pPr>
            <a:r>
              <a:rPr sz="2400" b="1" dirty="0">
                <a:latin typeface="Calibri"/>
                <a:cs typeface="Calibri"/>
              </a:rPr>
              <a:t>Как</a:t>
            </a:r>
            <a:r>
              <a:rPr sz="2400" b="1" spc="1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именно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вы</a:t>
            </a:r>
            <a:r>
              <a:rPr sz="2400" b="1" spc="1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хотите</a:t>
            </a:r>
            <a:r>
              <a:rPr sz="2400" b="1" spc="1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изменить</a:t>
            </a:r>
            <a:r>
              <a:rPr sz="2400" b="1" spc="1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существующую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проблемную ситуацию?</a:t>
            </a: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ts val="2245"/>
              </a:lnSpc>
              <a:spcBef>
                <a:spcPts val="204"/>
              </a:spcBef>
              <a:buSzPct val="95454"/>
              <a:buFont typeface="Wingdings"/>
              <a:buChar char=""/>
              <a:tabLst>
                <a:tab pos="240665" algn="l"/>
              </a:tabLst>
            </a:pPr>
            <a:r>
              <a:rPr sz="2400" b="1" dirty="0">
                <a:latin typeface="Calibri"/>
                <a:cs typeface="Calibri"/>
              </a:rPr>
              <a:t>Кто</a:t>
            </a:r>
            <a:r>
              <a:rPr sz="2400" b="1" spc="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еще</a:t>
            </a:r>
            <a:r>
              <a:rPr sz="2400" b="1" spc="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занимается</a:t>
            </a:r>
            <a:r>
              <a:rPr sz="2400" b="1" spc="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решением</a:t>
            </a:r>
            <a:r>
              <a:rPr sz="2400" b="1" spc="11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этой</a:t>
            </a:r>
            <a:r>
              <a:rPr sz="2400" b="1" spc="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проблемы</a:t>
            </a:r>
            <a:r>
              <a:rPr sz="2400" b="1" spc="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на</a:t>
            </a:r>
            <a:r>
              <a:rPr sz="2400" b="1" spc="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выбранной</a:t>
            </a:r>
            <a:endParaRPr sz="2400" dirty="0">
              <a:latin typeface="Calibri"/>
              <a:cs typeface="Calibri"/>
            </a:endParaRPr>
          </a:p>
          <a:p>
            <a:pPr marL="241300">
              <a:lnSpc>
                <a:spcPts val="2245"/>
              </a:lnSpc>
            </a:pPr>
            <a:r>
              <a:rPr sz="2400" b="1" spc="-10" dirty="0">
                <a:latin typeface="Calibri"/>
                <a:cs typeface="Calibri"/>
              </a:rPr>
              <a:t>территории?</a:t>
            </a: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04"/>
              </a:spcBef>
              <a:buSzPct val="95454"/>
              <a:buFont typeface="Wingdings"/>
              <a:buChar char=""/>
              <a:tabLst>
                <a:tab pos="240665" algn="l"/>
              </a:tabLst>
            </a:pPr>
            <a:r>
              <a:rPr sz="2400" b="1" dirty="0">
                <a:latin typeface="Calibri"/>
                <a:cs typeface="Calibri"/>
              </a:rPr>
              <a:t>Каковы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возможные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последствия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развития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проблемы?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19361" y="2152605"/>
            <a:ext cx="2304013" cy="370455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76771"/>
            <a:ext cx="12187555" cy="683260"/>
          </a:xfrm>
          <a:custGeom>
            <a:avLst/>
            <a:gdLst/>
            <a:ahLst/>
            <a:cxnLst/>
            <a:rect l="l" t="t" r="r" b="b"/>
            <a:pathLst>
              <a:path w="12187555" h="683259">
                <a:moveTo>
                  <a:pt x="12187428" y="0"/>
                </a:moveTo>
                <a:lnTo>
                  <a:pt x="0" y="0"/>
                </a:lnTo>
                <a:lnTo>
                  <a:pt x="0" y="682751"/>
                </a:lnTo>
                <a:lnTo>
                  <a:pt x="12187428" y="682751"/>
                </a:lnTo>
                <a:lnTo>
                  <a:pt x="121874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4445" y="1272057"/>
            <a:ext cx="12192000" cy="180340"/>
          </a:xfrm>
          <a:custGeom>
            <a:avLst/>
            <a:gdLst/>
            <a:ahLst/>
            <a:cxnLst/>
            <a:rect l="l" t="t" r="r" b="b"/>
            <a:pathLst>
              <a:path w="12192000" h="180339">
                <a:moveTo>
                  <a:pt x="12192000" y="0"/>
                </a:moveTo>
                <a:lnTo>
                  <a:pt x="0" y="0"/>
                </a:lnTo>
                <a:lnTo>
                  <a:pt x="0" y="179832"/>
                </a:lnTo>
                <a:lnTo>
                  <a:pt x="12192000" y="179832"/>
                </a:lnTo>
                <a:lnTo>
                  <a:pt x="121920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4800" y="340369"/>
            <a:ext cx="10906862" cy="769953"/>
          </a:xfrm>
          <a:prstGeom prst="rect">
            <a:avLst/>
          </a:prstGeom>
        </p:spPr>
        <p:txBody>
          <a:bodyPr vert="horz" wrap="square" lIns="0" tIns="152907" rIns="0" bIns="0" rtlCol="0">
            <a:spAutoFit/>
          </a:bodyPr>
          <a:lstStyle/>
          <a:p>
            <a:pPr marL="635000" marR="5080">
              <a:lnSpc>
                <a:spcPts val="4750"/>
              </a:lnSpc>
              <a:spcBef>
                <a:spcPts val="705"/>
              </a:spcBef>
            </a:pPr>
            <a:r>
              <a:rPr sz="3600" b="1" spc="-200" dirty="0" err="1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Материалы</a:t>
            </a:r>
            <a:r>
              <a:rPr lang="ru-RU"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,</a:t>
            </a:r>
            <a:r>
              <a:rPr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 подтверждающие наличие проблемы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0216" y="1631924"/>
            <a:ext cx="7704583" cy="4154984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41300" marR="7620" indent="-233045" algn="just">
              <a:lnSpc>
                <a:spcPct val="70000"/>
              </a:lnSpc>
              <a:spcBef>
                <a:spcPts val="965"/>
              </a:spcBef>
              <a:buSzPct val="95833"/>
              <a:buFont typeface="Wingdings"/>
              <a:buChar char=""/>
              <a:tabLst>
                <a:tab pos="241300" algn="l"/>
                <a:tab pos="251460" algn="l"/>
              </a:tabLst>
            </a:pPr>
            <a:r>
              <a:rPr sz="2500" dirty="0">
                <a:latin typeface="Calibri"/>
                <a:cs typeface="Calibri"/>
              </a:rPr>
              <a:t>	</a:t>
            </a:r>
            <a:r>
              <a:rPr sz="2500" b="1" dirty="0">
                <a:latin typeface="Calibri"/>
                <a:cs typeface="Calibri"/>
              </a:rPr>
              <a:t>Прикрепите</a:t>
            </a:r>
            <a:r>
              <a:rPr sz="2500" b="1" spc="580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документы,</a:t>
            </a:r>
            <a:r>
              <a:rPr sz="2500" b="1" spc="585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которые</a:t>
            </a:r>
            <a:r>
              <a:rPr sz="2500" b="1" spc="580" dirty="0">
                <a:latin typeface="Calibri"/>
                <a:cs typeface="Calibri"/>
              </a:rPr>
              <a:t>  </a:t>
            </a:r>
            <a:r>
              <a:rPr sz="2500" b="1" spc="-10" dirty="0">
                <a:latin typeface="Calibri"/>
                <a:cs typeface="Calibri"/>
              </a:rPr>
              <a:t>подтверждают </a:t>
            </a:r>
            <a:r>
              <a:rPr sz="2500" b="1" dirty="0">
                <a:latin typeface="Calibri"/>
                <a:cs typeface="Calibri"/>
              </a:rPr>
              <a:t>наличие</a:t>
            </a:r>
            <a:r>
              <a:rPr sz="2500" b="1" spc="135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проблемы</a:t>
            </a:r>
            <a:r>
              <a:rPr sz="2500" b="1" spc="130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и</a:t>
            </a:r>
            <a:r>
              <a:rPr sz="2500" b="1" spc="125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иллюстрируют</a:t>
            </a:r>
            <a:r>
              <a:rPr sz="2500" b="1" spc="130" dirty="0">
                <a:latin typeface="Calibri"/>
                <a:cs typeface="Calibri"/>
              </a:rPr>
              <a:t>  </a:t>
            </a:r>
            <a:r>
              <a:rPr sz="2500" b="1" spc="-10" dirty="0">
                <a:latin typeface="Calibri"/>
                <a:cs typeface="Calibri"/>
              </a:rPr>
              <a:t>проведенные </a:t>
            </a:r>
            <a:r>
              <a:rPr sz="2500" b="1" dirty="0">
                <a:latin typeface="Calibri"/>
                <a:cs typeface="Calibri"/>
              </a:rPr>
              <a:t>исследования,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dirty="0">
                <a:latin typeface="Calibri"/>
                <a:cs typeface="Calibri"/>
              </a:rPr>
              <a:t>а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dirty="0">
                <a:latin typeface="Calibri"/>
                <a:cs typeface="Calibri"/>
              </a:rPr>
              <a:t>также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dirty="0">
                <a:latin typeface="Calibri"/>
                <a:cs typeface="Calibri"/>
              </a:rPr>
              <a:t>—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dirty="0">
                <a:latin typeface="Calibri"/>
                <a:cs typeface="Calibri"/>
              </a:rPr>
              <a:t>запросы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spc="-25" dirty="0">
                <a:latin typeface="Calibri"/>
                <a:cs typeface="Calibri"/>
              </a:rPr>
              <a:t>от </a:t>
            </a:r>
            <a:r>
              <a:rPr sz="2500" b="1" spc="-20" dirty="0">
                <a:latin typeface="Calibri"/>
                <a:cs typeface="Calibri"/>
              </a:rPr>
              <a:t>благополучателей</a:t>
            </a:r>
            <a:r>
              <a:rPr sz="2500" b="1" spc="-7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на</a:t>
            </a:r>
            <a:r>
              <a:rPr sz="2500" b="1" spc="-5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проведение</a:t>
            </a:r>
            <a:r>
              <a:rPr sz="2500" b="1" spc="-2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проекта</a:t>
            </a:r>
            <a:r>
              <a:rPr sz="2500" b="1" spc="-5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и</a:t>
            </a:r>
            <a:r>
              <a:rPr sz="2500" b="1" spc="-55" dirty="0">
                <a:latin typeface="Calibri"/>
                <a:cs typeface="Calibri"/>
              </a:rPr>
              <a:t> </a:t>
            </a:r>
            <a:r>
              <a:rPr sz="2500" b="1" spc="-20" dirty="0">
                <a:latin typeface="Calibri"/>
                <a:cs typeface="Calibri"/>
              </a:rPr>
              <a:t>т.д.</a:t>
            </a:r>
            <a:endParaRPr sz="25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90"/>
              </a:spcBef>
              <a:buFont typeface="Wingdings"/>
              <a:buChar char=""/>
            </a:pPr>
            <a:endParaRPr sz="2500" dirty="0">
              <a:latin typeface="Calibri"/>
              <a:cs typeface="Calibri"/>
            </a:endParaRPr>
          </a:p>
          <a:p>
            <a:pPr marL="241300" marR="5080" indent="-233045" algn="just">
              <a:lnSpc>
                <a:spcPct val="70000"/>
              </a:lnSpc>
              <a:buSzPct val="95833"/>
              <a:buFont typeface="Wingdings"/>
              <a:buChar char=""/>
              <a:tabLst>
                <a:tab pos="241300" algn="l"/>
                <a:tab pos="251460" algn="l"/>
              </a:tabLst>
            </a:pPr>
            <a:r>
              <a:rPr sz="2500" dirty="0">
                <a:latin typeface="Calibri"/>
                <a:cs typeface="Calibri"/>
              </a:rPr>
              <a:t>	</a:t>
            </a:r>
            <a:r>
              <a:rPr sz="2500" b="1" dirty="0">
                <a:latin typeface="Calibri"/>
                <a:cs typeface="Calibri"/>
              </a:rPr>
              <a:t>Опишите</a:t>
            </a:r>
            <a:r>
              <a:rPr sz="2500" b="1" spc="415" dirty="0">
                <a:latin typeface="Calibri"/>
                <a:cs typeface="Calibri"/>
              </a:rPr>
              <a:t>   </a:t>
            </a:r>
            <a:r>
              <a:rPr sz="2500" b="1" dirty="0">
                <a:latin typeface="Calibri"/>
                <a:cs typeface="Calibri"/>
              </a:rPr>
              <a:t>результаты</a:t>
            </a:r>
            <a:r>
              <a:rPr sz="2500" b="1" spc="405" dirty="0">
                <a:latin typeface="Calibri"/>
                <a:cs typeface="Calibri"/>
              </a:rPr>
              <a:t>   </a:t>
            </a:r>
            <a:r>
              <a:rPr sz="2500" b="1" dirty="0">
                <a:latin typeface="Calibri"/>
                <a:cs typeface="Calibri"/>
              </a:rPr>
              <a:t>сторонних</a:t>
            </a:r>
            <a:r>
              <a:rPr sz="2500" b="1" spc="405" dirty="0">
                <a:latin typeface="Calibri"/>
                <a:cs typeface="Calibri"/>
              </a:rPr>
              <a:t>   </a:t>
            </a:r>
            <a:r>
              <a:rPr sz="2500" b="1" spc="-10" dirty="0">
                <a:latin typeface="Calibri"/>
                <a:cs typeface="Calibri"/>
              </a:rPr>
              <a:t>исследований, подтверждающих</a:t>
            </a:r>
            <a:r>
              <a:rPr sz="2500" b="1" spc="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проблему:</a:t>
            </a:r>
            <a:r>
              <a:rPr sz="2500" b="1" spc="-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статистические</a:t>
            </a:r>
            <a:r>
              <a:rPr sz="2500" b="1" spc="1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данные, </a:t>
            </a:r>
            <a:r>
              <a:rPr sz="2500" b="1" dirty="0">
                <a:latin typeface="Calibri"/>
                <a:cs typeface="Calibri"/>
              </a:rPr>
              <a:t>результаты</a:t>
            </a:r>
            <a:r>
              <a:rPr sz="2500" b="1" spc="515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исследований</a:t>
            </a:r>
            <a:r>
              <a:rPr sz="2500" b="1" spc="520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и</a:t>
            </a:r>
            <a:r>
              <a:rPr sz="2500" b="1" spc="520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практический</a:t>
            </a:r>
            <a:r>
              <a:rPr sz="2500" b="1" spc="515" dirty="0">
                <a:latin typeface="Calibri"/>
                <a:cs typeface="Calibri"/>
              </a:rPr>
              <a:t>  </a:t>
            </a:r>
            <a:r>
              <a:rPr sz="2500" b="1" spc="-20" dirty="0">
                <a:latin typeface="Calibri"/>
                <a:cs typeface="Calibri"/>
              </a:rPr>
              <a:t>опыт </a:t>
            </a:r>
            <a:r>
              <a:rPr sz="2500" b="1" dirty="0">
                <a:latin typeface="Calibri"/>
                <a:cs typeface="Calibri"/>
              </a:rPr>
              <a:t>работы</a:t>
            </a:r>
            <a:r>
              <a:rPr sz="2500" b="1" spc="39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других</a:t>
            </a:r>
            <a:r>
              <a:rPr sz="2500" b="1" spc="39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организаций,</a:t>
            </a:r>
            <a:r>
              <a:rPr sz="2500" b="1" spc="409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которые</a:t>
            </a:r>
            <a:r>
              <a:rPr sz="2500" b="1" spc="39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работают</a:t>
            </a:r>
            <a:r>
              <a:rPr sz="2500" b="1" spc="395" dirty="0">
                <a:latin typeface="Calibri"/>
                <a:cs typeface="Calibri"/>
              </a:rPr>
              <a:t> </a:t>
            </a:r>
            <a:r>
              <a:rPr sz="2500" b="1" spc="-25" dirty="0">
                <a:latin typeface="Calibri"/>
                <a:cs typeface="Calibri"/>
              </a:rPr>
              <a:t>над </a:t>
            </a:r>
            <a:r>
              <a:rPr sz="2500" b="1" dirty="0">
                <a:latin typeface="Calibri"/>
                <a:cs typeface="Calibri"/>
              </a:rPr>
              <a:t>решением</a:t>
            </a:r>
            <a:r>
              <a:rPr sz="2500" b="1" spc="-9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схожих</a:t>
            </a:r>
            <a:r>
              <a:rPr sz="2500" b="1" spc="-114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социальных</a:t>
            </a:r>
            <a:r>
              <a:rPr sz="2500" b="1" spc="-8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проблем,</a:t>
            </a:r>
            <a:r>
              <a:rPr sz="2500" b="1" spc="-9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что</a:t>
            </a:r>
            <a:r>
              <a:rPr sz="2500" b="1" spc="-10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и</a:t>
            </a:r>
            <a:r>
              <a:rPr sz="2500" b="1" spc="-90" dirty="0">
                <a:latin typeface="Calibri"/>
                <a:cs typeface="Calibri"/>
              </a:rPr>
              <a:t> </a:t>
            </a:r>
            <a:r>
              <a:rPr sz="2500" b="1" spc="-25" dirty="0">
                <a:latin typeface="Calibri"/>
                <a:cs typeface="Calibri"/>
              </a:rPr>
              <a:t>вы</a:t>
            </a:r>
            <a:endParaRPr sz="25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80"/>
              </a:spcBef>
              <a:buFont typeface="Wingdings"/>
              <a:buChar char=""/>
            </a:pPr>
            <a:endParaRPr sz="2500" dirty="0">
              <a:latin typeface="Calibri"/>
              <a:cs typeface="Calibri"/>
            </a:endParaRPr>
          </a:p>
          <a:p>
            <a:pPr marL="241300" marR="8890" indent="-233045" algn="just">
              <a:lnSpc>
                <a:spcPct val="70000"/>
              </a:lnSpc>
              <a:spcBef>
                <a:spcPts val="5"/>
              </a:spcBef>
              <a:buSzPct val="95833"/>
              <a:buFont typeface="Wingdings"/>
              <a:buChar char=""/>
              <a:tabLst>
                <a:tab pos="241300" algn="l"/>
                <a:tab pos="251460" algn="l"/>
              </a:tabLst>
            </a:pPr>
            <a:r>
              <a:rPr sz="2500" dirty="0">
                <a:latin typeface="Calibri"/>
                <a:cs typeface="Calibri"/>
              </a:rPr>
              <a:t>	</a:t>
            </a:r>
            <a:r>
              <a:rPr sz="2500" b="1" dirty="0">
                <a:latin typeface="Calibri"/>
                <a:cs typeface="Calibri"/>
              </a:rPr>
              <a:t>Опишите</a:t>
            </a:r>
            <a:r>
              <a:rPr sz="2500" b="1" spc="459" dirty="0">
                <a:latin typeface="Calibri"/>
                <a:cs typeface="Calibri"/>
              </a:rPr>
              <a:t>   </a:t>
            </a:r>
            <a:r>
              <a:rPr sz="2500" b="1" dirty="0">
                <a:latin typeface="Calibri"/>
                <a:cs typeface="Calibri"/>
              </a:rPr>
              <a:t>собственные</a:t>
            </a:r>
            <a:r>
              <a:rPr sz="2500" b="1" spc="455" dirty="0">
                <a:latin typeface="Calibri"/>
                <a:cs typeface="Calibri"/>
              </a:rPr>
              <a:t>   </a:t>
            </a:r>
            <a:r>
              <a:rPr sz="2500" b="1" dirty="0">
                <a:latin typeface="Calibri"/>
                <a:cs typeface="Calibri"/>
              </a:rPr>
              <a:t>исследования,</a:t>
            </a:r>
            <a:r>
              <a:rPr sz="2500" b="1" spc="459" dirty="0">
                <a:latin typeface="Calibri"/>
                <a:cs typeface="Calibri"/>
              </a:rPr>
              <a:t>   </a:t>
            </a:r>
            <a:r>
              <a:rPr sz="2500" b="1" spc="-10" dirty="0">
                <a:latin typeface="Calibri"/>
                <a:cs typeface="Calibri"/>
              </a:rPr>
              <a:t>которые указывают</a:t>
            </a:r>
            <a:r>
              <a:rPr sz="2500" b="1" spc="-8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на</a:t>
            </a:r>
            <a:r>
              <a:rPr sz="2500" b="1" spc="-9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реальное</a:t>
            </a:r>
            <a:r>
              <a:rPr sz="2500" b="1" spc="-7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наличие</a:t>
            </a:r>
            <a:r>
              <a:rPr sz="2500" b="1" spc="-6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проблемы</a:t>
            </a:r>
            <a:endParaRPr sz="25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684007" y="2127504"/>
            <a:ext cx="4508500" cy="3121660"/>
            <a:chOff x="7684007" y="2127504"/>
            <a:chExt cx="4508500" cy="31216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84007" y="2127504"/>
              <a:ext cx="4507992" cy="31211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93735" y="2221992"/>
              <a:ext cx="4398264" cy="29321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152526"/>
            <a:ext cx="271716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075" indent="-33337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46075" algn="l"/>
                <a:tab pos="1551940" algn="l"/>
              </a:tabLst>
            </a:pPr>
            <a:r>
              <a:rPr sz="2600" b="1" spc="-20" dirty="0">
                <a:latin typeface="Calibri"/>
                <a:cs typeface="Calibri"/>
              </a:rPr>
              <a:t>Цель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проекта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78784" y="152526"/>
            <a:ext cx="304609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2005" algn="l"/>
                <a:tab pos="1739264" algn="l"/>
              </a:tabLst>
            </a:pPr>
            <a:r>
              <a:rPr sz="2600" b="1" spc="-50" dirty="0">
                <a:latin typeface="Calibri"/>
                <a:cs typeface="Calibri"/>
              </a:rPr>
              <a:t>—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это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решение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429590"/>
            <a:ext cx="339725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выявленной</a:t>
            </a:r>
            <a:r>
              <a:rPr sz="2600" b="1" spc="-8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проблемы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1237869"/>
            <a:ext cx="623252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</a:tabLst>
            </a:pPr>
            <a:r>
              <a:rPr sz="2600" b="1" spc="-10" dirty="0">
                <a:latin typeface="Calibri"/>
                <a:cs typeface="Calibri"/>
              </a:rPr>
              <a:t>Точность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формулировки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цели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во</a:t>
            </a:r>
            <a:r>
              <a:rPr sz="2600" b="1" spc="-10" dirty="0">
                <a:latin typeface="Calibri"/>
                <a:cs typeface="Calibri"/>
              </a:rPr>
              <a:t> многом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1515237"/>
            <a:ext cx="623062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40815" algn="l"/>
                <a:tab pos="2071370" algn="l"/>
                <a:tab pos="3077845" algn="l"/>
                <a:tab pos="4885690" algn="l"/>
                <a:tab pos="6033135" algn="l"/>
              </a:tabLst>
            </a:pPr>
            <a:r>
              <a:rPr sz="2600" b="1" spc="-10" dirty="0">
                <a:latin typeface="Calibri"/>
                <a:cs typeface="Calibri"/>
              </a:rPr>
              <a:t>зависит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от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того,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насколько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точно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1792300"/>
            <a:ext cx="534352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конкретно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вы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определили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проблему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38" y="2602230"/>
            <a:ext cx="171323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  <a:tab pos="661670" algn="l"/>
              </a:tabLst>
            </a:pPr>
            <a:r>
              <a:rPr sz="2600" b="1" spc="-50" dirty="0">
                <a:latin typeface="Calibri"/>
                <a:cs typeface="Calibri"/>
              </a:rPr>
              <a:t>У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вашего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90750" y="2602230"/>
            <a:ext cx="117983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проекта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53459" y="2602230"/>
            <a:ext cx="297053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41120" algn="l"/>
                <a:tab pos="2254250" algn="l"/>
              </a:tabLst>
            </a:pPr>
            <a:r>
              <a:rPr sz="2600" b="1" spc="-10" dirty="0">
                <a:latin typeface="Calibri"/>
                <a:cs typeface="Calibri"/>
              </a:rPr>
              <a:t>должна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быть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одна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" y="2879598"/>
            <a:ext cx="305308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91235" algn="l"/>
              </a:tabLst>
            </a:pPr>
            <a:r>
              <a:rPr sz="2600" b="1" spc="-10" dirty="0">
                <a:latin typeface="Calibri"/>
                <a:cs typeface="Calibri"/>
              </a:rPr>
              <a:t>цель,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направленная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35171" y="2879598"/>
            <a:ext cx="299021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67055" algn="l"/>
                <a:tab pos="2073275" algn="l"/>
              </a:tabLst>
            </a:pPr>
            <a:r>
              <a:rPr sz="2600" b="1" spc="-25" dirty="0">
                <a:latin typeface="Calibri"/>
                <a:cs typeface="Calibri"/>
              </a:rPr>
              <a:t>на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решение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одной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4538" y="3156661"/>
            <a:ext cx="569912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проблемы</a:t>
            </a:r>
            <a:r>
              <a:rPr sz="2600" b="1" spc="-1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конкретной</a:t>
            </a:r>
            <a:r>
              <a:rPr sz="2600" b="1" spc="-11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целевой</a:t>
            </a:r>
            <a:r>
              <a:rPr sz="2600" b="1" spc="-114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группы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4538" y="3966464"/>
            <a:ext cx="623125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0"/>
              </a:spcBef>
              <a:buSzPct val="96153"/>
              <a:buFont typeface="Wingdings"/>
              <a:buChar char=""/>
              <a:tabLst>
                <a:tab pos="271780" algn="l"/>
                <a:tab pos="2152650" algn="l"/>
                <a:tab pos="3527425" algn="l"/>
                <a:tab pos="4655185" algn="l"/>
                <a:tab pos="5263515" algn="l"/>
              </a:tabLst>
            </a:pPr>
            <a:r>
              <a:rPr sz="2600" b="1" spc="-10" dirty="0">
                <a:latin typeface="Calibri"/>
                <a:cs typeface="Calibri"/>
              </a:rPr>
              <a:t>Избегайте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общих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фраз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30" dirty="0">
                <a:latin typeface="Calibri"/>
                <a:cs typeface="Calibri"/>
              </a:rPr>
              <a:t>будьте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4538" y="4243527"/>
            <a:ext cx="6233160" cy="97790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 algn="just">
              <a:lnSpc>
                <a:spcPct val="70000"/>
              </a:lnSpc>
              <a:spcBef>
                <a:spcPts val="1040"/>
              </a:spcBef>
            </a:pPr>
            <a:r>
              <a:rPr sz="2600" b="1" dirty="0">
                <a:latin typeface="Calibri"/>
                <a:cs typeface="Calibri"/>
              </a:rPr>
              <a:t>максимально</a:t>
            </a:r>
            <a:r>
              <a:rPr sz="2600" b="1" spc="30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конкретны.</a:t>
            </a:r>
            <a:r>
              <a:rPr sz="2600" b="1" spc="3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При</a:t>
            </a:r>
            <a:r>
              <a:rPr sz="2600" b="1" spc="33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постановке </a:t>
            </a:r>
            <a:r>
              <a:rPr sz="2600" b="1" dirty="0">
                <a:latin typeface="Calibri"/>
                <a:cs typeface="Calibri"/>
              </a:rPr>
              <a:t>цели</a:t>
            </a:r>
            <a:r>
              <a:rPr sz="2600" b="1" spc="27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помните</a:t>
            </a:r>
            <a:r>
              <a:rPr sz="2600" b="1" spc="27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о</a:t>
            </a:r>
            <a:r>
              <a:rPr sz="2600" b="1" spc="27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том,</a:t>
            </a:r>
            <a:r>
              <a:rPr sz="2600" b="1" spc="28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что</a:t>
            </a:r>
            <a:r>
              <a:rPr sz="2600" b="1" spc="26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она</a:t>
            </a:r>
            <a:r>
              <a:rPr sz="2600" b="1" spc="270" dirty="0">
                <a:latin typeface="Calibri"/>
                <a:cs typeface="Calibri"/>
              </a:rPr>
              <a:t>  </a:t>
            </a:r>
            <a:r>
              <a:rPr sz="2600" b="1" spc="-10" dirty="0">
                <a:latin typeface="Calibri"/>
                <a:cs typeface="Calibri"/>
              </a:rPr>
              <a:t>должна </a:t>
            </a:r>
            <a:r>
              <a:rPr sz="2600" b="1" dirty="0">
                <a:latin typeface="Calibri"/>
                <a:cs typeface="Calibri"/>
              </a:rPr>
              <a:t>отвечать</a:t>
            </a:r>
            <a:r>
              <a:rPr sz="2600" b="1" spc="-85" dirty="0"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пяти</a:t>
            </a:r>
            <a:r>
              <a:rPr sz="26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критериям</a:t>
            </a:r>
            <a:r>
              <a:rPr sz="26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Calibri"/>
                <a:cs typeface="Calibri"/>
              </a:rPr>
              <a:t>SMART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024116" y="3569206"/>
            <a:ext cx="5012690" cy="3289300"/>
            <a:chOff x="7024116" y="3569206"/>
            <a:chExt cx="5012690" cy="328930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24116" y="3569206"/>
              <a:ext cx="5012435" cy="328879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6892" y="3666743"/>
              <a:ext cx="4786884" cy="319125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473442" y="953465"/>
            <a:ext cx="4114800" cy="2787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340" algn="ctr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C00000"/>
                </a:solidFill>
                <a:latin typeface="Calibri"/>
                <a:cs typeface="Calibri"/>
              </a:rPr>
              <a:t>Цель</a:t>
            </a:r>
            <a:r>
              <a:rPr sz="4400" b="1" spc="-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проекта</a:t>
            </a:r>
            <a:endParaRPr sz="4400">
              <a:latin typeface="Calibri"/>
              <a:cs typeface="Calibri"/>
            </a:endParaRPr>
          </a:p>
          <a:p>
            <a:pPr marL="17145" marR="10160" algn="ctr">
              <a:lnSpc>
                <a:spcPct val="100000"/>
              </a:lnSpc>
              <a:spcBef>
                <a:spcPts val="2055"/>
              </a:spcBef>
            </a:pPr>
            <a:r>
              <a:rPr sz="2400" b="1" dirty="0">
                <a:latin typeface="Times New Roman"/>
                <a:cs typeface="Times New Roman"/>
              </a:rPr>
              <a:t>Чтобы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сформулировать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цель, </a:t>
            </a:r>
            <a:r>
              <a:rPr sz="2400" b="1" dirty="0">
                <a:latin typeface="Times New Roman"/>
                <a:cs typeface="Times New Roman"/>
              </a:rPr>
              <a:t>начните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предложение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spc="-60" dirty="0">
                <a:latin typeface="Times New Roman"/>
                <a:cs typeface="Times New Roman"/>
              </a:rPr>
              <a:t>с </a:t>
            </a:r>
            <a:r>
              <a:rPr sz="2400" b="1" spc="-10" dirty="0">
                <a:latin typeface="Times New Roman"/>
                <a:cs typeface="Times New Roman"/>
              </a:rPr>
              <a:t>отглагольного</a:t>
            </a:r>
            <a:endParaRPr sz="2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существительного: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создание, </a:t>
            </a:r>
            <a:r>
              <a:rPr sz="2400" b="1" dirty="0">
                <a:latin typeface="Times New Roman"/>
                <a:cs typeface="Times New Roman"/>
              </a:rPr>
              <a:t>организация,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внедрение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т.д.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76771"/>
            <a:ext cx="12187555" cy="683260"/>
          </a:xfrm>
          <a:custGeom>
            <a:avLst/>
            <a:gdLst/>
            <a:ahLst/>
            <a:cxnLst/>
            <a:rect l="l" t="t" r="r" b="b"/>
            <a:pathLst>
              <a:path w="12187555" h="683259">
                <a:moveTo>
                  <a:pt x="12187428" y="0"/>
                </a:moveTo>
                <a:lnTo>
                  <a:pt x="0" y="0"/>
                </a:lnTo>
                <a:lnTo>
                  <a:pt x="0" y="682751"/>
                </a:lnTo>
                <a:lnTo>
                  <a:pt x="12187428" y="682751"/>
                </a:lnTo>
                <a:lnTo>
                  <a:pt x="121874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645920"/>
            <a:ext cx="12192000" cy="3909060"/>
            <a:chOff x="0" y="1645920"/>
            <a:chExt cx="12192000" cy="3909060"/>
          </a:xfrm>
        </p:grpSpPr>
        <p:sp>
          <p:nvSpPr>
            <p:cNvPr id="4" name="object 4"/>
            <p:cNvSpPr/>
            <p:nvPr/>
          </p:nvSpPr>
          <p:spPr>
            <a:xfrm>
              <a:off x="0" y="1645920"/>
              <a:ext cx="12192000" cy="180340"/>
            </a:xfrm>
            <a:custGeom>
              <a:avLst/>
              <a:gdLst/>
              <a:ahLst/>
              <a:cxnLst/>
              <a:rect l="l" t="t" r="r" b="b"/>
              <a:pathLst>
                <a:path w="12192000" h="180339">
                  <a:moveTo>
                    <a:pt x="12192000" y="0"/>
                  </a:moveTo>
                  <a:lnTo>
                    <a:pt x="0" y="0"/>
                  </a:lnTo>
                  <a:lnTo>
                    <a:pt x="0" y="179832"/>
                  </a:lnTo>
                  <a:lnTo>
                    <a:pt x="12192000" y="17983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8600" y="2375916"/>
              <a:ext cx="2070100" cy="3179445"/>
            </a:xfrm>
            <a:custGeom>
              <a:avLst/>
              <a:gdLst/>
              <a:ahLst/>
              <a:cxnLst/>
              <a:rect l="l" t="t" r="r" b="b"/>
              <a:pathLst>
                <a:path w="2070100" h="3179445">
                  <a:moveTo>
                    <a:pt x="2069592" y="0"/>
                  </a:moveTo>
                  <a:lnTo>
                    <a:pt x="0" y="0"/>
                  </a:lnTo>
                  <a:lnTo>
                    <a:pt x="0" y="3179063"/>
                  </a:lnTo>
                  <a:lnTo>
                    <a:pt x="2069592" y="3179063"/>
                  </a:lnTo>
                  <a:lnTo>
                    <a:pt x="2069592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6938" y="609676"/>
            <a:ext cx="4735069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Цель - SMART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9676" y="2541777"/>
            <a:ext cx="1078865" cy="59499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7145" marR="5080" indent="-5080">
              <a:lnSpc>
                <a:spcPct val="70000"/>
              </a:lnSpc>
              <a:spcBef>
                <a:spcPts val="885"/>
              </a:spcBef>
            </a:pPr>
            <a:r>
              <a:rPr sz="2200" dirty="0">
                <a:latin typeface="Calibri"/>
                <a:cs typeface="Calibri"/>
              </a:rPr>
              <a:t>Что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надо сделать?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0116" y="3498545"/>
            <a:ext cx="1658620" cy="153479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 marR="5080" indent="158115">
              <a:lnSpc>
                <a:spcPct val="70000"/>
              </a:lnSpc>
              <a:spcBef>
                <a:spcPts val="890"/>
              </a:spcBef>
            </a:pPr>
            <a:r>
              <a:rPr sz="2200" spc="-10" dirty="0">
                <a:latin typeface="Calibri"/>
                <a:cs typeface="Calibri"/>
              </a:rPr>
              <a:t>Установите </a:t>
            </a:r>
            <a:r>
              <a:rPr sz="2200" dirty="0">
                <a:latin typeface="Calibri"/>
                <a:cs typeface="Calibri"/>
              </a:rPr>
              <a:t>четкую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связь </a:t>
            </a:r>
            <a:r>
              <a:rPr sz="2200" dirty="0">
                <a:latin typeface="Calibri"/>
                <a:cs typeface="Calibri"/>
              </a:rPr>
              <a:t>между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целью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проблемой, </a:t>
            </a:r>
            <a:r>
              <a:rPr sz="2200" spc="-10" dirty="0">
                <a:latin typeface="Calibri"/>
                <a:cs typeface="Calibri"/>
              </a:rPr>
              <a:t>которую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она</a:t>
            </a:r>
            <a:endParaRPr sz="2200">
              <a:latin typeface="Calibri"/>
              <a:cs typeface="Calibri"/>
            </a:endParaRPr>
          </a:p>
          <a:p>
            <a:pPr marL="367665">
              <a:lnSpc>
                <a:spcPts val="1850"/>
              </a:lnSpc>
            </a:pPr>
            <a:r>
              <a:rPr sz="2200" spc="-10" dirty="0">
                <a:latin typeface="Calibri"/>
                <a:cs typeface="Calibri"/>
              </a:rPr>
              <a:t>решает.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41247" y="1757172"/>
            <a:ext cx="879475" cy="879475"/>
            <a:chOff x="841247" y="1757172"/>
            <a:chExt cx="879475" cy="87947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1247" y="1757172"/>
              <a:ext cx="879347" cy="87934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14399" y="1830324"/>
              <a:ext cx="733425" cy="733425"/>
            </a:xfrm>
            <a:custGeom>
              <a:avLst/>
              <a:gdLst/>
              <a:ahLst/>
              <a:cxnLst/>
              <a:rect l="l" t="t" r="r" b="b"/>
              <a:pathLst>
                <a:path w="733425" h="733425">
                  <a:moveTo>
                    <a:pt x="366522" y="0"/>
                  </a:moveTo>
                  <a:lnTo>
                    <a:pt x="320546" y="2855"/>
                  </a:lnTo>
                  <a:lnTo>
                    <a:pt x="276274" y="11193"/>
                  </a:lnTo>
                  <a:lnTo>
                    <a:pt x="234050" y="24669"/>
                  </a:lnTo>
                  <a:lnTo>
                    <a:pt x="194217" y="42941"/>
                  </a:lnTo>
                  <a:lnTo>
                    <a:pt x="157119" y="65664"/>
                  </a:lnTo>
                  <a:lnTo>
                    <a:pt x="123099" y="92497"/>
                  </a:lnTo>
                  <a:lnTo>
                    <a:pt x="92501" y="123094"/>
                  </a:lnTo>
                  <a:lnTo>
                    <a:pt x="65668" y="157114"/>
                  </a:lnTo>
                  <a:lnTo>
                    <a:pt x="42943" y="194212"/>
                  </a:lnTo>
                  <a:lnTo>
                    <a:pt x="24671" y="234045"/>
                  </a:lnTo>
                  <a:lnTo>
                    <a:pt x="11193" y="276270"/>
                  </a:lnTo>
                  <a:lnTo>
                    <a:pt x="2855" y="320543"/>
                  </a:lnTo>
                  <a:lnTo>
                    <a:pt x="0" y="366522"/>
                  </a:lnTo>
                  <a:lnTo>
                    <a:pt x="2855" y="412500"/>
                  </a:lnTo>
                  <a:lnTo>
                    <a:pt x="11193" y="456773"/>
                  </a:lnTo>
                  <a:lnTo>
                    <a:pt x="24671" y="498998"/>
                  </a:lnTo>
                  <a:lnTo>
                    <a:pt x="42943" y="538831"/>
                  </a:lnTo>
                  <a:lnTo>
                    <a:pt x="65668" y="575929"/>
                  </a:lnTo>
                  <a:lnTo>
                    <a:pt x="92501" y="609949"/>
                  </a:lnTo>
                  <a:lnTo>
                    <a:pt x="123099" y="640546"/>
                  </a:lnTo>
                  <a:lnTo>
                    <a:pt x="157119" y="667379"/>
                  </a:lnTo>
                  <a:lnTo>
                    <a:pt x="194217" y="690102"/>
                  </a:lnTo>
                  <a:lnTo>
                    <a:pt x="234050" y="708374"/>
                  </a:lnTo>
                  <a:lnTo>
                    <a:pt x="276274" y="721850"/>
                  </a:lnTo>
                  <a:lnTo>
                    <a:pt x="320546" y="730188"/>
                  </a:lnTo>
                  <a:lnTo>
                    <a:pt x="366522" y="733043"/>
                  </a:lnTo>
                  <a:lnTo>
                    <a:pt x="412500" y="730188"/>
                  </a:lnTo>
                  <a:lnTo>
                    <a:pt x="456773" y="721850"/>
                  </a:lnTo>
                  <a:lnTo>
                    <a:pt x="498998" y="708374"/>
                  </a:lnTo>
                  <a:lnTo>
                    <a:pt x="538831" y="690102"/>
                  </a:lnTo>
                  <a:lnTo>
                    <a:pt x="575929" y="667379"/>
                  </a:lnTo>
                  <a:lnTo>
                    <a:pt x="609949" y="640546"/>
                  </a:lnTo>
                  <a:lnTo>
                    <a:pt x="640546" y="609949"/>
                  </a:lnTo>
                  <a:lnTo>
                    <a:pt x="667379" y="575929"/>
                  </a:lnTo>
                  <a:lnTo>
                    <a:pt x="690102" y="538831"/>
                  </a:lnTo>
                  <a:lnTo>
                    <a:pt x="708374" y="498998"/>
                  </a:lnTo>
                  <a:lnTo>
                    <a:pt x="721850" y="456773"/>
                  </a:lnTo>
                  <a:lnTo>
                    <a:pt x="730188" y="412500"/>
                  </a:lnTo>
                  <a:lnTo>
                    <a:pt x="733044" y="366522"/>
                  </a:lnTo>
                  <a:lnTo>
                    <a:pt x="730188" y="320543"/>
                  </a:lnTo>
                  <a:lnTo>
                    <a:pt x="721850" y="276270"/>
                  </a:lnTo>
                  <a:lnTo>
                    <a:pt x="708374" y="234045"/>
                  </a:lnTo>
                  <a:lnTo>
                    <a:pt x="690102" y="194212"/>
                  </a:lnTo>
                  <a:lnTo>
                    <a:pt x="667379" y="157114"/>
                  </a:lnTo>
                  <a:lnTo>
                    <a:pt x="640546" y="123094"/>
                  </a:lnTo>
                  <a:lnTo>
                    <a:pt x="609949" y="92497"/>
                  </a:lnTo>
                  <a:lnTo>
                    <a:pt x="575929" y="65664"/>
                  </a:lnTo>
                  <a:lnTo>
                    <a:pt x="538831" y="42941"/>
                  </a:lnTo>
                  <a:lnTo>
                    <a:pt x="498998" y="24669"/>
                  </a:lnTo>
                  <a:lnTo>
                    <a:pt x="456773" y="11193"/>
                  </a:lnTo>
                  <a:lnTo>
                    <a:pt x="412500" y="2855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FAE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48283" y="1848053"/>
            <a:ext cx="265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EC7C30"/>
                </a:solidFill>
                <a:latin typeface="Calibri"/>
                <a:cs typeface="Calibri"/>
              </a:rPr>
              <a:t>S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97835" y="2380488"/>
            <a:ext cx="2124710" cy="3180715"/>
          </a:xfrm>
          <a:custGeom>
            <a:avLst/>
            <a:gdLst/>
            <a:ahLst/>
            <a:cxnLst/>
            <a:rect l="l" t="t" r="r" b="b"/>
            <a:pathLst>
              <a:path w="2124710" h="3180715">
                <a:moveTo>
                  <a:pt x="2124456" y="0"/>
                </a:moveTo>
                <a:lnTo>
                  <a:pt x="0" y="0"/>
                </a:lnTo>
                <a:lnTo>
                  <a:pt x="0" y="3180588"/>
                </a:lnTo>
                <a:lnTo>
                  <a:pt x="2124456" y="3180588"/>
                </a:lnTo>
                <a:lnTo>
                  <a:pt x="212445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74417" y="2640583"/>
            <a:ext cx="2029460" cy="87947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53340" algn="just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latin typeface="Calibri"/>
                <a:cs typeface="Calibri"/>
              </a:rPr>
              <a:t>В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каких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единицах </a:t>
            </a:r>
            <a:r>
              <a:rPr sz="2000" dirty="0">
                <a:latin typeface="Calibri"/>
                <a:cs typeface="Calibri"/>
              </a:rPr>
              <a:t>измерения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можно </a:t>
            </a:r>
            <a:r>
              <a:rPr sz="2000" dirty="0">
                <a:latin typeface="Calibri"/>
                <a:cs typeface="Calibri"/>
              </a:rPr>
              <a:t>измерить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успех?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83560" y="3969766"/>
            <a:ext cx="2008505" cy="128778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14300" marR="106680" indent="350520">
              <a:lnSpc>
                <a:spcPts val="1939"/>
              </a:lnSpc>
              <a:spcBef>
                <a:spcPts val="345"/>
              </a:spcBef>
            </a:pPr>
            <a:r>
              <a:rPr sz="1800" spc="-10" dirty="0">
                <a:latin typeface="Calibri"/>
                <a:cs typeface="Calibri"/>
              </a:rPr>
              <a:t>Установите количественные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4445" algn="ctr">
              <a:lnSpc>
                <a:spcPts val="1810"/>
              </a:lnSpc>
            </a:pPr>
            <a:r>
              <a:rPr sz="1800" spc="-10" dirty="0">
                <a:latin typeface="Calibri"/>
                <a:cs typeface="Calibri"/>
              </a:rPr>
              <a:t>качественные</a:t>
            </a:r>
            <a:endParaRPr sz="1800">
              <a:latin typeface="Calibri"/>
              <a:cs typeface="Calibri"/>
            </a:endParaRPr>
          </a:p>
          <a:p>
            <a:pPr marL="2540" algn="ctr">
              <a:lnSpc>
                <a:spcPts val="1945"/>
              </a:lnSpc>
            </a:pPr>
            <a:r>
              <a:rPr sz="1800" spc="-10" dirty="0">
                <a:latin typeface="Calibri"/>
                <a:cs typeface="Calibri"/>
              </a:rPr>
              <a:t>показатели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55"/>
              </a:lnSpc>
            </a:pPr>
            <a:r>
              <a:rPr sz="1800" dirty="0">
                <a:latin typeface="Calibri"/>
                <a:cs typeface="Calibri"/>
              </a:rPr>
              <a:t>успешности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проекта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122676" y="1725167"/>
            <a:ext cx="879475" cy="879475"/>
            <a:chOff x="3122676" y="1725167"/>
            <a:chExt cx="879475" cy="879475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2676" y="1725167"/>
              <a:ext cx="879348" cy="87934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195828" y="1798319"/>
              <a:ext cx="733425" cy="733425"/>
            </a:xfrm>
            <a:custGeom>
              <a:avLst/>
              <a:gdLst/>
              <a:ahLst/>
              <a:cxnLst/>
              <a:rect l="l" t="t" r="r" b="b"/>
              <a:pathLst>
                <a:path w="733425" h="733425">
                  <a:moveTo>
                    <a:pt x="366522" y="0"/>
                  </a:moveTo>
                  <a:lnTo>
                    <a:pt x="320543" y="2855"/>
                  </a:lnTo>
                  <a:lnTo>
                    <a:pt x="276270" y="11193"/>
                  </a:lnTo>
                  <a:lnTo>
                    <a:pt x="234045" y="24669"/>
                  </a:lnTo>
                  <a:lnTo>
                    <a:pt x="194212" y="42941"/>
                  </a:lnTo>
                  <a:lnTo>
                    <a:pt x="157114" y="65664"/>
                  </a:lnTo>
                  <a:lnTo>
                    <a:pt x="123094" y="92497"/>
                  </a:lnTo>
                  <a:lnTo>
                    <a:pt x="92497" y="123094"/>
                  </a:lnTo>
                  <a:lnTo>
                    <a:pt x="65664" y="157114"/>
                  </a:lnTo>
                  <a:lnTo>
                    <a:pt x="42941" y="194212"/>
                  </a:lnTo>
                  <a:lnTo>
                    <a:pt x="24669" y="234045"/>
                  </a:lnTo>
                  <a:lnTo>
                    <a:pt x="11193" y="276270"/>
                  </a:lnTo>
                  <a:lnTo>
                    <a:pt x="2855" y="320543"/>
                  </a:lnTo>
                  <a:lnTo>
                    <a:pt x="0" y="366521"/>
                  </a:lnTo>
                  <a:lnTo>
                    <a:pt x="2855" y="412500"/>
                  </a:lnTo>
                  <a:lnTo>
                    <a:pt x="11193" y="456773"/>
                  </a:lnTo>
                  <a:lnTo>
                    <a:pt x="24669" y="498998"/>
                  </a:lnTo>
                  <a:lnTo>
                    <a:pt x="42941" y="538831"/>
                  </a:lnTo>
                  <a:lnTo>
                    <a:pt x="65664" y="575929"/>
                  </a:lnTo>
                  <a:lnTo>
                    <a:pt x="92497" y="609949"/>
                  </a:lnTo>
                  <a:lnTo>
                    <a:pt x="123094" y="640546"/>
                  </a:lnTo>
                  <a:lnTo>
                    <a:pt x="157114" y="667379"/>
                  </a:lnTo>
                  <a:lnTo>
                    <a:pt x="194212" y="690102"/>
                  </a:lnTo>
                  <a:lnTo>
                    <a:pt x="234045" y="708374"/>
                  </a:lnTo>
                  <a:lnTo>
                    <a:pt x="276270" y="721850"/>
                  </a:lnTo>
                  <a:lnTo>
                    <a:pt x="320543" y="730188"/>
                  </a:lnTo>
                  <a:lnTo>
                    <a:pt x="366522" y="733043"/>
                  </a:lnTo>
                  <a:lnTo>
                    <a:pt x="412500" y="730188"/>
                  </a:lnTo>
                  <a:lnTo>
                    <a:pt x="456773" y="721850"/>
                  </a:lnTo>
                  <a:lnTo>
                    <a:pt x="498998" y="708374"/>
                  </a:lnTo>
                  <a:lnTo>
                    <a:pt x="538831" y="690102"/>
                  </a:lnTo>
                  <a:lnTo>
                    <a:pt x="575929" y="667379"/>
                  </a:lnTo>
                  <a:lnTo>
                    <a:pt x="609949" y="640546"/>
                  </a:lnTo>
                  <a:lnTo>
                    <a:pt x="640546" y="609949"/>
                  </a:lnTo>
                  <a:lnTo>
                    <a:pt x="667379" y="575929"/>
                  </a:lnTo>
                  <a:lnTo>
                    <a:pt x="690102" y="538831"/>
                  </a:lnTo>
                  <a:lnTo>
                    <a:pt x="708374" y="498998"/>
                  </a:lnTo>
                  <a:lnTo>
                    <a:pt x="721850" y="456773"/>
                  </a:lnTo>
                  <a:lnTo>
                    <a:pt x="730188" y="412500"/>
                  </a:lnTo>
                  <a:lnTo>
                    <a:pt x="733044" y="366521"/>
                  </a:lnTo>
                  <a:lnTo>
                    <a:pt x="730188" y="320543"/>
                  </a:lnTo>
                  <a:lnTo>
                    <a:pt x="721850" y="276270"/>
                  </a:lnTo>
                  <a:lnTo>
                    <a:pt x="708374" y="234045"/>
                  </a:lnTo>
                  <a:lnTo>
                    <a:pt x="690102" y="194212"/>
                  </a:lnTo>
                  <a:lnTo>
                    <a:pt x="667379" y="157114"/>
                  </a:lnTo>
                  <a:lnTo>
                    <a:pt x="640546" y="123094"/>
                  </a:lnTo>
                  <a:lnTo>
                    <a:pt x="609949" y="92497"/>
                  </a:lnTo>
                  <a:lnTo>
                    <a:pt x="575929" y="65664"/>
                  </a:lnTo>
                  <a:lnTo>
                    <a:pt x="538831" y="42941"/>
                  </a:lnTo>
                  <a:lnTo>
                    <a:pt x="498998" y="24669"/>
                  </a:lnTo>
                  <a:lnTo>
                    <a:pt x="456773" y="11193"/>
                  </a:lnTo>
                  <a:lnTo>
                    <a:pt x="412500" y="2855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308096" y="1871548"/>
            <a:ext cx="4692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4471C4"/>
                </a:solidFill>
                <a:latin typeface="Calibri"/>
                <a:cs typeface="Calibri"/>
              </a:rPr>
              <a:t>M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847844" y="2400300"/>
            <a:ext cx="2136775" cy="3180715"/>
          </a:xfrm>
          <a:custGeom>
            <a:avLst/>
            <a:gdLst/>
            <a:ahLst/>
            <a:cxnLst/>
            <a:rect l="l" t="t" r="r" b="b"/>
            <a:pathLst>
              <a:path w="2136775" h="3180715">
                <a:moveTo>
                  <a:pt x="2136648" y="0"/>
                </a:moveTo>
                <a:lnTo>
                  <a:pt x="0" y="0"/>
                </a:lnTo>
                <a:lnTo>
                  <a:pt x="0" y="3180588"/>
                </a:lnTo>
                <a:lnTo>
                  <a:pt x="2136648" y="3180588"/>
                </a:lnTo>
                <a:lnTo>
                  <a:pt x="213664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71034" y="2574797"/>
            <a:ext cx="1814195" cy="22936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6034" marR="18415" algn="ctr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latin typeface="Calibri"/>
                <a:cs typeface="Calibri"/>
              </a:rPr>
              <a:t>Сможет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ли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ее </a:t>
            </a:r>
            <a:r>
              <a:rPr sz="2400" spc="-10" dirty="0">
                <a:latin typeface="Calibri"/>
                <a:cs typeface="Calibri"/>
              </a:rPr>
              <a:t>выполнить</a:t>
            </a:r>
            <a:endParaRPr sz="2400">
              <a:latin typeface="Calibri"/>
              <a:cs typeface="Calibri"/>
            </a:endParaRPr>
          </a:p>
          <a:p>
            <a:pPr marL="635" algn="ctr">
              <a:lnSpc>
                <a:spcPts val="2415"/>
              </a:lnSpc>
            </a:pPr>
            <a:r>
              <a:rPr sz="2400" spc="-20" dirty="0">
                <a:latin typeface="Calibri"/>
                <a:cs typeface="Calibri"/>
              </a:rPr>
              <a:t>ваша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735"/>
              </a:lnSpc>
            </a:pPr>
            <a:r>
              <a:rPr sz="2400" spc="-10" dirty="0">
                <a:latin typeface="Calibri"/>
                <a:cs typeface="Calibri"/>
              </a:rPr>
              <a:t>организация?</a:t>
            </a:r>
            <a:endParaRPr sz="2400">
              <a:latin typeface="Calibri"/>
              <a:cs typeface="Calibri"/>
            </a:endParaRPr>
          </a:p>
          <a:p>
            <a:pPr marL="113030" marR="104139" indent="-635" algn="ctr">
              <a:lnSpc>
                <a:spcPts val="2050"/>
              </a:lnSpc>
              <a:spcBef>
                <a:spcPts val="1075"/>
              </a:spcBef>
            </a:pPr>
            <a:r>
              <a:rPr sz="1900" spc="-10" dirty="0">
                <a:latin typeface="Calibri"/>
                <a:cs typeface="Calibri"/>
              </a:rPr>
              <a:t>Убедитесь,</a:t>
            </a:r>
            <a:r>
              <a:rPr sz="1900" spc="-75" dirty="0">
                <a:latin typeface="Calibri"/>
                <a:cs typeface="Calibri"/>
              </a:rPr>
              <a:t> </a:t>
            </a:r>
            <a:r>
              <a:rPr sz="1900" spc="-25" dirty="0">
                <a:latin typeface="Calibri"/>
                <a:cs typeface="Calibri"/>
              </a:rPr>
              <a:t>что </a:t>
            </a:r>
            <a:r>
              <a:rPr sz="1900" dirty="0">
                <a:latin typeface="Calibri"/>
                <a:cs typeface="Calibri"/>
              </a:rPr>
              <a:t>цель</a:t>
            </a:r>
            <a:r>
              <a:rPr sz="1900" spc="-8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возможно достичь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398008" y="1770888"/>
            <a:ext cx="879475" cy="879475"/>
            <a:chOff x="5398008" y="1770888"/>
            <a:chExt cx="879475" cy="879475"/>
          </a:xfrm>
        </p:grpSpPr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8008" y="1770888"/>
              <a:ext cx="879348" cy="87934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471160" y="1844040"/>
              <a:ext cx="733425" cy="733425"/>
            </a:xfrm>
            <a:custGeom>
              <a:avLst/>
              <a:gdLst/>
              <a:ahLst/>
              <a:cxnLst/>
              <a:rect l="l" t="t" r="r" b="b"/>
              <a:pathLst>
                <a:path w="733425" h="733425">
                  <a:moveTo>
                    <a:pt x="366522" y="0"/>
                  </a:moveTo>
                  <a:lnTo>
                    <a:pt x="320543" y="2855"/>
                  </a:lnTo>
                  <a:lnTo>
                    <a:pt x="276270" y="11193"/>
                  </a:lnTo>
                  <a:lnTo>
                    <a:pt x="234045" y="24669"/>
                  </a:lnTo>
                  <a:lnTo>
                    <a:pt x="194212" y="42941"/>
                  </a:lnTo>
                  <a:lnTo>
                    <a:pt x="157114" y="65664"/>
                  </a:lnTo>
                  <a:lnTo>
                    <a:pt x="123094" y="92497"/>
                  </a:lnTo>
                  <a:lnTo>
                    <a:pt x="92497" y="123094"/>
                  </a:lnTo>
                  <a:lnTo>
                    <a:pt x="65664" y="157114"/>
                  </a:lnTo>
                  <a:lnTo>
                    <a:pt x="42941" y="194212"/>
                  </a:lnTo>
                  <a:lnTo>
                    <a:pt x="24669" y="234045"/>
                  </a:lnTo>
                  <a:lnTo>
                    <a:pt x="11193" y="276270"/>
                  </a:lnTo>
                  <a:lnTo>
                    <a:pt x="2855" y="320543"/>
                  </a:lnTo>
                  <a:lnTo>
                    <a:pt x="0" y="366522"/>
                  </a:lnTo>
                  <a:lnTo>
                    <a:pt x="2855" y="412500"/>
                  </a:lnTo>
                  <a:lnTo>
                    <a:pt x="11193" y="456773"/>
                  </a:lnTo>
                  <a:lnTo>
                    <a:pt x="24669" y="498998"/>
                  </a:lnTo>
                  <a:lnTo>
                    <a:pt x="42941" y="538831"/>
                  </a:lnTo>
                  <a:lnTo>
                    <a:pt x="65664" y="575929"/>
                  </a:lnTo>
                  <a:lnTo>
                    <a:pt x="92497" y="609949"/>
                  </a:lnTo>
                  <a:lnTo>
                    <a:pt x="123094" y="640546"/>
                  </a:lnTo>
                  <a:lnTo>
                    <a:pt x="157114" y="667379"/>
                  </a:lnTo>
                  <a:lnTo>
                    <a:pt x="194212" y="690102"/>
                  </a:lnTo>
                  <a:lnTo>
                    <a:pt x="234045" y="708374"/>
                  </a:lnTo>
                  <a:lnTo>
                    <a:pt x="276270" y="721850"/>
                  </a:lnTo>
                  <a:lnTo>
                    <a:pt x="320543" y="730188"/>
                  </a:lnTo>
                  <a:lnTo>
                    <a:pt x="366522" y="733044"/>
                  </a:lnTo>
                  <a:lnTo>
                    <a:pt x="412500" y="730188"/>
                  </a:lnTo>
                  <a:lnTo>
                    <a:pt x="456773" y="721850"/>
                  </a:lnTo>
                  <a:lnTo>
                    <a:pt x="498998" y="708374"/>
                  </a:lnTo>
                  <a:lnTo>
                    <a:pt x="538831" y="690102"/>
                  </a:lnTo>
                  <a:lnTo>
                    <a:pt x="575929" y="667379"/>
                  </a:lnTo>
                  <a:lnTo>
                    <a:pt x="609949" y="640546"/>
                  </a:lnTo>
                  <a:lnTo>
                    <a:pt x="640546" y="609949"/>
                  </a:lnTo>
                  <a:lnTo>
                    <a:pt x="667379" y="575929"/>
                  </a:lnTo>
                  <a:lnTo>
                    <a:pt x="690102" y="538831"/>
                  </a:lnTo>
                  <a:lnTo>
                    <a:pt x="708374" y="498998"/>
                  </a:lnTo>
                  <a:lnTo>
                    <a:pt x="721850" y="456773"/>
                  </a:lnTo>
                  <a:lnTo>
                    <a:pt x="730188" y="412500"/>
                  </a:lnTo>
                  <a:lnTo>
                    <a:pt x="733043" y="366522"/>
                  </a:lnTo>
                  <a:lnTo>
                    <a:pt x="730188" y="320543"/>
                  </a:lnTo>
                  <a:lnTo>
                    <a:pt x="721850" y="276270"/>
                  </a:lnTo>
                  <a:lnTo>
                    <a:pt x="708374" y="234045"/>
                  </a:lnTo>
                  <a:lnTo>
                    <a:pt x="690102" y="194212"/>
                  </a:lnTo>
                  <a:lnTo>
                    <a:pt x="667379" y="157114"/>
                  </a:lnTo>
                  <a:lnTo>
                    <a:pt x="640546" y="123094"/>
                  </a:lnTo>
                  <a:lnTo>
                    <a:pt x="609949" y="92497"/>
                  </a:lnTo>
                  <a:lnTo>
                    <a:pt x="575929" y="65664"/>
                  </a:lnTo>
                  <a:lnTo>
                    <a:pt x="538831" y="42941"/>
                  </a:lnTo>
                  <a:lnTo>
                    <a:pt x="498998" y="24669"/>
                  </a:lnTo>
                  <a:lnTo>
                    <a:pt x="456773" y="11193"/>
                  </a:lnTo>
                  <a:lnTo>
                    <a:pt x="412500" y="2855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652008" y="1819782"/>
            <a:ext cx="3333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6FAC46"/>
                </a:solidFill>
                <a:latin typeface="Calibri"/>
                <a:cs typeface="Calibri"/>
              </a:rPr>
              <a:t>A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226807" y="2388107"/>
            <a:ext cx="2070100" cy="3180715"/>
          </a:xfrm>
          <a:custGeom>
            <a:avLst/>
            <a:gdLst/>
            <a:ahLst/>
            <a:cxnLst/>
            <a:rect l="l" t="t" r="r" b="b"/>
            <a:pathLst>
              <a:path w="2070100" h="3180715">
                <a:moveTo>
                  <a:pt x="2069592" y="0"/>
                </a:moveTo>
                <a:lnTo>
                  <a:pt x="0" y="0"/>
                </a:lnTo>
                <a:lnTo>
                  <a:pt x="0" y="3180588"/>
                </a:lnTo>
                <a:lnTo>
                  <a:pt x="2069592" y="3180588"/>
                </a:lnTo>
                <a:lnTo>
                  <a:pt x="20695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428738" y="2559557"/>
            <a:ext cx="1720214" cy="155067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82550" marR="77470" algn="ctr">
              <a:lnSpc>
                <a:spcPts val="1920"/>
              </a:lnSpc>
              <a:spcBef>
                <a:spcPts val="565"/>
              </a:spcBef>
            </a:pPr>
            <a:r>
              <a:rPr sz="2000" dirty="0">
                <a:latin typeface="Calibri"/>
                <a:cs typeface="Calibri"/>
              </a:rPr>
              <a:t>Относиться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ли </a:t>
            </a:r>
            <a:r>
              <a:rPr sz="2000" dirty="0">
                <a:latin typeface="Calibri"/>
                <a:cs typeface="Calibri"/>
              </a:rPr>
              <a:t>эта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цель</a:t>
            </a:r>
            <a:r>
              <a:rPr sz="2000" spc="-50" dirty="0">
                <a:latin typeface="Calibri"/>
                <a:cs typeface="Calibri"/>
              </a:rPr>
              <a:t> к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ts val="1695"/>
              </a:lnSpc>
            </a:pPr>
            <a:r>
              <a:rPr sz="2000" spc="-10" dirty="0">
                <a:latin typeface="Calibri"/>
                <a:cs typeface="Calibri"/>
              </a:rPr>
              <a:t>вашей</a:t>
            </a:r>
            <a:endParaRPr sz="2000" dirty="0">
              <a:latin typeface="Calibri"/>
              <a:cs typeface="Calibri"/>
            </a:endParaRPr>
          </a:p>
          <a:p>
            <a:pPr marL="12700" marR="5080" indent="118745">
              <a:lnSpc>
                <a:spcPct val="80000"/>
              </a:lnSpc>
              <a:spcBef>
                <a:spcPts val="244"/>
              </a:spcBef>
            </a:pPr>
            <a:r>
              <a:rPr sz="2000" spc="-10" dirty="0">
                <a:latin typeface="Calibri"/>
                <a:cs typeface="Calibri"/>
              </a:rPr>
              <a:t>организации, </a:t>
            </a:r>
            <a:r>
              <a:rPr sz="2000" dirty="0">
                <a:latin typeface="Calibri"/>
                <a:cs typeface="Calibri"/>
              </a:rPr>
              <a:t>реалистична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ли</a:t>
            </a:r>
            <a:endParaRPr sz="2000" dirty="0">
              <a:latin typeface="Calibri"/>
              <a:cs typeface="Calibri"/>
            </a:endParaRPr>
          </a:p>
          <a:p>
            <a:pPr marL="217804">
              <a:lnSpc>
                <a:spcPts val="1920"/>
              </a:lnSpc>
            </a:pPr>
            <a:r>
              <a:rPr sz="2000" dirty="0" err="1">
                <a:latin typeface="Calibri"/>
                <a:cs typeface="Calibri"/>
              </a:rPr>
              <a:t>он</a:t>
            </a:r>
            <a:r>
              <a:rPr lang="ru-RU" sz="2000" dirty="0">
                <a:latin typeface="Calibri"/>
                <a:cs typeface="Calibri"/>
              </a:rPr>
              <a:t>а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для</a:t>
            </a:r>
            <a:r>
              <a:rPr sz="2000" spc="-20" dirty="0">
                <a:latin typeface="Calibri"/>
                <a:cs typeface="Calibri"/>
              </a:rPr>
              <a:t> нее?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21702" y="4288027"/>
            <a:ext cx="1530985" cy="5810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4925" marR="5080" indent="-22860" algn="just">
              <a:lnSpc>
                <a:spcPct val="80100"/>
              </a:lnSpc>
              <a:spcBef>
                <a:spcPts val="434"/>
              </a:spcBef>
            </a:pPr>
            <a:r>
              <a:rPr sz="1400" spc="-10" dirty="0">
                <a:latin typeface="Calibri"/>
                <a:cs typeface="Calibri"/>
              </a:rPr>
              <a:t>Убедитесь, </a:t>
            </a:r>
            <a:r>
              <a:rPr sz="1400" dirty="0">
                <a:latin typeface="Calibri"/>
                <a:cs typeface="Calibri"/>
              </a:rPr>
              <a:t>что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цель </a:t>
            </a:r>
            <a:r>
              <a:rPr sz="1400" dirty="0">
                <a:latin typeface="Calibri"/>
                <a:cs typeface="Calibri"/>
              </a:rPr>
              <a:t>возможно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достичь </a:t>
            </a:r>
            <a:r>
              <a:rPr sz="1400" dirty="0">
                <a:latin typeface="Calibri"/>
                <a:cs typeface="Calibri"/>
              </a:rPr>
              <a:t>вашими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ресурсами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801356" y="1770888"/>
            <a:ext cx="879475" cy="879475"/>
            <a:chOff x="7801356" y="1770888"/>
            <a:chExt cx="879475" cy="879475"/>
          </a:xfrm>
        </p:grpSpPr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01356" y="1770888"/>
              <a:ext cx="879348" cy="879348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874508" y="1844040"/>
              <a:ext cx="733425" cy="733425"/>
            </a:xfrm>
            <a:custGeom>
              <a:avLst/>
              <a:gdLst/>
              <a:ahLst/>
              <a:cxnLst/>
              <a:rect l="l" t="t" r="r" b="b"/>
              <a:pathLst>
                <a:path w="733425" h="733425">
                  <a:moveTo>
                    <a:pt x="366522" y="0"/>
                  </a:moveTo>
                  <a:lnTo>
                    <a:pt x="320543" y="2855"/>
                  </a:lnTo>
                  <a:lnTo>
                    <a:pt x="276270" y="11193"/>
                  </a:lnTo>
                  <a:lnTo>
                    <a:pt x="234045" y="24669"/>
                  </a:lnTo>
                  <a:lnTo>
                    <a:pt x="194212" y="42941"/>
                  </a:lnTo>
                  <a:lnTo>
                    <a:pt x="157114" y="65664"/>
                  </a:lnTo>
                  <a:lnTo>
                    <a:pt x="123094" y="92497"/>
                  </a:lnTo>
                  <a:lnTo>
                    <a:pt x="92497" y="123094"/>
                  </a:lnTo>
                  <a:lnTo>
                    <a:pt x="65664" y="157114"/>
                  </a:lnTo>
                  <a:lnTo>
                    <a:pt x="42941" y="194212"/>
                  </a:lnTo>
                  <a:lnTo>
                    <a:pt x="24669" y="234045"/>
                  </a:lnTo>
                  <a:lnTo>
                    <a:pt x="11193" y="276270"/>
                  </a:lnTo>
                  <a:lnTo>
                    <a:pt x="2855" y="320543"/>
                  </a:lnTo>
                  <a:lnTo>
                    <a:pt x="0" y="366522"/>
                  </a:lnTo>
                  <a:lnTo>
                    <a:pt x="2855" y="412500"/>
                  </a:lnTo>
                  <a:lnTo>
                    <a:pt x="11193" y="456773"/>
                  </a:lnTo>
                  <a:lnTo>
                    <a:pt x="24669" y="498998"/>
                  </a:lnTo>
                  <a:lnTo>
                    <a:pt x="42941" y="538831"/>
                  </a:lnTo>
                  <a:lnTo>
                    <a:pt x="65664" y="575929"/>
                  </a:lnTo>
                  <a:lnTo>
                    <a:pt x="92497" y="609949"/>
                  </a:lnTo>
                  <a:lnTo>
                    <a:pt x="123094" y="640546"/>
                  </a:lnTo>
                  <a:lnTo>
                    <a:pt x="157114" y="667379"/>
                  </a:lnTo>
                  <a:lnTo>
                    <a:pt x="194212" y="690102"/>
                  </a:lnTo>
                  <a:lnTo>
                    <a:pt x="234045" y="708374"/>
                  </a:lnTo>
                  <a:lnTo>
                    <a:pt x="276270" y="721850"/>
                  </a:lnTo>
                  <a:lnTo>
                    <a:pt x="320543" y="730188"/>
                  </a:lnTo>
                  <a:lnTo>
                    <a:pt x="366522" y="733044"/>
                  </a:lnTo>
                  <a:lnTo>
                    <a:pt x="412500" y="730188"/>
                  </a:lnTo>
                  <a:lnTo>
                    <a:pt x="456773" y="721850"/>
                  </a:lnTo>
                  <a:lnTo>
                    <a:pt x="498998" y="708374"/>
                  </a:lnTo>
                  <a:lnTo>
                    <a:pt x="538831" y="690102"/>
                  </a:lnTo>
                  <a:lnTo>
                    <a:pt x="575929" y="667379"/>
                  </a:lnTo>
                  <a:lnTo>
                    <a:pt x="609949" y="640546"/>
                  </a:lnTo>
                  <a:lnTo>
                    <a:pt x="640546" y="609949"/>
                  </a:lnTo>
                  <a:lnTo>
                    <a:pt x="667379" y="575929"/>
                  </a:lnTo>
                  <a:lnTo>
                    <a:pt x="690102" y="538831"/>
                  </a:lnTo>
                  <a:lnTo>
                    <a:pt x="708374" y="498998"/>
                  </a:lnTo>
                  <a:lnTo>
                    <a:pt x="721850" y="456773"/>
                  </a:lnTo>
                  <a:lnTo>
                    <a:pt x="730188" y="412500"/>
                  </a:lnTo>
                  <a:lnTo>
                    <a:pt x="733044" y="366522"/>
                  </a:lnTo>
                  <a:lnTo>
                    <a:pt x="730188" y="320543"/>
                  </a:lnTo>
                  <a:lnTo>
                    <a:pt x="721850" y="276270"/>
                  </a:lnTo>
                  <a:lnTo>
                    <a:pt x="708374" y="234045"/>
                  </a:lnTo>
                  <a:lnTo>
                    <a:pt x="690102" y="194212"/>
                  </a:lnTo>
                  <a:lnTo>
                    <a:pt x="667379" y="157114"/>
                  </a:lnTo>
                  <a:lnTo>
                    <a:pt x="640546" y="123094"/>
                  </a:lnTo>
                  <a:lnTo>
                    <a:pt x="609949" y="92497"/>
                  </a:lnTo>
                  <a:lnTo>
                    <a:pt x="575929" y="65664"/>
                  </a:lnTo>
                  <a:lnTo>
                    <a:pt x="538831" y="42941"/>
                  </a:lnTo>
                  <a:lnTo>
                    <a:pt x="498998" y="24669"/>
                  </a:lnTo>
                  <a:lnTo>
                    <a:pt x="456773" y="11193"/>
                  </a:lnTo>
                  <a:lnTo>
                    <a:pt x="412500" y="2855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FAE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086090" y="1861185"/>
            <a:ext cx="3111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EC7C30"/>
                </a:solidFill>
                <a:latin typeface="Calibri"/>
                <a:cs typeface="Calibri"/>
              </a:rPr>
              <a:t>R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494519" y="2368295"/>
            <a:ext cx="2125980" cy="3180715"/>
          </a:xfrm>
          <a:custGeom>
            <a:avLst/>
            <a:gdLst/>
            <a:ahLst/>
            <a:cxnLst/>
            <a:rect l="l" t="t" r="r" b="b"/>
            <a:pathLst>
              <a:path w="2125979" h="3180715">
                <a:moveTo>
                  <a:pt x="2125979" y="0"/>
                </a:moveTo>
                <a:lnTo>
                  <a:pt x="0" y="0"/>
                </a:lnTo>
                <a:lnTo>
                  <a:pt x="0" y="3180588"/>
                </a:lnTo>
                <a:lnTo>
                  <a:pt x="2125979" y="3180588"/>
                </a:lnTo>
                <a:lnTo>
                  <a:pt x="212597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9786366" y="2600325"/>
            <a:ext cx="1748155" cy="256667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065" marR="5080" algn="ctr">
              <a:lnSpc>
                <a:spcPct val="70100"/>
              </a:lnSpc>
              <a:spcBef>
                <a:spcPts val="960"/>
              </a:spcBef>
            </a:pPr>
            <a:r>
              <a:rPr sz="2400" spc="-10" dirty="0">
                <a:latin typeface="Calibri"/>
                <a:cs typeface="Calibri"/>
              </a:rPr>
              <a:t>Ограниченно </a:t>
            </a:r>
            <a:r>
              <a:rPr sz="2400" dirty="0">
                <a:latin typeface="Calibri"/>
                <a:cs typeface="Calibri"/>
              </a:rPr>
              <a:t>сть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во </a:t>
            </a:r>
            <a:r>
              <a:rPr sz="2400" spc="-10" dirty="0">
                <a:latin typeface="Calibri"/>
                <a:cs typeface="Calibri"/>
              </a:rPr>
              <a:t>времени.</a:t>
            </a:r>
            <a:endParaRPr sz="2400">
              <a:latin typeface="Calibri"/>
              <a:cs typeface="Calibri"/>
            </a:endParaRPr>
          </a:p>
          <a:p>
            <a:pPr marL="65405" marR="58419" indent="-1270" algn="ctr">
              <a:lnSpc>
                <a:spcPct val="70000"/>
              </a:lnSpc>
              <a:spcBef>
                <a:spcPts val="994"/>
              </a:spcBef>
            </a:pPr>
            <a:r>
              <a:rPr sz="2400" spc="-10" dirty="0">
                <a:latin typeface="Calibri"/>
                <a:cs typeface="Calibri"/>
              </a:rPr>
              <a:t>Проверьте, сможете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ли </a:t>
            </a:r>
            <a:r>
              <a:rPr sz="2400" dirty="0">
                <a:latin typeface="Calibri"/>
                <a:cs typeface="Calibri"/>
              </a:rPr>
              <a:t>вы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достичь </a:t>
            </a:r>
            <a:r>
              <a:rPr sz="2400" dirty="0">
                <a:latin typeface="Calibri"/>
                <a:cs typeface="Calibri"/>
              </a:rPr>
              <a:t>этой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цели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за </a:t>
            </a:r>
            <a:r>
              <a:rPr sz="2400" spc="-10" dirty="0">
                <a:latin typeface="Calibri"/>
                <a:cs typeface="Calibri"/>
              </a:rPr>
              <a:t>указанный срок?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0107168" y="1737360"/>
            <a:ext cx="893444" cy="881380"/>
            <a:chOff x="10107168" y="1737360"/>
            <a:chExt cx="893444" cy="881380"/>
          </a:xfrm>
        </p:grpSpPr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7168" y="1737360"/>
              <a:ext cx="879348" cy="8808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0180320" y="1810512"/>
              <a:ext cx="733425" cy="734695"/>
            </a:xfrm>
            <a:custGeom>
              <a:avLst/>
              <a:gdLst/>
              <a:ahLst/>
              <a:cxnLst/>
              <a:rect l="l" t="t" r="r" b="b"/>
              <a:pathLst>
                <a:path w="733425" h="734694">
                  <a:moveTo>
                    <a:pt x="366522" y="0"/>
                  </a:moveTo>
                  <a:lnTo>
                    <a:pt x="320543" y="2862"/>
                  </a:lnTo>
                  <a:lnTo>
                    <a:pt x="276270" y="11218"/>
                  </a:lnTo>
                  <a:lnTo>
                    <a:pt x="234045" y="24725"/>
                  </a:lnTo>
                  <a:lnTo>
                    <a:pt x="194212" y="43038"/>
                  </a:lnTo>
                  <a:lnTo>
                    <a:pt x="157114" y="65812"/>
                  </a:lnTo>
                  <a:lnTo>
                    <a:pt x="123094" y="92703"/>
                  </a:lnTo>
                  <a:lnTo>
                    <a:pt x="92497" y="123366"/>
                  </a:lnTo>
                  <a:lnTo>
                    <a:pt x="65664" y="157458"/>
                  </a:lnTo>
                  <a:lnTo>
                    <a:pt x="42941" y="194633"/>
                  </a:lnTo>
                  <a:lnTo>
                    <a:pt x="24669" y="234548"/>
                  </a:lnTo>
                  <a:lnTo>
                    <a:pt x="11193" y="276857"/>
                  </a:lnTo>
                  <a:lnTo>
                    <a:pt x="2855" y="321217"/>
                  </a:lnTo>
                  <a:lnTo>
                    <a:pt x="0" y="367284"/>
                  </a:lnTo>
                  <a:lnTo>
                    <a:pt x="2855" y="413350"/>
                  </a:lnTo>
                  <a:lnTo>
                    <a:pt x="11193" y="457710"/>
                  </a:lnTo>
                  <a:lnTo>
                    <a:pt x="24669" y="500019"/>
                  </a:lnTo>
                  <a:lnTo>
                    <a:pt x="42941" y="539934"/>
                  </a:lnTo>
                  <a:lnTo>
                    <a:pt x="65664" y="577109"/>
                  </a:lnTo>
                  <a:lnTo>
                    <a:pt x="92497" y="611201"/>
                  </a:lnTo>
                  <a:lnTo>
                    <a:pt x="123094" y="641864"/>
                  </a:lnTo>
                  <a:lnTo>
                    <a:pt x="157114" y="668755"/>
                  </a:lnTo>
                  <a:lnTo>
                    <a:pt x="194212" y="691529"/>
                  </a:lnTo>
                  <a:lnTo>
                    <a:pt x="234045" y="709842"/>
                  </a:lnTo>
                  <a:lnTo>
                    <a:pt x="276270" y="723349"/>
                  </a:lnTo>
                  <a:lnTo>
                    <a:pt x="320543" y="731705"/>
                  </a:lnTo>
                  <a:lnTo>
                    <a:pt x="366522" y="734567"/>
                  </a:lnTo>
                  <a:lnTo>
                    <a:pt x="412500" y="731705"/>
                  </a:lnTo>
                  <a:lnTo>
                    <a:pt x="456773" y="723349"/>
                  </a:lnTo>
                  <a:lnTo>
                    <a:pt x="498998" y="709842"/>
                  </a:lnTo>
                  <a:lnTo>
                    <a:pt x="538831" y="691529"/>
                  </a:lnTo>
                  <a:lnTo>
                    <a:pt x="575929" y="668755"/>
                  </a:lnTo>
                  <a:lnTo>
                    <a:pt x="609949" y="641864"/>
                  </a:lnTo>
                  <a:lnTo>
                    <a:pt x="640546" y="611201"/>
                  </a:lnTo>
                  <a:lnTo>
                    <a:pt x="667379" y="577109"/>
                  </a:lnTo>
                  <a:lnTo>
                    <a:pt x="690102" y="539934"/>
                  </a:lnTo>
                  <a:lnTo>
                    <a:pt x="708374" y="500019"/>
                  </a:lnTo>
                  <a:lnTo>
                    <a:pt x="721850" y="457710"/>
                  </a:lnTo>
                  <a:lnTo>
                    <a:pt x="730188" y="413350"/>
                  </a:lnTo>
                  <a:lnTo>
                    <a:pt x="733044" y="367284"/>
                  </a:lnTo>
                  <a:lnTo>
                    <a:pt x="730188" y="321217"/>
                  </a:lnTo>
                  <a:lnTo>
                    <a:pt x="721850" y="276857"/>
                  </a:lnTo>
                  <a:lnTo>
                    <a:pt x="708374" y="234548"/>
                  </a:lnTo>
                  <a:lnTo>
                    <a:pt x="690102" y="194633"/>
                  </a:lnTo>
                  <a:lnTo>
                    <a:pt x="667379" y="157458"/>
                  </a:lnTo>
                  <a:lnTo>
                    <a:pt x="640546" y="123366"/>
                  </a:lnTo>
                  <a:lnTo>
                    <a:pt x="609949" y="92703"/>
                  </a:lnTo>
                  <a:lnTo>
                    <a:pt x="575929" y="65812"/>
                  </a:lnTo>
                  <a:lnTo>
                    <a:pt x="538831" y="43038"/>
                  </a:lnTo>
                  <a:lnTo>
                    <a:pt x="498998" y="24725"/>
                  </a:lnTo>
                  <a:lnTo>
                    <a:pt x="456773" y="11218"/>
                  </a:lnTo>
                  <a:lnTo>
                    <a:pt x="412500" y="2862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20884" y="1737360"/>
              <a:ext cx="879348" cy="88087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0194036" y="1810512"/>
              <a:ext cx="733425" cy="734695"/>
            </a:xfrm>
            <a:custGeom>
              <a:avLst/>
              <a:gdLst/>
              <a:ahLst/>
              <a:cxnLst/>
              <a:rect l="l" t="t" r="r" b="b"/>
              <a:pathLst>
                <a:path w="733425" h="734694">
                  <a:moveTo>
                    <a:pt x="366522" y="0"/>
                  </a:moveTo>
                  <a:lnTo>
                    <a:pt x="320543" y="2862"/>
                  </a:lnTo>
                  <a:lnTo>
                    <a:pt x="276270" y="11218"/>
                  </a:lnTo>
                  <a:lnTo>
                    <a:pt x="234045" y="24725"/>
                  </a:lnTo>
                  <a:lnTo>
                    <a:pt x="194212" y="43038"/>
                  </a:lnTo>
                  <a:lnTo>
                    <a:pt x="157114" y="65812"/>
                  </a:lnTo>
                  <a:lnTo>
                    <a:pt x="123094" y="92703"/>
                  </a:lnTo>
                  <a:lnTo>
                    <a:pt x="92497" y="123366"/>
                  </a:lnTo>
                  <a:lnTo>
                    <a:pt x="65664" y="157458"/>
                  </a:lnTo>
                  <a:lnTo>
                    <a:pt x="42941" y="194633"/>
                  </a:lnTo>
                  <a:lnTo>
                    <a:pt x="24669" y="234548"/>
                  </a:lnTo>
                  <a:lnTo>
                    <a:pt x="11193" y="276857"/>
                  </a:lnTo>
                  <a:lnTo>
                    <a:pt x="2855" y="321217"/>
                  </a:lnTo>
                  <a:lnTo>
                    <a:pt x="0" y="367284"/>
                  </a:lnTo>
                  <a:lnTo>
                    <a:pt x="2855" y="413350"/>
                  </a:lnTo>
                  <a:lnTo>
                    <a:pt x="11193" y="457710"/>
                  </a:lnTo>
                  <a:lnTo>
                    <a:pt x="24669" y="500019"/>
                  </a:lnTo>
                  <a:lnTo>
                    <a:pt x="42941" y="539934"/>
                  </a:lnTo>
                  <a:lnTo>
                    <a:pt x="65664" y="577109"/>
                  </a:lnTo>
                  <a:lnTo>
                    <a:pt x="92497" y="611201"/>
                  </a:lnTo>
                  <a:lnTo>
                    <a:pt x="123094" y="641864"/>
                  </a:lnTo>
                  <a:lnTo>
                    <a:pt x="157114" y="668755"/>
                  </a:lnTo>
                  <a:lnTo>
                    <a:pt x="194212" y="691529"/>
                  </a:lnTo>
                  <a:lnTo>
                    <a:pt x="234045" y="709842"/>
                  </a:lnTo>
                  <a:lnTo>
                    <a:pt x="276270" y="723349"/>
                  </a:lnTo>
                  <a:lnTo>
                    <a:pt x="320543" y="731705"/>
                  </a:lnTo>
                  <a:lnTo>
                    <a:pt x="366522" y="734567"/>
                  </a:lnTo>
                  <a:lnTo>
                    <a:pt x="412500" y="731705"/>
                  </a:lnTo>
                  <a:lnTo>
                    <a:pt x="456773" y="723349"/>
                  </a:lnTo>
                  <a:lnTo>
                    <a:pt x="498998" y="709842"/>
                  </a:lnTo>
                  <a:lnTo>
                    <a:pt x="538831" y="691529"/>
                  </a:lnTo>
                  <a:lnTo>
                    <a:pt x="575929" y="668755"/>
                  </a:lnTo>
                  <a:lnTo>
                    <a:pt x="609949" y="641864"/>
                  </a:lnTo>
                  <a:lnTo>
                    <a:pt x="640546" y="611201"/>
                  </a:lnTo>
                  <a:lnTo>
                    <a:pt x="667379" y="577109"/>
                  </a:lnTo>
                  <a:lnTo>
                    <a:pt x="690102" y="539934"/>
                  </a:lnTo>
                  <a:lnTo>
                    <a:pt x="708374" y="500019"/>
                  </a:lnTo>
                  <a:lnTo>
                    <a:pt x="721850" y="457710"/>
                  </a:lnTo>
                  <a:lnTo>
                    <a:pt x="730188" y="413350"/>
                  </a:lnTo>
                  <a:lnTo>
                    <a:pt x="733044" y="367284"/>
                  </a:lnTo>
                  <a:lnTo>
                    <a:pt x="730188" y="321217"/>
                  </a:lnTo>
                  <a:lnTo>
                    <a:pt x="721850" y="276857"/>
                  </a:lnTo>
                  <a:lnTo>
                    <a:pt x="708374" y="234548"/>
                  </a:lnTo>
                  <a:lnTo>
                    <a:pt x="690102" y="194633"/>
                  </a:lnTo>
                  <a:lnTo>
                    <a:pt x="667379" y="157458"/>
                  </a:lnTo>
                  <a:lnTo>
                    <a:pt x="640546" y="123366"/>
                  </a:lnTo>
                  <a:lnTo>
                    <a:pt x="609949" y="92703"/>
                  </a:lnTo>
                  <a:lnTo>
                    <a:pt x="575929" y="65812"/>
                  </a:lnTo>
                  <a:lnTo>
                    <a:pt x="538831" y="43038"/>
                  </a:lnTo>
                  <a:lnTo>
                    <a:pt x="498998" y="24725"/>
                  </a:lnTo>
                  <a:lnTo>
                    <a:pt x="456773" y="11218"/>
                  </a:lnTo>
                  <a:lnTo>
                    <a:pt x="412500" y="2862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0422381" y="1828926"/>
            <a:ext cx="2768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4471C4"/>
                </a:solidFill>
                <a:latin typeface="Calibri"/>
                <a:cs typeface="Calibri"/>
              </a:rPr>
              <a:t>T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4538" y="152526"/>
            <a:ext cx="623062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075" indent="-33337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46075" algn="l"/>
                <a:tab pos="1663064" algn="l"/>
                <a:tab pos="2274570" algn="l"/>
                <a:tab pos="3035300" algn="l"/>
                <a:tab pos="5429250" algn="l"/>
              </a:tabLst>
            </a:pPr>
            <a:r>
              <a:rPr sz="2600" b="1" spc="-10" dirty="0">
                <a:latin typeface="Calibri"/>
                <a:cs typeface="Calibri"/>
              </a:rPr>
              <a:t>Задача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—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это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составляющая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цели,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4538" y="429590"/>
            <a:ext cx="6231255" cy="70040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100"/>
              </a:lnSpc>
              <a:spcBef>
                <a:spcPts val="1040"/>
              </a:spcBef>
              <a:tabLst>
                <a:tab pos="1405890" algn="l"/>
                <a:tab pos="2708910" algn="l"/>
                <a:tab pos="4787900" algn="l"/>
              </a:tabLst>
            </a:pP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которая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решает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выявленную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20" dirty="0">
                <a:solidFill>
                  <a:srgbClr val="000000"/>
                </a:solidFill>
                <a:latin typeface="Calibri"/>
                <a:cs typeface="Calibri"/>
              </a:rPr>
              <a:t>проблему 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(Чем</a:t>
            </a:r>
            <a:r>
              <a:rPr sz="2600" b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лечить?)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1515237"/>
            <a:ext cx="623189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</a:tabLst>
            </a:pPr>
            <a:r>
              <a:rPr sz="2600" b="1" dirty="0">
                <a:latin typeface="Calibri"/>
                <a:cs typeface="Calibri"/>
              </a:rPr>
              <a:t>ПОМНИТЕ!</a:t>
            </a:r>
            <a:r>
              <a:rPr sz="2600" b="1" spc="1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Есть</a:t>
            </a:r>
            <a:r>
              <a:rPr sz="2600" b="1" spc="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большая</a:t>
            </a:r>
            <a:r>
              <a:rPr sz="2600" b="1" spc="1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разница</a:t>
            </a:r>
            <a:r>
              <a:rPr sz="2600" b="1" spc="2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между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1792300"/>
            <a:ext cx="623062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01900" algn="l"/>
                <a:tab pos="3769360" algn="l"/>
              </a:tabLst>
            </a:pPr>
            <a:r>
              <a:rPr sz="2600" b="1" spc="-10" dirty="0">
                <a:latin typeface="Calibri"/>
                <a:cs typeface="Calibri"/>
              </a:rPr>
              <a:t>задачами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мероприятиями.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38" y="2070354"/>
            <a:ext cx="622808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38250" algn="l"/>
                <a:tab pos="2361565" algn="l"/>
                <a:tab pos="3429635" algn="l"/>
                <a:tab pos="4191635" algn="l"/>
              </a:tabLst>
            </a:pPr>
            <a:r>
              <a:rPr sz="2600" b="1" spc="-10" dirty="0">
                <a:latin typeface="Calibri"/>
                <a:cs typeface="Calibri"/>
              </a:rPr>
              <a:t>Задачи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всегда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шире,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чем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мероприятия,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538" y="2347722"/>
            <a:ext cx="6231255" cy="69977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40"/>
              </a:spcBef>
              <a:tabLst>
                <a:tab pos="1248410" algn="l"/>
                <a:tab pos="1902460" algn="l"/>
                <a:tab pos="2621915" algn="l"/>
                <a:tab pos="4102100" algn="l"/>
                <a:tab pos="5297170" algn="l"/>
              </a:tabLst>
            </a:pPr>
            <a:r>
              <a:rPr sz="2600" b="1" spc="-10" dirty="0">
                <a:latin typeface="Calibri"/>
                <a:cs typeface="Calibri"/>
              </a:rPr>
              <a:t>потому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что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для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решения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задачи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нужен </a:t>
            </a:r>
            <a:r>
              <a:rPr sz="2600" b="1" dirty="0">
                <a:latin typeface="Calibri"/>
                <a:cs typeface="Calibri"/>
              </a:rPr>
              <a:t>комплекс</a:t>
            </a:r>
            <a:r>
              <a:rPr sz="2600" b="1" spc="-11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мероприятий.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4538" y="3434588"/>
            <a:ext cx="623189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  <a:tab pos="2230120" algn="l"/>
                <a:tab pos="3577590" algn="l"/>
                <a:tab pos="4056379" algn="l"/>
                <a:tab pos="6034405" algn="l"/>
              </a:tabLst>
            </a:pPr>
            <a:r>
              <a:rPr sz="2600" b="1" spc="-10" dirty="0">
                <a:latin typeface="Calibri"/>
                <a:cs typeface="Calibri"/>
              </a:rPr>
              <a:t>Соотнесите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задачи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с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проблемой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" y="3711955"/>
            <a:ext cx="623189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latin typeface="Calibri"/>
                <a:cs typeface="Calibri"/>
              </a:rPr>
              <a:t>постарайтесь</a:t>
            </a:r>
            <a:r>
              <a:rPr sz="2600" b="1" spc="19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ответить</a:t>
            </a:r>
            <a:r>
              <a:rPr sz="2600" b="1" spc="229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на</a:t>
            </a:r>
            <a:r>
              <a:rPr sz="2600" b="1" spc="2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вопрос:</a:t>
            </a:r>
            <a:r>
              <a:rPr sz="2600" b="1" spc="21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связаны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4538" y="3989323"/>
            <a:ext cx="623189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5175" algn="l"/>
                <a:tab pos="2165985" algn="l"/>
                <a:tab pos="2700020" algn="l"/>
                <a:tab pos="4621530" algn="l"/>
              </a:tabLst>
            </a:pPr>
            <a:r>
              <a:rPr sz="2600" b="1" spc="-25" dirty="0">
                <a:latin typeface="Calibri"/>
                <a:cs typeface="Calibri"/>
              </a:rPr>
              <a:t>ли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задачи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с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решением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проблемы,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4538" y="4266387"/>
            <a:ext cx="6231255" cy="70040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100"/>
              </a:lnSpc>
              <a:spcBef>
                <a:spcPts val="1040"/>
              </a:spcBef>
              <a:tabLst>
                <a:tab pos="2245360" algn="l"/>
                <a:tab pos="2888615" algn="l"/>
                <a:tab pos="3717925" algn="l"/>
              </a:tabLst>
            </a:pPr>
            <a:r>
              <a:rPr sz="2600" b="1" spc="-10" dirty="0">
                <a:latin typeface="Calibri"/>
                <a:cs typeface="Calibri"/>
              </a:rPr>
              <a:t>способствуют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ли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они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непосредственно </a:t>
            </a:r>
            <a:r>
              <a:rPr sz="2600" b="1" dirty="0">
                <a:latin typeface="Calibri"/>
                <a:cs typeface="Calibri"/>
              </a:rPr>
              <a:t>достижению</a:t>
            </a:r>
            <a:r>
              <a:rPr sz="2600" b="1" spc="-9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цели?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8580501" y="755707"/>
            <a:ext cx="1979930" cy="148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6990">
              <a:lnSpc>
                <a:spcPct val="108900"/>
              </a:lnSpc>
              <a:spcBef>
                <a:spcPts val="95"/>
              </a:spcBef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Задачи проекта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8" name="object 3"/>
          <p:cNvSpPr/>
          <p:nvPr/>
        </p:nvSpPr>
        <p:spPr>
          <a:xfrm>
            <a:off x="-12192" y="5149925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76771"/>
            <a:ext cx="12187555" cy="683260"/>
          </a:xfrm>
          <a:custGeom>
            <a:avLst/>
            <a:gdLst/>
            <a:ahLst/>
            <a:cxnLst/>
            <a:rect l="l" t="t" r="r" b="b"/>
            <a:pathLst>
              <a:path w="12187555" h="683259">
                <a:moveTo>
                  <a:pt x="12187428" y="0"/>
                </a:moveTo>
                <a:lnTo>
                  <a:pt x="0" y="0"/>
                </a:lnTo>
                <a:lnTo>
                  <a:pt x="0" y="682751"/>
                </a:lnTo>
                <a:lnTo>
                  <a:pt x="12187428" y="682751"/>
                </a:lnTo>
                <a:lnTo>
                  <a:pt x="121874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528" y="1437686"/>
            <a:ext cx="12192000" cy="180340"/>
          </a:xfrm>
          <a:custGeom>
            <a:avLst/>
            <a:gdLst/>
            <a:ahLst/>
            <a:cxnLst/>
            <a:rect l="l" t="t" r="r" b="b"/>
            <a:pathLst>
              <a:path w="12192000" h="180339">
                <a:moveTo>
                  <a:pt x="12192000" y="0"/>
                </a:moveTo>
                <a:lnTo>
                  <a:pt x="0" y="0"/>
                </a:lnTo>
                <a:lnTo>
                  <a:pt x="0" y="179832"/>
                </a:lnTo>
                <a:lnTo>
                  <a:pt x="12192000" y="179832"/>
                </a:lnTo>
                <a:lnTo>
                  <a:pt x="121920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4538" y="244551"/>
            <a:ext cx="10404576" cy="997709"/>
          </a:xfrm>
          <a:prstGeom prst="rect">
            <a:avLst/>
          </a:prstGeom>
        </p:spPr>
        <p:txBody>
          <a:bodyPr vert="horz" wrap="square" lIns="0" tIns="378460" rIns="0" bIns="0" rtlCol="0">
            <a:spAutoFit/>
          </a:bodyPr>
          <a:lstStyle/>
          <a:p>
            <a:pPr marL="635000">
              <a:lnSpc>
                <a:spcPct val="100000"/>
              </a:lnSpc>
              <a:spcBef>
                <a:spcPts val="105"/>
              </a:spcBef>
            </a:pPr>
            <a:r>
              <a:rPr sz="40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Задачи проекта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99643" y="1940178"/>
            <a:ext cx="8504555" cy="39719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40665" marR="6350" indent="-233045">
              <a:lnSpc>
                <a:spcPct val="70000"/>
              </a:lnSpc>
              <a:spcBef>
                <a:spcPts val="960"/>
              </a:spcBef>
              <a:buSzPct val="95833"/>
              <a:buFont typeface="Wingdings"/>
              <a:buChar char=""/>
              <a:tabLst>
                <a:tab pos="240665" algn="l"/>
                <a:tab pos="250825" algn="l"/>
                <a:tab pos="1304925" algn="l"/>
                <a:tab pos="4807585" algn="l"/>
                <a:tab pos="7706359" algn="l"/>
              </a:tabLst>
            </a:pPr>
            <a:r>
              <a:rPr sz="2400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Задача</a:t>
            </a:r>
            <a:r>
              <a:rPr sz="2400" b="1" dirty="0">
                <a:latin typeface="Calibri"/>
                <a:cs typeface="Calibri"/>
              </a:rPr>
              <a:t>	—</a:t>
            </a:r>
            <a:r>
              <a:rPr sz="2400" b="1" spc="3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э</a:t>
            </a:r>
            <a:r>
              <a:rPr sz="2400" dirty="0">
                <a:latin typeface="Calibri"/>
                <a:cs typeface="Calibri"/>
              </a:rPr>
              <a:t>то</a:t>
            </a:r>
            <a:r>
              <a:rPr sz="2400" spc="3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действие,</a:t>
            </a:r>
            <a:r>
              <a:rPr sz="2400" spc="3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которое</a:t>
            </a:r>
            <a:r>
              <a:rPr sz="2400" dirty="0">
                <a:latin typeface="Calibri"/>
                <a:cs typeface="Calibri"/>
              </a:rPr>
              <a:t>	вы</a:t>
            </a:r>
            <a:r>
              <a:rPr sz="2400" spc="40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предпринимаете,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чтобы </a:t>
            </a:r>
            <a:r>
              <a:rPr sz="2400" dirty="0">
                <a:latin typeface="Calibri"/>
                <a:cs typeface="Calibri"/>
              </a:rPr>
              <a:t>достичь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цели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проекта</a:t>
            </a:r>
            <a:r>
              <a:rPr sz="2400" b="1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251460" indent="-243204">
              <a:lnSpc>
                <a:spcPts val="2450"/>
              </a:lnSpc>
              <a:spcBef>
                <a:spcPts val="135"/>
              </a:spcBef>
              <a:buSzPct val="95833"/>
              <a:buFont typeface="Wingdings"/>
              <a:buChar char=""/>
              <a:tabLst>
                <a:tab pos="251460" algn="l"/>
                <a:tab pos="2550160" algn="l"/>
                <a:tab pos="3773804" algn="l"/>
                <a:tab pos="5574030" algn="l"/>
                <a:tab pos="5996305" algn="l"/>
                <a:tab pos="7273290" algn="l"/>
              </a:tabLst>
            </a:pPr>
            <a:r>
              <a:rPr sz="2400" b="1" spc="-10" dirty="0">
                <a:latin typeface="Calibri"/>
                <a:cs typeface="Calibri"/>
              </a:rPr>
              <a:t>Формулировка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задачи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начинается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50" dirty="0">
                <a:latin typeface="Calibri"/>
                <a:cs typeface="Calibri"/>
              </a:rPr>
              <a:t>с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глагола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действия</a:t>
            </a:r>
            <a:endParaRPr sz="2400">
              <a:latin typeface="Calibri"/>
              <a:cs typeface="Calibri"/>
            </a:endParaRPr>
          </a:p>
          <a:p>
            <a:pPr marL="240665">
              <a:lnSpc>
                <a:spcPts val="2450"/>
              </a:lnSpc>
            </a:pPr>
            <a:r>
              <a:rPr sz="2400" b="1" spc="-20" dirty="0">
                <a:latin typeface="Calibri"/>
                <a:cs typeface="Calibri"/>
              </a:rPr>
              <a:t>(глаголы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совершенного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вида).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450"/>
              </a:lnSpc>
              <a:spcBef>
                <a:spcPts val="145"/>
              </a:spcBef>
            </a:pPr>
            <a:r>
              <a:rPr sz="2400" spc="-10" dirty="0">
                <a:latin typeface="Calibri"/>
                <a:cs typeface="Calibri"/>
              </a:rPr>
              <a:t>(сформировать….вовлечь…..установить…осуществить…привлечь</a:t>
            </a:r>
            <a:endParaRPr sz="2400">
              <a:latin typeface="Calibri"/>
              <a:cs typeface="Calibri"/>
            </a:endParaRPr>
          </a:p>
          <a:p>
            <a:pPr marL="12700" marR="8255" algn="just">
              <a:lnSpc>
                <a:spcPct val="70000"/>
              </a:lnSpc>
              <a:spcBef>
                <a:spcPts val="430"/>
              </a:spcBef>
            </a:pPr>
            <a:r>
              <a:rPr sz="2400" spc="-10" dirty="0">
                <a:latin typeface="Calibri"/>
                <a:cs typeface="Calibri"/>
              </a:rPr>
              <a:t>…исследовать…организовать….обеспечить….реализовать….разра ботать….создать….открыть….оптимизировать….заинтересовать…. развивать….….подготовить….обучить….провести….распространит ь….подготовить….повышать….объединить…тиражировать…)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80"/>
              </a:spcBef>
            </a:pPr>
            <a:endParaRPr sz="2400">
              <a:latin typeface="Calibri"/>
              <a:cs typeface="Calibri"/>
            </a:endParaRPr>
          </a:p>
          <a:p>
            <a:pPr marL="240665" marR="5080" indent="-233045" algn="just">
              <a:lnSpc>
                <a:spcPct val="70000"/>
              </a:lnSpc>
              <a:buSzPct val="95833"/>
              <a:buFont typeface="Wingdings"/>
              <a:buChar char=""/>
              <a:tabLst>
                <a:tab pos="240665" algn="l"/>
                <a:tab pos="250825" algn="l"/>
              </a:tabLst>
            </a:pPr>
            <a:r>
              <a:rPr sz="2400" dirty="0">
                <a:latin typeface="Calibri"/>
                <a:cs typeface="Calibri"/>
              </a:rPr>
              <a:t>	</a:t>
            </a:r>
            <a:r>
              <a:rPr sz="2400" b="1" dirty="0">
                <a:latin typeface="Calibri"/>
                <a:cs typeface="Calibri"/>
              </a:rPr>
              <a:t>Соотнесите</a:t>
            </a:r>
            <a:r>
              <a:rPr sz="2400" b="1" spc="2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задачи</a:t>
            </a:r>
            <a:r>
              <a:rPr sz="2400" b="1" spc="25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25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проблемой</a:t>
            </a:r>
            <a:r>
              <a:rPr sz="2400" b="1" spc="2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2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постарайтесь</a:t>
            </a:r>
            <a:r>
              <a:rPr sz="2400" b="1" spc="2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ответить</a:t>
            </a:r>
            <a:r>
              <a:rPr sz="2400" b="1" spc="25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на </a:t>
            </a:r>
            <a:r>
              <a:rPr sz="2400" b="1" dirty="0">
                <a:latin typeface="Calibri"/>
                <a:cs typeface="Calibri"/>
              </a:rPr>
              <a:t>вопрос:</a:t>
            </a:r>
            <a:r>
              <a:rPr sz="2400" b="1" spc="24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связаны</a:t>
            </a:r>
            <a:r>
              <a:rPr sz="2400" b="1" spc="254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ли</a:t>
            </a:r>
            <a:r>
              <a:rPr sz="2400" b="1" spc="25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задачи</a:t>
            </a:r>
            <a:r>
              <a:rPr sz="2400" b="1" spc="254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25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решением</a:t>
            </a:r>
            <a:r>
              <a:rPr sz="2400" b="1" spc="260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проблемы, </a:t>
            </a:r>
            <a:r>
              <a:rPr sz="2400" b="1" dirty="0">
                <a:latin typeface="Calibri"/>
                <a:cs typeface="Calibri"/>
              </a:rPr>
              <a:t>способствуют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ли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они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непосредственно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достижению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цели?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19361" y="2152605"/>
            <a:ext cx="2304013" cy="370455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4538" y="181482"/>
            <a:ext cx="622998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075" indent="-33337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46075" algn="l"/>
                <a:tab pos="2794000" algn="l"/>
                <a:tab pos="4485640" algn="l"/>
              </a:tabLst>
            </a:pPr>
            <a:r>
              <a:rPr sz="2600" b="1" spc="-10" dirty="0">
                <a:latin typeface="Calibri"/>
                <a:cs typeface="Calibri"/>
              </a:rPr>
              <a:t>Необходимо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указать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конкретные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4538" y="498170"/>
            <a:ext cx="622935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929890" algn="l"/>
                <a:tab pos="5062220" algn="l"/>
              </a:tabLst>
            </a:pP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«Количественные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результаты»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проекта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815720"/>
            <a:ext cx="578485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(количество,</a:t>
            </a:r>
            <a:r>
              <a:rPr sz="2600" b="1" spc="-10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единицы,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доля,</a:t>
            </a:r>
            <a:r>
              <a:rPr sz="2600" b="1" spc="-7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проценты)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1703908"/>
            <a:ext cx="6231255" cy="1691005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marR="5080" indent="-3175" algn="just">
              <a:lnSpc>
                <a:spcPct val="80000"/>
              </a:lnSpc>
              <a:spcBef>
                <a:spcPts val="730"/>
              </a:spcBef>
              <a:buSzPct val="96153"/>
              <a:buFont typeface="Wingdings"/>
              <a:buChar char=""/>
              <a:tabLst>
                <a:tab pos="271145" algn="l"/>
              </a:tabLst>
            </a:pPr>
            <a:r>
              <a:rPr sz="2600" b="1" dirty="0">
                <a:latin typeface="Calibri"/>
                <a:cs typeface="Calibri"/>
              </a:rPr>
              <a:t>	Необходимо</a:t>
            </a:r>
            <a:r>
              <a:rPr sz="2600" b="1" spc="440" dirty="0">
                <a:latin typeface="Calibri"/>
                <a:cs typeface="Calibri"/>
              </a:rPr>
              <a:t>   </a:t>
            </a:r>
            <a:r>
              <a:rPr sz="2600" b="1" dirty="0">
                <a:latin typeface="Calibri"/>
                <a:cs typeface="Calibri"/>
              </a:rPr>
              <a:t>указать</a:t>
            </a:r>
            <a:r>
              <a:rPr sz="2600" b="1" spc="445" dirty="0">
                <a:latin typeface="Calibri"/>
                <a:cs typeface="Calibri"/>
              </a:rPr>
              <a:t>   </a:t>
            </a:r>
            <a:r>
              <a:rPr sz="2600" b="1" spc="-10" dirty="0">
                <a:latin typeface="Calibri"/>
                <a:cs typeface="Calibri"/>
              </a:rPr>
              <a:t>«Качественные </a:t>
            </a:r>
            <a:r>
              <a:rPr sz="2600" b="1" dirty="0">
                <a:latin typeface="Calibri"/>
                <a:cs typeface="Calibri"/>
              </a:rPr>
              <a:t>результаты».</a:t>
            </a:r>
            <a:r>
              <a:rPr sz="2600" b="1" spc="17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Важно</a:t>
            </a:r>
            <a:r>
              <a:rPr sz="2600" b="1" spc="17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конкретно</a:t>
            </a:r>
            <a:r>
              <a:rPr sz="2600" b="1" spc="175" dirty="0">
                <a:latin typeface="Calibri"/>
                <a:cs typeface="Calibri"/>
              </a:rPr>
              <a:t>  </a:t>
            </a:r>
            <a:r>
              <a:rPr sz="2600" b="1" spc="-10" dirty="0">
                <a:latin typeface="Calibri"/>
                <a:cs typeface="Calibri"/>
              </a:rPr>
              <a:t>ответить </a:t>
            </a:r>
            <a:r>
              <a:rPr sz="2600" b="1" dirty="0">
                <a:latin typeface="Calibri"/>
                <a:cs typeface="Calibri"/>
              </a:rPr>
              <a:t>на</a:t>
            </a:r>
            <a:r>
              <a:rPr sz="2600" b="1" spc="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вопрос</a:t>
            </a:r>
            <a:r>
              <a:rPr sz="2600" b="1" spc="8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«Что</a:t>
            </a:r>
            <a:r>
              <a:rPr sz="2600" b="1" spc="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8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как</a:t>
            </a:r>
            <a:r>
              <a:rPr sz="2600" b="1" spc="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изменится</a:t>
            </a:r>
            <a:r>
              <a:rPr sz="2600" b="1" spc="8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у</a:t>
            </a:r>
            <a:r>
              <a:rPr sz="2600" b="1" spc="8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целевой </a:t>
            </a:r>
            <a:r>
              <a:rPr sz="2600" b="1" dirty="0">
                <a:latin typeface="Calibri"/>
                <a:cs typeface="Calibri"/>
              </a:rPr>
              <a:t>группы</a:t>
            </a:r>
            <a:r>
              <a:rPr sz="2600" b="1" spc="22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после</a:t>
            </a:r>
            <a:r>
              <a:rPr sz="2600" b="1" spc="23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реализации</a:t>
            </a:r>
            <a:r>
              <a:rPr sz="2600" b="1" spc="225" dirty="0">
                <a:latin typeface="Calibri"/>
                <a:cs typeface="Calibri"/>
              </a:rPr>
              <a:t>  </a:t>
            </a:r>
            <a:r>
              <a:rPr sz="2600" b="1" spc="-10" dirty="0">
                <a:latin typeface="Calibri"/>
                <a:cs typeface="Calibri"/>
              </a:rPr>
              <a:t>мероприятий проекта?»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38" y="3859784"/>
            <a:ext cx="6233160" cy="105664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5080" indent="-3175" algn="just">
              <a:lnSpc>
                <a:spcPct val="80000"/>
              </a:lnSpc>
              <a:spcBef>
                <a:spcPts val="725"/>
              </a:spcBef>
              <a:buSzPct val="96153"/>
              <a:buFont typeface="Wingdings"/>
              <a:buChar char=""/>
              <a:tabLst>
                <a:tab pos="271780" algn="l"/>
              </a:tabLst>
            </a:pPr>
            <a:r>
              <a:rPr sz="2600" b="1" dirty="0">
                <a:latin typeface="Calibri"/>
                <a:cs typeface="Calibri"/>
              </a:rPr>
              <a:t>	ВАЖНО!</a:t>
            </a:r>
            <a:r>
              <a:rPr sz="2600" b="1" spc="57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Продумать</a:t>
            </a:r>
            <a:r>
              <a:rPr sz="2600" b="1" spc="5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5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описать</a:t>
            </a:r>
            <a:r>
              <a:rPr sz="2600" b="1" spc="58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способы </a:t>
            </a:r>
            <a:r>
              <a:rPr sz="2600" b="1" dirty="0">
                <a:latin typeface="Calibri"/>
                <a:cs typeface="Calibri"/>
              </a:rPr>
              <a:t>измерения</a:t>
            </a:r>
            <a:r>
              <a:rPr sz="2600" b="1" spc="1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изменений</a:t>
            </a:r>
            <a:r>
              <a:rPr sz="2600" b="1" spc="1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1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проверки</a:t>
            </a:r>
            <a:r>
              <a:rPr sz="2600" b="1" spc="18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самого </a:t>
            </a:r>
            <a:r>
              <a:rPr sz="2600" b="1" dirty="0">
                <a:latin typeface="Calibri"/>
                <a:cs typeface="Calibri"/>
              </a:rPr>
              <a:t>факта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их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достижения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963027" y="814196"/>
            <a:ext cx="3082290" cy="190436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065" marR="5080" algn="ctr">
              <a:lnSpc>
                <a:spcPct val="90000"/>
              </a:lnSpc>
              <a:spcBef>
                <a:spcPts val="630"/>
              </a:spcBef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Ожидаемые результаты проекта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3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984885"/>
            <a:ext cx="47713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41500" algn="l"/>
                <a:tab pos="4133850" algn="l"/>
              </a:tabLst>
            </a:pPr>
            <a:r>
              <a:rPr sz="2800" b="1" spc="-10" dirty="0">
                <a:latin typeface="Calibri"/>
                <a:cs typeface="Calibri"/>
              </a:rPr>
              <a:t>партнера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поддержать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ваш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642949"/>
            <a:ext cx="6231255" cy="793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8130" marR="5080" indent="-278130" algn="r">
              <a:lnSpc>
                <a:spcPts val="3025"/>
              </a:lnSpc>
              <a:spcBef>
                <a:spcPts val="95"/>
              </a:spcBef>
              <a:buSzPct val="94642"/>
              <a:buFont typeface="Wingdings"/>
              <a:buChar char=""/>
              <a:tabLst>
                <a:tab pos="278130" algn="l"/>
                <a:tab pos="2755900" algn="l"/>
                <a:tab pos="4888230" algn="l"/>
              </a:tabLst>
            </a:pPr>
            <a:r>
              <a:rPr sz="2800" b="1" spc="-10" dirty="0">
                <a:latin typeface="Calibri"/>
                <a:cs typeface="Calibri"/>
              </a:rPr>
              <a:t>Подтвердите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готовность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каждого</a:t>
            </a:r>
            <a:endParaRPr sz="2800">
              <a:latin typeface="Calibri"/>
              <a:cs typeface="Calibri"/>
            </a:endParaRPr>
          </a:p>
          <a:p>
            <a:pPr marR="5715" algn="r">
              <a:lnSpc>
                <a:spcPts val="3025"/>
              </a:lnSpc>
            </a:pPr>
            <a:r>
              <a:rPr sz="2800" b="1" spc="-10" dirty="0">
                <a:latin typeface="Calibri"/>
                <a:cs typeface="Calibri"/>
              </a:rPr>
              <a:t>проект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1326261"/>
            <a:ext cx="34931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письмами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поддержки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2263901"/>
            <a:ext cx="6231255" cy="147637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indent="-3810" algn="just">
              <a:lnSpc>
                <a:spcPct val="80000"/>
              </a:lnSpc>
              <a:spcBef>
                <a:spcPts val="765"/>
              </a:spcBef>
              <a:buSzPct val="96428"/>
              <a:buFont typeface="Wingdings"/>
              <a:buChar char=""/>
              <a:tabLst>
                <a:tab pos="291465" algn="l"/>
              </a:tabLst>
            </a:pPr>
            <a:r>
              <a:rPr sz="2800" b="1" dirty="0">
                <a:latin typeface="Calibri"/>
                <a:cs typeface="Calibri"/>
              </a:rPr>
              <a:t>	Письма</a:t>
            </a:r>
            <a:r>
              <a:rPr sz="2800" b="1" spc="509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поддержки</a:t>
            </a:r>
            <a:r>
              <a:rPr sz="2800" b="1" spc="50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должны</a:t>
            </a:r>
            <a:r>
              <a:rPr sz="2800" b="1" spc="505" dirty="0">
                <a:latin typeface="Calibri"/>
                <a:cs typeface="Calibri"/>
              </a:rPr>
              <a:t>  </a:t>
            </a:r>
            <a:r>
              <a:rPr sz="2800" b="1" spc="-20" dirty="0">
                <a:latin typeface="Calibri"/>
                <a:cs typeface="Calibri"/>
              </a:rPr>
              <a:t>быть </a:t>
            </a:r>
            <a:r>
              <a:rPr sz="2800" b="1" dirty="0">
                <a:latin typeface="Calibri"/>
                <a:cs typeface="Calibri"/>
              </a:rPr>
              <a:t>конкретными.</a:t>
            </a:r>
            <a:r>
              <a:rPr sz="2800" b="1" spc="5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</a:t>
            </a:r>
            <a:r>
              <a:rPr sz="2800" b="1" spc="5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письме</a:t>
            </a:r>
            <a:r>
              <a:rPr sz="2800" b="1" spc="5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должно</a:t>
            </a:r>
            <a:r>
              <a:rPr sz="2800" b="1" spc="5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быть </a:t>
            </a:r>
            <a:r>
              <a:rPr sz="2800" b="1" dirty="0">
                <a:latin typeface="Calibri"/>
                <a:cs typeface="Calibri"/>
              </a:rPr>
              <a:t>указано,</a:t>
            </a:r>
            <a:r>
              <a:rPr sz="2800" b="1" spc="6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что</a:t>
            </a:r>
            <a:r>
              <a:rPr sz="2800" b="1" spc="5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конкретно</a:t>
            </a:r>
            <a:r>
              <a:rPr sz="2800" b="1" spc="5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готов</a:t>
            </a:r>
            <a:r>
              <a:rPr sz="2800" b="1" spc="55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сделать </a:t>
            </a:r>
            <a:r>
              <a:rPr sz="2800" b="1" dirty="0">
                <a:latin typeface="Calibri"/>
                <a:cs typeface="Calibri"/>
              </a:rPr>
              <a:t>партнер</a:t>
            </a:r>
            <a:r>
              <a:rPr sz="2800" b="1" spc="3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3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</a:t>
            </a:r>
            <a:r>
              <a:rPr sz="2800" b="1" spc="3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какие</a:t>
            </a:r>
            <a:r>
              <a:rPr sz="2800" b="1" spc="4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сроки</a:t>
            </a:r>
            <a:r>
              <a:rPr sz="2800" b="1" spc="3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(финансовая,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66820" y="3629659"/>
            <a:ext cx="2757805" cy="113474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931544" marR="5715" indent="-500380" algn="r">
              <a:lnSpc>
                <a:spcPts val="2690"/>
              </a:lnSpc>
              <a:spcBef>
                <a:spcPts val="740"/>
              </a:spcBef>
            </a:pPr>
            <a:r>
              <a:rPr sz="2800" b="1" spc="-10" dirty="0">
                <a:latin typeface="Calibri"/>
                <a:cs typeface="Calibri"/>
              </a:rPr>
              <a:t>материальная, экспертная,</a:t>
            </a:r>
            <a:endParaRPr sz="2800">
              <a:latin typeface="Calibri"/>
              <a:cs typeface="Calibri"/>
            </a:endParaRPr>
          </a:p>
          <a:p>
            <a:pPr marR="5080" algn="r">
              <a:lnSpc>
                <a:spcPts val="2710"/>
              </a:lnSpc>
            </a:pPr>
            <a:r>
              <a:rPr sz="2800" b="1" spc="-10" dirty="0">
                <a:latin typeface="Calibri"/>
                <a:cs typeface="Calibri"/>
              </a:rPr>
              <a:t>организационная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3629659"/>
            <a:ext cx="3059430" cy="147637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172720">
              <a:lnSpc>
                <a:spcPts val="2690"/>
              </a:lnSpc>
              <a:spcBef>
                <a:spcPts val="740"/>
              </a:spcBef>
            </a:pPr>
            <a:r>
              <a:rPr sz="2800" b="1" spc="-10" dirty="0">
                <a:latin typeface="Calibri"/>
                <a:cs typeface="Calibri"/>
              </a:rPr>
              <a:t>информационная, методическая,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80100"/>
              </a:lnSpc>
              <a:spcBef>
                <a:spcPts val="20"/>
              </a:spcBef>
            </a:pPr>
            <a:r>
              <a:rPr sz="2800" b="1" spc="-10" dirty="0">
                <a:latin typeface="Calibri"/>
                <a:cs typeface="Calibri"/>
              </a:rPr>
              <a:t>административная, поддержка)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276970" y="755707"/>
            <a:ext cx="2457450" cy="148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1460" marR="5080" indent="-239395">
              <a:lnSpc>
                <a:spcPct val="108900"/>
              </a:lnSpc>
              <a:spcBef>
                <a:spcPts val="95"/>
              </a:spcBef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Партнеры проекта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2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556082"/>
            <a:ext cx="623125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145" indent="-261620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145" algn="l"/>
                <a:tab pos="2013585" algn="l"/>
                <a:tab pos="3147695" algn="l"/>
                <a:tab pos="4625975" algn="l"/>
                <a:tab pos="5251450" algn="l"/>
              </a:tabLst>
            </a:pPr>
            <a:r>
              <a:rPr sz="2600" b="1" spc="-10" dirty="0">
                <a:latin typeface="Calibri"/>
                <a:cs typeface="Calibri"/>
              </a:rPr>
              <a:t>Покажите,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каким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образом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вы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будете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834008"/>
            <a:ext cx="622998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освещать</a:t>
            </a:r>
            <a:r>
              <a:rPr sz="2600" b="1" spc="114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мероприятия</a:t>
            </a:r>
            <a:r>
              <a:rPr sz="2600" b="1" spc="1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проекта</a:t>
            </a:r>
            <a:r>
              <a:rPr sz="2600" b="1" spc="1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</a:t>
            </a:r>
            <a:r>
              <a:rPr sz="2600" b="1" spc="1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СМИ</a:t>
            </a:r>
            <a:r>
              <a:rPr sz="2600" b="1" spc="1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130" dirty="0">
                <a:latin typeface="Calibri"/>
                <a:cs typeface="Calibri"/>
              </a:rPr>
              <a:t> </a:t>
            </a:r>
            <a:r>
              <a:rPr sz="2600" b="1" spc="-50" dirty="0">
                <a:latin typeface="Calibri"/>
                <a:cs typeface="Calibri"/>
              </a:rPr>
              <a:t>в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1111376"/>
            <a:ext cx="622871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58035" algn="l"/>
                <a:tab pos="2677160" algn="l"/>
                <a:tab pos="3672204" algn="l"/>
                <a:tab pos="4947920" algn="l"/>
              </a:tabLst>
            </a:pPr>
            <a:r>
              <a:rPr sz="2600" b="1" spc="-10" dirty="0">
                <a:latin typeface="Calibri"/>
                <a:cs typeface="Calibri"/>
              </a:rPr>
              <a:t>Интернете,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в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том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числе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опишите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1388745"/>
            <a:ext cx="6228080" cy="69977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40"/>
              </a:spcBef>
              <a:tabLst>
                <a:tab pos="2492375" algn="l"/>
                <a:tab pos="2777490" algn="l"/>
                <a:tab pos="5452110" algn="l"/>
              </a:tabLst>
            </a:pPr>
            <a:r>
              <a:rPr sz="2600" b="1" spc="-10" dirty="0">
                <a:latin typeface="Calibri"/>
                <a:cs typeface="Calibri"/>
              </a:rPr>
              <a:t>договоренности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с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представителями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СМИ, </a:t>
            </a:r>
            <a:r>
              <a:rPr sz="2600" b="1" dirty="0">
                <a:latin typeface="Calibri"/>
                <a:cs typeface="Calibri"/>
              </a:rPr>
              <a:t>если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они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у</a:t>
            </a:r>
            <a:r>
              <a:rPr sz="2600" b="1" spc="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вас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есть.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2475738"/>
            <a:ext cx="62312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  <a:tab pos="2246630" algn="l"/>
                <a:tab pos="4312285" algn="l"/>
              </a:tabLst>
            </a:pPr>
            <a:r>
              <a:rPr sz="2600" b="1" spc="-10" dirty="0">
                <a:latin typeface="Calibri"/>
                <a:cs typeface="Calibri"/>
              </a:rPr>
              <a:t>Коротко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опишите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инструменты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2753106"/>
            <a:ext cx="6231890" cy="69977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40"/>
              </a:spcBef>
              <a:tabLst>
                <a:tab pos="1675130" algn="l"/>
                <a:tab pos="2295525" algn="l"/>
                <a:tab pos="2405380" algn="l"/>
                <a:tab pos="3257550" algn="l"/>
                <a:tab pos="3776979" algn="l"/>
                <a:tab pos="4068445" algn="l"/>
                <a:tab pos="5220970" algn="l"/>
                <a:tab pos="6034405" algn="l"/>
              </a:tabLst>
            </a:pPr>
            <a:r>
              <a:rPr sz="2600" b="1" spc="-10" dirty="0">
                <a:latin typeface="Calibri"/>
                <a:cs typeface="Calibri"/>
              </a:rPr>
              <a:t>продвижения: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СМИ,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социальные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сети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 </a:t>
            </a:r>
            <a:r>
              <a:rPr sz="2600" b="1" dirty="0">
                <a:latin typeface="Calibri"/>
                <a:cs typeface="Calibri"/>
              </a:rPr>
              <a:t>реклама</a:t>
            </a:r>
            <a:r>
              <a:rPr sz="2600" b="1" spc="350" dirty="0">
                <a:latin typeface="Calibri"/>
                <a:cs typeface="Calibri"/>
              </a:rPr>
              <a:t> </a:t>
            </a:r>
            <a:r>
              <a:rPr sz="2600" b="1" spc="-50" dirty="0">
                <a:latin typeface="Calibri"/>
                <a:cs typeface="Calibri"/>
              </a:rPr>
              <a:t>в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них,</a:t>
            </a:r>
            <a:r>
              <a:rPr sz="2600" b="1" dirty="0">
                <a:latin typeface="Calibri"/>
                <a:cs typeface="Calibri"/>
              </a:rPr>
              <a:t>		</a:t>
            </a:r>
            <a:r>
              <a:rPr sz="2600" b="1" spc="-10" dirty="0">
                <a:latin typeface="Calibri"/>
                <a:cs typeface="Calibri"/>
              </a:rPr>
              <a:t>реклама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в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общественном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82417" y="3308096"/>
            <a:ext cx="142240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листовки,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66920" y="3308096"/>
            <a:ext cx="195897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специальные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4538" y="3308096"/>
            <a:ext cx="2052955" cy="699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65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транспорте,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2650"/>
              </a:lnSpc>
            </a:pPr>
            <a:r>
              <a:rPr sz="2600" b="1" spc="-10" dirty="0">
                <a:latin typeface="Calibri"/>
                <a:cs typeface="Calibri"/>
              </a:rPr>
              <a:t>мероприятия.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" y="4392879"/>
            <a:ext cx="316865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145" indent="-261620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145" algn="l"/>
                <a:tab pos="2339975" algn="l"/>
              </a:tabLst>
            </a:pPr>
            <a:r>
              <a:rPr sz="2600" b="1" spc="-10" dirty="0">
                <a:latin typeface="Calibri"/>
                <a:cs typeface="Calibri"/>
              </a:rPr>
              <a:t>Укажите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своих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65879" y="4392879"/>
            <a:ext cx="265747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информационных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4538" y="4670805"/>
            <a:ext cx="506666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latin typeface="Calibri"/>
                <a:cs typeface="Calibri"/>
              </a:rPr>
              <a:t>партнеров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свои</a:t>
            </a:r>
            <a:r>
              <a:rPr sz="2600" b="1" spc="-1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социальные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сети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272655" y="814196"/>
            <a:ext cx="4466590" cy="1904364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065" marR="5080" algn="ctr">
              <a:lnSpc>
                <a:spcPts val="4750"/>
              </a:lnSpc>
              <a:spcBef>
                <a:spcPts val="705"/>
              </a:spcBef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Информационное сопровождение</a:t>
            </a:r>
            <a:endParaRPr sz="4400">
              <a:latin typeface="Calibri"/>
              <a:cs typeface="Calibri"/>
            </a:endParaRPr>
          </a:p>
          <a:p>
            <a:pPr algn="ctr">
              <a:lnSpc>
                <a:spcPts val="4685"/>
              </a:lnSpc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проекта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8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4538" y="607898"/>
            <a:ext cx="6231890" cy="9772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-4445" algn="just">
              <a:lnSpc>
                <a:spcPct val="80000"/>
              </a:lnSpc>
              <a:spcBef>
                <a:spcPts val="675"/>
              </a:spcBef>
              <a:buSzPct val="95833"/>
              <a:buFont typeface="Wingdings"/>
              <a:buChar char=""/>
              <a:tabLst>
                <a:tab pos="251460" algn="l"/>
              </a:tabLst>
            </a:pPr>
            <a:r>
              <a:rPr sz="2400" b="1" dirty="0">
                <a:latin typeface="Calibri"/>
                <a:cs typeface="Calibri"/>
              </a:rPr>
              <a:t>	Укажите,</a:t>
            </a:r>
            <a:r>
              <a:rPr sz="2400" b="1" spc="44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будете</a:t>
            </a:r>
            <a:r>
              <a:rPr sz="2400" b="1" spc="44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ли</a:t>
            </a:r>
            <a:r>
              <a:rPr sz="2400" b="1" spc="434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вы</a:t>
            </a:r>
            <a:r>
              <a:rPr sz="2400" b="1" spc="440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продолжать </a:t>
            </a:r>
            <a:r>
              <a:rPr sz="2400" b="1" dirty="0">
                <a:latin typeface="Calibri"/>
                <a:cs typeface="Calibri"/>
              </a:rPr>
              <a:t>деятельность</a:t>
            </a:r>
            <a:r>
              <a:rPr sz="2400" b="1" spc="6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7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рамках</a:t>
            </a:r>
            <a:r>
              <a:rPr sz="2400" b="1" spc="7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проекта,</a:t>
            </a:r>
            <a:r>
              <a:rPr sz="2400" b="1" spc="7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после</a:t>
            </a:r>
            <a:r>
              <a:rPr sz="2400" b="1" spc="75" dirty="0">
                <a:latin typeface="Calibri"/>
                <a:cs typeface="Calibri"/>
              </a:rPr>
              <a:t>  </a:t>
            </a:r>
            <a:r>
              <a:rPr sz="2400" b="1" spc="-20" dirty="0">
                <a:latin typeface="Calibri"/>
                <a:cs typeface="Calibri"/>
              </a:rPr>
              <a:t>того </a:t>
            </a:r>
            <a:r>
              <a:rPr sz="2400" b="1" dirty="0">
                <a:latin typeface="Calibri"/>
                <a:cs typeface="Calibri"/>
              </a:rPr>
              <a:t>как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закончатся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средства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гранта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-3810" algn="just">
              <a:lnSpc>
                <a:spcPct val="80000"/>
              </a:lnSpc>
              <a:spcBef>
                <a:spcPts val="675"/>
              </a:spcBef>
              <a:buSzPct val="95833"/>
              <a:buFont typeface="Wingdings"/>
              <a:buChar char=""/>
              <a:tabLst>
                <a:tab pos="252095" algn="l"/>
              </a:tabLst>
            </a:pPr>
            <a:r>
              <a:rPr dirty="0"/>
              <a:t>	Напишите,</a:t>
            </a:r>
            <a:r>
              <a:rPr spc="434" dirty="0"/>
              <a:t>    </a:t>
            </a:r>
            <a:r>
              <a:rPr dirty="0"/>
              <a:t>какие</a:t>
            </a:r>
            <a:r>
              <a:rPr spc="434" dirty="0"/>
              <a:t>    </a:t>
            </a:r>
            <a:r>
              <a:rPr dirty="0"/>
              <a:t>для</a:t>
            </a:r>
            <a:r>
              <a:rPr spc="440" dirty="0"/>
              <a:t>    </a:t>
            </a:r>
            <a:r>
              <a:rPr dirty="0"/>
              <a:t>этого</a:t>
            </a:r>
            <a:r>
              <a:rPr spc="434" dirty="0"/>
              <a:t>    </a:t>
            </a:r>
            <a:r>
              <a:rPr spc="-20" dirty="0"/>
              <a:t>есть </a:t>
            </a:r>
            <a:r>
              <a:rPr dirty="0"/>
              <a:t>возможности</a:t>
            </a:r>
            <a:r>
              <a:rPr spc="530" dirty="0"/>
              <a:t>  </a:t>
            </a:r>
            <a:r>
              <a:rPr dirty="0"/>
              <a:t>и</a:t>
            </a:r>
            <a:r>
              <a:rPr spc="545" dirty="0"/>
              <a:t>  </a:t>
            </a:r>
            <a:r>
              <a:rPr dirty="0"/>
              <a:t>как</a:t>
            </a:r>
            <a:r>
              <a:rPr spc="545" dirty="0"/>
              <a:t>  </a:t>
            </a:r>
            <a:r>
              <a:rPr dirty="0"/>
              <a:t>будут</a:t>
            </a:r>
            <a:r>
              <a:rPr spc="545" dirty="0"/>
              <a:t>  </a:t>
            </a:r>
            <a:r>
              <a:rPr spc="-10" dirty="0"/>
              <a:t>использованы </a:t>
            </a:r>
            <a:r>
              <a:rPr dirty="0"/>
              <a:t>результаты</a:t>
            </a:r>
            <a:r>
              <a:rPr spc="280" dirty="0"/>
              <a:t> </a:t>
            </a:r>
            <a:r>
              <a:rPr dirty="0"/>
              <a:t>проекта</a:t>
            </a:r>
            <a:r>
              <a:rPr spc="295" dirty="0"/>
              <a:t> </a:t>
            </a:r>
            <a:r>
              <a:rPr dirty="0"/>
              <a:t>для</a:t>
            </a:r>
            <a:r>
              <a:rPr spc="295" dirty="0"/>
              <a:t> </a:t>
            </a:r>
            <a:r>
              <a:rPr dirty="0"/>
              <a:t>дальнейшей</a:t>
            </a:r>
            <a:r>
              <a:rPr spc="300" dirty="0"/>
              <a:t> </a:t>
            </a:r>
            <a:r>
              <a:rPr spc="-10" dirty="0"/>
              <a:t>работы </a:t>
            </a:r>
            <a:r>
              <a:rPr dirty="0"/>
              <a:t>по</a:t>
            </a:r>
            <a:r>
              <a:rPr spc="-95" dirty="0"/>
              <a:t> </a:t>
            </a:r>
            <a:r>
              <a:rPr dirty="0"/>
              <a:t>решению</a:t>
            </a:r>
            <a:r>
              <a:rPr spc="-60" dirty="0"/>
              <a:t> </a:t>
            </a:r>
            <a:r>
              <a:rPr dirty="0"/>
              <a:t>социальной</a:t>
            </a:r>
            <a:r>
              <a:rPr spc="-90" dirty="0"/>
              <a:t> </a:t>
            </a:r>
            <a:r>
              <a:rPr spc="-10" dirty="0"/>
              <a:t>проблемы</a:t>
            </a:r>
          </a:p>
          <a:p>
            <a:pPr>
              <a:lnSpc>
                <a:spcPct val="100000"/>
              </a:lnSpc>
              <a:spcBef>
                <a:spcPts val="1380"/>
              </a:spcBef>
              <a:buFont typeface="Wingdings"/>
              <a:buChar char=""/>
            </a:pPr>
            <a:endParaRPr spc="-10" dirty="0"/>
          </a:p>
          <a:p>
            <a:pPr marL="12700" marR="5080" indent="-3810" algn="just">
              <a:lnSpc>
                <a:spcPct val="80000"/>
              </a:lnSpc>
              <a:buSzPct val="95833"/>
              <a:buFont typeface="Wingdings"/>
              <a:buChar char=""/>
              <a:tabLst>
                <a:tab pos="252095" algn="l"/>
                <a:tab pos="1361440" algn="l"/>
                <a:tab pos="4178300" algn="l"/>
              </a:tabLst>
            </a:pPr>
            <a:r>
              <a:rPr dirty="0"/>
              <a:t>	Если</a:t>
            </a:r>
            <a:r>
              <a:rPr spc="480" dirty="0"/>
              <a:t> </a:t>
            </a:r>
            <a:r>
              <a:rPr dirty="0"/>
              <a:t>в</a:t>
            </a:r>
            <a:r>
              <a:rPr spc="480" dirty="0"/>
              <a:t> </a:t>
            </a:r>
            <a:r>
              <a:rPr dirty="0"/>
              <a:t>рамках</a:t>
            </a:r>
            <a:r>
              <a:rPr spc="484" dirty="0"/>
              <a:t> </a:t>
            </a:r>
            <a:r>
              <a:rPr dirty="0"/>
              <a:t>проекта</a:t>
            </a:r>
            <a:r>
              <a:rPr spc="490" dirty="0"/>
              <a:t> </a:t>
            </a:r>
            <a:r>
              <a:rPr dirty="0"/>
              <a:t>на</a:t>
            </a:r>
            <a:r>
              <a:rPr spc="484" dirty="0"/>
              <a:t> </a:t>
            </a:r>
            <a:r>
              <a:rPr dirty="0"/>
              <a:t>средства</a:t>
            </a:r>
            <a:r>
              <a:rPr spc="484" dirty="0"/>
              <a:t> </a:t>
            </a:r>
            <a:r>
              <a:rPr spc="-10" dirty="0"/>
              <a:t>гранта </a:t>
            </a:r>
            <a:r>
              <a:rPr spc="-25" dirty="0"/>
              <a:t>вы</a:t>
            </a:r>
            <a:r>
              <a:rPr dirty="0"/>
              <a:t>	</a:t>
            </a:r>
            <a:r>
              <a:rPr spc="-10" dirty="0"/>
              <a:t>приобретаете</a:t>
            </a:r>
            <a:r>
              <a:rPr dirty="0"/>
              <a:t>	</a:t>
            </a:r>
            <a:r>
              <a:rPr spc="-10" dirty="0"/>
              <a:t>дорогостоящее </a:t>
            </a:r>
            <a:r>
              <a:rPr dirty="0"/>
              <a:t>оборудование,</a:t>
            </a:r>
            <a:r>
              <a:rPr spc="475" dirty="0"/>
              <a:t>    </a:t>
            </a:r>
            <a:r>
              <a:rPr dirty="0"/>
              <a:t>опишите,</a:t>
            </a:r>
            <a:r>
              <a:rPr spc="484" dirty="0"/>
              <a:t>    </a:t>
            </a:r>
            <a:r>
              <a:rPr dirty="0"/>
              <a:t>как</a:t>
            </a:r>
            <a:r>
              <a:rPr spc="480" dirty="0"/>
              <a:t>    </a:t>
            </a:r>
            <a:r>
              <a:rPr spc="-10" dirty="0"/>
              <a:t>будете использовать</a:t>
            </a:r>
            <a:r>
              <a:rPr spc="-80" dirty="0"/>
              <a:t> </a:t>
            </a:r>
            <a:r>
              <a:rPr dirty="0"/>
              <a:t>его</a:t>
            </a:r>
            <a:r>
              <a:rPr spc="-55" dirty="0"/>
              <a:t> </a:t>
            </a:r>
            <a:r>
              <a:rPr dirty="0"/>
              <a:t>после</a:t>
            </a:r>
            <a:r>
              <a:rPr spc="-50" dirty="0"/>
              <a:t> </a:t>
            </a:r>
            <a:r>
              <a:rPr spc="-10" dirty="0"/>
              <a:t>завершения</a:t>
            </a:r>
            <a:r>
              <a:rPr spc="-20" dirty="0"/>
              <a:t> </a:t>
            </a:r>
            <a:r>
              <a:rPr spc="-10" dirty="0"/>
              <a:t>проекта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347331" y="814196"/>
            <a:ext cx="4317365" cy="1300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5015"/>
              </a:lnSpc>
              <a:spcBef>
                <a:spcPts val="105"/>
              </a:spcBef>
            </a:pPr>
            <a:r>
              <a:rPr b="1" spc="-10" dirty="0">
                <a:latin typeface="Calibri"/>
                <a:cs typeface="Calibri"/>
              </a:rPr>
              <a:t>Дальнейшее</a:t>
            </a:r>
          </a:p>
          <a:p>
            <a:pPr algn="ctr">
              <a:lnSpc>
                <a:spcPts val="5015"/>
              </a:lnSpc>
            </a:pPr>
            <a:r>
              <a:rPr b="1" dirty="0">
                <a:latin typeface="Calibri"/>
                <a:cs typeface="Calibri"/>
              </a:rPr>
              <a:t>развитие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проекта</a:t>
            </a:r>
          </a:p>
        </p:txBody>
      </p:sp>
      <p:sp>
        <p:nvSpPr>
          <p:cNvPr id="10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Категория участников Конкурса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7868D0E-0BF3-46F0-A46F-0B3A35F5C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062" y="834612"/>
            <a:ext cx="6013938" cy="489949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45865D3-5393-40DE-8B45-A58870982693}"/>
              </a:ext>
            </a:extLst>
          </p:cNvPr>
          <p:cNvSpPr/>
          <p:nvPr/>
        </p:nvSpPr>
        <p:spPr>
          <a:xfrm>
            <a:off x="1021627" y="2679262"/>
            <a:ext cx="75889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Century Gothic" panose="020B0502020202020204" pitchFamily="34" charset="0"/>
              </a:rPr>
              <a:t>Приказ Минздравсоцразвития РФ от 26.08.2010 N 761н (ред. от 31.05.2011) "Об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работников образования" (Зарегистрировано в Минюсте РФ 06.10.2010 N 18638)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802A8A8-EBF6-45B8-86F9-D828BE184ED0}"/>
              </a:ext>
            </a:extLst>
          </p:cNvPr>
          <p:cNvSpPr/>
          <p:nvPr/>
        </p:nvSpPr>
        <p:spPr>
          <a:xfrm>
            <a:off x="1021628" y="1084501"/>
            <a:ext cx="7588971" cy="156966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entury Gothic" panose="020B0502020202020204" pitchFamily="34" charset="0"/>
              </a:rPr>
              <a:t>команды </a:t>
            </a:r>
            <a:r>
              <a:rPr lang="ru-RU" sz="2400" b="1" dirty="0">
                <a:latin typeface="Century Gothic" panose="020B0502020202020204" pitchFamily="34" charset="0"/>
              </a:rPr>
              <a:t>педагогических</a:t>
            </a:r>
            <a:r>
              <a:rPr lang="ru-RU" sz="2400" dirty="0">
                <a:latin typeface="Century Gothic" panose="020B0502020202020204" pitchFamily="34" charset="0"/>
              </a:rPr>
              <a:t> работников </a:t>
            </a:r>
          </a:p>
          <a:p>
            <a:pPr algn="ctr"/>
            <a:r>
              <a:rPr lang="ru-RU" sz="2400" dirty="0">
                <a:latin typeface="Century Gothic" panose="020B0502020202020204" pitchFamily="34" charset="0"/>
              </a:rPr>
              <a:t>образовательных организаций, возраст одного из которых </a:t>
            </a:r>
            <a:r>
              <a:rPr lang="ru-RU" sz="2400" b="1" dirty="0">
                <a:latin typeface="Century Gothic" panose="020B0502020202020204" pitchFamily="34" charset="0"/>
              </a:rPr>
              <a:t>до 35 лет </a:t>
            </a:r>
            <a:r>
              <a:rPr lang="ru-RU" sz="2400" dirty="0">
                <a:latin typeface="Century Gothic" panose="020B0502020202020204" pitchFamily="34" charset="0"/>
              </a:rPr>
              <a:t>включительно на день подачи заявки на участие в отборе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5416088-10FE-4029-A715-0EE49456F865}"/>
              </a:ext>
            </a:extLst>
          </p:cNvPr>
          <p:cNvSpPr/>
          <p:nvPr/>
        </p:nvSpPr>
        <p:spPr>
          <a:xfrm>
            <a:off x="1021626" y="3975405"/>
            <a:ext cx="7588971" cy="286232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000" dirty="0">
                <a:solidFill>
                  <a:schemeClr val="lt1"/>
                </a:solidFill>
                <a:latin typeface="Century Gothic" panose="020B0502020202020204" pitchFamily="34" charset="0"/>
                <a:ea typeface="+mn-ea"/>
                <a:cs typeface="+mn-cs"/>
              </a:rPr>
              <a:t>Категориями получателей грантов являются </a:t>
            </a:r>
            <a:r>
              <a:rPr lang="ru-RU" sz="2000" b="1" dirty="0">
                <a:solidFill>
                  <a:schemeClr val="lt1"/>
                </a:solidFill>
                <a:latin typeface="Century Gothic" panose="020B0502020202020204" pitchFamily="34" charset="0"/>
                <a:ea typeface="+mn-ea"/>
                <a:cs typeface="+mn-cs"/>
              </a:rPr>
              <a:t>образовательные организации</a:t>
            </a:r>
            <a:r>
              <a:rPr lang="ru-RU" sz="2000" dirty="0">
                <a:solidFill>
                  <a:schemeClr val="lt1"/>
                </a:solidFill>
                <a:latin typeface="Century Gothic" panose="020B0502020202020204" pitchFamily="34" charset="0"/>
                <a:ea typeface="+mn-ea"/>
                <a:cs typeface="+mn-cs"/>
              </a:rPr>
              <a:t>, расположенные на территории Томской области, любой организационно-правовой формы и формы собственности </a:t>
            </a:r>
            <a:r>
              <a:rPr lang="ru-RU" sz="2000" dirty="0">
                <a:solidFill>
                  <a:srgbClr val="FF0000"/>
                </a:solidFill>
                <a:latin typeface="Century Gothic" panose="020B0502020202020204" pitchFamily="34" charset="0"/>
                <a:ea typeface="+mn-ea"/>
                <a:cs typeface="+mn-cs"/>
              </a:rPr>
              <a:t>(за исключением казенного учреждения)</a:t>
            </a:r>
            <a:r>
              <a:rPr lang="ru-RU" sz="2000" dirty="0">
                <a:solidFill>
                  <a:schemeClr val="lt1"/>
                </a:solidFill>
                <a:latin typeface="Century Gothic" panose="020B0502020202020204" pitchFamily="34" charset="0"/>
                <a:ea typeface="+mn-ea"/>
                <a:cs typeface="+mn-cs"/>
              </a:rPr>
              <a:t> следующих типов: дошкольная образовательная организация, общеобразовательная организация, организация дополнительного образования, профессиональная образовательная </a:t>
            </a:r>
            <a:r>
              <a:rPr lang="ru-RU" sz="2000" dirty="0" smtClean="0">
                <a:solidFill>
                  <a:schemeClr val="lt1"/>
                </a:solidFill>
                <a:latin typeface="Century Gothic" panose="020B0502020202020204" pitchFamily="34" charset="0"/>
                <a:ea typeface="+mn-ea"/>
                <a:cs typeface="+mn-cs"/>
              </a:rPr>
              <a:t>организация</a:t>
            </a:r>
            <a:endParaRPr lang="ru-RU" sz="2000" dirty="0">
              <a:solidFill>
                <a:schemeClr val="lt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7942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543890"/>
            <a:ext cx="62293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indent="-243204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"/>
              <a:tabLst>
                <a:tab pos="251460" algn="l"/>
                <a:tab pos="2318385" algn="l"/>
                <a:tab pos="3717925" algn="l"/>
                <a:tab pos="4810760" algn="l"/>
                <a:tab pos="5714365" algn="l"/>
              </a:tabLst>
            </a:pPr>
            <a:r>
              <a:rPr sz="2400" b="1" dirty="0">
                <a:solidFill>
                  <a:schemeClr val="tx1"/>
                </a:solidFill>
                <a:latin typeface="+mj-lt"/>
                <a:ea typeface="+mn-ea"/>
                <a:cs typeface="Calibri"/>
              </a:rPr>
              <a:t>Формируйте	бюджет,	после	того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как</a:t>
            </a:r>
            <a:endParaRPr sz="2400" dirty="0">
              <a:latin typeface="+mj-lt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800480"/>
            <a:ext cx="6229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+mj-lt"/>
                <a:cs typeface="Times New Roman"/>
              </a:rPr>
              <a:t>запланируете</a:t>
            </a:r>
            <a:r>
              <a:rPr sz="2400" b="1" spc="6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все</a:t>
            </a:r>
            <a:r>
              <a:rPr sz="2400" b="1" spc="8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мероприятия</a:t>
            </a:r>
            <a:r>
              <a:rPr sz="2400" b="1" spc="8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проекта,</a:t>
            </a:r>
            <a:r>
              <a:rPr sz="2400" b="1" spc="80" dirty="0">
                <a:latin typeface="+mj-lt"/>
                <a:cs typeface="Times New Roman"/>
              </a:rPr>
              <a:t> </a:t>
            </a:r>
            <a:r>
              <a:rPr sz="2400" b="1" spc="-25" dirty="0">
                <a:latin typeface="+mj-lt"/>
                <a:cs typeface="Times New Roman"/>
              </a:rPr>
              <a:t>так</a:t>
            </a:r>
            <a:endParaRPr sz="2400">
              <a:latin typeface="+mj-lt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1056513"/>
            <a:ext cx="6229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5464" algn="l"/>
                <a:tab pos="4043679" algn="l"/>
                <a:tab pos="6040755" algn="l"/>
              </a:tabLst>
            </a:pPr>
            <a:r>
              <a:rPr sz="2400" b="1" spc="-10" dirty="0">
                <a:latin typeface="+mj-lt"/>
                <a:cs typeface="Times New Roman"/>
              </a:rPr>
              <a:t>бюджет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получится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честным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50" dirty="0">
                <a:latin typeface="+mj-lt"/>
                <a:cs typeface="Times New Roman"/>
              </a:rPr>
              <a:t>и</a:t>
            </a:r>
            <a:endParaRPr sz="2400" dirty="0">
              <a:latin typeface="+mj-lt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1312545"/>
            <a:ext cx="2087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+mj-lt"/>
                <a:cs typeface="Times New Roman"/>
              </a:rPr>
              <a:t>реалистичным</a:t>
            </a:r>
            <a:endParaRPr sz="2400">
              <a:latin typeface="+mj-lt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2079497"/>
            <a:ext cx="6228715" cy="656783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 indent="-3810">
              <a:lnSpc>
                <a:spcPct val="70000"/>
              </a:lnSpc>
              <a:spcBef>
                <a:spcPts val="960"/>
              </a:spcBef>
              <a:buSzPct val="95833"/>
              <a:buFont typeface="Wingdings"/>
              <a:buChar char=""/>
              <a:tabLst>
                <a:tab pos="252095" algn="l"/>
                <a:tab pos="1513840" algn="l"/>
                <a:tab pos="2815590" algn="l"/>
                <a:tab pos="3310890" algn="l"/>
                <a:tab pos="3928110" algn="l"/>
              </a:tabLst>
            </a:pPr>
            <a:r>
              <a:rPr sz="2400" b="1" spc="-10" dirty="0">
                <a:latin typeface="+mj-lt"/>
                <a:cs typeface="Times New Roman"/>
              </a:rPr>
              <a:t>	Бюджет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проекта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50" dirty="0">
                <a:latin typeface="+mj-lt"/>
                <a:cs typeface="Times New Roman"/>
              </a:rPr>
              <a:t>—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это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ответственность </a:t>
            </a:r>
            <a:r>
              <a:rPr sz="2400" b="1" spc="-25" dirty="0">
                <a:latin typeface="+mj-lt"/>
                <a:cs typeface="Times New Roman"/>
              </a:rPr>
              <a:t>руководителя</a:t>
            </a:r>
            <a:r>
              <a:rPr sz="2400" b="1" spc="-3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проекта,</a:t>
            </a:r>
            <a:r>
              <a:rPr sz="2400" b="1" spc="-1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а</a:t>
            </a:r>
            <a:r>
              <a:rPr sz="2400" b="1" spc="-4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не</a:t>
            </a:r>
            <a:r>
              <a:rPr sz="2400" b="1" spc="-40" dirty="0">
                <a:latin typeface="+mj-lt"/>
                <a:cs typeface="Times New Roman"/>
              </a:rPr>
              <a:t> </a:t>
            </a:r>
            <a:r>
              <a:rPr sz="2400" b="1" spc="-10" dirty="0">
                <a:latin typeface="+mj-lt"/>
                <a:cs typeface="Times New Roman"/>
              </a:rPr>
              <a:t>бухгалтера</a:t>
            </a:r>
            <a:endParaRPr sz="2400">
              <a:latin typeface="+mj-lt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3101797"/>
            <a:ext cx="622998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indent="-243204">
              <a:lnSpc>
                <a:spcPts val="2450"/>
              </a:lnSpc>
              <a:spcBef>
                <a:spcPts val="100"/>
              </a:spcBef>
              <a:buSzPct val="95833"/>
              <a:buFont typeface="Wingdings"/>
              <a:buChar char=""/>
              <a:tabLst>
                <a:tab pos="251460" algn="l"/>
                <a:tab pos="1757680" algn="l"/>
                <a:tab pos="3068320" algn="l"/>
                <a:tab pos="3622040" algn="l"/>
                <a:tab pos="5918835" algn="l"/>
              </a:tabLst>
            </a:pPr>
            <a:r>
              <a:rPr sz="2400" b="1" spc="-10" dirty="0">
                <a:latin typeface="+mj-lt"/>
                <a:cs typeface="Times New Roman"/>
              </a:rPr>
              <a:t>Большая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ошибка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50" dirty="0">
                <a:latin typeface="+mj-lt"/>
                <a:cs typeface="Times New Roman"/>
              </a:rPr>
              <a:t>—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отталкиваться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от</a:t>
            </a:r>
            <a:endParaRPr sz="2400">
              <a:latin typeface="+mj-lt"/>
              <a:cs typeface="Times New Roman"/>
            </a:endParaRPr>
          </a:p>
          <a:p>
            <a:pPr marL="12700">
              <a:lnSpc>
                <a:spcPts val="2014"/>
              </a:lnSpc>
              <a:tabLst>
                <a:tab pos="1932939" algn="l"/>
                <a:tab pos="3036570" algn="l"/>
                <a:tab pos="4147820" algn="l"/>
                <a:tab pos="4493260" algn="l"/>
              </a:tabLst>
            </a:pPr>
            <a:r>
              <a:rPr sz="2400" b="1" spc="-10" dirty="0">
                <a:latin typeface="+mj-lt"/>
                <a:cs typeface="Times New Roman"/>
              </a:rPr>
              <a:t>необходимой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суммы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гранта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50" dirty="0">
                <a:latin typeface="+mj-lt"/>
                <a:cs typeface="Times New Roman"/>
              </a:rPr>
              <a:t>и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потребности</a:t>
            </a:r>
            <a:endParaRPr sz="2400">
              <a:latin typeface="+mj-lt"/>
              <a:cs typeface="Times New Roman"/>
            </a:endParaRPr>
          </a:p>
          <a:p>
            <a:pPr marL="12700">
              <a:lnSpc>
                <a:spcPts val="2014"/>
              </a:lnSpc>
            </a:pPr>
            <a:r>
              <a:rPr sz="2400" b="1" spc="-20" dirty="0">
                <a:latin typeface="+mj-lt"/>
                <a:cs typeface="Times New Roman"/>
              </a:rPr>
              <a:t>что-</a:t>
            </a:r>
            <a:r>
              <a:rPr sz="2400" b="1" dirty="0">
                <a:latin typeface="+mj-lt"/>
                <a:cs typeface="Times New Roman"/>
              </a:rPr>
              <a:t>то</a:t>
            </a:r>
            <a:r>
              <a:rPr sz="2400" b="1" spc="4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приобрести</a:t>
            </a:r>
            <a:r>
              <a:rPr sz="2400" b="1" spc="5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и</a:t>
            </a:r>
            <a:r>
              <a:rPr sz="2400" b="1" spc="6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только</a:t>
            </a:r>
            <a:r>
              <a:rPr sz="2400" b="1" spc="6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потом</a:t>
            </a:r>
            <a:r>
              <a:rPr sz="2400" b="1" spc="50" dirty="0">
                <a:latin typeface="+mj-lt"/>
                <a:cs typeface="Times New Roman"/>
              </a:rPr>
              <a:t> </a:t>
            </a:r>
            <a:r>
              <a:rPr sz="2400" b="1" spc="-10" dirty="0">
                <a:latin typeface="+mj-lt"/>
                <a:cs typeface="Times New Roman"/>
              </a:rPr>
              <a:t>пытаться</a:t>
            </a:r>
            <a:endParaRPr sz="2400">
              <a:latin typeface="+mj-lt"/>
              <a:cs typeface="Times New Roman"/>
            </a:endParaRPr>
          </a:p>
          <a:p>
            <a:pPr marL="12700">
              <a:lnSpc>
                <a:spcPts val="2014"/>
              </a:lnSpc>
              <a:tabLst>
                <a:tab pos="1995170" algn="l"/>
                <a:tab pos="3213100" algn="l"/>
                <a:tab pos="3829050" algn="l"/>
                <a:tab pos="5027295" algn="l"/>
              </a:tabLst>
            </a:pPr>
            <a:r>
              <a:rPr sz="2400" b="1" spc="-10" dirty="0">
                <a:latin typeface="+mj-lt"/>
                <a:cs typeface="Times New Roman"/>
              </a:rPr>
              <a:t>подготовить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заявку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на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основе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проекта,</a:t>
            </a:r>
            <a:endParaRPr sz="2400">
              <a:latin typeface="+mj-lt"/>
              <a:cs typeface="Times New Roman"/>
            </a:endParaRPr>
          </a:p>
          <a:p>
            <a:pPr marL="12700" marR="5715">
              <a:lnSpc>
                <a:spcPct val="70000"/>
              </a:lnSpc>
              <a:spcBef>
                <a:spcPts val="434"/>
              </a:spcBef>
              <a:tabLst>
                <a:tab pos="1460500" algn="l"/>
                <a:tab pos="2199640" algn="l"/>
                <a:tab pos="2837180" algn="l"/>
                <a:tab pos="3981450" algn="l"/>
                <a:tab pos="5756910" algn="l"/>
              </a:tabLst>
            </a:pPr>
            <a:r>
              <a:rPr sz="2400" b="1" spc="-10" dirty="0">
                <a:latin typeface="+mj-lt"/>
                <a:cs typeface="Times New Roman"/>
              </a:rPr>
              <a:t>который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мог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бы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30" dirty="0">
                <a:latin typeface="+mj-lt"/>
                <a:cs typeface="Times New Roman"/>
              </a:rPr>
              <a:t>как-</a:t>
            </a:r>
            <a:r>
              <a:rPr sz="2400" b="1" spc="-25" dirty="0">
                <a:latin typeface="+mj-lt"/>
                <a:cs typeface="Times New Roman"/>
              </a:rPr>
              <a:t>то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обосновать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эти </a:t>
            </a:r>
            <a:r>
              <a:rPr sz="2400" b="1" spc="-10" dirty="0">
                <a:latin typeface="+mj-lt"/>
                <a:cs typeface="Times New Roman"/>
              </a:rPr>
              <a:t>расходы</a:t>
            </a:r>
            <a:endParaRPr sz="2400">
              <a:latin typeface="+mj-lt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394318" y="755707"/>
            <a:ext cx="2224405" cy="148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 marR="5080" indent="-5080">
              <a:lnSpc>
                <a:spcPct val="108900"/>
              </a:lnSpc>
              <a:spcBef>
                <a:spcPts val="95"/>
              </a:spcBef>
            </a:pPr>
            <a:r>
              <a:rPr sz="4400" b="1" spc="-30" dirty="0">
                <a:solidFill>
                  <a:srgbClr val="C00000"/>
                </a:solidFill>
                <a:latin typeface="+mj-lt"/>
                <a:cs typeface="Calibri"/>
              </a:rPr>
              <a:t>БЮДЖЕТ </a:t>
            </a:r>
            <a:r>
              <a:rPr sz="4400" b="1" spc="-50" dirty="0">
                <a:solidFill>
                  <a:srgbClr val="C00000"/>
                </a:solidFill>
                <a:latin typeface="+mj-lt"/>
                <a:cs typeface="Calibri"/>
              </a:rPr>
              <a:t>ПРОЕКТА</a:t>
            </a:r>
            <a:endParaRPr sz="4400">
              <a:latin typeface="+mj-lt"/>
              <a:cs typeface="Calibri"/>
            </a:endParaRPr>
          </a:p>
        </p:txBody>
      </p:sp>
      <p:sp>
        <p:nvSpPr>
          <p:cNvPr id="12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>
              <a:latin typeface="+mj-l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624662"/>
            <a:ext cx="623316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145" indent="-261620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145" algn="l"/>
                <a:tab pos="2518410" algn="l"/>
                <a:tab pos="3717925" algn="l"/>
                <a:tab pos="5920105" algn="l"/>
              </a:tabLst>
            </a:pPr>
            <a:r>
              <a:rPr sz="2600" b="1" spc="-10" dirty="0">
                <a:latin typeface="Calibri"/>
                <a:cs typeface="Calibri"/>
              </a:rPr>
              <a:t>Собственный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вклад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организации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—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942213"/>
            <a:ext cx="623062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00580" algn="l"/>
                <a:tab pos="3926840" algn="l"/>
                <a:tab pos="4678045" algn="l"/>
              </a:tabLst>
            </a:pPr>
            <a:r>
              <a:rPr sz="2600" b="1" spc="-10" dirty="0">
                <a:latin typeface="Calibri"/>
                <a:cs typeface="Calibri"/>
              </a:rPr>
              <a:t>денежные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средства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денежный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1259205"/>
            <a:ext cx="4078604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эквивалент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других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ресурсов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2148077"/>
            <a:ext cx="6233160" cy="105664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 indent="-3175" algn="just">
              <a:lnSpc>
                <a:spcPts val="2500"/>
              </a:lnSpc>
              <a:spcBef>
                <a:spcPts val="705"/>
              </a:spcBef>
              <a:buSzPct val="96153"/>
              <a:buFont typeface="Wingdings"/>
              <a:buChar char=""/>
              <a:tabLst>
                <a:tab pos="271780" algn="l"/>
              </a:tabLst>
            </a:pPr>
            <a:r>
              <a:rPr sz="2600" b="1" dirty="0">
                <a:latin typeface="Calibri"/>
                <a:cs typeface="Calibri"/>
              </a:rPr>
              <a:t>	В</a:t>
            </a:r>
            <a:r>
              <a:rPr sz="2600" b="1" spc="15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софинансирование</a:t>
            </a:r>
            <a:r>
              <a:rPr sz="2600" b="1" spc="16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можно</a:t>
            </a:r>
            <a:r>
              <a:rPr sz="2600" b="1" spc="145" dirty="0">
                <a:latin typeface="Calibri"/>
                <a:cs typeface="Calibri"/>
              </a:rPr>
              <a:t>  </a:t>
            </a:r>
            <a:r>
              <a:rPr sz="2600" b="1" spc="-10" dirty="0">
                <a:latin typeface="Calibri"/>
                <a:cs typeface="Calibri"/>
              </a:rPr>
              <a:t>включить </a:t>
            </a:r>
            <a:r>
              <a:rPr sz="2600" b="1" dirty="0">
                <a:latin typeface="Calibri"/>
                <a:cs typeface="Calibri"/>
              </a:rPr>
              <a:t>всё,</a:t>
            </a:r>
            <a:r>
              <a:rPr sz="2600" b="1" spc="7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что</a:t>
            </a:r>
            <a:r>
              <a:rPr sz="2600" b="1" spc="8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используется</a:t>
            </a:r>
            <a:r>
              <a:rPr sz="2600" b="1" spc="8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организацией</a:t>
            </a:r>
            <a:r>
              <a:rPr sz="2600" b="1" spc="80" dirty="0">
                <a:latin typeface="Calibri"/>
                <a:cs typeface="Calibri"/>
              </a:rPr>
              <a:t>  </a:t>
            </a:r>
            <a:r>
              <a:rPr sz="2600" b="1" spc="-25" dirty="0">
                <a:latin typeface="Calibri"/>
                <a:cs typeface="Calibri"/>
              </a:rPr>
              <a:t>для </a:t>
            </a:r>
            <a:r>
              <a:rPr sz="2600" b="1" dirty="0">
                <a:latin typeface="Calibri"/>
                <a:cs typeface="Calibri"/>
              </a:rPr>
              <a:t>реализации</a:t>
            </a:r>
            <a:r>
              <a:rPr sz="2600" b="1" spc="18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проекта:</a:t>
            </a:r>
            <a:r>
              <a:rPr sz="2600" b="1" spc="19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печать</a:t>
            </a:r>
            <a:r>
              <a:rPr sz="2600" b="1" spc="18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раздаточного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3098749"/>
            <a:ext cx="166687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материала,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76094" y="3098749"/>
            <a:ext cx="220916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использование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3140" y="3098749"/>
            <a:ext cx="172529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транспорта,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538" y="3416300"/>
            <a:ext cx="112458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средств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30501" y="3416300"/>
            <a:ext cx="899794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связи,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3" y="3416300"/>
            <a:ext cx="11258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участие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85564" y="3416300"/>
            <a:ext cx="213804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привлечённых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4538" y="3733291"/>
            <a:ext cx="622935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5005" algn="l"/>
                <a:tab pos="4298315" algn="l"/>
              </a:tabLst>
            </a:pPr>
            <a:r>
              <a:rPr sz="2600" b="1" spc="-10" dirty="0">
                <a:latin typeface="Calibri"/>
                <a:cs typeface="Calibri"/>
              </a:rPr>
              <a:t>волонтёров,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использование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собственного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4538" y="4050284"/>
            <a:ext cx="482854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7195" algn="l"/>
              </a:tabLst>
            </a:pPr>
            <a:r>
              <a:rPr sz="2600" b="1" spc="-10" dirty="0">
                <a:latin typeface="Calibri"/>
                <a:cs typeface="Calibri"/>
              </a:rPr>
              <a:t>оборудования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организации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69253" y="4050284"/>
            <a:ext cx="55689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25" dirty="0">
                <a:latin typeface="Calibri"/>
                <a:cs typeface="Calibri"/>
              </a:rPr>
              <a:t>для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4538" y="4366971"/>
            <a:ext cx="379793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реализации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проекта</a:t>
            </a:r>
            <a:r>
              <a:rPr sz="2600" b="1" spc="-1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т.д.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7364983" y="783445"/>
            <a:ext cx="4508500" cy="1354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26515" marR="5080" indent="-1314450">
              <a:lnSpc>
                <a:spcPct val="109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Софинансирование проекта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1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Описание проекта для конкурса грантов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4400" y="1032275"/>
            <a:ext cx="10972800" cy="5789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проекта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1.1. Наименование проекта: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1.2. Период реализации проекта: ХХ.ХХ.ХХХХ – ХХ.ХХ.ХХХХ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1.3. Цели, задачи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1.4. Актуальность: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проблемы/задачи, на решение которой направлен проект. Обоснование значимости проекта для развития системы образования Томской области, в </a:t>
            </a:r>
            <a:r>
              <a:rPr lang="ru-RU" sz="1400" i="1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т.ч</a:t>
            </a: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. инновационная значимость (потенциал) проекта, корреляция проекта с национальными целями и стратегическими задачами, иная информация, характеризующая значимость проекта. 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1.5. Целевая аудитория (</a:t>
            </a:r>
            <a:r>
              <a:rPr lang="ru-RU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благополучатели</a:t>
            </a: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проекта)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1.6. Целевые показатели и результаты проекта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целевых показателей проекта с указанием количественного значения каждого показателя и методики его расчета.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конкретных результатов проекта с указанием количественных и качественных характеристик, методики расчета, контроля и обеспечения достоверности результатов.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1.7. План-график реализации проекта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1.8. Возможные риски проекта и предложения по способам их преодоления 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1.9. Организации-соисполнители проекта (при наличии)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1.10. Предложения по распространению и внедрению результатов проекта на территории Томской области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endParaRPr lang="ru-RU" spc="-10" dirty="0">
              <a:solidFill>
                <a:schemeClr val="tx1"/>
              </a:solidFill>
              <a:latin typeface="Century Gothic" panose="020B0502020202020204" pitchFamily="34" charset="0"/>
              <a:ea typeface="Yu Gothic Light" panose="020B0300000000000000" pitchFamily="34" charset="-128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917197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Описание проекта для конкурса грантов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14400" y="1446602"/>
          <a:ext cx="11201400" cy="1682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9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02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15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182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274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03417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20" dirty="0">
                          <a:effectLst/>
                          <a:latin typeface="Century Gothic" panose="020B0502020202020204" pitchFamily="34" charset="0"/>
                        </a:rPr>
                        <a:t>№ п/п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ФИО </a:t>
                      </a:r>
                      <a:r>
                        <a:rPr lang="ru-RU" sz="1600" spc="-10" dirty="0">
                          <a:effectLst/>
                          <a:latin typeface="Century Gothic" panose="020B0502020202020204" pitchFamily="34" charset="0"/>
                        </a:rPr>
                        <a:t>участника команды проекта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Место работы, должность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Описание квалификации и профессионального опыта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Роль (функции) участника команды проекта</a:t>
                      </a: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Контактные данные (адрес электронной почты, номер телефона)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08587" y="4217567"/>
          <a:ext cx="11271769" cy="2609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47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120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1804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№ п/п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Источник финансирования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Объем финансирования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379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Финансирование проекта (денежные средства) (запрашиваемое финансирование) в соответствии с финансовыми категориями, указанными в п. 8 Порядка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Средства, получаемые из других источников (грант, благотворительность и т.п.) (указать источники)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Средства организации (внебюджетные источники)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9178">
                <a:tc gridSpan="2">
                  <a:txBody>
                    <a:bodyPr/>
                    <a:lstStyle/>
                    <a:p>
                      <a:pPr marL="4572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ИТОГО: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14400" y="990600"/>
            <a:ext cx="79864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2. Кадровое обеспечение реализации проекта (команда проекта)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4400" y="3078325"/>
            <a:ext cx="1104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3. Опыт успешно реализованных проектов (программ) организации-участников конкурса (за последние 3 года)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14400" y="3733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4. Бюджет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4938197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Описание проекта для конкурса грантов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43000" y="1066800"/>
            <a:ext cx="2228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5. Смета проекта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8616" y="1659888"/>
          <a:ext cx="10692384" cy="220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10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80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10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078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7441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№ 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Наименование статьи расхода (направление расхода)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Сумма, руб.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Описание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Соответствие расхода мероприятию/этапу из Плана – графика (п.1.7)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ИТОГО: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entury Gothic" panose="020B0502020202020204" pitchFamily="34" charset="0"/>
                        </a:rPr>
                        <a:t>Х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entury Gothic" panose="020B0502020202020204" pitchFamily="34" charset="0"/>
                        </a:rPr>
                        <a:t>Х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3962400"/>
            <a:ext cx="2590800" cy="25908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371600" y="4017400"/>
            <a:ext cx="6477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Региональный конкурс </a:t>
            </a:r>
          </a:p>
          <a:p>
            <a:pPr algn="ctr"/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«Через тернии к звездам»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65028" y="5105400"/>
            <a:ext cx="44975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«Качество образования»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«Воспитание»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«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Особенные дети»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ru-RU" sz="2400" b="0" i="0" dirty="0">
              <a:solidFill>
                <a:srgbClr val="4A4A4A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62600" y="4966900"/>
            <a:ext cx="3124200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3-х финансовых категории: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1 млн рублей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500 тысяч рублей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300 тысяч рублей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36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48144"/>
            <a:ext cx="5657850" cy="4085378"/>
          </a:xfrm>
          <a:prstGeom prst="rect">
            <a:avLst/>
          </a:prstGeom>
          <a:solidFill>
            <a:srgbClr val="BDCBE4"/>
          </a:solidFill>
          <a:ln>
            <a:solidFill>
              <a:srgbClr val="BDC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srgbClr val="FFFFFF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824" y="373284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028" y="3558129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26147" y="1424478"/>
            <a:ext cx="46055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ru-RU" sz="4400" kern="1200" dirty="0">
                <a:solidFill>
                  <a:srgbClr val="FFFFFF"/>
                </a:solidFill>
                <a:latin typeface="TomskObl2104" pitchFamily="50" charset="0"/>
                <a:ea typeface="+mn-ea"/>
                <a:cs typeface="+mn-cs"/>
              </a:rPr>
              <a:t>БУДЕМ НА СВЯЗИ</a:t>
            </a:r>
            <a:r>
              <a:rPr lang="en-US" sz="4400" kern="1200" dirty="0">
                <a:solidFill>
                  <a:srgbClr val="FFFFFF"/>
                </a:solidFill>
                <a:latin typeface="TomskObl2104" pitchFamily="50" charset="0"/>
                <a:ea typeface="+mn-ea"/>
                <a:cs typeface="+mn-cs"/>
              </a:rPr>
              <a:t>!</a:t>
            </a:r>
            <a:endParaRPr lang="ru-RU" sz="4400" kern="1200" dirty="0">
              <a:solidFill>
                <a:srgbClr val="FFFFFF"/>
              </a:solidFill>
              <a:latin typeface="TomskObl2104" pitchFamily="50" charset="0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866" y="373284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0FE593D-DCC9-4F8F-B289-9E0AF1146375}"/>
              </a:ext>
            </a:extLst>
          </p:cNvPr>
          <p:cNvSpPr/>
          <p:nvPr/>
        </p:nvSpPr>
        <p:spPr>
          <a:xfrm>
            <a:off x="104217" y="281940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>
              <a:defRPr/>
            </a:pP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Диденко Вера Валентиновна,</a:t>
            </a:r>
          </a:p>
          <a:p>
            <a:pPr algn="l" rtl="0">
              <a:defRPr/>
            </a:pPr>
            <a:r>
              <a:rPr lang="ru-RU" kern="1200" dirty="0">
                <a:solidFill>
                  <a:srgbClr val="000000"/>
                </a:solidFill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заведующий центром развития кадрового потенциала образовательных систем</a:t>
            </a:r>
          </a:p>
          <a:p>
            <a:pPr algn="l" rtl="0">
              <a:defRPr/>
            </a:pPr>
            <a:r>
              <a:rPr lang="ru-RU" kern="1200" dirty="0">
                <a:solidFill>
                  <a:srgbClr val="000000"/>
                </a:solidFill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 ТОИПКРО</a:t>
            </a:r>
            <a:endParaRPr lang="ru-RU" kern="1200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0000"/>
              </a:solidFill>
              <a:latin typeface="Century Gothic" panose="020B0502020202020204" pitchFamily="34" charset="0"/>
              <a:ea typeface="+mn-ea"/>
              <a:cs typeface="Arial" pitchFamily="34" charset="0"/>
            </a:endParaRPr>
          </a:p>
          <a:p>
            <a:pPr algn="l" rtl="0">
              <a:defRPr/>
            </a:pPr>
            <a:endParaRPr lang="ru-RU" kern="1200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0000"/>
              </a:solidFill>
              <a:latin typeface="Century Gothic" panose="020B0502020202020204" pitchFamily="34" charset="0"/>
              <a:ea typeface="+mn-ea"/>
              <a:cs typeface="Arial" pitchFamily="34" charset="0"/>
            </a:endParaRPr>
          </a:p>
          <a:p>
            <a:pPr algn="l" rtl="0">
              <a:defRPr/>
            </a:pP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Е-</a:t>
            </a:r>
            <a:r>
              <a:rPr lang="en-US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mail</a:t>
            </a: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:</a:t>
            </a: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595959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 </a:t>
            </a:r>
            <a:r>
              <a:rPr lang="en-US" kern="1200" dirty="0">
                <a:ln>
                  <a:solidFill>
                    <a:srgbClr val="000000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ea typeface="+mn-ea"/>
                <a:cs typeface="+mn-cs"/>
              </a:rPr>
              <a:t>v.v.didenko@bk.ru</a:t>
            </a:r>
            <a:r>
              <a:rPr lang="ru-RU" kern="1200" dirty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rPr>
              <a:t> , </a:t>
            </a:r>
            <a:r>
              <a:rPr lang="en-US" kern="1200" dirty="0">
                <a:ln>
                  <a:solidFill>
                    <a:srgbClr val="000000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kem@toipkro.ru</a:t>
            </a:r>
            <a:r>
              <a:rPr lang="ru-RU" kern="1200" dirty="0">
                <a:ln>
                  <a:solidFill>
                    <a:srgbClr val="000000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  <a:p>
            <a:pPr algn="l" rtl="0">
              <a:defRPr/>
            </a:pP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Аккаунт </a:t>
            </a:r>
            <a:r>
              <a:rPr lang="ru-RU" kern="1200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Сферума</a:t>
            </a: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: </a:t>
            </a:r>
            <a:r>
              <a:rPr lang="en-US" kern="1200" dirty="0">
                <a:ln>
                  <a:solidFill>
                    <a:srgbClr val="000000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ea typeface="+mn-ea"/>
                <a:cs typeface="+mn-cs"/>
              </a:rPr>
              <a:t>ID: 791327209</a:t>
            </a:r>
            <a:endParaRPr lang="ru-RU" kern="1200" dirty="0">
              <a:ln>
                <a:solidFill>
                  <a:srgbClr val="000000"/>
                </a:solidFill>
              </a:ln>
              <a:solidFill>
                <a:srgbClr val="0000CC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l" rtl="0">
              <a:defRPr/>
            </a:pP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Телефон: </a:t>
            </a:r>
            <a:r>
              <a:rPr lang="ru-RU" kern="1200" dirty="0">
                <a:ln>
                  <a:solidFill>
                    <a:srgbClr val="000000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90-20-43</a:t>
            </a:r>
            <a:endParaRPr lang="ru-RU" kern="1200" dirty="0">
              <a:ln>
                <a:solidFill>
                  <a:srgbClr val="000000"/>
                </a:solidFill>
              </a:ln>
              <a:solidFill>
                <a:srgbClr val="0000CC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783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7404C62-75EE-4620-BD41-88F25F4EACCE}"/>
              </a:ext>
            </a:extLst>
          </p:cNvPr>
          <p:cNvSpPr/>
          <p:nvPr/>
        </p:nvSpPr>
        <p:spPr>
          <a:xfrm>
            <a:off x="1524000" y="903930"/>
            <a:ext cx="10424047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1) </a:t>
            </a:r>
            <a:r>
              <a:rPr lang="ru-RU" b="1" dirty="0">
                <a:latin typeface="Century Gothic" panose="020B0502020202020204" pitchFamily="34" charset="0"/>
              </a:rPr>
              <a:t>«Качество образования» </a:t>
            </a:r>
            <a:r>
              <a:rPr lang="ru-RU" dirty="0">
                <a:latin typeface="Century Gothic" panose="020B0502020202020204" pitchFamily="34" charset="0"/>
              </a:rPr>
              <a:t>(проекты, направленные на организацию деятельности, способствующей повышению качества образования, в том числе на внедрение современных образовательных технологий, развитие инновационных подходов в обучении, проведение образовательных событий, формирование интеллектуальной образовательной среды);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2) </a:t>
            </a:r>
            <a:r>
              <a:rPr lang="ru-RU" b="1" dirty="0">
                <a:latin typeface="Century Gothic" panose="020B0502020202020204" pitchFamily="34" charset="0"/>
              </a:rPr>
              <a:t>«Воспитание» </a:t>
            </a:r>
            <a:r>
              <a:rPr lang="ru-RU" dirty="0">
                <a:latin typeface="Century Gothic" panose="020B0502020202020204" pitchFamily="34" charset="0"/>
              </a:rPr>
              <a:t>(проекты, направленные на реализацию программы воспитания, в том числе на проекты, способствующие развитию у детей и молодежи ценностных ориентаций; социально-значимых качеств; творческого потенциала; проекты гражданско-патриотической направленности, профориентации, самоопределения детей и молодежи);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3) </a:t>
            </a:r>
            <a:r>
              <a:rPr lang="ru-RU" b="1" dirty="0">
                <a:latin typeface="Century Gothic" panose="020B0502020202020204" pitchFamily="34" charset="0"/>
              </a:rPr>
              <a:t>«Особенные дети» </a:t>
            </a:r>
            <a:r>
              <a:rPr lang="ru-RU" dirty="0">
                <a:latin typeface="Century Gothic" panose="020B0502020202020204" pitchFamily="34" charset="0"/>
              </a:rPr>
              <a:t>(проекты, направленные на организацию деятельности, способствующей повышению качества обучения и социализации обучающихся с ограниченными возможностями здоровья, инвалидов (детей-инвалидов), в том числе на создание и адаптацию учебных материалов и пособий, на оснащение кабинетов инклюзии, на разработку онлайн-платформ и ресурсов для дистанционного обучения детей с ограниченными возможностями здоровья (далее – ОВЗ), на организацию и проведение мероприятий для обучающихся с ОВЗ и инвалидов, на профессиональную ориентацию подростков с ОВЗ).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888D0A7-4E47-453C-8C27-03E580A4E59F}"/>
              </a:ext>
            </a:extLst>
          </p:cNvPr>
          <p:cNvSpPr/>
          <p:nvPr/>
        </p:nvSpPr>
        <p:spPr>
          <a:xfrm>
            <a:off x="1828800" y="2438400"/>
            <a:ext cx="1676400" cy="33689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7A5B079-B816-4BAE-85AC-84293416C146}"/>
              </a:ext>
            </a:extLst>
          </p:cNvPr>
          <p:cNvSpPr/>
          <p:nvPr/>
        </p:nvSpPr>
        <p:spPr>
          <a:xfrm>
            <a:off x="2057400" y="3956143"/>
            <a:ext cx="2514600" cy="33689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BDF4717-05F3-49DA-96BA-7663D56BE4C9}"/>
              </a:ext>
            </a:extLst>
          </p:cNvPr>
          <p:cNvSpPr/>
          <p:nvPr/>
        </p:nvSpPr>
        <p:spPr>
          <a:xfrm>
            <a:off x="1828800" y="920657"/>
            <a:ext cx="3200400" cy="33689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120033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524000" y="82130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Номинации Конкурса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E82981B-8266-4C67-892D-BF2F4D0A2735}"/>
              </a:ext>
            </a:extLst>
          </p:cNvPr>
          <p:cNvSpPr/>
          <p:nvPr/>
        </p:nvSpPr>
        <p:spPr>
          <a:xfrm rot="16200000">
            <a:off x="-2507185" y="296733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каждой номинации предусмотрено участие в трех финансовых категориях с бюджетом проекта 1 000 000, 500 000, 300 000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560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914399" y="0"/>
            <a:ext cx="11125199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Требования к участнику </a:t>
            </a:r>
            <a:r>
              <a:rPr lang="ru-RU" sz="36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отбора (п. 13 Порядка)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765716" y="589761"/>
            <a:ext cx="11273883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dirty="0">
                <a:latin typeface="Century Gothic" panose="020B0502020202020204" pitchFamily="34" charset="0"/>
              </a:rPr>
              <a:t>1) участник отбора (получатель гранта) не является иностранным юридическим лицом, в том числе местом регистрации которого является государство или территория, включенные в утвержденный Министерством финансов Российской Федерации перечень государств и территорий, используемых для промежуточного (офшорного) владения активами в Российской Федерации (далее – офшорные компании), а также российским юридическим лицом,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в уставном (складочном) капитале которого доля прямого или косвенного (через третьих лиц) участия офшорных компаний в совокупности превышает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25 процентов (если иное не предусмотрено законодательством Российской Федерации). При расчете доли участия офшорных компаний в капитале российских юридических лиц не учитывается прямое и (или) косвенное участие офшорных компаний в капитале публичных акционерных обществ (в том числе со статусом международной компании), акции которых обращаются на организованных торгах в Российской Федерации, а также косвенное участие офшорных компаний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в капитале других российских юридических лиц, реализованное через участие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в капитале указанных публичных акционерных обществ;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2) участник отбора (получатель гранта) не находится в перечне организаций и физических лиц, в отношении которых имеются сведения об их причастности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к экстремистской деятельности или терроризму;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3) участник отбора (получатель гранта) не находится в составляемых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в рамках реализации полномочий, предусмотренных главой VII Устава ООН, Советом Безопасности ООН или органами, специально созданными решениями Совета Безопасности ООН, перечнях организаций и физических лиц, связанных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с террористическими организациями и террористами или с распространением оружия массового уничтожения;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4) участник отбора (получатель гранта) не получает средства из областного бюджета на основании иных нормативных правовых актов Томской области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на цель, установленную пунктом 2 настоящего Порядка;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5) участник отбора (получатель гранта) не является иностранным агентом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в соответствии с Федеральным законом от 14 июля 2022 года № 255-ФЗ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«О контроле за деятельностью лиц, находящихся под иностранным влиянием»;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6) у участника отбора (получателя гранта) на едином налоговом счете отсутствует или не превышает размер, определенный пунктом 3 статьи 47 Налогового кодекса Российской Федерации, задолженность по уплате налогов, сборов и страховых взносов в бюджеты бюджетной системы Российской Федерации;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7) у участника отбора (получателя гранта) отсутствует просроченная задолженность по возврату в областной бюджет иных субсидий, бюджетных инвестиций, а также иная просроченная (неурегулированная) задолженность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по денежным обязательствам перед Томской областью;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8) участник отбора (получатель гранта), являющийся юридическим лицом, не находится в процессе реорганизации (за исключением реорганизации в форме присоединения к юридическому лицу, являющемуся участником отбора,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другого юридического лица), ликвидации, в отношении него не введена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процедура банкротства, деятельность участника отбора (получателя гранта)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не приостановлена в порядке, предусмотренном законодательством Российской Федерации;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9) в реестре дисквалифицированных лиц отсутствуют сведения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о дисквалифицированных руководителе, членах коллегиального исполнительного органа, лице, исполняющем функции единоличного исполнительного органа, или главном бухгалтере (при наличии) участника отбора (получателя гранта), являющегося юридическим лицом.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B677D2B-4433-4EAE-9013-A154869E7689}"/>
              </a:ext>
            </a:extLst>
          </p:cNvPr>
          <p:cNvSpPr/>
          <p:nvPr/>
        </p:nvSpPr>
        <p:spPr>
          <a:xfrm>
            <a:off x="4572000" y="5934670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Проверка участника отбора на соответствие требованиям, определенным настоящим пунктом, осуществляется </a:t>
            </a:r>
            <a:r>
              <a:rPr lang="ru-RU" sz="18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автоматически</a:t>
            </a:r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системе «Электронный бюджет»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0578919-A177-48F7-88AA-85758CC773BE}"/>
              </a:ext>
            </a:extLst>
          </p:cNvPr>
          <p:cNvSpPr/>
          <p:nvPr/>
        </p:nvSpPr>
        <p:spPr>
          <a:xfrm>
            <a:off x="4114800" y="5834643"/>
            <a:ext cx="6559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accent1"/>
                </a:solidFill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193005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25146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lt1"/>
                </a:solidFill>
                <a:latin typeface="Century Gothic" panose="020B0502020202020204" pitchFamily="34" charset="0"/>
              </a:rPr>
              <a:t>Для участия в отборе </a:t>
            </a:r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руководитель</a:t>
            </a:r>
            <a:r>
              <a:rPr lang="ru-RU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ru-RU" dirty="0" smtClean="0">
                <a:solidFill>
                  <a:schemeClr val="lt1"/>
                </a:solidFill>
                <a:latin typeface="Century Gothic" panose="020B0502020202020204" pitchFamily="34" charset="0"/>
              </a:rPr>
              <a:t>(иное </a:t>
            </a:r>
            <a:r>
              <a:rPr lang="ru-RU" dirty="0">
                <a:solidFill>
                  <a:schemeClr val="lt1"/>
                </a:solidFill>
                <a:latin typeface="Century Gothic" panose="020B0502020202020204" pitchFamily="34" charset="0"/>
              </a:rPr>
              <a:t>уполномоченное лицо) участника отбора в сроки приема заявок, указанные в объявлении, </a:t>
            </a:r>
            <a:r>
              <a:rPr lang="ru-RU" b="1" dirty="0">
                <a:solidFill>
                  <a:srgbClr val="FF0000"/>
                </a:solidFill>
                <a:latin typeface="Century Gothic" panose="020B0502020202020204" pitchFamily="34" charset="0"/>
              </a:rPr>
              <a:t>формирует заявку </a:t>
            </a:r>
            <a:r>
              <a:rPr lang="ru-RU" dirty="0">
                <a:solidFill>
                  <a:schemeClr val="lt1"/>
                </a:solidFill>
                <a:latin typeface="Century Gothic" panose="020B0502020202020204" pitchFamily="34" charset="0"/>
              </a:rPr>
              <a:t>в соответствии с </a:t>
            </a:r>
            <a:r>
              <a:rPr lang="ru-RU" dirty="0" smtClean="0">
                <a:solidFill>
                  <a:schemeClr val="lt1"/>
                </a:solidFill>
                <a:latin typeface="Century Gothic" panose="020B0502020202020204" pitchFamily="34" charset="0"/>
              </a:rPr>
              <a:t>требованиями</a:t>
            </a:r>
          </a:p>
          <a:p>
            <a:pPr algn="ctr"/>
            <a:endParaRPr lang="ru-RU" dirty="0">
              <a:latin typeface="Century Gothic" panose="020B0502020202020204" pitchFamily="34" charset="0"/>
            </a:endParaRPr>
          </a:p>
          <a:p>
            <a:pPr algn="ctr"/>
            <a:r>
              <a:rPr lang="ru-RU" dirty="0" smtClean="0">
                <a:latin typeface="Century Gothic" panose="020B0502020202020204" pitchFamily="34" charset="0"/>
              </a:rPr>
              <a:t>!!! Заявка подписывается </a:t>
            </a:r>
            <a:r>
              <a:rPr lang="ru-RU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усиленной квалифицированной электронной подписью руководителя </a:t>
            </a:r>
            <a:r>
              <a:rPr lang="ru-RU" dirty="0" smtClean="0">
                <a:latin typeface="Century Gothic" panose="020B0502020202020204" pitchFamily="34" charset="0"/>
              </a:rPr>
              <a:t>участника отбора (или уполномоченного им лица)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3276600" y="76200"/>
            <a:ext cx="10293442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Заявка в электронной </a:t>
            </a:r>
            <a:r>
              <a:rPr lang="ru-RU" sz="36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форме: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2514600" y="876379"/>
            <a:ext cx="9550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полное и сокращенное (при наличии) наименования участника отбора;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основной государственный регистрационный номер участника отбора;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идентификационный номер налогоплательщика;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номер контактного телефона, почтовый адрес и адрес электронной почты </a:t>
            </a:r>
            <a:r>
              <a:rPr lang="ru-RU" dirty="0" smtClean="0">
                <a:latin typeface="Century Gothic" panose="020B0502020202020204" pitchFamily="34" charset="0"/>
              </a:rPr>
              <a:t>для </a:t>
            </a:r>
            <a:r>
              <a:rPr lang="ru-RU" dirty="0">
                <a:latin typeface="Century Gothic" panose="020B0502020202020204" pitchFamily="34" charset="0"/>
              </a:rPr>
              <a:t>направления юридически значимых сообщений участнику отбора;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номинацию и финансовую категорию, на которые подается заявка;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сведения о соответствии участника отбора обязательным требованиям, установленным пунктом 13 </a:t>
            </a:r>
            <a:r>
              <a:rPr lang="ru-RU" dirty="0" smtClean="0">
                <a:latin typeface="Century Gothic" panose="020B0502020202020204" pitchFamily="34" charset="0"/>
              </a:rPr>
              <a:t>Порядка</a:t>
            </a:r>
            <a:r>
              <a:rPr lang="ru-RU" dirty="0">
                <a:latin typeface="Century Gothic" panose="020B0502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согласие на публикацию (размещение) в информационно-телекоммуникационной сети «Интернет» информации об участнике отбора, о подаваемой участником отбора заявке, а также иной информации об участнике отбора, связанной с отбором и результатом предоставления гранта, подаваемое посредством заполнения соответствующих экранных форм веб-интерфейса системы «Электронный бюджет»;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документы, подтверждающие соответствие участника отбора требованиям, установленным пунктами 10, 13 настоящего Порядка;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значения результата предоставления гранта и характеристик результата предоставления гранта, предлагаемые участником отбора. </a:t>
            </a:r>
          </a:p>
        </p:txBody>
      </p:sp>
    </p:spTree>
    <p:extLst>
      <p:ext uri="{BB962C8B-B14F-4D97-AF65-F5344CB8AC3E}">
        <p14:creationId xmlns:p14="http://schemas.microsoft.com/office/powerpoint/2010/main" val="3130262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767080" y="30374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Заявка в электронной форме с приложением скан копий: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914399" y="763008"/>
            <a:ext cx="1127388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1) проект, подлежащий к реализации за счет средств гранта, по форме согласно приложению № 1 к Порядку; 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2) копии учредительных документов участника отбора, заверенные руководителем (иным уполномоченным лицом) участника отбора </a:t>
            </a:r>
            <a:r>
              <a:rPr lang="ru-RU" b="1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(устав организации)</a:t>
            </a:r>
            <a:r>
              <a:rPr lang="ru-RU" dirty="0">
                <a:latin typeface="Century Gothic" panose="020B0502020202020204" pitchFamily="34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3) </a:t>
            </a:r>
            <a:r>
              <a:rPr lang="ru-RU" b="1" dirty="0">
                <a:latin typeface="Century Gothic" panose="020B0502020202020204" pitchFamily="34" charset="0"/>
              </a:rPr>
              <a:t>согласие</a:t>
            </a:r>
            <a:r>
              <a:rPr lang="ru-RU" dirty="0">
                <a:latin typeface="Century Gothic" panose="020B0502020202020204" pitchFamily="34" charset="0"/>
              </a:rPr>
              <a:t> органа, осуществляющего функции и полномочия учредителя в отношении бюджетного или автономного учреждения, </a:t>
            </a:r>
            <a:r>
              <a:rPr lang="ru-RU" b="1" dirty="0">
                <a:latin typeface="Century Gothic" panose="020B0502020202020204" pitchFamily="34" charset="0"/>
              </a:rPr>
              <a:t>на участие бюджетного или автономного учреждения в отборе и на заключение соглашения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  <a:r>
              <a:rPr lang="ru-RU" b="1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(в произвольной форме)</a:t>
            </a:r>
            <a:r>
              <a:rPr lang="ru-RU" dirty="0">
                <a:latin typeface="Century Gothic" panose="020B0502020202020204" pitchFamily="34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4) копии документов, подтверждающих полномочия руководителя (иного уполномоченного лица) действовать от имени участника отбора </a:t>
            </a:r>
            <a:r>
              <a:rPr lang="ru-RU" b="1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(копия приказа о назначении на должность руководителя или </a:t>
            </a:r>
            <a:r>
              <a:rPr lang="ru-RU" b="1" i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и.о</a:t>
            </a:r>
            <a:r>
              <a:rPr lang="ru-RU" b="1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.)</a:t>
            </a:r>
            <a:r>
              <a:rPr lang="ru-RU" dirty="0">
                <a:latin typeface="Century Gothic" panose="020B0502020202020204" pitchFamily="34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5) копии документов, подтверждающих </a:t>
            </a:r>
            <a:r>
              <a:rPr lang="ru-RU" b="1" dirty="0">
                <a:latin typeface="Century Gothic" panose="020B0502020202020204" pitchFamily="34" charset="0"/>
              </a:rPr>
              <a:t>возраст</a:t>
            </a:r>
            <a:r>
              <a:rPr lang="ru-RU" dirty="0">
                <a:latin typeface="Century Gothic" panose="020B0502020202020204" pitchFamily="34" charset="0"/>
              </a:rPr>
              <a:t> и </a:t>
            </a:r>
            <a:r>
              <a:rPr lang="ru-RU" b="1" dirty="0">
                <a:latin typeface="Century Gothic" panose="020B0502020202020204" pitchFamily="34" charset="0"/>
              </a:rPr>
              <a:t>место работы </a:t>
            </a:r>
            <a:r>
              <a:rPr lang="ru-RU" dirty="0">
                <a:latin typeface="Century Gothic" panose="020B0502020202020204" pitchFamily="34" charset="0"/>
              </a:rPr>
              <a:t>молодого педагога из числа команды педагогических работников (копия паспорта или иного документа, удостоверяющего личность, выписка из трудовой книжки либо сведения о трудовой деятельности, полученные в порядке, предусмотренном статьей 66.1 Трудового кодекса Российской Федерации).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F8B446D-BB33-49AB-BA45-4B7BD1352E8A}"/>
              </a:ext>
            </a:extLst>
          </p:cNvPr>
          <p:cNvSpPr/>
          <p:nvPr/>
        </p:nvSpPr>
        <p:spPr>
          <a:xfrm>
            <a:off x="3733800" y="5473005"/>
            <a:ext cx="82296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Не допускается </a:t>
            </a:r>
            <a:r>
              <a:rPr lang="ru-RU" sz="1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представление документов, на которых </a:t>
            </a:r>
            <a:r>
              <a:rPr lang="ru-RU" sz="14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отсутствует подпись уполномоченного лица, оттиск печати </a:t>
            </a:r>
            <a:r>
              <a:rPr lang="ru-RU" sz="1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(при ее наличии), обязательные реквизиты документа, имеются опечатки (если опечатки искажают смысл или содержание документа), подчистки, исправления, ошибки в расчетах, а также если текст документов не поддается прочтению или представленные документы содержат противоречивые сведения.</a:t>
            </a:r>
            <a:endParaRPr lang="ru-RU" sz="1100" dirty="0">
              <a:effectLst/>
              <a:latin typeface="Century Gothic" panose="020B0502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E732831-334F-41A1-B658-1FA795D5B19D}"/>
              </a:ext>
            </a:extLst>
          </p:cNvPr>
          <p:cNvSpPr/>
          <p:nvPr/>
        </p:nvSpPr>
        <p:spPr>
          <a:xfrm rot="19334135">
            <a:off x="3028455" y="5377491"/>
            <a:ext cx="274708" cy="13849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932A74C-3D02-454E-B88D-7185F6FAE45E}"/>
              </a:ext>
            </a:extLst>
          </p:cNvPr>
          <p:cNvSpPr/>
          <p:nvPr/>
        </p:nvSpPr>
        <p:spPr>
          <a:xfrm rot="1980657">
            <a:off x="3039847" y="5324230"/>
            <a:ext cx="233111" cy="14635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82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xmlns="" id="{F101A9A9-7F14-499E-8AA2-B0BF5F09EDB9}"/>
              </a:ext>
            </a:extLst>
          </p:cNvPr>
          <p:cNvSpPr txBox="1"/>
          <p:nvPr/>
        </p:nvSpPr>
        <p:spPr>
          <a:xfrm>
            <a:off x="1143000" y="76200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 smtClean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 дополнительных документах</a:t>
            </a:r>
            <a:endParaRPr lang="ru-RU" sz="32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2B03017-D94C-48D3-90A3-41A6B6648BDD}"/>
              </a:ext>
            </a:extLst>
          </p:cNvPr>
          <p:cNvSpPr/>
          <p:nvPr/>
        </p:nvSpPr>
        <p:spPr>
          <a:xfrm>
            <a:off x="914400" y="835143"/>
            <a:ext cx="108966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 smtClean="0">
                <a:latin typeface="Century Gothic" panose="020B0502020202020204" pitchFamily="34" charset="0"/>
              </a:rPr>
              <a:t>15. Участник отбора вправе предоставить по собственной инициативе следующие документы:</a:t>
            </a:r>
          </a:p>
          <a:p>
            <a:pPr algn="just">
              <a:spcAft>
                <a:spcPts val="1200"/>
              </a:spcAft>
            </a:pPr>
            <a:r>
              <a:rPr lang="ru-RU" sz="2400" dirty="0" smtClean="0">
                <a:latin typeface="Century Gothic" panose="020B0502020202020204" pitchFamily="34" charset="0"/>
              </a:rPr>
              <a:t>1) выписку из Единого государственного реестра юридических лиц;</a:t>
            </a:r>
          </a:p>
          <a:p>
            <a:pPr algn="just">
              <a:spcAft>
                <a:spcPts val="1200"/>
              </a:spcAft>
            </a:pPr>
            <a:r>
              <a:rPr lang="ru-RU" sz="2400" dirty="0" smtClean="0">
                <a:latin typeface="Century Gothic" panose="020B0502020202020204" pitchFamily="34" charset="0"/>
              </a:rPr>
              <a:t>2) документ, подтверждающий сведения об отсутствии (наличии) задолженности по уплате налогов, сборов и страховых взносов в бюджеты бюджетной системы Российской Федерации.</a:t>
            </a:r>
            <a:endParaRPr lang="ru-RU" sz="24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3565088"/>
            <a:ext cx="1127760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200"/>
              </a:spcAft>
            </a:pPr>
            <a:r>
              <a:rPr lang="ru-RU" sz="32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Отбор признается несостоявшимся в следующих случаях: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1) по окончании срока подачи заявок не подано ни одной заявки;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2) по результатам рассмотрения заявок отклонены все заявки.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В </a:t>
            </a:r>
            <a:r>
              <a:rPr lang="ru-RU" sz="2400" dirty="0" smtClean="0">
                <a:latin typeface="Century Gothic" panose="020B0502020202020204" pitchFamily="34" charset="0"/>
              </a:rPr>
              <a:t>случае </a:t>
            </a:r>
            <a:r>
              <a:rPr lang="ru-RU" sz="2400" dirty="0">
                <a:latin typeface="Century Gothic" panose="020B0502020202020204" pitchFamily="34" charset="0"/>
              </a:rPr>
              <a:t>если для участия в отборе подана только одна заявка в одной </a:t>
            </a:r>
            <a:r>
              <a:rPr lang="ru-RU" sz="2400" dirty="0" smtClean="0">
                <a:latin typeface="Century Gothic" panose="020B0502020202020204" pitchFamily="34" charset="0"/>
              </a:rPr>
              <a:t>из </a:t>
            </a:r>
            <a:r>
              <a:rPr lang="ru-RU" sz="2400" dirty="0">
                <a:latin typeface="Century Gothic" panose="020B0502020202020204" pitchFamily="34" charset="0"/>
              </a:rPr>
              <a:t>номинаций или одна заявка в одной из финансовых категорий, отбор признается несостоявшимся частично в одной из номинаций или в одной из финансовых категорий.</a:t>
            </a:r>
          </a:p>
        </p:txBody>
      </p:sp>
    </p:spTree>
    <p:extLst>
      <p:ext uri="{BB962C8B-B14F-4D97-AF65-F5344CB8AC3E}">
        <p14:creationId xmlns:p14="http://schemas.microsoft.com/office/powerpoint/2010/main" val="449977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Другая 6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C5A9B"/>
      </a:accent1>
      <a:accent2>
        <a:srgbClr val="4A6B2E"/>
      </a:accent2>
      <a:accent3>
        <a:srgbClr val="EE4444"/>
      </a:accent3>
      <a:accent4>
        <a:srgbClr val="FFC000"/>
      </a:accent4>
      <a:accent5>
        <a:srgbClr val="9C497C"/>
      </a:accent5>
      <a:accent6>
        <a:srgbClr val="5B7CBC"/>
      </a:accent6>
      <a:hlink>
        <a:srgbClr val="0097A7"/>
      </a:hlink>
      <a:folHlink>
        <a:srgbClr val="0097A7"/>
      </a:folHlink>
    </a:clrScheme>
    <a:fontScheme name="Другая 3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Другая 6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C5A9B"/>
      </a:accent1>
      <a:accent2>
        <a:srgbClr val="4A6B2E"/>
      </a:accent2>
      <a:accent3>
        <a:srgbClr val="EE4444"/>
      </a:accent3>
      <a:accent4>
        <a:srgbClr val="FFC000"/>
      </a:accent4>
      <a:accent5>
        <a:srgbClr val="9C497C"/>
      </a:accent5>
      <a:accent6>
        <a:srgbClr val="5B7CBC"/>
      </a:accent6>
      <a:hlink>
        <a:srgbClr val="0097A7"/>
      </a:hlink>
      <a:folHlink>
        <a:srgbClr val="0097A7"/>
      </a:folHlink>
    </a:clrScheme>
    <a:fontScheme name="Другая 3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</TotalTime>
  <Words>3899</Words>
  <Application>Microsoft Office PowerPoint</Application>
  <PresentationFormat>Широкоэкранный</PresentationFormat>
  <Paragraphs>545</Paragraphs>
  <Slides>45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45</vt:i4>
      </vt:variant>
    </vt:vector>
  </HeadingPairs>
  <TitlesOfParts>
    <vt:vector size="59" baseType="lpstr">
      <vt:lpstr>Yu Gothic Light</vt:lpstr>
      <vt:lpstr>Arial</vt:lpstr>
      <vt:lpstr>Calibri</vt:lpstr>
      <vt:lpstr>Calibri Light</vt:lpstr>
      <vt:lpstr>Cambria Math</vt:lpstr>
      <vt:lpstr>Century Gothic</vt:lpstr>
      <vt:lpstr>Gerbera</vt:lpstr>
      <vt:lpstr>PT Sans</vt:lpstr>
      <vt:lpstr>Times New Roman</vt:lpstr>
      <vt:lpstr>TomskObl2104</vt:lpstr>
      <vt:lpstr>Wingdings</vt:lpstr>
      <vt:lpstr>Office Theme</vt:lpstr>
      <vt:lpstr>Simple Light</vt:lpstr>
      <vt:lpstr>1_Simple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– ограниченное во времени целенаправленное мероприятие, которое не повторяется и    направлено    на    получение конкретного результата, выполняется временными командами</vt:lpstr>
      <vt:lpstr>Презентация PowerPoint</vt:lpstr>
      <vt:lpstr>Презентация PowerPoint</vt:lpstr>
      <vt:lpstr>Грантовое направление, которому соответствует планируемая деятельность по проекту</vt:lpstr>
      <vt:lpstr>Название проекта, на реализацию которого запрашивается грант</vt:lpstr>
      <vt:lpstr>Презентация PowerPoint</vt:lpstr>
      <vt:lpstr>Презентация PowerPoint</vt:lpstr>
      <vt:lpstr>Целевые группы проекта</vt:lpstr>
      <vt:lpstr>Описание проблемы целевой группы. Обоснование социальной значимости проекта</vt:lpstr>
      <vt:lpstr>Материалы, подтверждающие наличие проблемы</vt:lpstr>
      <vt:lpstr>Презентация PowerPoint</vt:lpstr>
      <vt:lpstr>Цель - SMART</vt:lpstr>
      <vt:lpstr>которая решает выявленную проблему (Чем лечить?)</vt:lpstr>
      <vt:lpstr>Задачи проекта</vt:lpstr>
      <vt:lpstr>«Количественные результаты» проекта</vt:lpstr>
      <vt:lpstr>Презентация PowerPoint</vt:lpstr>
      <vt:lpstr>Презентация PowerPoint</vt:lpstr>
      <vt:lpstr>Дальнейшее развитие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(-_-)</cp:lastModifiedBy>
  <cp:revision>31</cp:revision>
  <dcterms:created xsi:type="dcterms:W3CDTF">2025-10-26T16:00:32Z</dcterms:created>
  <dcterms:modified xsi:type="dcterms:W3CDTF">2025-11-14T07:53:06Z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2025-10-26T00:00:00Z</vt:filetime>
  </property>
  <property fmtid="{D5CDD505-2E9C-101B-9397-08002B2CF9AE}" pid="5" name="Producer">
    <vt:lpwstr>Microsoft® PowerPoint® 2013</vt:lpwstr>
  </property>
</Properties>
</file>