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8" r:id="rId11"/>
    <p:sldId id="269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93EE7B-B853-4EFD-8F88-42B0AA3009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B2F32B8-B891-4958-AEA7-3D71D5ED9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7FDACC-84F6-43B4-B4B1-DEE95DE6E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266F-5684-40FF-8D61-78519167D099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4B5957-F749-4318-9FB8-7B2CD3B23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49118D-3525-44DC-B6F8-CAE9B8E56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B193-43B4-40A7-A6AA-8F92DAAA4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12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FBCC0D-595E-42A8-84D5-49E5C975F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95E5498-16EF-4A71-9505-87F0B3FA10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F3FBE5-2E8A-408F-BAA4-8FD0DA861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266F-5684-40FF-8D61-78519167D099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75FA4F-9F7B-4167-8B4F-B16250789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261BD8-50DA-469C-8227-680D4678E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B193-43B4-40A7-A6AA-8F92DAAA4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956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A2352E7-EEA7-4D5A-85CA-68196BFD40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FB3AC55-460D-4435-8CB4-B3E38FF099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7DD2AA-FBAE-4186-AD36-E218B0CD6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266F-5684-40FF-8D61-78519167D099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1AA025-C86D-4AC7-BFE2-6883D1607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8A6D01-D602-436D-9A8A-99B5CECD3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B193-43B4-40A7-A6AA-8F92DAAA4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770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88B494-0A64-461C-8C7D-843D77F61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284237-C504-4567-BA29-DFD52AF025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A82B21-A6A8-4A69-9DAC-7ECBE2151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266F-5684-40FF-8D61-78519167D099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8C10BF-637C-4B4E-9BEB-094FB1F49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C26A43-3A2C-4B16-B40A-5821C2D6B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B193-43B4-40A7-A6AA-8F92DAAA4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880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6E2B7-AEFF-40DA-8CDC-30FE26A4F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FF394C3-BCB4-4A94-9D16-B2CDCCDED3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5733AC-17C9-4526-92B1-953A4782F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266F-5684-40FF-8D61-78519167D099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43A827-8087-413C-B0F8-60936E434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4A2E25-5F0D-4824-81E8-EE52BD509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B193-43B4-40A7-A6AA-8F92DAAA4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854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487DB2-E83B-44C6-A2BE-CB1FB38EF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6EAD50-F338-4B89-A8C7-EF60761D51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932B6D9-151F-4AEC-B40F-F201D363D3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8F3A55C-E11C-48D0-81F7-9FD8092BE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266F-5684-40FF-8D61-78519167D099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1F9EE9F-C278-4F19-87B9-3D37940D2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8674CFF-2782-42F8-88B1-3D3FC859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B193-43B4-40A7-A6AA-8F92DAAA4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270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07227-3E0E-4914-BB27-C137F9C97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5206FB8-C386-4764-9F01-4CF0C0620B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044BE69-98B3-40C3-9E1C-629114ECD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B52BAF6-6EF0-4A60-BAAC-568CA53499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25BEB93-E23B-46DF-9CF9-7AA06D64F9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5FF4FEB-E3B6-4E1A-AEC4-AC5CFF5B7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266F-5684-40FF-8D61-78519167D099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021DAAB-5179-4BFA-86EB-94DB8D275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4420EC3-8E8D-48BD-A5DD-01BB80A06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B193-43B4-40A7-A6AA-8F92DAAA4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095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FD3F6C-5F3C-434B-8848-8EDA7F3D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9A0C8F9-2F7B-4A51-9E4F-EBF633099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266F-5684-40FF-8D61-78519167D099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99EF1AC-39DB-49F0-8AA8-5080727AC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5360365-F1A9-4335-916D-64A00E681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B193-43B4-40A7-A6AA-8F92DAAA4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819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C5D1ABF-812A-4C72-A6F9-172E2FBA1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266F-5684-40FF-8D61-78519167D099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A91B48F-70AA-4B8C-98BE-D5B110C24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C444E38-40D8-4A31-9537-9B3E919FE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B193-43B4-40A7-A6AA-8F92DAAA4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192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D6A475-0ADF-416D-AADF-F2DB10584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902E35-D517-4147-BEF2-6697B044B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4167311-F3F0-415C-8EA5-CF161691A9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A33E85-5667-47AD-BA96-135DBEF15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266F-5684-40FF-8D61-78519167D099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22D0BF-B8D4-4A84-848F-C068D4A1C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24B1332-13CF-4ACD-9437-E620DE3A2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B193-43B4-40A7-A6AA-8F92DAAA4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420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FF1D07-BE3A-482E-BF2B-EC8D3482C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6D33607-092E-444E-A7E7-DC218B9380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112EDF0-4D0C-49B1-9A5A-94B99D377E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E5461B-9F15-4FF3-8E0C-047D2912C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266F-5684-40FF-8D61-78519167D099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C8B5F99-36A1-4BE0-933E-DB8E4B3D4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1FE70D5-8D2C-4D0E-9EBB-780EE36C7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B193-43B4-40A7-A6AA-8F92DAAA4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928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7E3428-6E71-45FD-B1E0-2201C449A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6B4596-6BE6-4737-93AC-8C46332ED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59E78C-B73A-4AE9-AC03-A42F63DC1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C266F-5684-40FF-8D61-78519167D099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977EF9-0EAE-4373-8757-E36CE42279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A4028F-724C-46D1-B043-B99DC76AEC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CB193-43B4-40A7-A6AA-8F92DAAA4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940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EB2FAC9-09F2-44DA-A3CE-FC0E9F5A69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400" y="4109378"/>
            <a:ext cx="5027243" cy="2413063"/>
          </a:xfrm>
        </p:spPr>
        <p:txBody>
          <a:bodyPr>
            <a:normAutofit/>
          </a:bodyPr>
          <a:lstStyle/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ru-RU" sz="1800" b="1" i="1" dirty="0">
                <a:solidFill>
                  <a:srgbClr val="002060"/>
                </a:solidFill>
              </a:rPr>
              <a:t>Диденко Вера Валентиновна,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ru-RU" sz="1800" b="1" i="1" dirty="0">
                <a:solidFill>
                  <a:srgbClr val="002060"/>
                </a:solidFill>
              </a:rPr>
              <a:t>проректор по образовательной и организационно-методической деятельности ТОИПКРО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ru-RU" sz="1800" b="1" i="1" dirty="0">
              <a:solidFill>
                <a:srgbClr val="002060"/>
              </a:solidFill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ru-RU" sz="1800" b="1" i="1" dirty="0">
                <a:solidFill>
                  <a:srgbClr val="002060"/>
                </a:solidFill>
              </a:rPr>
              <a:t>Хоменко Ольга Николаевна,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ru-RU" sz="1800" b="1" i="1" dirty="0">
                <a:solidFill>
                  <a:srgbClr val="002060"/>
                </a:solidFill>
              </a:rPr>
              <a:t>эксперт ЦРКП ТОИПКРО</a:t>
            </a:r>
          </a:p>
          <a:p>
            <a:endParaRPr lang="ru-RU" dirty="0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7EBA1FD3-F12D-4013-8754-D9A25D9B91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1728" y="1942789"/>
            <a:ext cx="11534284" cy="1005851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>
                <a:solidFill>
                  <a:srgbClr val="002060"/>
                </a:solidFill>
                <a:latin typeface="+mn-lt"/>
                <a:ea typeface="+mn-ea"/>
                <a:cs typeface="+mn-cs"/>
                <a:sym typeface="Trebuchet MS"/>
              </a:rPr>
              <a:t>Установочный семинар</a:t>
            </a:r>
            <a:br>
              <a:rPr lang="ru-RU" sz="3200" b="1" dirty="0">
                <a:solidFill>
                  <a:srgbClr val="002060"/>
                </a:solidFill>
                <a:latin typeface="+mn-lt"/>
                <a:ea typeface="+mn-ea"/>
                <a:cs typeface="+mn-cs"/>
                <a:sym typeface="Trebuchet MS"/>
              </a:rPr>
            </a:br>
            <a:r>
              <a:rPr lang="ru-RU" sz="3200" b="1" dirty="0">
                <a:solidFill>
                  <a:srgbClr val="002060"/>
                </a:solidFill>
                <a:latin typeface="+mn-lt"/>
                <a:ea typeface="+mn-ea"/>
                <a:cs typeface="+mn-cs"/>
                <a:sym typeface="Trebuchet MS"/>
              </a:rPr>
              <a:t>«Губернаторский учитель»</a:t>
            </a:r>
            <a:endParaRPr lang="ru-RU" sz="3200" b="1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988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32C2A1-49BD-46C8-8252-0F4EF4DA2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662" y="119764"/>
            <a:ext cx="9474666" cy="844970"/>
          </a:xfrm>
        </p:spPr>
        <p:txBody>
          <a:bodyPr>
            <a:normAutofit fontScale="90000"/>
          </a:bodyPr>
          <a:lstStyle/>
          <a:p>
            <a:br>
              <a:rPr lang="ru-RU" sz="2800" b="1" dirty="0">
                <a:solidFill>
                  <a:srgbClr val="002060"/>
                </a:solidFill>
                <a:latin typeface="Calibri" panose="020F0502020204030204"/>
              </a:rPr>
            </a:br>
            <a:r>
              <a:rPr lang="ru-RU" sz="2800" b="1" dirty="0">
                <a:solidFill>
                  <a:srgbClr val="002060"/>
                </a:solidFill>
                <a:latin typeface="Calibri" panose="020F0502020204030204"/>
              </a:rPr>
              <a:t>Критерии отбора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821DF6E7-7C3D-48BC-AC66-F58744BC50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5104606"/>
              </p:ext>
            </p:extLst>
          </p:nvPr>
        </p:nvGraphicFramePr>
        <p:xfrm>
          <a:off x="1556662" y="1026056"/>
          <a:ext cx="10364094" cy="56012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0238">
                  <a:extLst>
                    <a:ext uri="{9D8B030D-6E8A-4147-A177-3AD203B41FA5}">
                      <a16:colId xmlns:a16="http://schemas.microsoft.com/office/drawing/2014/main" val="3742766023"/>
                    </a:ext>
                  </a:extLst>
                </a:gridCol>
                <a:gridCol w="6127867">
                  <a:extLst>
                    <a:ext uri="{9D8B030D-6E8A-4147-A177-3AD203B41FA5}">
                      <a16:colId xmlns:a16="http://schemas.microsoft.com/office/drawing/2014/main" val="1191882166"/>
                    </a:ext>
                  </a:extLst>
                </a:gridCol>
                <a:gridCol w="2290193">
                  <a:extLst>
                    <a:ext uri="{9D8B030D-6E8A-4147-A177-3AD203B41FA5}">
                      <a16:colId xmlns:a16="http://schemas.microsoft.com/office/drawing/2014/main" val="3377727242"/>
                    </a:ext>
                  </a:extLst>
                </a:gridCol>
                <a:gridCol w="1375796">
                  <a:extLst>
                    <a:ext uri="{9D8B030D-6E8A-4147-A177-3AD203B41FA5}">
                      <a16:colId xmlns:a16="http://schemas.microsoft.com/office/drawing/2014/main" val="3106509396"/>
                    </a:ext>
                  </a:extLst>
                </a:gridCol>
              </a:tblGrid>
              <a:tr h="640410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№</a:t>
                      </a:r>
                    </a:p>
                    <a:p>
                      <a:pPr algn="ctr"/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п/п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Наименование критерия отбора </a:t>
                      </a:r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Количество баллов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9389950"/>
                  </a:ext>
                </a:extLst>
              </a:tr>
              <a:tr h="342996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Наличие 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j-ea"/>
                          <a:cs typeface="+mj-cs"/>
                        </a:rPr>
                        <a:t>профессионального образования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Высшее образование 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1100273"/>
                  </a:ext>
                </a:extLst>
              </a:tr>
              <a:tr h="4801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профессиональное образование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317745"/>
                  </a:ext>
                </a:extLst>
              </a:tr>
              <a:tr h="121047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j-ea"/>
                          <a:cs typeface="+mj-cs"/>
                        </a:rPr>
                        <a:t>Приоритетность преподаваемого предмета </a:t>
                      </a:r>
                    </a:p>
                    <a:p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j-ea"/>
                          <a:cs typeface="+mj-cs"/>
                        </a:rPr>
                        <a:t>Приоритетные предметы: 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«Физика», «Математика», «Информатика», «Химия», «Биология», «Основы безопасности и защиты Родины», «Труд (технология)»</a:t>
                      </a:r>
                    </a:p>
                    <a:p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j-ea"/>
                          <a:cs typeface="+mj-cs"/>
                        </a:rPr>
                        <a:t>Учебная нагрузка по данному предмету – 18 часов в неделю 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за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+mn-lt"/>
                        </a:rPr>
                        <a:t>ставку заработной платы</a:t>
                      </a:r>
                    </a:p>
                    <a:p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+mn-lt"/>
                          <a:ea typeface="+mj-ea"/>
                          <a:cs typeface="+mj-cs"/>
                        </a:rPr>
                        <a:t>ВАЖНО!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+mn-lt"/>
                        </a:rPr>
                        <a:t>В случае, если учитель преподает несколько предметов, н</a:t>
                      </a:r>
                      <a:r>
                        <a:rPr lang="ru-RU" sz="1400" dirty="0">
                          <a:latin typeface="+mn-lt"/>
                        </a:rPr>
                        <a:t>еобходимо указать количество часов по каждому предмету!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Приоритетный предмет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715637"/>
                  </a:ext>
                </a:extLst>
              </a:tr>
              <a:tr h="740182">
                <a:tc rowSpan="3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+mn-lt"/>
                        </a:rPr>
                        <a:t>Победы и призовые места, присужденные 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j-ea"/>
                          <a:cs typeface="+mj-cs"/>
                        </a:rPr>
                        <a:t>педагогическому работнику на конкурсах (этапах конкурсов) 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для педагогических работников, проводимых на основании правовых актов федерального органа </a:t>
                      </a:r>
                      <a:r>
                        <a:rPr lang="ru-RU" sz="1400" b="0" dirty="0">
                          <a:latin typeface="+mn-lt"/>
                        </a:rPr>
                        <a:t>исполнительной </a:t>
                      </a:r>
                      <a:r>
                        <a:rPr lang="ru-RU" sz="1400" dirty="0">
                          <a:latin typeface="+mn-lt"/>
                        </a:rPr>
                        <a:t>власти, осуществляющего функции по выработке и реализации государственной политики и нормативно-правовому регулированию в сфере общего образования, федерального органа исполнительной власти, осуществляющего функции по выработке и реализации государственной политики и нормативно-правовому регулированию в сфере высшего образования, исполнительных органов Томской области в течение последних 3 лет, предшествующих году проведения отбора, и в год проведения отбора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Победитель всероссийского уровня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813378"/>
                  </a:ext>
                </a:extLst>
              </a:tr>
              <a:tr h="10390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Победитель регионального уровня (этапа), призер всероссийского уровня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709115"/>
                  </a:ext>
                </a:extLst>
              </a:tr>
              <a:tr h="5601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Призер регионального уровня (этапа)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814464"/>
                  </a:ext>
                </a:extLst>
              </a:tr>
            </a:tbl>
          </a:graphicData>
        </a:graphic>
      </p:graphicFrame>
      <p:pic>
        <p:nvPicPr>
          <p:cNvPr id="4" name="Объект 3">
            <a:extLst>
              <a:ext uri="{FF2B5EF4-FFF2-40B4-BE49-F238E27FC236}">
                <a16:creationId xmlns:a16="http://schemas.microsoft.com/office/drawing/2014/main" id="{D4DB3B06-549C-4628-B0E6-09949FA8D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434516" cy="6858000"/>
          </a:xfrm>
          <a:prstGeom prst="rect">
            <a:avLst/>
          </a:prstGeom>
        </p:spPr>
      </p:pic>
      <p:pic>
        <p:nvPicPr>
          <p:cNvPr id="5" name="Объект 6">
            <a:extLst>
              <a:ext uri="{FF2B5EF4-FFF2-40B4-BE49-F238E27FC236}">
                <a16:creationId xmlns:a16="http://schemas.microsoft.com/office/drawing/2014/main" id="{B28DAC93-7760-4DCA-A18D-8AA42BB98D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812" y="119763"/>
            <a:ext cx="1779474" cy="1631439"/>
          </a:xfrm>
          <a:prstGeom prst="rect">
            <a:avLst/>
          </a:prstGeom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6F9D1C7-3554-49FA-BEE9-15FD6B578D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" y="5803308"/>
            <a:ext cx="1434517" cy="105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898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D414EB-E240-4816-8646-1305B8D7E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9473" y="119763"/>
            <a:ext cx="9390776" cy="945639"/>
          </a:xfrm>
        </p:spPr>
        <p:txBody>
          <a:bodyPr/>
          <a:lstStyle/>
          <a:p>
            <a:r>
              <a:rPr lang="ru-RU" sz="2800" b="1" dirty="0">
                <a:solidFill>
                  <a:srgbClr val="002060"/>
                </a:solidFill>
                <a:latin typeface="Calibri" panose="020F0502020204030204"/>
              </a:rPr>
              <a:t>Критерии отбора</a:t>
            </a:r>
            <a:endParaRPr lang="ru-RU" dirty="0"/>
          </a:p>
        </p:txBody>
      </p:sp>
      <p:pic>
        <p:nvPicPr>
          <p:cNvPr id="5" name="Объект 3">
            <a:extLst>
              <a:ext uri="{FF2B5EF4-FFF2-40B4-BE49-F238E27FC236}">
                <a16:creationId xmlns:a16="http://schemas.microsoft.com/office/drawing/2014/main" id="{FD275AB8-B6F7-4694-8B90-CCC315DB4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434516" cy="6858000"/>
          </a:xfrm>
          <a:prstGeom prst="rect">
            <a:avLst/>
          </a:prstGeom>
        </p:spPr>
      </p:pic>
      <p:pic>
        <p:nvPicPr>
          <p:cNvPr id="6" name="Объект 6">
            <a:extLst>
              <a:ext uri="{FF2B5EF4-FFF2-40B4-BE49-F238E27FC236}">
                <a16:creationId xmlns:a16="http://schemas.microsoft.com/office/drawing/2014/main" id="{E39CAA78-6FE2-49A6-92F9-E69F879990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812" y="119763"/>
            <a:ext cx="1779474" cy="1631439"/>
          </a:xfrm>
          <a:prstGeom prst="rect">
            <a:avLst/>
          </a:prstGeom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750DC3B-228B-46A3-8BDF-E343ECE6F2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" y="5803308"/>
            <a:ext cx="1434517" cy="1054692"/>
          </a:xfrm>
          <a:prstGeom prst="rect">
            <a:avLst/>
          </a:prstGeom>
        </p:spPr>
      </p:pic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DF3E1718-324A-4269-9A48-A340FF45F6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699436"/>
              </p:ext>
            </p:extLst>
          </p:nvPr>
        </p:nvGraphicFramePr>
        <p:xfrm>
          <a:off x="1556662" y="1139852"/>
          <a:ext cx="10419127" cy="5052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542">
                  <a:extLst>
                    <a:ext uri="{9D8B030D-6E8A-4147-A177-3AD203B41FA5}">
                      <a16:colId xmlns:a16="http://schemas.microsoft.com/office/drawing/2014/main" val="982159883"/>
                    </a:ext>
                  </a:extLst>
                </a:gridCol>
                <a:gridCol w="6619536">
                  <a:extLst>
                    <a:ext uri="{9D8B030D-6E8A-4147-A177-3AD203B41FA5}">
                      <a16:colId xmlns:a16="http://schemas.microsoft.com/office/drawing/2014/main" val="1806422697"/>
                    </a:ext>
                  </a:extLst>
                </a:gridCol>
                <a:gridCol w="2002619">
                  <a:extLst>
                    <a:ext uri="{9D8B030D-6E8A-4147-A177-3AD203B41FA5}">
                      <a16:colId xmlns:a16="http://schemas.microsoft.com/office/drawing/2014/main" val="1277033782"/>
                    </a:ext>
                  </a:extLst>
                </a:gridCol>
                <a:gridCol w="1210430">
                  <a:extLst>
                    <a:ext uri="{9D8B030D-6E8A-4147-A177-3AD203B41FA5}">
                      <a16:colId xmlns:a16="http://schemas.microsoft.com/office/drawing/2014/main" val="624875692"/>
                    </a:ext>
                  </a:extLst>
                </a:gridCol>
              </a:tblGrid>
              <a:tr h="7562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п/п</a:t>
                      </a:r>
                      <a:endParaRPr lang="ru-RU" sz="16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Наименование критерия отбора 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Количество баллов</a:t>
                      </a:r>
                      <a:endParaRPr lang="ru-RU" sz="16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77578492"/>
                  </a:ext>
                </a:extLst>
              </a:tr>
              <a:tr h="444867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+mn-lt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Полученные </a:t>
                      </a: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+mn-lt"/>
                          <a:ea typeface="+mj-ea"/>
                          <a:cs typeface="+mj-cs"/>
                        </a:rPr>
                        <a:t>педагогическим работником </a:t>
                      </a: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течение последних </a:t>
                      </a:r>
                      <a:b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лет, предшествующих году проведения отбора, и в год проведения отбора </a:t>
                      </a: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+mn-lt"/>
                          <a:ea typeface="+mj-ea"/>
                          <a:cs typeface="+mj-cs"/>
                        </a:rPr>
                        <a:t>награды, почетные грамоты, благодарности </a:t>
                      </a: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федеральных органов государственной власти, органов государственной власти субъектов Российской Федерации, органов местного самоуправления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Федеральный уровень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030913"/>
                  </a:ext>
                </a:extLst>
              </a:tr>
              <a:tr h="6994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04800" algn="l"/>
                        </a:tabLs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Региональный уровень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610354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Муниципальный уровень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8366699"/>
                  </a:ext>
                </a:extLst>
              </a:tr>
              <a:tr h="413019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+mn-lt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Результаты учебных достижений </a:t>
                      </a: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+mn-lt"/>
                          <a:ea typeface="+mj-ea"/>
                          <a:cs typeface="+mj-cs"/>
                        </a:rPr>
                        <a:t>обучающихся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 по предметам, преподаваемым им педагогическим работником в течение последних 3 лет, предшествующих году проведения отбора, и в год проведения отбора: </a:t>
                      </a: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+mn-lt"/>
                          <a:ea typeface="+mj-ea"/>
                          <a:cs typeface="+mj-cs"/>
                        </a:rPr>
                        <a:t>наличие обучающихся</a:t>
                      </a: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являющихся </a:t>
                      </a: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+mn-lt"/>
                          <a:ea typeface="+mj-ea"/>
                          <a:cs typeface="+mj-cs"/>
                        </a:rPr>
                        <a:t>победителями и призерами конкурсов, конференций и олимпиад (их этапов)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, входящих в перечни, утвержденные Министерством просвещения Российской Федерации, Министерством науки и высшего образования Российской Федерации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Всероссийский уровень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1777161"/>
                  </a:ext>
                </a:extLst>
              </a:tr>
              <a:tr h="4026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Региональный уровень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9540443"/>
                  </a:ext>
                </a:extLst>
              </a:tr>
              <a:tr h="7243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Муниципальный уровень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7962154"/>
                  </a:ext>
                </a:extLst>
              </a:tr>
              <a:tr h="7243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+mn-lt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Результаты деятельности </a:t>
                      </a: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+mn-lt"/>
                          <a:ea typeface="+mj-ea"/>
                          <a:cs typeface="+mj-cs"/>
                        </a:rPr>
                        <a:t>педагогического работника по освоению обучающимися образовательных программ </a:t>
                      </a:r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 предметам, преподаваемым им педагогическим работником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3607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2692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B3B3B3-B634-41AE-83D6-19E23718A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549" y="356590"/>
            <a:ext cx="9726337" cy="1325563"/>
          </a:xfrm>
        </p:spPr>
        <p:txBody>
          <a:bodyPr/>
          <a:lstStyle/>
          <a:p>
            <a:r>
              <a:rPr lang="ru-RU" sz="2800" b="1" dirty="0">
                <a:solidFill>
                  <a:srgbClr val="002060"/>
                </a:solidFill>
                <a:latin typeface="Calibri" panose="020F0502020204030204"/>
              </a:rPr>
              <a:t>Подача документов для участия.</a:t>
            </a:r>
            <a:br>
              <a:rPr lang="ru-RU" sz="2800" b="1" dirty="0">
                <a:solidFill>
                  <a:srgbClr val="002060"/>
                </a:solidFill>
                <a:latin typeface="Calibri" panose="020F0502020204030204"/>
              </a:rPr>
            </a:br>
            <a:r>
              <a:rPr lang="ru-RU" sz="2800" b="1" dirty="0">
                <a:solidFill>
                  <a:srgbClr val="002060"/>
                </a:solidFill>
                <a:latin typeface="Calibri" panose="020F0502020204030204"/>
              </a:rPr>
              <a:t>Контактная информация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067661-9B73-4C46-8CAD-F4EDD568E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3311" y="1638111"/>
            <a:ext cx="9726336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2000" dirty="0"/>
              <a:t>Для участия в программе необходимо </a:t>
            </a:r>
            <a:r>
              <a:rPr lang="ru-RU" sz="2000" b="1" dirty="0">
                <a:solidFill>
                  <a:srgbClr val="002060"/>
                </a:solidFill>
                <a:ea typeface="+mj-ea"/>
                <a:cs typeface="+mj-cs"/>
              </a:rPr>
              <a:t>до 15 апреля 2026 года включительно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  <a:ea typeface="+mj-ea"/>
                <a:cs typeface="+mj-cs"/>
              </a:rPr>
              <a:t>ОЧНО </a:t>
            </a:r>
            <a:r>
              <a:rPr lang="ru-RU" sz="2000" dirty="0"/>
              <a:t>подать заявление и пакет документов в Департамент образования Томской области: г. Томск, пр. Фрунзе, 14, кабинет 207 </a:t>
            </a:r>
            <a:endParaRPr lang="ru-RU" sz="2000" b="1" dirty="0">
              <a:solidFill>
                <a:srgbClr val="002060"/>
              </a:solidFill>
              <a:ea typeface="+mj-ea"/>
              <a:cs typeface="+mj-cs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2000" b="1" dirty="0">
                <a:solidFill>
                  <a:srgbClr val="002060"/>
                </a:solidFill>
                <a:ea typeface="+mj-ea"/>
                <a:cs typeface="+mj-cs"/>
              </a:rPr>
              <a:t>По вопросам обращаться</a:t>
            </a:r>
            <a:r>
              <a:rPr lang="ru-RU" sz="2000" dirty="0">
                <a:solidFill>
                  <a:srgbClr val="002060"/>
                </a:solidFill>
                <a:ea typeface="+mj-ea"/>
                <a:cs typeface="+mj-cs"/>
              </a:rPr>
              <a:t>:</a:t>
            </a:r>
            <a:r>
              <a:rPr lang="ru-RU" sz="2000" dirty="0"/>
              <a:t> Колбас Светлана Валерьевна, консультант Департамента образования Томской области, +7 (3822) 46-79-11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2000" b="1" dirty="0">
                <a:solidFill>
                  <a:srgbClr val="002060"/>
                </a:solidFill>
                <a:ea typeface="+mj-ea"/>
                <a:cs typeface="+mj-cs"/>
              </a:rPr>
              <a:t>Дополнительная информация</a:t>
            </a:r>
            <a:r>
              <a:rPr lang="ru-RU" sz="2000" dirty="0"/>
              <a:t>: Хоменко Ольга Николаевна, эксперт центра развития кадрового потенциала образовательных систем ТОИПКРО, +7 (3822) 90-20-47, </a:t>
            </a:r>
            <a:r>
              <a:rPr lang="ru-RU" sz="2000" i="1" dirty="0"/>
              <a:t>hon@toipkro.ru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ru-RU" sz="2000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7E768D5-6BFF-4726-A528-2310452A0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434516" cy="6858000"/>
          </a:xfrm>
          <a:prstGeom prst="rect">
            <a:avLst/>
          </a:prstGeom>
        </p:spPr>
      </p:pic>
      <p:pic>
        <p:nvPicPr>
          <p:cNvPr id="5" name="Объект 6">
            <a:extLst>
              <a:ext uri="{FF2B5EF4-FFF2-40B4-BE49-F238E27FC236}">
                <a16:creationId xmlns:a16="http://schemas.microsoft.com/office/drawing/2014/main" id="{7B374282-08C1-4239-AE33-D08B6DEDB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812" y="119763"/>
            <a:ext cx="1779474" cy="1631439"/>
          </a:xfrm>
          <a:prstGeom prst="rect">
            <a:avLst/>
          </a:prstGeom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9E0244E-1BC6-4884-A4CA-AACA359A38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5808617"/>
            <a:ext cx="1434517" cy="105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510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69B393BD-E10E-45E9-B882-FEE10B16D2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434517" cy="6858000"/>
          </a:xfrm>
          <a:prstGeom prst="rect">
            <a:avLst/>
          </a:prstGeom>
        </p:spPr>
      </p:pic>
      <p:pic>
        <p:nvPicPr>
          <p:cNvPr id="6" name="Объект 6">
            <a:extLst>
              <a:ext uri="{FF2B5EF4-FFF2-40B4-BE49-F238E27FC236}">
                <a16:creationId xmlns:a16="http://schemas.microsoft.com/office/drawing/2014/main" id="{586A02B1-8F76-4DC6-AECA-7D3444641E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812" y="119763"/>
            <a:ext cx="1779474" cy="1631439"/>
          </a:xfrm>
          <a:prstGeom prst="rect">
            <a:avLst/>
          </a:prstGeom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EA2E0B1-B813-4EC6-AD6D-ABB42A1205C9}"/>
              </a:ext>
            </a:extLst>
          </p:cNvPr>
          <p:cNvSpPr txBox="1"/>
          <p:nvPr/>
        </p:nvSpPr>
        <p:spPr>
          <a:xfrm>
            <a:off x="1652631" y="350707"/>
            <a:ext cx="86909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ea typeface="+mj-ea"/>
                <a:cs typeface="+mj-cs"/>
              </a:rPr>
              <a:t>«Губернаторский учитель»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CE4E14-FEC8-4837-BB30-BD97C3A1EEF3}"/>
              </a:ext>
            </a:extLst>
          </p:cNvPr>
          <p:cNvSpPr txBox="1"/>
          <p:nvPr/>
        </p:nvSpPr>
        <p:spPr>
          <a:xfrm>
            <a:off x="1434514" y="1525281"/>
            <a:ext cx="10217793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400" dirty="0"/>
              <a:t>В Томской области открыт прием заявок на участие в отборе лиц, имеющих право на получение единовременной денежной выплаты педагогическим работникам в размере 500 тысяч рублей </a:t>
            </a:r>
          </a:p>
          <a:p>
            <a:pPr marL="2844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Сроки подачи документов для участия в отборе</a:t>
            </a:r>
            <a:r>
              <a:rPr lang="ru-RU" sz="2400" dirty="0">
                <a:solidFill>
                  <a:srgbClr val="002060"/>
                </a:solidFill>
                <a:ea typeface="+mj-ea"/>
                <a:cs typeface="+mj-cs"/>
              </a:rPr>
              <a:t>:</a:t>
            </a:r>
            <a:r>
              <a:rPr lang="ru-RU" sz="2400" dirty="0"/>
              <a:t> 15 января – 15 апреля 2026 года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ru-R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2511DB-0F3F-4114-B57E-B6D150AC6F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5808617"/>
            <a:ext cx="1434517" cy="105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092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A98AA7F-3259-4283-987D-6FE24C6DE375}"/>
              </a:ext>
            </a:extLst>
          </p:cNvPr>
          <p:cNvSpPr/>
          <p:nvPr/>
        </p:nvSpPr>
        <p:spPr>
          <a:xfrm>
            <a:off x="1867054" y="409430"/>
            <a:ext cx="10175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ea typeface="+mj-ea"/>
                <a:cs typeface="+mj-cs"/>
                <a:sym typeface="Trebuchet MS"/>
              </a:rPr>
              <a:t>На какие документы ориентируемся?</a:t>
            </a:r>
            <a:endParaRPr lang="ru-RU" sz="3200" b="1" dirty="0">
              <a:solidFill>
                <a:srgbClr val="002060"/>
              </a:solidFill>
              <a:ea typeface="+mj-ea"/>
              <a:cs typeface="+mj-cs"/>
            </a:endParaRPr>
          </a:p>
        </p:txBody>
      </p:sp>
      <p:pic>
        <p:nvPicPr>
          <p:cNvPr id="12" name="Объект 3">
            <a:extLst>
              <a:ext uri="{FF2B5EF4-FFF2-40B4-BE49-F238E27FC236}">
                <a16:creationId xmlns:a16="http://schemas.microsoft.com/office/drawing/2014/main" id="{B9DB6870-BE8C-4AE0-B8E0-8D3BB2F570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479423" cy="6858000"/>
          </a:xfrm>
          <a:prstGeom prst="rect">
            <a:avLst/>
          </a:prstGeom>
        </p:spPr>
      </p:pic>
      <p:pic>
        <p:nvPicPr>
          <p:cNvPr id="13" name="Объект 6">
            <a:extLst>
              <a:ext uri="{FF2B5EF4-FFF2-40B4-BE49-F238E27FC236}">
                <a16:creationId xmlns:a16="http://schemas.microsoft.com/office/drawing/2014/main" id="{079619F8-DFD3-45FA-9022-DE44FDB553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812" y="119763"/>
            <a:ext cx="1779474" cy="1631439"/>
          </a:xfrm>
          <a:prstGeom prst="rect">
            <a:avLst/>
          </a:prstGeom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6B7A054-0709-4AF1-A305-570DC0C5D3A3}"/>
              </a:ext>
            </a:extLst>
          </p:cNvPr>
          <p:cNvSpPr txBox="1"/>
          <p:nvPr/>
        </p:nvSpPr>
        <p:spPr>
          <a:xfrm>
            <a:off x="1447605" y="1487299"/>
            <a:ext cx="298547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Закон Томской области </a:t>
            </a:r>
          </a:p>
          <a:p>
            <a:pPr algn="ctr"/>
            <a:r>
              <a:rPr lang="ru-RU" sz="1600" dirty="0"/>
              <a:t>от 06.06.2025 N 49-ОЗ </a:t>
            </a:r>
          </a:p>
          <a:p>
            <a:pPr algn="ctr"/>
            <a:r>
              <a:rPr lang="ru-RU" sz="1600" dirty="0"/>
              <a:t>«О дополнительных мерах социальной поддержки педагогических работников областных государственных и муниципальных общеобразовательных организаций в Томской области»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2AE3CD-30C9-464F-80AD-B9D0ED03CDE9}"/>
              </a:ext>
            </a:extLst>
          </p:cNvPr>
          <p:cNvSpPr txBox="1"/>
          <p:nvPr/>
        </p:nvSpPr>
        <p:spPr>
          <a:xfrm>
            <a:off x="4546833" y="1487299"/>
            <a:ext cx="331365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Приказ Департамента образования Томской области </a:t>
            </a:r>
          </a:p>
          <a:p>
            <a:pPr algn="ctr"/>
            <a:r>
              <a:rPr lang="ru-RU" sz="1600" dirty="0"/>
              <a:t>от 30.07.2025 N 86п </a:t>
            </a:r>
          </a:p>
          <a:p>
            <a:pPr algn="ctr"/>
            <a:r>
              <a:rPr lang="ru-RU" sz="1600" dirty="0"/>
              <a:t>«О дополнительных мерах социальной поддержки педагогических работников областных государственных и муниципальных общеобразовательных организаций в Томской области»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B714B9B-8254-4EFB-8CFE-B910E7F106CC}"/>
              </a:ext>
            </a:extLst>
          </p:cNvPr>
          <p:cNvSpPr txBox="1"/>
          <p:nvPr/>
        </p:nvSpPr>
        <p:spPr>
          <a:xfrm>
            <a:off x="8279933" y="1487299"/>
            <a:ext cx="359887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Постановление Администрации Томской области </a:t>
            </a:r>
          </a:p>
          <a:p>
            <a:pPr algn="ctr"/>
            <a:r>
              <a:rPr lang="ru-RU" sz="1600" dirty="0"/>
              <a:t>от 28.07.2025 N 343а </a:t>
            </a:r>
          </a:p>
          <a:p>
            <a:pPr algn="ctr"/>
            <a:r>
              <a:rPr lang="ru-RU" sz="1600" dirty="0"/>
              <a:t>«Об определении Порядка проведения отбора лиц, имеющих право на получение меры социальной поддержки в виде единовременной денежной выплаты педагогическим работникам областных государственных и муниципальных общеобразовательных организаций в Томской области»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89CEA8A-2FE9-47BE-B358-9DD86E2F63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5775601"/>
            <a:ext cx="1479423" cy="108770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EF274C-9496-4BA9-9638-2E8E1C031D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3658" y="4534287"/>
            <a:ext cx="18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981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A874D5-31CA-4A1E-9B86-FA53799E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9474" y="348347"/>
            <a:ext cx="9407554" cy="868057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+mn-lt"/>
              </a:rPr>
              <a:t>Этапы отбора лиц, имеющих право на получение единовременной выплаты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5E7A55-9275-409B-8507-7250BE442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4921" y="1825625"/>
            <a:ext cx="10280027" cy="4351338"/>
          </a:xfrm>
        </p:spPr>
        <p:txBody>
          <a:bodyPr>
            <a:normAutofit/>
          </a:bodyPr>
          <a:lstStyle/>
          <a:p>
            <a:r>
              <a:rPr lang="ru-RU" sz="2400" dirty="0">
                <a:ea typeface="+mj-ea"/>
                <a:cs typeface="+mj-cs"/>
              </a:rPr>
              <a:t>Отбор лиц, имеющих право на получение единовременной выплаты, проходит </a:t>
            </a: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в два этапа</a:t>
            </a:r>
          </a:p>
          <a:p>
            <a:pPr marL="5400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Первый этап </a:t>
            </a:r>
            <a:r>
              <a:rPr lang="ru-RU" sz="2400" dirty="0"/>
              <a:t>– отбор лиц, подавших заявление об участии в отборе, для включения в список лиц, </a:t>
            </a: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допущенных к участию </a:t>
            </a:r>
            <a:r>
              <a:rPr lang="ru-RU" sz="2400" dirty="0"/>
              <a:t>в отборе</a:t>
            </a:r>
          </a:p>
          <a:p>
            <a:pPr marL="5400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Второй этап </a:t>
            </a:r>
            <a:r>
              <a:rPr lang="ru-RU" sz="2400" dirty="0"/>
              <a:t>– отбор участников отбора для включения в список лиц, </a:t>
            </a: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имеющих право на получение </a:t>
            </a:r>
            <a:r>
              <a:rPr lang="ru-RU" sz="2400" dirty="0"/>
              <a:t>единовременной выплаты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A307D22-0990-4A18-890B-46CC7F03D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427295" cy="6858000"/>
          </a:xfrm>
          <a:prstGeom prst="rect">
            <a:avLst/>
          </a:prstGeom>
        </p:spPr>
      </p:pic>
      <p:pic>
        <p:nvPicPr>
          <p:cNvPr id="5" name="Объект 6">
            <a:extLst>
              <a:ext uri="{FF2B5EF4-FFF2-40B4-BE49-F238E27FC236}">
                <a16:creationId xmlns:a16="http://schemas.microsoft.com/office/drawing/2014/main" id="{CDFE17DC-AECB-4DE9-ADFA-2A8C18AD6E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812" y="119763"/>
            <a:ext cx="1779474" cy="1631439"/>
          </a:xfrm>
          <a:prstGeom prst="rect">
            <a:avLst/>
          </a:prstGeom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A969695-F347-413B-93FB-E14CC37594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5808617"/>
            <a:ext cx="1427296" cy="1049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964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4411FC3E-07AA-4F4A-BF00-4A71D2976D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434515" cy="6858000"/>
          </a:xfrm>
          <a:prstGeom prst="rect">
            <a:avLst/>
          </a:prstGeom>
        </p:spPr>
      </p:pic>
      <p:pic>
        <p:nvPicPr>
          <p:cNvPr id="5" name="Объект 6">
            <a:extLst>
              <a:ext uri="{FF2B5EF4-FFF2-40B4-BE49-F238E27FC236}">
                <a16:creationId xmlns:a16="http://schemas.microsoft.com/office/drawing/2014/main" id="{5BB4B0C1-2AF6-4BF1-A51B-E6011A25CD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812" y="119763"/>
            <a:ext cx="1779474" cy="1631439"/>
          </a:xfrm>
          <a:prstGeom prst="rect">
            <a:avLst/>
          </a:prstGeom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8B25D90-54B6-40D1-8524-92661D35A0D3}"/>
              </a:ext>
            </a:extLst>
          </p:cNvPr>
          <p:cNvSpPr txBox="1"/>
          <p:nvPr/>
        </p:nvSpPr>
        <p:spPr>
          <a:xfrm>
            <a:off x="1657325" y="457264"/>
            <a:ext cx="9093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Условия участия в отборе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C74EF6-21CD-4768-93DC-DDD33D5D0AEB}"/>
              </a:ext>
            </a:extLst>
          </p:cNvPr>
          <p:cNvSpPr txBox="1"/>
          <p:nvPr/>
        </p:nvSpPr>
        <p:spPr>
          <a:xfrm>
            <a:off x="1434514" y="1345452"/>
            <a:ext cx="1066241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dirty="0"/>
              <a:t>Осуществление трудовой деятельности в общеобразовательной организации в должности </a:t>
            </a: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«учитель»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dirty="0"/>
              <a:t>Учебная нагрузка </a:t>
            </a: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не менее 18 часов в неделю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Соответствие квалификационным требованиям</a:t>
            </a:r>
            <a:r>
              <a:rPr lang="ru-RU" sz="2400" dirty="0"/>
              <a:t>, предъявляемым к должности «учитель»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dirty="0"/>
              <a:t>Стаж работы в образовательных организациях на педагогических должностях </a:t>
            </a: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не менее 3 лет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dirty="0"/>
              <a:t>Учитель не является получателем выплаты по программе </a:t>
            </a:r>
            <a:r>
              <a:rPr lang="ru-RU" sz="2400" dirty="0">
                <a:solidFill>
                  <a:srgbClr val="002060"/>
                </a:solidFill>
                <a:ea typeface="+mj-ea"/>
                <a:cs typeface="+mj-cs"/>
              </a:rPr>
              <a:t>«</a:t>
            </a: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Земский учитель</a:t>
            </a:r>
            <a:r>
              <a:rPr lang="ru-RU" sz="2400" dirty="0">
                <a:solidFill>
                  <a:srgbClr val="002060"/>
                </a:solidFill>
                <a:ea typeface="+mj-ea"/>
                <a:cs typeface="+mj-cs"/>
              </a:rPr>
              <a:t>»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Отсутствие собственного жилья в населенном пункте по месту работы </a:t>
            </a:r>
            <a:r>
              <a:rPr lang="ru-RU" sz="2400" dirty="0"/>
              <a:t>(жилье, приобретенное в ипотеку, не учитывается) у педагогического работника и его супруга (супруги)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2000" b="1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B9E4276-4579-40BE-BBE3-D4429D4223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5808617"/>
            <a:ext cx="1434517" cy="105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237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3B3D7D-3AFC-4FB2-8AF1-D1BD4A497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379" y="119763"/>
            <a:ext cx="9574325" cy="132556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+mn-lt"/>
              </a:rPr>
              <a:t>Использование единовременной денежной выплаты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046D54-3EBB-48FC-8966-ED439709B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2396" y="1253331"/>
            <a:ext cx="10236081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Единовременная выплата предоставляется однократно и может быть использована по одному из следующих направлений:</a:t>
            </a:r>
          </a:p>
          <a:p>
            <a:r>
              <a:rPr lang="ru-RU" sz="2400" dirty="0">
                <a:ea typeface="+mj-ea"/>
                <a:cs typeface="+mj-cs"/>
              </a:rPr>
              <a:t>приобретение </a:t>
            </a: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квартиры</a:t>
            </a:r>
            <a:r>
              <a:rPr lang="ru-RU" sz="2400" dirty="0">
                <a:ea typeface="+mj-ea"/>
                <a:cs typeface="+mj-cs"/>
              </a:rPr>
              <a:t> в многоквартирном доме</a:t>
            </a:r>
            <a:endParaRPr lang="ru-RU" sz="2400" dirty="0">
              <a:solidFill>
                <a:srgbClr val="FF0000"/>
              </a:solidFill>
              <a:ea typeface="+mj-ea"/>
              <a:cs typeface="+mj-cs"/>
            </a:endParaRPr>
          </a:p>
          <a:p>
            <a:r>
              <a:rPr lang="ru-RU" sz="2400" dirty="0">
                <a:ea typeface="+mj-ea"/>
                <a:cs typeface="+mj-cs"/>
              </a:rPr>
              <a:t>приобретение </a:t>
            </a: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жилого дома и земельного участка</a:t>
            </a:r>
            <a:r>
              <a:rPr lang="ru-RU" sz="2400" dirty="0">
                <a:ea typeface="+mj-ea"/>
                <a:cs typeface="+mj-cs"/>
              </a:rPr>
              <a:t>, на котором он расположен</a:t>
            </a:r>
          </a:p>
          <a:p>
            <a:r>
              <a:rPr lang="ru-RU" sz="2400" dirty="0">
                <a:ea typeface="+mj-ea"/>
                <a:cs typeface="+mj-cs"/>
              </a:rPr>
              <a:t>приобретение </a:t>
            </a: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земельного участка для индивидуального жилищного строительства</a:t>
            </a:r>
          </a:p>
          <a:p>
            <a:r>
              <a:rPr lang="ru-RU" sz="2400" dirty="0">
                <a:ea typeface="+mj-ea"/>
                <a:cs typeface="+mj-cs"/>
              </a:rPr>
              <a:t>полное (частичное) </a:t>
            </a: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погашение обязательств по ипотечному жилищному кредиту </a:t>
            </a:r>
          </a:p>
          <a:p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завершение строительства </a:t>
            </a:r>
            <a:r>
              <a:rPr lang="ru-RU" sz="2400" dirty="0">
                <a:ea typeface="+mj-ea"/>
                <a:cs typeface="+mj-cs"/>
              </a:rPr>
              <a:t>жилья</a:t>
            </a:r>
          </a:p>
          <a:p>
            <a:r>
              <a:rPr lang="ru-RU" sz="2400" dirty="0">
                <a:ea typeface="+mj-ea"/>
                <a:cs typeface="+mj-cs"/>
              </a:rPr>
              <a:t>уплата цены (части цены) договора участия </a:t>
            </a: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в долевом строительстве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73FF3B7-8FA2-4D0B-8230-1AD78FD96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451799" cy="6858000"/>
          </a:xfrm>
          <a:prstGeom prst="rect">
            <a:avLst/>
          </a:prstGeom>
        </p:spPr>
      </p:pic>
      <p:pic>
        <p:nvPicPr>
          <p:cNvPr id="5" name="Объект 6">
            <a:extLst>
              <a:ext uri="{FF2B5EF4-FFF2-40B4-BE49-F238E27FC236}">
                <a16:creationId xmlns:a16="http://schemas.microsoft.com/office/drawing/2014/main" id="{4E317372-4813-49EF-A226-38F8D82E7E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812" y="119763"/>
            <a:ext cx="1779474" cy="1631439"/>
          </a:xfrm>
          <a:prstGeom prst="rect">
            <a:avLst/>
          </a:prstGeom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4A2641C-8A45-4C86-8CB7-D5268EDF5E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5795911"/>
            <a:ext cx="1451799" cy="106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679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15CC36-0964-42A9-BF60-59D9396A1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662" y="99378"/>
            <a:ext cx="9797137" cy="94563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ru-RU" sz="2800" b="1" dirty="0">
                <a:solidFill>
                  <a:srgbClr val="002060"/>
                </a:solidFill>
                <a:latin typeface="+mn-lt"/>
              </a:rPr>
              <a:t>Перечень документов для участия в отборе</a:t>
            </a:r>
            <a:endParaRPr lang="ru-RU" sz="2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966C25-90F4-4368-879F-2998E87DC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4516" y="1045017"/>
            <a:ext cx="10461074" cy="569322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ru-RU" sz="2200" dirty="0"/>
              <a:t>Заявление (по форме)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ru-RU" sz="2200" dirty="0"/>
              <a:t>Согласие на обработку персональных данных (по форме)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ru-RU" sz="2200" dirty="0"/>
              <a:t>Копия паспорта гражданина Российской Федерации или иного документа, удостоверяющего личность гражданина, в соответствии с законодательством Российской Федерации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ru-RU" sz="2200" dirty="0"/>
              <a:t>Справка с места работы, содержащая сведения о занимаемой должности заявителя, преподаваемом предмете и объеме его учебной нагрузки, выданная не позднее 5 рабочих дней до подачи заявления об участии в отборе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ru-RU" sz="2200" dirty="0"/>
              <a:t>Заверенная работодателем копия трудовой книжки и (или) сведения о трудовой деятельности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ru-RU" sz="2200" dirty="0"/>
              <a:t>Копии документов об образовании </a:t>
            </a:r>
            <a:r>
              <a:rPr lang="en-US" sz="2200" dirty="0"/>
              <a:t>(</a:t>
            </a:r>
            <a:r>
              <a:rPr lang="ru-RU" sz="2200" dirty="0"/>
              <a:t>квалификации</a:t>
            </a:r>
            <a:r>
              <a:rPr lang="en-US" sz="2200" dirty="0"/>
              <a:t>)</a:t>
            </a:r>
            <a:r>
              <a:rPr lang="ru-RU" sz="2200" dirty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ru-RU" sz="2200" dirty="0"/>
              <a:t>Копия свидетельства о заключении брака (при наличии)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ru-RU" sz="1800" dirty="0"/>
          </a:p>
          <a:p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232D9D5-500D-433C-ACCF-AF6F35B3F6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34515" cy="6858000"/>
          </a:xfrm>
          <a:prstGeom prst="rect">
            <a:avLst/>
          </a:prstGeom>
        </p:spPr>
      </p:pic>
      <p:pic>
        <p:nvPicPr>
          <p:cNvPr id="5" name="Объект 6">
            <a:extLst>
              <a:ext uri="{FF2B5EF4-FFF2-40B4-BE49-F238E27FC236}">
                <a16:creationId xmlns:a16="http://schemas.microsoft.com/office/drawing/2014/main" id="{D6BBB032-D51C-496E-84AA-91CFEF18E3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812" y="119763"/>
            <a:ext cx="1779474" cy="1631439"/>
          </a:xfrm>
          <a:prstGeom prst="rect">
            <a:avLst/>
          </a:prstGeom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291AD2B-F2AC-47D7-8774-6273E69FE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5808617"/>
            <a:ext cx="1434517" cy="105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827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2C2F1B-9BD8-4D18-8AC1-1AE9858E7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662" y="87061"/>
            <a:ext cx="9441305" cy="96156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+mn-lt"/>
              </a:rPr>
              <a:t>Перечень документов для участия в отборе</a:t>
            </a:r>
            <a:endParaRPr lang="ru-RU" sz="2800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D6E48B-6460-43A6-9271-4D6E74701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4514" y="979111"/>
            <a:ext cx="10637244" cy="575912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lang="ru-RU" sz="1700" b="1" dirty="0">
                <a:solidFill>
                  <a:srgbClr val="002060"/>
                </a:solidFill>
                <a:ea typeface="+mj-ea"/>
                <a:cs typeface="+mj-cs"/>
              </a:rPr>
              <a:t>Выписка из ЕГРН </a:t>
            </a:r>
            <a:r>
              <a:rPr lang="ru-RU" sz="1700" dirty="0"/>
              <a:t>о наличии или отсутствии у заявителя, его супруга (супруги) в собственности жилых помещений, расположенных на территории Томской области </a:t>
            </a:r>
            <a:endParaRPr lang="en-US" sz="1700" dirty="0"/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lang="ru-RU" sz="1700" b="1" dirty="0">
                <a:solidFill>
                  <a:srgbClr val="002060"/>
                </a:solidFill>
                <a:ea typeface="+mj-ea"/>
                <a:cs typeface="+mj-cs"/>
              </a:rPr>
              <a:t>Документ из БТИ (справка) </a:t>
            </a:r>
            <a:r>
              <a:rPr lang="ru-RU" sz="1700" dirty="0"/>
              <a:t>о наличии (отсутствии) права собственности заявителя, его супруга (супруги) на недвижимое имущество, расположенное на территории Томской области, возникшего до 3 сентября 1998 года, на фамилии, имевшиеся до указанной даты, или копия иного документа, подтверждающего возникновение права собственности на указанное недвижимое имущество до 3 сентября 1998 года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lang="ru-RU" sz="1700" dirty="0"/>
              <a:t>Копии правоустанавливающих документов на жилые помещения, находящиеся в пользовании заявителя, его супруга (супруги), в случае, если заявитель проживает в жилом помещении государственного или муниципального жилищного фонда (договора социального найма, договора найма жилого помещения жилищного фонда социального использования, ордера на жилое помещение, решения о предоставлении жилого помещения, иных документов)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lang="ru-RU" sz="1700" dirty="0"/>
              <a:t>Копия кредитного договора (договора займа) на приобретение, строительство жилья (при наличии)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lang="ru-RU" sz="1700" dirty="0"/>
              <a:t>Справка кредитора (заимодавца) о размерах остатка основного долга и задолженности по уплате процентов по договору по состоянию на дату подачи заявления об участии в отборе (при наличии)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lang="ru-RU" sz="1700" dirty="0"/>
              <a:t>Копии документов, подтверждающих, что жилые помещения, в которых проживает заявитель, признаны в установленном законодательством Российской Федерации порядке не отвечающими установленным для жилых помещений требованиям (при наличии указанных жилых помещений)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ru-RU" sz="1900" dirty="0"/>
          </a:p>
          <a:p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90C976D-244C-44DC-BE7D-57EE03CF40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434515" cy="6858000"/>
          </a:xfrm>
          <a:prstGeom prst="rect">
            <a:avLst/>
          </a:prstGeom>
        </p:spPr>
      </p:pic>
      <p:pic>
        <p:nvPicPr>
          <p:cNvPr id="5" name="Объект 6">
            <a:extLst>
              <a:ext uri="{FF2B5EF4-FFF2-40B4-BE49-F238E27FC236}">
                <a16:creationId xmlns:a16="http://schemas.microsoft.com/office/drawing/2014/main" id="{E95B59B8-7461-4EC1-BCB1-A405AE6992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812" y="119763"/>
            <a:ext cx="1779474" cy="1631439"/>
          </a:xfrm>
          <a:prstGeom prst="rect">
            <a:avLst/>
          </a:prstGeom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B82B2D-EDC6-492A-A552-03B7B9490D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5808617"/>
            <a:ext cx="1434517" cy="105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19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4ADC6E-5E59-478A-83FC-8574D83E7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1878" y="245598"/>
            <a:ext cx="9797138" cy="1051711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+mn-lt"/>
              </a:rPr>
              <a:t>Перечень документов для участия в отборе</a:t>
            </a:r>
            <a:endParaRPr lang="ru-RU" sz="2800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1BC280-8006-468E-8C6C-A0FCF470F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850" y="1297309"/>
            <a:ext cx="10503016" cy="510889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lang="ru-RU" sz="2000" dirty="0"/>
              <a:t>Копии документов, подтверждающие </a:t>
            </a:r>
            <a:r>
              <a:rPr lang="ru-RU" sz="2100" b="1" dirty="0">
                <a:solidFill>
                  <a:srgbClr val="002060"/>
                </a:solidFill>
                <a:ea typeface="+mj-ea"/>
                <a:cs typeface="+mj-cs"/>
              </a:rPr>
              <a:t>победы и призовые места, присужденные педагогическому работнику </a:t>
            </a:r>
            <a:r>
              <a:rPr lang="ru-RU" sz="2000" dirty="0"/>
              <a:t>на конкурсах (этапах конкурсов) для педагогических работников, проводимых на основании правовых актов </a:t>
            </a:r>
            <a:r>
              <a:rPr lang="ru-RU" sz="2000" dirty="0" err="1"/>
              <a:t>Минпросвещения</a:t>
            </a:r>
            <a:r>
              <a:rPr lang="ru-RU" sz="2000" dirty="0"/>
              <a:t>, Минобрнауки, исполнительных органов Томской области в течение последних 3 лет, предшествующих году проведения отбора, и в год проведения отбора (при наличии)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lang="ru-RU" sz="2000" dirty="0"/>
              <a:t>Копии документов, подтверждающие получение </a:t>
            </a:r>
            <a:r>
              <a:rPr lang="ru-RU" sz="2100" b="1" dirty="0">
                <a:solidFill>
                  <a:srgbClr val="002060"/>
                </a:solidFill>
                <a:ea typeface="+mj-ea"/>
                <a:cs typeface="+mj-cs"/>
              </a:rPr>
              <a:t>педагогическим работником </a:t>
            </a:r>
            <a:r>
              <a:rPr lang="ru-RU" sz="2000" dirty="0"/>
              <a:t>в течение последних 3 лет, предшествующих году проведения отбора, и в год проведения отбора </a:t>
            </a:r>
            <a:r>
              <a:rPr lang="ru-RU" sz="2100" b="1" dirty="0">
                <a:solidFill>
                  <a:srgbClr val="002060"/>
                </a:solidFill>
                <a:ea typeface="+mj-ea"/>
                <a:cs typeface="+mj-cs"/>
              </a:rPr>
              <a:t>наград, почетных грамот, благодарностей</a:t>
            </a:r>
            <a:r>
              <a:rPr lang="ru-RU" sz="2000" dirty="0"/>
              <a:t> федеральных органов государственной власти, органов государственной власти субъектов РФ, органов местного самоуправления (при наличии)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lang="ru-RU" sz="2100" b="1" dirty="0">
                <a:solidFill>
                  <a:srgbClr val="002060"/>
                </a:solidFill>
                <a:ea typeface="+mj-ea"/>
                <a:cs typeface="+mj-cs"/>
              </a:rPr>
              <a:t>Представление работодателя</a:t>
            </a:r>
            <a:r>
              <a:rPr lang="ru-RU" sz="2000" dirty="0"/>
              <a:t>, содержащее информацию о: </a:t>
            </a:r>
          </a:p>
          <a:p>
            <a:pPr marL="540000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ru-RU" sz="2000" dirty="0"/>
              <a:t>результатах деятельности педагогического работника по освоению обучающимися образовательных программ по предметам, преподаваемым им педагогическим работником (результаты ГИА (ОГЭ, ЕГЭ), ВПР, результаты освоения обучающимися учебных дисциплин)</a:t>
            </a:r>
          </a:p>
          <a:p>
            <a:pPr marL="540000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ru-RU" sz="2000" dirty="0"/>
              <a:t>наличии обучающихся, являющихся победителями и призерами конкурсов, конференций и олимпиад (их этапов), входящих в перечни, утвержденные </a:t>
            </a:r>
            <a:r>
              <a:rPr lang="ru-RU" sz="2000" dirty="0" err="1"/>
              <a:t>Минпросвещения</a:t>
            </a:r>
            <a:r>
              <a:rPr lang="ru-RU" sz="2000" dirty="0"/>
              <a:t>, Минобрнауки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endParaRPr lang="ru-RU" sz="2000" dirty="0"/>
          </a:p>
          <a:p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374DA38-01E7-40BA-9880-54E452DC3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725" y="0"/>
            <a:ext cx="1434516" cy="6858000"/>
          </a:xfrm>
          <a:prstGeom prst="rect">
            <a:avLst/>
          </a:prstGeom>
        </p:spPr>
      </p:pic>
      <p:pic>
        <p:nvPicPr>
          <p:cNvPr id="5" name="Объект 6">
            <a:extLst>
              <a:ext uri="{FF2B5EF4-FFF2-40B4-BE49-F238E27FC236}">
                <a16:creationId xmlns:a16="http://schemas.microsoft.com/office/drawing/2014/main" id="{53823D24-6E67-4B17-B674-96CB986C16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812" y="119763"/>
            <a:ext cx="1779474" cy="1631439"/>
          </a:xfrm>
          <a:prstGeom prst="rect">
            <a:avLst/>
          </a:prstGeom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CC3944C-DC31-47D1-9620-368A15931E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7725" y="5803308"/>
            <a:ext cx="1434517" cy="105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638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1625</TotalTime>
  <Words>1331</Words>
  <Application>Microsoft Office PowerPoint</Application>
  <PresentationFormat>Широкоэкранный</PresentationFormat>
  <Paragraphs>116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Trebuchet MS</vt:lpstr>
      <vt:lpstr>Wingdings</vt:lpstr>
      <vt:lpstr>Тема Office</vt:lpstr>
      <vt:lpstr>Установочный семинар «Губернаторский учитель»</vt:lpstr>
      <vt:lpstr>Презентация PowerPoint</vt:lpstr>
      <vt:lpstr>Презентация PowerPoint</vt:lpstr>
      <vt:lpstr>Этапы отбора лиц, имеющих право на получение единовременной выплаты</vt:lpstr>
      <vt:lpstr>Презентация PowerPoint</vt:lpstr>
      <vt:lpstr>Использование единовременной денежной выплаты</vt:lpstr>
      <vt:lpstr>Перечень документов для участия в отборе</vt:lpstr>
      <vt:lpstr>Перечень документов для участия в отборе</vt:lpstr>
      <vt:lpstr>Перечень документов для участия в отборе</vt:lpstr>
      <vt:lpstr> Критерии отбора</vt:lpstr>
      <vt:lpstr>Критерии отбора</vt:lpstr>
      <vt:lpstr>Подача документов для участия. Контактная информация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Губернаторский учитель</dc:title>
  <dc:creator>Ольга Николаевна Хоменко</dc:creator>
  <cp:lastModifiedBy>Ольга Николаевна Хоменко</cp:lastModifiedBy>
  <cp:revision>109</cp:revision>
  <dcterms:created xsi:type="dcterms:W3CDTF">2026-01-19T05:34:43Z</dcterms:created>
  <dcterms:modified xsi:type="dcterms:W3CDTF">2026-01-23T07:45:45Z</dcterms:modified>
</cp:coreProperties>
</file>