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31" r:id="rId2"/>
    <p:sldId id="354" r:id="rId3"/>
    <p:sldId id="358" r:id="rId4"/>
    <p:sldId id="355" r:id="rId5"/>
    <p:sldId id="356" r:id="rId6"/>
    <p:sldId id="357" r:id="rId7"/>
    <p:sldId id="359" r:id="rId8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5927" userDrawn="1">
          <p15:clr>
            <a:srgbClr val="A4A3A4"/>
          </p15:clr>
        </p15:guide>
        <p15:guide id="3" orient="horz" pos="82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9EB4"/>
    <a:srgbClr val="FF9933"/>
    <a:srgbClr val="006699"/>
    <a:srgbClr val="008080"/>
    <a:srgbClr val="0033CC"/>
    <a:srgbClr val="2162AE"/>
    <a:srgbClr val="60BFCE"/>
    <a:srgbClr val="CC3399"/>
    <a:srgbClr val="F38221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9091" autoAdjust="0"/>
  </p:normalViewPr>
  <p:slideViewPr>
    <p:cSldViewPr snapToGrid="0">
      <p:cViewPr>
        <p:scale>
          <a:sx n="120" d="100"/>
          <a:sy n="120" d="100"/>
        </p:scale>
        <p:origin x="-180" y="-72"/>
      </p:cViewPr>
      <p:guideLst>
        <p:guide orient="horz" pos="822"/>
        <p:guide pos="592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95" y="0"/>
            <a:ext cx="2946400" cy="496888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4049F8CC-6230-4FDB-AC8F-876D6ECFB848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95"/>
            <a:ext cx="5438775" cy="3908425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95" y="9429750"/>
            <a:ext cx="2946400" cy="496888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130E7CBB-965E-4FF4-9DCC-483F45EC02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754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6C527-C1F3-470F-BD2A-DA51C60D7E81}" type="datetime1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2F11-600D-44D7-A0E2-CE2D3B9D5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120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6DDB8-BF99-407D-B603-A57840DBD216}" type="datetime1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2F11-600D-44D7-A0E2-CE2D3B9D5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280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F1BCC-2030-432C-9B7F-9FA8EDD4A233}" type="datetime1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2F11-600D-44D7-A0E2-CE2D3B9D5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95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277A-6203-4AD5-B51B-E5329829D82B}" type="datetime1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2F11-600D-44D7-A0E2-CE2D3B9D5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583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3107-8C5E-4321-8EEF-662912BA36C4}" type="datetime1">
              <a:rPr lang="ru-RU" smtClean="0"/>
              <a:pPr/>
              <a:t>28.10.2026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2F11-600D-44D7-A0E2-CE2D3B9D5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225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A13E0-577B-4B89-8ABD-41224FF83BFC}" type="datetime1">
              <a:rPr lang="ru-RU" smtClean="0"/>
              <a:pPr/>
              <a:t>28.10.2026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2F11-600D-44D7-A0E2-CE2D3B9D5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220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9203-89BF-4B43-A7EF-8D97F2D8DC9F}" type="datetime1">
              <a:rPr lang="ru-RU" smtClean="0"/>
              <a:pPr/>
              <a:t>28.10.2026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2F11-600D-44D7-A0E2-CE2D3B9D5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684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DFAE7-7B19-4D14-9B1D-D65D5D2A95B3}" type="datetime1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2F11-600D-44D7-A0E2-CE2D3B9D5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761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53975-22B9-45F8-BA86-71ADD24DD10A}" type="datetime1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2F11-600D-44D7-A0E2-CE2D3B9D5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137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CA4C7-EEEC-43ED-98AA-233D714748C7}" type="datetime1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2F11-600D-44D7-A0E2-CE2D3B9D5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726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C31F-647A-49AB-864C-DFDADDA3B899}" type="datetime1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2F11-600D-44D7-A0E2-CE2D3B9D5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286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9A4ED-ADED-4B0A-A827-04794C998060}" type="datetime1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A2F11-600D-44D7-A0E2-CE2D3B9D5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63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titova_g@mail.r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lyba_alla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2F11-600D-44D7-A0E2-CE2D3B9D58E9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12192000" cy="540000"/>
          </a:xfrm>
          <a:prstGeom prst="rect">
            <a:avLst/>
          </a:prstGeom>
          <a:solidFill>
            <a:srgbClr val="009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6318000"/>
            <a:ext cx="12192000" cy="540000"/>
          </a:xfrm>
          <a:prstGeom prst="rect">
            <a:avLst/>
          </a:prstGeom>
          <a:solidFill>
            <a:srgbClr val="009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9" name="Рисунок 78" descr="Герб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48462" y="890875"/>
            <a:ext cx="1143994" cy="11439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1272" y="2225654"/>
            <a:ext cx="11012459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СОДЕРЖАНИЕ И КРИТЕРИИ ЭФФЕКТИВНОСТИ ДЕЯТЕЛЬНОСТИ ПРОФИЛЬНЫХ ПСИХОЛОГО-ПЕДАГОГИЧЕСКИХ КЛАССОВ/ ГРУПП</a:t>
            </a:r>
          </a:p>
          <a:p>
            <a:endParaRPr lang="ru-RU" sz="3200" b="1" dirty="0">
              <a:solidFill>
                <a:srgbClr val="006699"/>
              </a:solidFill>
            </a:endParaRPr>
          </a:p>
          <a:p>
            <a:pPr marL="7172325">
              <a:spcAft>
                <a:spcPts val="600"/>
              </a:spcAft>
            </a:pPr>
            <a:r>
              <a:rPr lang="ru-RU" sz="2000" b="1" dirty="0" smtClean="0">
                <a:solidFill>
                  <a:srgbClr val="006699"/>
                </a:solidFill>
              </a:rPr>
              <a:t>Титова Г.Ю., </a:t>
            </a:r>
            <a:r>
              <a:rPr lang="ru-RU" sz="2000" b="1" dirty="0" err="1" smtClean="0">
                <a:solidFill>
                  <a:srgbClr val="006699"/>
                </a:solidFill>
              </a:rPr>
              <a:t>зав.кафедрой</a:t>
            </a:r>
            <a:r>
              <a:rPr lang="ru-RU" sz="2000" b="1" dirty="0" smtClean="0">
                <a:solidFill>
                  <a:srgbClr val="006699"/>
                </a:solidFill>
              </a:rPr>
              <a:t> социальной педагогики ТГПУ</a:t>
            </a:r>
          </a:p>
          <a:p>
            <a:pPr marL="7172325">
              <a:spcAft>
                <a:spcPts val="600"/>
              </a:spcAft>
            </a:pPr>
            <a:r>
              <a:rPr lang="ru-RU" sz="2000" b="1" dirty="0" err="1" smtClean="0">
                <a:solidFill>
                  <a:srgbClr val="006699"/>
                </a:solidFill>
              </a:rPr>
              <a:t>Лыба</a:t>
            </a:r>
            <a:r>
              <a:rPr lang="ru-RU" sz="2000" b="1" dirty="0" smtClean="0">
                <a:solidFill>
                  <a:srgbClr val="006699"/>
                </a:solidFill>
              </a:rPr>
              <a:t> А.А., директор Центра профориентации и работы с детьми и молодежью ТГПУ</a:t>
            </a:r>
            <a:endParaRPr lang="ru-RU" sz="2000" dirty="0">
              <a:solidFill>
                <a:srgbClr val="006699"/>
              </a:solidFill>
            </a:endParaRPr>
          </a:p>
        </p:txBody>
      </p:sp>
      <p:pic>
        <p:nvPicPr>
          <p:cNvPr id="56" name="Рисунок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6471" y="983768"/>
            <a:ext cx="1697090" cy="105110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09EB4"/>
            </a:solidFill>
          </a:ln>
        </p:spPr>
      </p:pic>
    </p:spTree>
    <p:extLst>
      <p:ext uri="{BB962C8B-B14F-4D97-AF65-F5344CB8AC3E}">
        <p14:creationId xmlns:p14="http://schemas.microsoft.com/office/powerpoint/2010/main" val="22136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2F11-600D-44D7-A0E2-CE2D3B9D58E9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12192000" cy="540000"/>
          </a:xfrm>
          <a:prstGeom prst="rect">
            <a:avLst/>
          </a:prstGeom>
          <a:solidFill>
            <a:srgbClr val="009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/>
              <a:t>Содержание учебного плана ОП ПППК</a:t>
            </a:r>
            <a:endParaRPr lang="ru-RU" sz="2400" b="1" u="sng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318000"/>
            <a:ext cx="12192000" cy="540000"/>
          </a:xfrm>
          <a:prstGeom prst="rect">
            <a:avLst/>
          </a:prstGeom>
          <a:solidFill>
            <a:srgbClr val="009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89770" y="786468"/>
            <a:ext cx="1101245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/>
              <a:t>Обязательные курсы </a:t>
            </a:r>
            <a:r>
              <a:rPr lang="ru-RU" sz="2400" b="1" u="sng" dirty="0"/>
              <a:t>внеурочной деятельности, ДОП для ПППК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«</a:t>
            </a:r>
            <a:r>
              <a:rPr lang="ru-RU" sz="2000" dirty="0"/>
              <a:t>Основы </a:t>
            </a:r>
            <a:r>
              <a:rPr lang="ru-RU" sz="2000" dirty="0" smtClean="0"/>
              <a:t>педагогики и психологии»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Практикум «Современные </a:t>
            </a:r>
            <a:r>
              <a:rPr lang="ru-RU" sz="2000" dirty="0"/>
              <a:t>технологии педагогической </a:t>
            </a:r>
            <a:r>
              <a:rPr lang="ru-RU" sz="2000" dirty="0" smtClean="0"/>
              <a:t>деятельности»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«</a:t>
            </a:r>
            <a:r>
              <a:rPr lang="ru-RU" sz="2000" dirty="0"/>
              <a:t>Социально-педагогическое </a:t>
            </a:r>
            <a:r>
              <a:rPr lang="ru-RU" sz="2000" dirty="0" smtClean="0"/>
              <a:t>проектирование»</a:t>
            </a:r>
          </a:p>
          <a:p>
            <a:r>
              <a:rPr lang="ru-RU" sz="2400" b="1" u="sng" dirty="0" smtClean="0"/>
              <a:t>Дополнительные </a:t>
            </a:r>
            <a:r>
              <a:rPr lang="ru-RU" sz="2400" b="1" u="sng" dirty="0" smtClean="0"/>
              <a:t>курсы внеурочной деятельности, ДОП для ПППК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«Педагогическая практика</a:t>
            </a:r>
            <a:r>
              <a:rPr lang="ru-RU" sz="2000" dirty="0" smtClean="0"/>
              <a:t>»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Практикум </a:t>
            </a:r>
            <a:r>
              <a:rPr lang="ru-RU" sz="2000" dirty="0"/>
              <a:t>«Профильные пробы</a:t>
            </a:r>
            <a:r>
              <a:rPr lang="ru-RU" sz="2000" dirty="0" smtClean="0"/>
              <a:t>» / «Открытый педагогический класс»: твои возможности»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Практикум «Социальные пробы</a:t>
            </a:r>
            <a:r>
              <a:rPr lang="ru-RU" sz="2000" dirty="0" smtClean="0"/>
              <a:t>»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Практикум </a:t>
            </a:r>
            <a:r>
              <a:rPr lang="ru-RU" sz="2000" dirty="0" smtClean="0"/>
              <a:t>«4К</a:t>
            </a:r>
            <a:r>
              <a:rPr lang="ru-RU" sz="2000" dirty="0"/>
              <a:t>: Креативность. </a:t>
            </a:r>
            <a:r>
              <a:rPr lang="ru-RU" sz="2000" dirty="0" err="1"/>
              <a:t>Коммуникативность</a:t>
            </a:r>
            <a:r>
              <a:rPr lang="ru-RU" sz="2000" dirty="0"/>
              <a:t>. Кооперация. Критическое мышление</a:t>
            </a:r>
            <a:r>
              <a:rPr lang="ru-RU" sz="2000" dirty="0" smtClean="0"/>
              <a:t>»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Практикум «Педагогический </a:t>
            </a:r>
            <a:r>
              <a:rPr lang="ru-RU" sz="2000" dirty="0"/>
              <a:t>киноклуб</a:t>
            </a:r>
            <a:r>
              <a:rPr lang="ru-RU" sz="2000" dirty="0" smtClean="0"/>
              <a:t>»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Практикум «Педагогическая </a:t>
            </a:r>
            <a:r>
              <a:rPr lang="ru-RU" sz="2000" dirty="0"/>
              <a:t>игротека</a:t>
            </a:r>
            <a:r>
              <a:rPr lang="ru-RU" sz="2000" dirty="0" smtClean="0"/>
              <a:t>»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Практикум «Педагогика </a:t>
            </a:r>
            <a:r>
              <a:rPr lang="ru-RU" sz="2000" dirty="0"/>
              <a:t>досуга</a:t>
            </a:r>
            <a:r>
              <a:rPr lang="ru-RU" sz="2000" dirty="0" smtClean="0"/>
              <a:t>»</a:t>
            </a: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«Основы вожатской деятельности</a:t>
            </a:r>
            <a:r>
              <a:rPr lang="ru-RU" sz="2000" dirty="0" smtClean="0"/>
              <a:t>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Практикум «Основы эффективной коммуникации»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8542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2F11-600D-44D7-A0E2-CE2D3B9D58E9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12192000" cy="540000"/>
          </a:xfrm>
          <a:prstGeom prst="rect">
            <a:avLst/>
          </a:prstGeom>
          <a:solidFill>
            <a:srgbClr val="009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/>
              <a:t>Учебно-методическое обеспечение ОП ПППК </a:t>
            </a:r>
            <a:endParaRPr lang="ru-RU" sz="2400" b="1" u="sng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318000"/>
            <a:ext cx="12192000" cy="540000"/>
          </a:xfrm>
          <a:prstGeom prst="rect">
            <a:avLst/>
          </a:prstGeom>
          <a:solidFill>
            <a:srgbClr val="009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87179" y="1009847"/>
            <a:ext cx="9875520" cy="5770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Учебно-методическое пособие </a:t>
            </a:r>
            <a:r>
              <a:rPr lang="ru-RU" dirty="0" smtClean="0"/>
              <a:t>«Организация </a:t>
            </a:r>
            <a:r>
              <a:rPr lang="ru-RU" dirty="0"/>
              <a:t>деятельности психолого-педагогических </a:t>
            </a:r>
            <a:r>
              <a:rPr lang="ru-RU" dirty="0" smtClean="0"/>
              <a:t>классов». Москва, 2021.</a:t>
            </a:r>
            <a:endParaRPr lang="ru-RU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Учебно-методические </a:t>
            </a:r>
            <a:r>
              <a:rPr lang="ru-RU" dirty="0"/>
              <a:t>материалы </a:t>
            </a:r>
            <a:r>
              <a:rPr lang="ru-RU" dirty="0" smtClean="0"/>
              <a:t>«Учебные </a:t>
            </a:r>
            <a:r>
              <a:rPr lang="ru-RU" dirty="0"/>
              <a:t>планы и примерные рабочие программы (модули) для 10-11 </a:t>
            </a:r>
            <a:r>
              <a:rPr lang="ru-RU" dirty="0" smtClean="0"/>
              <a:t>классов». Москва, 2022.</a:t>
            </a:r>
            <a:endParaRPr lang="ru-RU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Учебно-методические материалы </a:t>
            </a:r>
            <a:r>
              <a:rPr lang="ru-RU" dirty="0" smtClean="0"/>
              <a:t>«Учебные </a:t>
            </a:r>
            <a:r>
              <a:rPr lang="ru-RU" dirty="0"/>
              <a:t>планы и примерные рабочие программы (модули) для 7-9 </a:t>
            </a:r>
            <a:r>
              <a:rPr lang="ru-RU" dirty="0" smtClean="0"/>
              <a:t>классов</a:t>
            </a:r>
            <a:r>
              <a:rPr lang="ru-RU" dirty="0"/>
              <a:t>». Москва, 2022.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Методические рекомендации по </a:t>
            </a:r>
            <a:r>
              <a:rPr lang="ru-RU" dirty="0"/>
              <a:t>комплексному развитию сети профильных </a:t>
            </a:r>
            <a:r>
              <a:rPr lang="ru-RU" dirty="0" smtClean="0"/>
              <a:t>психолого-педагогических классов </a:t>
            </a:r>
            <a:r>
              <a:rPr lang="ru-RU" dirty="0"/>
              <a:t>(групп) в субъектах Российской </a:t>
            </a:r>
            <a:r>
              <a:rPr lang="ru-RU" dirty="0" smtClean="0"/>
              <a:t>Федерации. Москва, </a:t>
            </a:r>
            <a:r>
              <a:rPr lang="ru-RU" dirty="0"/>
              <a:t>2026 (от 17 августа 2026 г. N ОК-2247/08)</a:t>
            </a:r>
            <a:endParaRPr lang="ru-RU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Методические </a:t>
            </a:r>
            <a:r>
              <a:rPr lang="ru-RU" dirty="0"/>
              <a:t>материалы для проведения занятий с обучающимися </a:t>
            </a:r>
            <a:r>
              <a:rPr lang="ru-RU" dirty="0" smtClean="0"/>
              <a:t>психолого-педагогических </a:t>
            </a:r>
            <a:r>
              <a:rPr lang="ru-RU" dirty="0"/>
              <a:t>классов по организации в школе мероприятий по патриотическому </a:t>
            </a:r>
            <a:r>
              <a:rPr lang="ru-RU" dirty="0" smtClean="0"/>
              <a:t>воспитанию. Москва, 2022.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Коллективная </a:t>
            </a:r>
            <a:r>
              <a:rPr lang="ru-RU" dirty="0"/>
              <a:t>монография </a:t>
            </a:r>
            <a:r>
              <a:rPr lang="ru-RU" dirty="0" smtClean="0"/>
              <a:t>«</a:t>
            </a:r>
            <a:r>
              <a:rPr lang="ru-RU" dirty="0" err="1" smtClean="0"/>
              <a:t>Допрофессиональная</a:t>
            </a:r>
            <a:r>
              <a:rPr lang="ru-RU" dirty="0" smtClean="0"/>
              <a:t> </a:t>
            </a:r>
            <a:r>
              <a:rPr lang="ru-RU" dirty="0"/>
              <a:t>педагогическая подготовка школьников: опыт и </a:t>
            </a:r>
            <a:r>
              <a:rPr lang="ru-RU" dirty="0" smtClean="0"/>
              <a:t>традиции», Ярославль, 2021.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Основы педагогики и психологии. 10-11 </a:t>
            </a:r>
            <a:r>
              <a:rPr lang="ru-RU" dirty="0" smtClean="0"/>
              <a:t>классы / </a:t>
            </a:r>
            <a:r>
              <a:rPr lang="ru-RU" dirty="0" err="1" smtClean="0"/>
              <a:t>Басюк</a:t>
            </a:r>
            <a:r>
              <a:rPr lang="ru-RU" dirty="0" smtClean="0"/>
              <a:t> </a:t>
            </a:r>
            <a:r>
              <a:rPr lang="ru-RU" dirty="0"/>
              <a:t>В. С., Казакова Е. И., </a:t>
            </a:r>
            <a:r>
              <a:rPr lang="ru-RU" dirty="0" err="1"/>
              <a:t>Брель</a:t>
            </a:r>
            <a:r>
              <a:rPr lang="ru-RU" dirty="0"/>
              <a:t> Е. Ю. и др</a:t>
            </a:r>
            <a:r>
              <a:rPr lang="ru-RU" dirty="0" smtClean="0"/>
              <a:t>. В </a:t>
            </a:r>
            <a:r>
              <a:rPr lang="ru-RU" dirty="0"/>
              <a:t>2-х ч. </a:t>
            </a:r>
            <a:r>
              <a:rPr lang="ru-RU" dirty="0" smtClean="0"/>
              <a:t>Изд-во «Просвещение», 2026.</a:t>
            </a:r>
          </a:p>
          <a:p>
            <a:pPr>
              <a:spcAft>
                <a:spcPts val="600"/>
              </a:spcAft>
            </a:pPr>
            <a:endParaRPr lang="ru-RU" dirty="0" smtClean="0"/>
          </a:p>
          <a:p>
            <a:pPr>
              <a:spcAft>
                <a:spcPts val="600"/>
              </a:spcAft>
            </a:pPr>
            <a:endParaRPr lang="ru-RU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2699" y="3212326"/>
            <a:ext cx="1315840" cy="1719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271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2F11-600D-44D7-A0E2-CE2D3B9D58E9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12192000" cy="540000"/>
          </a:xfrm>
          <a:prstGeom prst="rect">
            <a:avLst/>
          </a:prstGeom>
          <a:solidFill>
            <a:srgbClr val="009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/>
              <a:t>Дополнительные </a:t>
            </a:r>
            <a:r>
              <a:rPr lang="ru-RU" sz="2400" b="1" u="sng" dirty="0" smtClean="0"/>
              <a:t>курсы </a:t>
            </a:r>
            <a:r>
              <a:rPr lang="ru-RU" sz="2400" b="1" u="sng" dirty="0"/>
              <a:t>внеурочной деятельности, ДОП для </a:t>
            </a:r>
            <a:r>
              <a:rPr lang="ru-RU" sz="2400" b="1" u="sng" dirty="0" smtClean="0"/>
              <a:t>ПППК</a:t>
            </a:r>
            <a:endParaRPr lang="ru-RU" sz="2400" b="1" u="sng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318000"/>
            <a:ext cx="12192000" cy="540000"/>
          </a:xfrm>
          <a:prstGeom prst="rect">
            <a:avLst/>
          </a:prstGeom>
          <a:solidFill>
            <a:srgbClr val="009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89770" y="786468"/>
            <a:ext cx="11012459" cy="8386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«ОПК: твои возможности» </a:t>
            </a:r>
            <a:r>
              <a:rPr lang="ru-RU" sz="2400" b="1" dirty="0"/>
              <a:t>от </a:t>
            </a:r>
            <a:r>
              <a:rPr lang="ru-RU" sz="2400" b="1" dirty="0" smtClean="0"/>
              <a:t>68 часов </a:t>
            </a:r>
            <a:r>
              <a:rPr lang="ru-RU" sz="2400" b="1" i="1" dirty="0" smtClean="0"/>
              <a:t>– подготовка и участие в мероприятиях проекта ТГПУ «Открытый педагогический класс»:</a:t>
            </a:r>
          </a:p>
          <a:p>
            <a:pPr>
              <a:spcAft>
                <a:spcPts val="600"/>
              </a:spcAft>
            </a:pPr>
            <a:r>
              <a:rPr lang="ru-RU" sz="2400" b="1" i="1" dirty="0" smtClean="0"/>
              <a:t>			олимпиады </a:t>
            </a:r>
            <a:r>
              <a:rPr lang="ru-RU" sz="2400" i="1" dirty="0" smtClean="0"/>
              <a:t>по педагогике, по психологии</a:t>
            </a:r>
          </a:p>
          <a:p>
            <a:pPr>
              <a:spcAft>
                <a:spcPts val="600"/>
              </a:spcAft>
            </a:pPr>
            <a:r>
              <a:rPr lang="ru-RU" sz="2400" b="1" i="1" dirty="0"/>
              <a:t>	</a:t>
            </a:r>
            <a:r>
              <a:rPr lang="ru-RU" sz="2400" b="1" i="1" dirty="0" smtClean="0"/>
              <a:t>		фестивали </a:t>
            </a:r>
            <a:r>
              <a:rPr lang="ru-RU" sz="2400" i="1" dirty="0" smtClean="0"/>
              <a:t>(«Педагогический </a:t>
            </a:r>
            <a:r>
              <a:rPr lang="ru-RU" sz="2400" i="1" dirty="0" err="1" smtClean="0"/>
              <a:t>арбузник</a:t>
            </a:r>
            <a:r>
              <a:rPr lang="ru-RU" sz="2400" i="1" dirty="0" smtClean="0"/>
              <a:t>», ППК ТО, 				«</a:t>
            </a:r>
            <a:r>
              <a:rPr lang="ru-RU" sz="2400" i="1" dirty="0"/>
              <a:t>Школа? Школа… Школа</a:t>
            </a:r>
            <a:r>
              <a:rPr lang="ru-RU" sz="2400" i="1" dirty="0" smtClean="0"/>
              <a:t>!», вожатских идей)</a:t>
            </a:r>
          </a:p>
          <a:p>
            <a:pPr>
              <a:spcAft>
                <a:spcPts val="600"/>
              </a:spcAft>
            </a:pPr>
            <a:r>
              <a:rPr lang="ru-RU" sz="2400" b="1" i="1" dirty="0"/>
              <a:t>	</a:t>
            </a:r>
            <a:r>
              <a:rPr lang="ru-RU" sz="2400" b="1" i="1" dirty="0" smtClean="0"/>
              <a:t>		конкурсы интеллектуальные, творческие </a:t>
            </a:r>
            <a:r>
              <a:rPr lang="ru-RU" sz="2400" i="1" dirty="0" smtClean="0"/>
              <a:t>(«Школа моей</a:t>
            </a:r>
          </a:p>
          <a:p>
            <a:pPr>
              <a:spcAft>
                <a:spcPts val="600"/>
              </a:spcAft>
            </a:pPr>
            <a:r>
              <a:rPr lang="ru-RU" sz="2400" i="1" dirty="0"/>
              <a:t>	</a:t>
            </a:r>
            <a:r>
              <a:rPr lang="ru-RU" sz="2400" i="1" dirty="0" smtClean="0"/>
              <a:t>		мечты», «Проба пера», ЧГК и др.)</a:t>
            </a:r>
          </a:p>
          <a:p>
            <a:pPr>
              <a:spcAft>
                <a:spcPts val="600"/>
              </a:spcAft>
            </a:pPr>
            <a:r>
              <a:rPr lang="ru-RU" sz="2400" b="1" i="1" dirty="0"/>
              <a:t>	</a:t>
            </a:r>
            <a:r>
              <a:rPr lang="ru-RU" sz="2400" b="1" i="1" dirty="0" smtClean="0"/>
              <a:t>		</a:t>
            </a:r>
            <a:r>
              <a:rPr lang="ru-RU" sz="2400" b="1" i="1" dirty="0" err="1" smtClean="0"/>
              <a:t>интенсивы</a:t>
            </a:r>
            <a:r>
              <a:rPr lang="ru-RU" sz="2400" b="1" i="1" dirty="0" smtClean="0"/>
              <a:t>, профильные смены</a:t>
            </a:r>
          </a:p>
          <a:p>
            <a:pPr>
              <a:spcAft>
                <a:spcPts val="600"/>
              </a:spcAft>
            </a:pPr>
            <a:r>
              <a:rPr lang="ru-RU" sz="2400" b="1" i="1" dirty="0"/>
              <a:t>	</a:t>
            </a:r>
            <a:r>
              <a:rPr lang="ru-RU" sz="2400" b="1" i="1" dirty="0" smtClean="0"/>
              <a:t>		научно-практические конференции для школьников</a:t>
            </a:r>
          </a:p>
          <a:p>
            <a:pPr>
              <a:spcAft>
                <a:spcPts val="600"/>
              </a:spcAft>
            </a:pPr>
            <a:r>
              <a:rPr lang="ru-RU" sz="2400" b="1" i="1" dirty="0"/>
              <a:t>	</a:t>
            </a:r>
            <a:r>
              <a:rPr lang="ru-RU" sz="2400" b="1" i="1" dirty="0" smtClean="0"/>
              <a:t>		</a:t>
            </a:r>
            <a:r>
              <a:rPr lang="ru-RU" sz="2400" b="1" i="1" dirty="0" err="1" smtClean="0"/>
              <a:t>демо</a:t>
            </a:r>
            <a:r>
              <a:rPr lang="ru-RU" sz="2400" b="1" i="1" dirty="0" smtClean="0"/>
              <a:t>-события, Дни открытых дверей</a:t>
            </a:r>
            <a:endParaRPr lang="ru-RU" sz="2400" b="1" i="1" dirty="0"/>
          </a:p>
          <a:p>
            <a:endParaRPr lang="ru-RU" sz="2400" b="1" i="1" dirty="0" smtClean="0"/>
          </a:p>
          <a:p>
            <a:endParaRPr lang="ru-RU" sz="2400" b="1" i="1" dirty="0"/>
          </a:p>
          <a:p>
            <a:endParaRPr lang="ru-RU" sz="2400" b="1" i="1" dirty="0" smtClean="0"/>
          </a:p>
          <a:p>
            <a:endParaRPr lang="ru-RU" sz="2400" b="1" i="1" dirty="0"/>
          </a:p>
          <a:p>
            <a:endParaRPr lang="ru-RU" sz="2400" b="1" i="1" dirty="0" smtClean="0"/>
          </a:p>
          <a:p>
            <a:endParaRPr lang="ru-RU" sz="2400" b="1" i="1" dirty="0"/>
          </a:p>
          <a:p>
            <a:endParaRPr lang="ru-RU" sz="2400" b="1" i="1" dirty="0" smtClean="0"/>
          </a:p>
          <a:p>
            <a:endParaRPr lang="ru-RU" sz="2400" b="1" i="1" dirty="0" smtClean="0"/>
          </a:p>
          <a:p>
            <a:endParaRPr lang="ru-RU" sz="2400" b="1" dirty="0"/>
          </a:p>
          <a:p>
            <a:endParaRPr lang="ru-RU" sz="2400" b="1" dirty="0" smtClean="0"/>
          </a:p>
          <a:p>
            <a:endParaRPr lang="ru-RU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06" y="1630016"/>
            <a:ext cx="1931298" cy="4366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11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2F11-600D-44D7-A0E2-CE2D3B9D58E9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12192000" cy="540000"/>
          </a:xfrm>
          <a:prstGeom prst="rect">
            <a:avLst/>
          </a:prstGeom>
          <a:solidFill>
            <a:srgbClr val="009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/>
              <a:t>КРИТЕРИИ ЭФФЕКТИВНОСТИ ДЕЯТЕЛЬНОСТИ ПППК</a:t>
            </a:r>
            <a:endParaRPr lang="ru-RU" sz="2400" b="1" u="sng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318000"/>
            <a:ext cx="12192000" cy="540000"/>
          </a:xfrm>
          <a:prstGeom prst="rect">
            <a:avLst/>
          </a:prstGeom>
          <a:solidFill>
            <a:srgbClr val="009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57809" y="945494"/>
            <a:ext cx="11656611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/>
              <a:t>увеличение количества </a:t>
            </a:r>
            <a:r>
              <a:rPr lang="ru-RU" sz="2400" b="1" dirty="0" smtClean="0"/>
              <a:t>абитуриентов</a:t>
            </a:r>
            <a:r>
              <a:rPr lang="ru-RU" sz="2400" b="1" dirty="0"/>
              <a:t>, подавших документы в ТГПУ, </a:t>
            </a:r>
            <a:r>
              <a:rPr lang="ru-RU" sz="2400" b="1" dirty="0" smtClean="0"/>
              <a:t>ТГПК и др</a:t>
            </a:r>
            <a:r>
              <a:rPr lang="ru-RU" sz="2400" b="1" dirty="0"/>
              <a:t>. </a:t>
            </a:r>
            <a:r>
              <a:rPr lang="ru-RU" sz="2400" b="1" dirty="0" smtClean="0"/>
              <a:t>вузы, ПОУ </a:t>
            </a:r>
            <a:r>
              <a:rPr lang="ru-RU" sz="2400" b="1" dirty="0"/>
              <a:t>с ОП педагогической </a:t>
            </a:r>
            <a:r>
              <a:rPr lang="ru-RU" sz="2400" b="1" dirty="0" smtClean="0"/>
              <a:t>направленности, не </a:t>
            </a:r>
            <a:r>
              <a:rPr lang="ru-RU" sz="2400" b="1" dirty="0"/>
              <a:t>менее 80% выпускников </a:t>
            </a:r>
            <a:r>
              <a:rPr lang="ru-RU" sz="2400" b="1" dirty="0" smtClean="0"/>
              <a:t>ППК(г)</a:t>
            </a:r>
            <a:endParaRPr lang="ru-RU" sz="2400" b="1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/>
              <a:t>9</a:t>
            </a:r>
            <a:r>
              <a:rPr lang="ru-RU" sz="2400" b="1" dirty="0" smtClean="0"/>
              <a:t>0</a:t>
            </a:r>
            <a:r>
              <a:rPr lang="ru-RU" sz="2400" b="1" dirty="0"/>
              <a:t>%-</a:t>
            </a:r>
            <a:r>
              <a:rPr lang="ru-RU" sz="2400" b="1" dirty="0" err="1"/>
              <a:t>ное</a:t>
            </a:r>
            <a:r>
              <a:rPr lang="ru-RU" sz="2400" b="1" dirty="0"/>
              <a:t> поступление в ТГПУ, ТГПК выпускников ППК(г)</a:t>
            </a:r>
            <a:r>
              <a:rPr lang="ru-RU" sz="2400" b="1" dirty="0" smtClean="0"/>
              <a:t>, </a:t>
            </a:r>
            <a:r>
              <a:rPr lang="ru-RU" sz="2400" b="1" dirty="0"/>
              <a:t>подавших документы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/>
              <a:t>не менее 30% выпускников ППК(г), заключивших договоры о целевом обучении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0070C0"/>
                </a:solidFill>
              </a:rPr>
              <a:t>100</a:t>
            </a:r>
            <a:r>
              <a:rPr lang="ru-RU" sz="2400" b="1" dirty="0">
                <a:solidFill>
                  <a:srgbClr val="0070C0"/>
                </a:solidFill>
              </a:rPr>
              <a:t>%-</a:t>
            </a:r>
            <a:r>
              <a:rPr lang="ru-RU" sz="2400" b="1" dirty="0" err="1">
                <a:solidFill>
                  <a:srgbClr val="0070C0"/>
                </a:solidFill>
              </a:rPr>
              <a:t>ное</a:t>
            </a:r>
            <a:r>
              <a:rPr lang="ru-RU" sz="2400" b="1" dirty="0">
                <a:solidFill>
                  <a:srgbClr val="0070C0"/>
                </a:solidFill>
              </a:rPr>
              <a:t> участие во всех мероприятиях Открытого педагогического класса ТГПУ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/>
              <a:t>положительная динамика численности участников и победителей олимпиад по </a:t>
            </a:r>
            <a:r>
              <a:rPr lang="ru-RU" sz="2400" b="1" dirty="0" smtClean="0"/>
              <a:t>педагогике, психологии, предпрофессиональных </a:t>
            </a:r>
            <a:r>
              <a:rPr lang="ru-RU" sz="2400" b="1" dirty="0"/>
              <a:t>конкурсов, научно-практических конференций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/>
              <a:t>стабильность состава </a:t>
            </a:r>
            <a:r>
              <a:rPr lang="ru-RU" sz="2400" b="1" dirty="0" smtClean="0"/>
              <a:t>классов/ групп, </a:t>
            </a:r>
            <a:r>
              <a:rPr lang="ru-RU" sz="2400" b="1" dirty="0"/>
              <a:t>сохранность контингента (не менее 90%)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dirty="0" smtClean="0"/>
              <a:t>увеличение </a:t>
            </a:r>
            <a:r>
              <a:rPr lang="ru-RU" sz="2400" b="1" dirty="0"/>
              <a:t>числа образовательных организаций, на базе которых созданы и функционируют </a:t>
            </a:r>
            <a:r>
              <a:rPr lang="ru-RU" sz="2400" b="1" dirty="0" smtClean="0"/>
              <a:t>ППК(г)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46630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2F11-600D-44D7-A0E2-CE2D3B9D58E9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12192000" cy="540000"/>
          </a:xfrm>
          <a:prstGeom prst="rect">
            <a:avLst/>
          </a:prstGeom>
          <a:solidFill>
            <a:srgbClr val="009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/>
              <a:t>БОНУСЫ УЧАСТНИКАМ ПППК и ОПК</a:t>
            </a:r>
            <a:endParaRPr lang="ru-RU" sz="2400" b="1" u="sng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318000"/>
            <a:ext cx="12192000" cy="540000"/>
          </a:xfrm>
          <a:prstGeom prst="rect">
            <a:avLst/>
          </a:prstGeom>
          <a:solidFill>
            <a:srgbClr val="009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89770" y="945494"/>
            <a:ext cx="1101245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/>
              <a:t>Внеконкурсный прием призеров и победителей ВСОШ 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/>
              <a:t>До 10 дополнительных баллов за участие в Открытой </a:t>
            </a:r>
            <a:r>
              <a:rPr lang="ru-RU" sz="2400" dirty="0" smtClean="0"/>
              <a:t>межрегиональной </a:t>
            </a:r>
            <a:r>
              <a:rPr lang="ru-RU" sz="2400" dirty="0"/>
              <a:t>олимпиаде школьников по </a:t>
            </a:r>
            <a:r>
              <a:rPr lang="ru-RU" sz="2400" dirty="0" smtClean="0"/>
              <a:t>педагогике, Региональной олимпиаде школьников по психологии, </a:t>
            </a:r>
            <a:r>
              <a:rPr lang="ru-RU" sz="2400" dirty="0"/>
              <a:t>Открытая Всероссийская предметная олимпиада школьников по иностранным языкам «АЛЬТЕРЛИНГВА» (английский язык, немецкий язык, французский язык, китайский язык)</a:t>
            </a:r>
            <a:r>
              <a:rPr lang="ru-RU" sz="2400" dirty="0" smtClean="0"/>
              <a:t> </a:t>
            </a:r>
            <a:r>
              <a:rPr lang="ru-RU" sz="2400" dirty="0"/>
              <a:t>(в зависимости от результативности </a:t>
            </a:r>
            <a:r>
              <a:rPr lang="ru-RU" sz="2400" dirty="0" smtClean="0"/>
              <a:t>участия в заключительном этапе)</a:t>
            </a:r>
          </a:p>
          <a:p>
            <a:pPr lvl="0">
              <a:spcAft>
                <a:spcPts val="600"/>
              </a:spcAft>
            </a:pPr>
            <a:endParaRPr lang="ru-RU" sz="2400" dirty="0" smtClean="0"/>
          </a:p>
          <a:p>
            <a:pPr lvl="0">
              <a:spcAft>
                <a:spcPts val="600"/>
              </a:spcAft>
            </a:pPr>
            <a:endParaRPr lang="ru-RU" sz="2400" dirty="0"/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88545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A2F11-600D-44D7-A0E2-CE2D3B9D58E9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12192000" cy="540000"/>
          </a:xfrm>
          <a:prstGeom prst="rect">
            <a:avLst/>
          </a:prstGeom>
          <a:solidFill>
            <a:srgbClr val="009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/>
              <a:t>НАШИ КОНТАКТЫ</a:t>
            </a:r>
            <a:endParaRPr lang="ru-RU" sz="2400" b="1" u="sng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6318000"/>
            <a:ext cx="12192000" cy="540000"/>
          </a:xfrm>
          <a:prstGeom prst="rect">
            <a:avLst/>
          </a:prstGeom>
          <a:solidFill>
            <a:srgbClr val="009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89770" y="945494"/>
            <a:ext cx="11012459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ru-RU" sz="2400" b="1" dirty="0"/>
              <a:t>Социальные сети:</a:t>
            </a:r>
          </a:p>
          <a:p>
            <a:pPr lvl="0">
              <a:spcAft>
                <a:spcPts val="600"/>
              </a:spcAft>
            </a:pPr>
            <a:r>
              <a:rPr lang="ru-RU" sz="2400" dirty="0"/>
              <a:t>https://vk.com/pedagogicheskij_klass </a:t>
            </a:r>
          </a:p>
          <a:p>
            <a:pPr lvl="0">
              <a:spcAft>
                <a:spcPts val="600"/>
              </a:spcAft>
            </a:pPr>
            <a:r>
              <a:rPr lang="en-US" sz="2400" dirty="0"/>
              <a:t>https://</a:t>
            </a:r>
            <a:r>
              <a:rPr lang="en-US" sz="2400" dirty="0" smtClean="0"/>
              <a:t>tspu.ru/ppk/</a:t>
            </a:r>
            <a:endParaRPr lang="ru-RU" sz="2400" dirty="0" smtClean="0"/>
          </a:p>
          <a:p>
            <a:pPr lvl="0">
              <a:spcAft>
                <a:spcPts val="600"/>
              </a:spcAft>
            </a:pPr>
            <a:r>
              <a:rPr lang="ru-RU" sz="2400" b="1" dirty="0" smtClean="0"/>
              <a:t>Координаторы</a:t>
            </a:r>
            <a:r>
              <a:rPr lang="ru-RU" sz="2400" b="1" dirty="0"/>
              <a:t>:</a:t>
            </a:r>
          </a:p>
          <a:p>
            <a:pPr lvl="0">
              <a:spcAft>
                <a:spcPts val="600"/>
              </a:spcAft>
            </a:pPr>
            <a:r>
              <a:rPr lang="ru-RU" sz="2400" dirty="0"/>
              <a:t>Титова Галина Юрьевна, кандидат педагогических наук, доцент, </a:t>
            </a:r>
            <a:r>
              <a:rPr lang="ru-RU" sz="2400" dirty="0" err="1"/>
              <a:t>зав.кафедрой</a:t>
            </a:r>
            <a:r>
              <a:rPr lang="ru-RU" sz="2400" dirty="0"/>
              <a:t> социальной педагогики </a:t>
            </a:r>
            <a:r>
              <a:rPr lang="ru-RU" sz="2400" dirty="0" smtClean="0"/>
              <a:t>ТГПУ, </a:t>
            </a:r>
            <a:r>
              <a:rPr lang="ru-RU" sz="2400" dirty="0"/>
              <a:t>E-</a:t>
            </a:r>
            <a:r>
              <a:rPr lang="ru-RU" sz="2400" dirty="0" err="1"/>
              <a:t>mail</a:t>
            </a:r>
            <a:r>
              <a:rPr lang="ru-RU" sz="2400" dirty="0"/>
              <a:t>: </a:t>
            </a:r>
            <a:r>
              <a:rPr lang="ru-RU" sz="2400" dirty="0" smtClean="0">
                <a:hlinkClick r:id="rId3"/>
              </a:rPr>
              <a:t>titova_g@mail.ru</a:t>
            </a:r>
            <a:r>
              <a:rPr lang="ru-RU" sz="2400" dirty="0" smtClean="0"/>
              <a:t>  </a:t>
            </a:r>
            <a:endParaRPr lang="ru-RU" sz="2400" dirty="0"/>
          </a:p>
          <a:p>
            <a:pPr lvl="0">
              <a:spcAft>
                <a:spcPts val="600"/>
              </a:spcAft>
            </a:pPr>
            <a:r>
              <a:rPr lang="ru-RU" sz="2400" dirty="0" err="1"/>
              <a:t>Лыба</a:t>
            </a:r>
            <a:r>
              <a:rPr lang="ru-RU" sz="2400" dirty="0"/>
              <a:t> Алла Анатольевна, директор Центра профориентации и работы с детьми и молодежью </a:t>
            </a:r>
            <a:r>
              <a:rPr lang="ru-RU" sz="2400" dirty="0" smtClean="0"/>
              <a:t>ТГПУ, </a:t>
            </a:r>
            <a:r>
              <a:rPr lang="ru-RU" sz="2400" dirty="0"/>
              <a:t>E-</a:t>
            </a:r>
            <a:r>
              <a:rPr lang="ru-RU" sz="2400" dirty="0" err="1"/>
              <a:t>mail</a:t>
            </a:r>
            <a:r>
              <a:rPr lang="ru-RU" sz="2400" dirty="0"/>
              <a:t>: </a:t>
            </a:r>
            <a:r>
              <a:rPr lang="ru-RU" sz="2400" dirty="0" smtClean="0">
                <a:hlinkClick r:id="rId4"/>
              </a:rPr>
              <a:t>lyba_alla@mail.ru</a:t>
            </a:r>
            <a:r>
              <a:rPr lang="ru-RU" sz="2400" dirty="0" smtClean="0"/>
              <a:t>  </a:t>
            </a:r>
            <a:r>
              <a:rPr lang="ru-RU" sz="2400" dirty="0" err="1" smtClean="0"/>
              <a:t>каб</a:t>
            </a:r>
            <a:r>
              <a:rPr lang="ru-RU" sz="2400" dirty="0" smtClean="0"/>
              <a:t>. 207 УК1 (пр. Комсомольский, 75)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0776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56512</TotalTime>
  <Words>564</Words>
  <Application>Microsoft Office PowerPoint</Application>
  <PresentationFormat>Произвольный</PresentationFormat>
  <Paragraphs>72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Титова ГЮ</dc:creator>
  <cp:lastModifiedBy>User</cp:lastModifiedBy>
  <cp:revision>755</cp:revision>
  <cp:lastPrinted>2021-07-16T05:59:00Z</cp:lastPrinted>
  <dcterms:created xsi:type="dcterms:W3CDTF">2019-08-15T10:09:47Z</dcterms:created>
  <dcterms:modified xsi:type="dcterms:W3CDTF">2026-10-28T04:03:24Z</dcterms:modified>
</cp:coreProperties>
</file>