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3" r:id="rId5"/>
    <p:sldId id="259" r:id="rId6"/>
    <p:sldId id="260" r:id="rId7"/>
    <p:sldId id="261" r:id="rId8"/>
    <p:sldId id="262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7360"/>
    <a:srgbClr val="ECB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B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594360"/>
            <a:ext cx="1417320" cy="1417320"/>
          </a:xfrm>
          <a:prstGeom prst="ellipse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378440" y="1508760"/>
            <a:ext cx="566928" cy="566928"/>
          </a:xfrm>
          <a:prstGeom prst="ellipse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653868" y="2743200"/>
            <a:ext cx="2697480" cy="2148840"/>
          </a:xfrm>
          <a:prstGeom prst="roundRect">
            <a:avLst/>
          </a:prstGeom>
          <a:solidFill>
            <a:srgbClr val="2A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098280" y="3246120"/>
            <a:ext cx="914400" cy="1143000"/>
          </a:xfrm>
          <a:prstGeom prst="rect">
            <a:avLst/>
          </a:prstGeom>
          <a:solidFill>
            <a:srgbClr val="FAF7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012680" y="3246120"/>
            <a:ext cx="9144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976104" y="3246120"/>
            <a:ext cx="73152" cy="1143000"/>
          </a:xfrm>
          <a:prstGeom prst="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253728" y="3502152"/>
            <a:ext cx="512064" cy="32004"/>
          </a:xfrm>
          <a:prstGeom prst="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195560" y="3502152"/>
            <a:ext cx="512064" cy="32004"/>
          </a:xfrm>
          <a:prstGeom prst="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253728" y="3767328"/>
            <a:ext cx="512064" cy="32004"/>
          </a:xfrm>
          <a:prstGeom prst="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0195560" y="3767328"/>
            <a:ext cx="512064" cy="32004"/>
          </a:xfrm>
          <a:prstGeom prst="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53728" y="4032504"/>
            <a:ext cx="512064" cy="32004"/>
          </a:xfrm>
          <a:prstGeom prst="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0195560" y="4032504"/>
            <a:ext cx="512064" cy="32004"/>
          </a:xfrm>
          <a:prstGeom prst="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" y="713232"/>
            <a:ext cx="7132320" cy="11887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3200" b="1" i="0">
                <a:solidFill>
                  <a:srgbClr val="ECB852"/>
                </a:solidFill>
                <a:latin typeface="Aptos"/>
              </a:rPr>
              <a:t>ПЕДАГОГИКА</a:t>
            </a:r>
          </a:p>
          <a:p>
            <a:pPr algn="l">
              <a:spcAft>
                <a:spcPts val="500"/>
              </a:spcAft>
            </a:pPr>
            <a:r>
              <a:rPr sz="3200" b="1" i="0">
                <a:solidFill>
                  <a:srgbClr val="ECB852"/>
                </a:solidFill>
                <a:latin typeface="Aptos"/>
              </a:rPr>
              <a:t>ЦЕННОСТЕЙ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2240280"/>
            <a:ext cx="7498079" cy="1325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700" b="1" i="0">
                <a:solidFill>
                  <a:srgbClr val="FFFFFF"/>
                </a:solidFill>
                <a:latin typeface="Aptos"/>
              </a:rPr>
              <a:t>Духовно-нравственное воспитание</a:t>
            </a:r>
          </a:p>
          <a:p>
            <a:pPr algn="l">
              <a:spcAft>
                <a:spcPts val="500"/>
              </a:spcAft>
            </a:pPr>
            <a:r>
              <a:rPr sz="2700" b="1" i="0">
                <a:solidFill>
                  <a:srgbClr val="FFFFFF"/>
                </a:solidFill>
                <a:latin typeface="Aptos"/>
              </a:rPr>
              <a:t>обучающихся средствами иностранного языка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904488"/>
            <a:ext cx="7040880" cy="4114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1">
                <a:solidFill>
                  <a:srgbClr val="DCF1E8"/>
                </a:solidFill>
                <a:latin typeface="Aptos"/>
              </a:rPr>
              <a:t>«Изучая язык, учимся понимать человека»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C6D3DE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ПОЧЕМУ ЭТА ТЕМА ВАЖНА?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0241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313B46"/>
                </a:solidFill>
                <a:latin typeface="Aptos"/>
              </a:rPr>
              <a:t>Обучение иностранному языку — это не только формирование коммуникативной компетенции.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28800"/>
            <a:ext cx="33832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109728" cy="2148840"/>
          </a:xfrm>
          <a:prstGeom prst="round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1975104"/>
            <a:ext cx="294436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Образовательная задача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2450592"/>
            <a:ext cx="2926080" cy="1435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Научить понимать и использовать язык в реальных ситуациях.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1828800"/>
            <a:ext cx="33832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407408" y="1828800"/>
            <a:ext cx="109728" cy="2148840"/>
          </a:xfrm>
          <a:prstGeom prst="round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3440" y="1975104"/>
            <a:ext cx="294436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Воспитательная задача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450592"/>
            <a:ext cx="2926080" cy="1435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Помочь осмыслить ценности, выбор человека и последствия поступков.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828800"/>
            <a:ext cx="33832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83296" y="1828800"/>
            <a:ext cx="109728" cy="2148840"/>
          </a:xfrm>
          <a:prstGeom prst="roundRect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39327" y="1975104"/>
            <a:ext cx="294436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Личностный результат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7" y="2450592"/>
            <a:ext cx="2926080" cy="1435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Развивать эмпатию, уважение, ответственность и готовность к диалогу.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4663440"/>
            <a:ext cx="10287000" cy="731520"/>
          </a:xfrm>
          <a:prstGeom prst="roundRect">
            <a:avLst/>
          </a:prstGeom>
          <a:solidFill>
            <a:srgbClr val="E7EF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43000" y="4727448"/>
            <a:ext cx="9829800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 dirty="0" err="1">
                <a:solidFill>
                  <a:srgbClr val="1B2B44"/>
                </a:solidFill>
                <a:latin typeface="Aptos"/>
              </a:rPr>
              <a:t>Вопрос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педагогу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: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как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сделать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так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,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чтобы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иностранный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язык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становился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средством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воспитания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, а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не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только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предметом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изучения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ЦЕЛЬ И ОСНОВНЫЕ ЗАДАЧИ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607040" cy="6400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000" b="1" i="0">
                <a:solidFill>
                  <a:srgbClr val="2A8F88"/>
                </a:solidFill>
                <a:latin typeface="Aptos"/>
              </a:rPr>
              <a:t>Цель: показать воспитательный потенциал уроков иностранного языка и практические способы его реализации.</a:t>
            </a:r>
          </a:p>
        </p:txBody>
      </p:sp>
      <p:sp>
        <p:nvSpPr>
          <p:cNvPr id="4" name="Oval 3"/>
          <p:cNvSpPr/>
          <p:nvPr/>
        </p:nvSpPr>
        <p:spPr>
          <a:xfrm>
            <a:off x="868680" y="2213643"/>
            <a:ext cx="475488" cy="475488"/>
          </a:xfrm>
          <a:prstGeom prst="ellipse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2359947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1" i="0" dirty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2204499"/>
            <a:ext cx="40233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 dirty="0" err="1">
                <a:solidFill>
                  <a:srgbClr val="1B2B44"/>
                </a:solidFill>
                <a:latin typeface="Aptos"/>
              </a:rPr>
              <a:t>Формировать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ценностные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ориентиры</a:t>
            </a:r>
            <a:endParaRPr sz="1700" b="1" i="0" dirty="0">
              <a:solidFill>
                <a:srgbClr val="1B2B44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77840" y="2204499"/>
            <a:ext cx="5577840" cy="43891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Доброта, честность, уважение, ответственность.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3064035"/>
            <a:ext cx="475488" cy="475488"/>
          </a:xfrm>
          <a:prstGeom prst="ellipse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3210339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2959608"/>
            <a:ext cx="40233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 dirty="0" err="1">
                <a:solidFill>
                  <a:srgbClr val="1B2B44"/>
                </a:solidFill>
                <a:latin typeface="Aptos"/>
              </a:rPr>
              <a:t>Развивать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межкультурную</a:t>
            </a:r>
            <a:r>
              <a:rPr sz="1700" b="1" i="0" dirty="0">
                <a:solidFill>
                  <a:srgbClr val="1B2B44"/>
                </a:solidFill>
                <a:latin typeface="Aptos"/>
              </a:rPr>
              <a:t> </a:t>
            </a:r>
            <a:r>
              <a:rPr sz="1700" b="1" i="0" dirty="0" err="1">
                <a:solidFill>
                  <a:srgbClr val="1B2B44"/>
                </a:solidFill>
                <a:latin typeface="Aptos"/>
              </a:rPr>
              <a:t>компетентность</a:t>
            </a:r>
            <a:endParaRPr sz="1700" b="1" i="0" dirty="0">
              <a:solidFill>
                <a:srgbClr val="1B2B44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77840" y="3054891"/>
            <a:ext cx="5577840" cy="43891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Понимать различия без стереотипов и предубеждений.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914427"/>
            <a:ext cx="475488" cy="475488"/>
          </a:xfrm>
          <a:prstGeom prst="ellipse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4060731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905283"/>
            <a:ext cx="40233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Создавать опыт нравственного выбора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3905283"/>
            <a:ext cx="5577840" cy="43891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Обсуждать ситуации, аргументировать позицию, слушать других.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4764819"/>
            <a:ext cx="475488" cy="475488"/>
          </a:xfrm>
          <a:prstGeom prst="ellipse">
            <a:avLst/>
          </a:prstGeom>
          <a:solidFill>
            <a:srgbClr val="89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4911123"/>
            <a:ext cx="47548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100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4755675"/>
            <a:ext cx="40233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Поддерживать личностный рост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77840" y="4755675"/>
            <a:ext cx="5577840" cy="43891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Развивать рефлексию, сотрудничество и самостоятельность.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МЕТОДЫ И ПРИЁМЫ В РАБОТЕ УЧИТЕЛЯ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17320"/>
            <a:ext cx="507492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417320"/>
            <a:ext cx="109728" cy="1078992"/>
          </a:xfrm>
          <a:prstGeom prst="round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87552" y="1563624"/>
            <a:ext cx="46360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B2B44"/>
                </a:solidFill>
                <a:latin typeface="Aptos"/>
              </a:rPr>
              <a:t>Тексты и истории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" y="2039112"/>
            <a:ext cx="4617720" cy="365759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313B46"/>
                </a:solidFill>
                <a:latin typeface="Aptos"/>
              </a:rPr>
              <a:t>Анализ мотивов героев, поступков и их последствий.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5080" y="1417320"/>
            <a:ext cx="507492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355080" y="1417320"/>
            <a:ext cx="109728" cy="1078992"/>
          </a:xfrm>
          <a:prstGeom prst="round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11112" y="1563624"/>
            <a:ext cx="46360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B2B44"/>
                </a:solidFill>
                <a:latin typeface="Aptos"/>
              </a:rPr>
              <a:t>Ролевые диалоги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11112" y="2039112"/>
            <a:ext cx="4617720" cy="365759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313B46"/>
                </a:solidFill>
                <a:latin typeface="Aptos"/>
              </a:rPr>
              <a:t>Просьба, отказ, благодарность, разрешение конфликта.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807208"/>
            <a:ext cx="507492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31520" y="2807208"/>
            <a:ext cx="109728" cy="1078992"/>
          </a:xfrm>
          <a:prstGeom prst="roundRect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87552" y="2953512"/>
            <a:ext cx="46360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B2B44"/>
                </a:solidFill>
                <a:latin typeface="Aptos"/>
              </a:rPr>
              <a:t>Парная и групповая работа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7552" y="3320069"/>
            <a:ext cx="4617720" cy="365759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 dirty="0" err="1">
                <a:solidFill>
                  <a:srgbClr val="313B46"/>
                </a:solidFill>
                <a:latin typeface="Aptos"/>
              </a:rPr>
              <a:t>Умение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слушать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,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договариваться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 и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распределять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ответственность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55080" y="2807208"/>
            <a:ext cx="507492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355080" y="2807208"/>
            <a:ext cx="109728" cy="1078992"/>
          </a:xfrm>
          <a:prstGeom prst="roundRect">
            <a:avLst/>
          </a:prstGeom>
          <a:solidFill>
            <a:srgbClr val="89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11112" y="2953512"/>
            <a:ext cx="46360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B2B44"/>
                </a:solidFill>
                <a:latin typeface="Aptos"/>
              </a:rPr>
              <a:t>Проектная деятельность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11112" y="3305557"/>
            <a:ext cx="4617720" cy="365759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 dirty="0" err="1">
                <a:solidFill>
                  <a:srgbClr val="313B46"/>
                </a:solidFill>
                <a:latin typeface="Aptos"/>
              </a:rPr>
              <a:t>Совместная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цель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,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личный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вклад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 и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общественно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полезный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300" b="0" i="0" dirty="0" err="1">
                <a:solidFill>
                  <a:srgbClr val="313B46"/>
                </a:solidFill>
                <a:latin typeface="Aptos"/>
              </a:rPr>
              <a:t>результат</a:t>
            </a:r>
            <a:r>
              <a:rPr sz="1300" b="0" i="0" dirty="0">
                <a:solidFill>
                  <a:srgbClr val="313B46"/>
                </a:solidFill>
                <a:latin typeface="Aptos"/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4197096"/>
            <a:ext cx="507492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31520" y="4197096"/>
            <a:ext cx="109728" cy="1078992"/>
          </a:xfrm>
          <a:prstGeom prst="round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87552" y="4343400"/>
            <a:ext cx="46360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1B2B44"/>
                </a:solidFill>
                <a:latin typeface="Aptos"/>
              </a:rPr>
              <a:t>Рефлексия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7552" y="4818888"/>
            <a:ext cx="4617720" cy="365759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0" i="0">
                <a:solidFill>
                  <a:srgbClr val="313B46"/>
                </a:solidFill>
                <a:latin typeface="Aptos"/>
              </a:rPr>
              <a:t>Осмысление собственных решений и отношения к другим.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5806440"/>
            <a:ext cx="10652760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1" i="0">
                <a:solidFill>
                  <a:srgbClr val="1B2B44"/>
                </a:solidFill>
                <a:latin typeface="Aptos"/>
              </a:rPr>
              <a:t>Метод выбирается не ради формального «воспитательного компонента», а под конкретную цель и возраст обучающихся.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КАКИЕ ЦЕННОСТИ МОЖНО РАЗВИВАТЬ НА УРОКЕ?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417320"/>
            <a:ext cx="34747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40080" y="1417320"/>
            <a:ext cx="109728" cy="1645920"/>
          </a:xfrm>
          <a:prstGeom prst="round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96112" y="1563624"/>
            <a:ext cx="30358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Доброта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2039112"/>
            <a:ext cx="3017520" cy="93268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Kindness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Внимание к чувствам другого.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60" y="1417320"/>
            <a:ext cx="34747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480560" y="1417320"/>
            <a:ext cx="109728" cy="1645920"/>
          </a:xfrm>
          <a:prstGeom prst="round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36592" y="1563624"/>
            <a:ext cx="30358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Уважение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36592" y="2039112"/>
            <a:ext cx="3017520" cy="93268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Respect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Умение слушать и принимать различия.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321040" y="1417320"/>
            <a:ext cx="34747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321040" y="1417320"/>
            <a:ext cx="109728" cy="1645920"/>
          </a:xfrm>
          <a:prstGeom prst="roundRect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77072" y="1563624"/>
            <a:ext cx="30358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Честность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77072" y="2039112"/>
            <a:ext cx="3017520" cy="93268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Honesty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Признание ошибок и правдивость.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474720"/>
            <a:ext cx="34747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640080" y="3474720"/>
            <a:ext cx="109728" cy="1645920"/>
          </a:xfrm>
          <a:prstGeom prst="roundRect">
            <a:avLst/>
          </a:prstGeom>
          <a:solidFill>
            <a:srgbClr val="89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96112" y="3621024"/>
            <a:ext cx="30358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Ответственность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4096511"/>
            <a:ext cx="3017520" cy="93268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Responsibility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Осознанный выбор и выполнение обещаний.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3474720"/>
            <a:ext cx="34747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480560" y="3474720"/>
            <a:ext cx="109728" cy="1645920"/>
          </a:xfrm>
          <a:prstGeom prst="round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736592" y="3621024"/>
            <a:ext cx="30358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Справедливость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36592" y="4096511"/>
            <a:ext cx="3017520" cy="93268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Fairness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Равное участие и уважение достоинства.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21040" y="3474720"/>
            <a:ext cx="3474720" cy="1645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321040" y="3474720"/>
            <a:ext cx="109728" cy="1645920"/>
          </a:xfrm>
          <a:prstGeom prst="round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577072" y="3621024"/>
            <a:ext cx="303580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Сотрудничество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77072" y="4096511"/>
            <a:ext cx="3017520" cy="93268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Teamwork</a:t>
            </a:r>
          </a:p>
          <a:p>
            <a:pPr algn="l">
              <a:spcAft>
                <a:spcPts val="500"/>
              </a:spcAft>
            </a:pPr>
            <a:r>
              <a:rPr sz="1400" b="0" i="0">
                <a:solidFill>
                  <a:srgbClr val="313B46"/>
                </a:solidFill>
                <a:latin typeface="Aptos"/>
              </a:rPr>
              <a:t>Общая цель и вклад каждого.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5715000"/>
            <a:ext cx="10607040" cy="4114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Важно: ценности не декларируются, а проживаются в общении, совместной деятельности и выборе.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ИНОСТРАННЫЙ ЯЗЫК КАК ИНСТРУМЕНТ ВОСПИТАНИЯ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0241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313B46"/>
                </a:solidFill>
                <a:latin typeface="Aptos"/>
              </a:rPr>
              <a:t>Речевые формулы помогают переводить ценности в конкретное поведение.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737360"/>
            <a:ext cx="1056132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77240" y="1737360"/>
            <a:ext cx="118872" cy="658368"/>
          </a:xfrm>
          <a:prstGeom prst="round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56231"/>
            <a:ext cx="420624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Please, could you help me?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20478" y="1865376"/>
            <a:ext cx="2057400" cy="292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 dirty="0" err="1">
                <a:solidFill>
                  <a:srgbClr val="313B46"/>
                </a:solidFill>
                <a:latin typeface="Aptos"/>
              </a:rPr>
              <a:t>Вежливая</a:t>
            </a:r>
            <a:r>
              <a:rPr sz="15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13B46"/>
                </a:solidFill>
                <a:latin typeface="Aptos"/>
              </a:rPr>
              <a:t>просьба</a:t>
            </a:r>
            <a:endParaRPr sz="1500" b="0" i="0" dirty="0">
              <a:solidFill>
                <a:srgbClr val="313B46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0" y="1865376"/>
            <a:ext cx="365760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2A8F88"/>
                </a:solidFill>
                <a:latin typeface="Aptos"/>
              </a:rPr>
              <a:t>Уважение к собеседнику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587752"/>
            <a:ext cx="1056132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587752"/>
            <a:ext cx="118872" cy="658368"/>
          </a:xfrm>
          <a:prstGeom prst="roundRect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2706624"/>
            <a:ext cx="420624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Thank you for your help.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20478" y="2715768"/>
            <a:ext cx="2057400" cy="292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Благодарность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2715768"/>
            <a:ext cx="365760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ECB852"/>
                </a:solidFill>
                <a:latin typeface="Aptos"/>
              </a:rPr>
              <a:t>Умение замечать вклад другого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38144"/>
            <a:ext cx="1056132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77240" y="3438144"/>
            <a:ext cx="118872" cy="658368"/>
          </a:xfrm>
          <a:prstGeom prst="round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51560" y="3557015"/>
            <a:ext cx="420624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I'm sorry. I was wrong.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20478" y="3566160"/>
            <a:ext cx="2057400" cy="292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Извинение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0" y="3566160"/>
            <a:ext cx="365760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E17360"/>
                </a:solidFill>
                <a:latin typeface="Aptos"/>
              </a:rPr>
              <a:t>Ответственность за поступок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288536"/>
            <a:ext cx="10561320" cy="65836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77240" y="4288536"/>
            <a:ext cx="118872" cy="658368"/>
          </a:xfrm>
          <a:prstGeom prst="roundRect">
            <a:avLst/>
          </a:prstGeom>
          <a:solidFill>
            <a:srgbClr val="89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51560" y="4407407"/>
            <a:ext cx="420624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Would you like to join us?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20478" y="4416551"/>
            <a:ext cx="2057400" cy="292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Приглашение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0" y="4416551"/>
            <a:ext cx="365760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400" b="1" i="0">
                <a:solidFill>
                  <a:srgbClr val="8977BE"/>
                </a:solidFill>
                <a:latin typeface="Aptos"/>
              </a:rPr>
              <a:t>Открытость и включённость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5532120"/>
            <a:ext cx="10332720" cy="4572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800" b="1" i="0">
                <a:solidFill>
                  <a:srgbClr val="2A8F88"/>
                </a:solidFill>
                <a:latin typeface="Aptos"/>
              </a:rPr>
              <a:t>Речевая практика становится воспитательной, когда за фразой стоит осмысленное действие.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F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МЕЖКУЛЬТУРНЫЙ ДИАЛОГ: ОТ ИНТЕРЕСА К УВАЖЕНИЮ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82981"/>
            <a:ext cx="10607040" cy="6858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900" b="0" i="0" dirty="0" err="1">
                <a:solidFill>
                  <a:srgbClr val="313B46"/>
                </a:solidFill>
                <a:latin typeface="Aptos"/>
              </a:rPr>
              <a:t>Знакомство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с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традициями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и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повседневной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жизнью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других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стран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помогает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увидеть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многообразие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мира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и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найти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общечеловеческие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900" b="0" i="0" dirty="0" err="1">
                <a:solidFill>
                  <a:srgbClr val="313B46"/>
                </a:solidFill>
                <a:latin typeface="Aptos"/>
              </a:rPr>
              <a:t>ориентиры</a:t>
            </a:r>
            <a:r>
              <a:rPr sz="1900" b="0" i="0" dirty="0">
                <a:solidFill>
                  <a:srgbClr val="313B46"/>
                </a:solidFill>
                <a:latin typeface="Apto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36020"/>
            <a:ext cx="33832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836020"/>
            <a:ext cx="109728" cy="2148840"/>
          </a:xfrm>
          <a:prstGeom prst="round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87552" y="1982324"/>
            <a:ext cx="294436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Исследуем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" y="2457812"/>
            <a:ext cx="2926080" cy="1435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 dirty="0" err="1">
                <a:solidFill>
                  <a:srgbClr val="313B46"/>
                </a:solidFill>
                <a:latin typeface="Aptos"/>
              </a:rPr>
              <a:t>Праздники</a:t>
            </a:r>
            <a:r>
              <a:rPr sz="1500" b="0" i="0" dirty="0">
                <a:solidFill>
                  <a:srgbClr val="313B46"/>
                </a:solidFill>
                <a:latin typeface="Aptos"/>
              </a:rPr>
              <a:t>, </a:t>
            </a:r>
            <a:r>
              <a:rPr sz="1500" b="0" i="0" dirty="0" err="1">
                <a:solidFill>
                  <a:srgbClr val="313B46"/>
                </a:solidFill>
                <a:latin typeface="Aptos"/>
              </a:rPr>
              <a:t>семейные</a:t>
            </a:r>
            <a:r>
              <a:rPr sz="15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13B46"/>
                </a:solidFill>
                <a:latin typeface="Aptos"/>
              </a:rPr>
              <a:t>традиции</a:t>
            </a:r>
            <a:r>
              <a:rPr sz="1500" b="0" i="0" dirty="0">
                <a:solidFill>
                  <a:srgbClr val="313B46"/>
                </a:solidFill>
                <a:latin typeface="Aptos"/>
              </a:rPr>
              <a:t>, </a:t>
            </a:r>
            <a:r>
              <a:rPr sz="1500" b="0" i="0" dirty="0" err="1">
                <a:solidFill>
                  <a:srgbClr val="313B46"/>
                </a:solidFill>
                <a:latin typeface="Aptos"/>
              </a:rPr>
              <a:t>школьную</a:t>
            </a:r>
            <a:r>
              <a:rPr sz="15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13B46"/>
                </a:solidFill>
                <a:latin typeface="Aptos"/>
              </a:rPr>
              <a:t>жизнь</a:t>
            </a:r>
            <a:r>
              <a:rPr sz="1500" b="0" i="0" dirty="0">
                <a:solidFill>
                  <a:srgbClr val="313B46"/>
                </a:solidFill>
                <a:latin typeface="Aptos"/>
              </a:rPr>
              <a:t> и </a:t>
            </a:r>
            <a:r>
              <a:rPr sz="1500" b="0" i="0" dirty="0" err="1">
                <a:solidFill>
                  <a:srgbClr val="313B46"/>
                </a:solidFill>
                <a:latin typeface="Aptos"/>
              </a:rPr>
              <a:t>формы</a:t>
            </a:r>
            <a:r>
              <a:rPr sz="1500" b="0" i="0" dirty="0">
                <a:solidFill>
                  <a:srgbClr val="313B46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313B46"/>
                </a:solidFill>
                <a:latin typeface="Aptos"/>
              </a:rPr>
              <a:t>вежливости</a:t>
            </a:r>
            <a:r>
              <a:rPr sz="1500" b="0" i="0" dirty="0">
                <a:solidFill>
                  <a:srgbClr val="313B46"/>
                </a:solidFill>
                <a:latin typeface="Aptos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7408" y="1836020"/>
            <a:ext cx="33832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407408" y="1836020"/>
            <a:ext cx="109728" cy="2148840"/>
          </a:xfrm>
          <a:prstGeom prst="round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63440" y="1982324"/>
            <a:ext cx="294436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Сопоставляем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457812"/>
            <a:ext cx="2926080" cy="1435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Что отличается? Что похоже? Почему традиции могут быть разными?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83296" y="1836020"/>
            <a:ext cx="3383280" cy="2148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83296" y="1836020"/>
            <a:ext cx="109728" cy="2148840"/>
          </a:xfrm>
          <a:prstGeom prst="roundRect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39327" y="1982324"/>
            <a:ext cx="294436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Осмысливаем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9327" y="2457812"/>
            <a:ext cx="2926080" cy="143560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Не оцениваем культуры по шкале «лучше — хуже», избегаем стереотипов.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20817" y="4304901"/>
            <a:ext cx="10195560" cy="640080"/>
          </a:xfrm>
          <a:prstGeom prst="roundRect">
            <a:avLst/>
          </a:prstGeom>
          <a:solidFill>
            <a:srgbClr val="DCF1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 friend is need is a friend indeed. – </a:t>
            </a:r>
            <a:r>
              <a:rPr lang="ru-RU" dirty="0">
                <a:solidFill>
                  <a:schemeClr val="tx1"/>
                </a:solidFill>
              </a:rPr>
              <a:t>Друг познается в беде.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06</a:t>
            </a:r>
          </a:p>
        </p:txBody>
      </p:sp>
      <p:sp>
        <p:nvSpPr>
          <p:cNvPr id="20" name="Rounded Rectangle 15">
            <a:extLst>
              <a:ext uri="{FF2B5EF4-FFF2-40B4-BE49-F238E27FC236}">
                <a16:creationId xmlns:a16="http://schemas.microsoft.com/office/drawing/2014/main" id="{E4714518-9038-48DA-AD9F-7217A0353E3B}"/>
              </a:ext>
            </a:extLst>
          </p:cNvPr>
          <p:cNvSpPr/>
          <p:nvPr/>
        </p:nvSpPr>
        <p:spPr>
          <a:xfrm>
            <a:off x="937260" y="5097381"/>
            <a:ext cx="10195560" cy="640080"/>
          </a:xfrm>
          <a:prstGeom prst="round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East or West, home is best. – </a:t>
            </a:r>
            <a:r>
              <a:rPr lang="ru-RU" dirty="0">
                <a:solidFill>
                  <a:schemeClr val="tx1"/>
                </a:solidFill>
              </a:rPr>
              <a:t>В гостях хорошо, а дома лучше.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1" name="Rounded Rectangle 15">
            <a:extLst>
              <a:ext uri="{FF2B5EF4-FFF2-40B4-BE49-F238E27FC236}">
                <a16:creationId xmlns:a16="http://schemas.microsoft.com/office/drawing/2014/main" id="{49EBDB10-50C2-47D7-984C-34E6497FBDBB}"/>
              </a:ext>
            </a:extLst>
          </p:cNvPr>
          <p:cNvSpPr/>
          <p:nvPr/>
        </p:nvSpPr>
        <p:spPr>
          <a:xfrm>
            <a:off x="937260" y="5889861"/>
            <a:ext cx="10195560" cy="640080"/>
          </a:xfrm>
          <a:prstGeom prst="roundRect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Good clothes open all doors. – </a:t>
            </a:r>
            <a:r>
              <a:rPr lang="ru-RU" dirty="0">
                <a:solidFill>
                  <a:schemeClr val="tx1"/>
                </a:solidFill>
              </a:rPr>
              <a:t>По одежке встречают....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ЛИЧНОСТЬ УЧИТЕЛЯ И ВОСПИТАТЕЛЬНАЯ СРЕДА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024128"/>
            <a:ext cx="1078992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0" i="0">
                <a:solidFill>
                  <a:srgbClr val="313B46"/>
                </a:solidFill>
                <a:latin typeface="Aptos"/>
              </a:rPr>
              <a:t>Нравственные ориентиры передаются не только через содержание, но и через стиль взаимодействия.</a:t>
            </a:r>
          </a:p>
        </p:txBody>
      </p:sp>
      <p:sp>
        <p:nvSpPr>
          <p:cNvPr id="4" name="Oval 3"/>
          <p:cNvSpPr/>
          <p:nvPr/>
        </p:nvSpPr>
        <p:spPr>
          <a:xfrm>
            <a:off x="868680" y="1929384"/>
            <a:ext cx="347472" cy="347472"/>
          </a:xfrm>
          <a:prstGeom prst="ellipse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417320" y="1874519"/>
            <a:ext cx="24231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Справедливость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86200" y="1874519"/>
            <a:ext cx="7132320" cy="42062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313B46"/>
                </a:solidFill>
                <a:latin typeface="Aptos"/>
              </a:rPr>
              <a:t>Прозрачные правила, уважительное отношение к каждому ученику.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761488"/>
            <a:ext cx="347472" cy="347472"/>
          </a:xfrm>
          <a:prstGeom prst="ellipse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17320" y="2706624"/>
            <a:ext cx="24231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Тактичность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86200" y="2706624"/>
            <a:ext cx="7132320" cy="42062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313B46"/>
                </a:solidFill>
                <a:latin typeface="Aptos"/>
              </a:rPr>
              <a:t>Коррекция ошибок без насмешки и унижения.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3593592"/>
            <a:ext cx="347472" cy="347472"/>
          </a:xfrm>
          <a:prstGeom prst="ellipse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17320" y="3538728"/>
            <a:ext cx="24231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Диалогичность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538728"/>
            <a:ext cx="7132320" cy="42062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313B46"/>
                </a:solidFill>
                <a:latin typeface="Aptos"/>
              </a:rPr>
              <a:t>Готовность выслушать мнение, задать вопрос, признать аргумент.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425695"/>
            <a:ext cx="347472" cy="347472"/>
          </a:xfrm>
          <a:prstGeom prst="ellipse">
            <a:avLst/>
          </a:prstGeom>
          <a:solidFill>
            <a:srgbClr val="89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417320" y="4370831"/>
            <a:ext cx="24231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Поддержка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6200" y="4370831"/>
            <a:ext cx="7132320" cy="42062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0" i="0">
                <a:solidFill>
                  <a:srgbClr val="313B46"/>
                </a:solidFill>
                <a:latin typeface="Aptos"/>
              </a:rPr>
              <a:t>Обратная связь, которая отмечает усилие и показывает путь роста.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5532120"/>
            <a:ext cx="10515600" cy="5029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2A8F88"/>
                </a:solidFill>
                <a:latin typeface="Aptos"/>
              </a:rPr>
              <a:t>Без психологически безопасной атмосферы трудно ожидать искреннего диалога и готовности учиться на ошибках.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КАК ЗАМЕТИТЬ ВОСПИТАТЕЛЬНЫЙ РЕЗУЛЬТАТ?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10607040" cy="6858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900" b="0" i="0">
                <a:solidFill>
                  <a:srgbClr val="313B46"/>
                </a:solidFill>
                <a:latin typeface="Aptos"/>
              </a:rPr>
              <a:t>Духовно-нравственное развитие нельзя свести к одной отметке. Важно наблюдать за динамикой поведения и качеством взаимодействия.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057400"/>
            <a:ext cx="10469880" cy="594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2185416"/>
            <a:ext cx="210312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A8F88"/>
                </a:solidFill>
                <a:latin typeface="Aptos"/>
              </a:rPr>
              <a:t>Участие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6120" y="2176272"/>
            <a:ext cx="7680960" cy="32918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Включается в совместную работу и даёт возможность участвовать другим.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816352"/>
            <a:ext cx="10469880" cy="594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2944368"/>
            <a:ext cx="210312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A8F88"/>
                </a:solidFill>
                <a:latin typeface="Aptos"/>
              </a:rPr>
              <a:t>Речь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6120" y="2935224"/>
            <a:ext cx="7680960" cy="32918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Использует уважительные формулировки и аргументирует без оскорблений.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575304"/>
            <a:ext cx="10469880" cy="594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3703320"/>
            <a:ext cx="210312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A8F88"/>
                </a:solidFill>
                <a:latin typeface="Aptos"/>
              </a:rPr>
              <a:t>Ответственность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3694176"/>
            <a:ext cx="7680960" cy="32918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Выполняет свою часть работы, признаёт вклад и ошибки.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334256"/>
            <a:ext cx="10469880" cy="594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97280" y="4462272"/>
            <a:ext cx="210312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600" b="1" i="0">
                <a:solidFill>
                  <a:srgbClr val="2A8F88"/>
                </a:solidFill>
                <a:latin typeface="Aptos"/>
              </a:rPr>
              <a:t>Рефлексия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20" y="4453128"/>
            <a:ext cx="7680960" cy="329184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Может объяснить выбор и увидеть ситуацию с другой точки зрения.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5532120"/>
            <a:ext cx="10424160" cy="5029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700" b="1" i="0">
                <a:solidFill>
                  <a:srgbClr val="1B2B44"/>
                </a:solidFill>
                <a:latin typeface="Aptos"/>
              </a:rPr>
              <a:t>Оцениваем не «правильность убеждений», а наблюдаемые действия, участие и способность к осмыслению.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1097280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600" b="1" i="0">
                <a:solidFill>
                  <a:srgbClr val="1B2B44"/>
                </a:solidFill>
                <a:latin typeface="Aptos"/>
              </a:rPr>
              <a:t>СОТРУДНИЧЕСТВО ШКОЛЫ И СЕМЬИ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43000"/>
            <a:ext cx="10515600" cy="6858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900" b="0" i="0">
                <a:solidFill>
                  <a:srgbClr val="313B46"/>
                </a:solidFill>
                <a:latin typeface="Aptos"/>
              </a:rPr>
              <a:t>Устойчивое воспитательное влияние возникает, когда ребёнок видит согласованность слов, правил и поступков взрослых.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194560"/>
            <a:ext cx="3337560" cy="2057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77240" y="2194560"/>
            <a:ext cx="109728" cy="2057400"/>
          </a:xfrm>
          <a:prstGeom prst="roundRect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340864"/>
            <a:ext cx="289864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Учитель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1" y="2816352"/>
            <a:ext cx="2880360" cy="134416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Создаёт ситуации диалога, сотрудничества и рефлексии.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2194560"/>
            <a:ext cx="3337560" cy="2057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434840" y="2194560"/>
            <a:ext cx="109728" cy="2057400"/>
          </a:xfrm>
          <a:prstGeom prst="roundRect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90872" y="2340864"/>
            <a:ext cx="289864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Семья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0872" y="2816352"/>
            <a:ext cx="2880360" cy="134416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Поддерживает личным примером и повседневными делами.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2194560"/>
            <a:ext cx="3337560" cy="2057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092440" y="2194560"/>
            <a:ext cx="109728" cy="2057400"/>
          </a:xfrm>
          <a:prstGeom prst="roundRect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48471" y="2340864"/>
            <a:ext cx="2898648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Обучающийся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1" y="2816352"/>
            <a:ext cx="2880360" cy="134416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00" b="0" i="0">
                <a:solidFill>
                  <a:srgbClr val="313B46"/>
                </a:solidFill>
                <a:latin typeface="Aptos"/>
              </a:rPr>
              <a:t>Пробует, выбирает, обсуждает и постепенно принимает ответственность.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5074920"/>
            <a:ext cx="10424160" cy="6400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800" b="1" i="0">
                <a:solidFill>
                  <a:srgbClr val="1B2B44"/>
                </a:solidFill>
                <a:latin typeface="Aptos"/>
              </a:rPr>
              <a:t>Задача педагога — не навязывать готовые ответы, а создавать условия для осознанного нравственного выбора.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6E7E8B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B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85800"/>
            <a:ext cx="10515600" cy="5486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800" b="1" i="0">
                <a:solidFill>
                  <a:srgbClr val="ECB852"/>
                </a:solidFill>
                <a:latin typeface="Aptos"/>
              </a:rPr>
              <a:t>ГЛАВНЫЙ ВЫВОД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508760"/>
            <a:ext cx="10424160" cy="8686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2100" b="1" i="0">
                <a:solidFill>
                  <a:srgbClr val="FFFFFF"/>
                </a:solidFill>
                <a:latin typeface="Aptos"/>
              </a:rPr>
              <a:t>Иностранный язык — это пространство общения, в котором обучающиеся могут не только осваивать новые слова, но и учиться:</a:t>
            </a:r>
          </a:p>
        </p:txBody>
      </p:sp>
      <p:sp>
        <p:nvSpPr>
          <p:cNvPr id="4" name="Oval 3"/>
          <p:cNvSpPr/>
          <p:nvPr/>
        </p:nvSpPr>
        <p:spPr>
          <a:xfrm>
            <a:off x="914400" y="2770632"/>
            <a:ext cx="256032" cy="256032"/>
          </a:xfrm>
          <a:prstGeom prst="ellipse">
            <a:avLst/>
          </a:prstGeom>
          <a:solidFill>
            <a:srgbClr val="2A8F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371600" y="2743200"/>
            <a:ext cx="7772400" cy="34747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FFFFFF"/>
                </a:solidFill>
                <a:latin typeface="Aptos"/>
              </a:rPr>
              <a:t>понимать чувства другого человека;</a:t>
            </a:r>
          </a:p>
        </p:txBody>
      </p:sp>
      <p:sp>
        <p:nvSpPr>
          <p:cNvPr id="6" name="Oval 5"/>
          <p:cNvSpPr/>
          <p:nvPr/>
        </p:nvSpPr>
        <p:spPr>
          <a:xfrm>
            <a:off x="914400" y="3291839"/>
            <a:ext cx="256032" cy="256032"/>
          </a:xfrm>
          <a:prstGeom prst="ellipse">
            <a:avLst/>
          </a:prstGeom>
          <a:solidFill>
            <a:srgbClr val="E173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71600" y="3264408"/>
            <a:ext cx="7772400" cy="34747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FFFFFF"/>
                </a:solidFill>
                <a:latin typeface="Aptos"/>
              </a:rPr>
              <a:t>уважать культурные и личные различия;</a:t>
            </a:r>
          </a:p>
        </p:txBody>
      </p:sp>
      <p:sp>
        <p:nvSpPr>
          <p:cNvPr id="8" name="Oval 7"/>
          <p:cNvSpPr/>
          <p:nvPr/>
        </p:nvSpPr>
        <p:spPr>
          <a:xfrm>
            <a:off x="914400" y="3813048"/>
            <a:ext cx="256032" cy="256032"/>
          </a:xfrm>
          <a:prstGeom prst="ellipse">
            <a:avLst/>
          </a:prstGeom>
          <a:solidFill>
            <a:srgbClr val="ECB8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71600" y="3785615"/>
            <a:ext cx="7772400" cy="34747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FFFFFF"/>
                </a:solidFill>
                <a:latin typeface="Aptos"/>
              </a:rPr>
              <a:t>сотрудничать и брать ответственность;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4334256"/>
            <a:ext cx="256032" cy="256032"/>
          </a:xfrm>
          <a:prstGeom prst="ellipse">
            <a:avLst/>
          </a:prstGeom>
          <a:solidFill>
            <a:srgbClr val="897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71600" y="4306824"/>
            <a:ext cx="7772400" cy="34747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800" b="0" i="0">
                <a:solidFill>
                  <a:srgbClr val="FFFFFF"/>
                </a:solidFill>
                <a:latin typeface="Aptos"/>
              </a:rPr>
              <a:t>обосновывать выбор и анализировать поступки.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166360"/>
            <a:ext cx="10241280" cy="6858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900" b="1" i="1">
                <a:solidFill>
                  <a:srgbClr val="DCF1E8"/>
                </a:solidFill>
                <a:latin typeface="Aptos"/>
              </a:rPr>
              <a:t>«Изучая язык, мы открываем мир. Воспитывая ценности — учимся быть человеком в этом мире».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473952"/>
            <a:ext cx="457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</a:pPr>
            <a:r>
              <a:rPr sz="900" b="1" i="0">
                <a:solidFill>
                  <a:srgbClr val="C6D3DE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772</Words>
  <Application>Microsoft Office PowerPoint</Application>
  <PresentationFormat>Широкоэкранный</PresentationFormat>
  <Paragraphs>135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Салато Екатерина</cp:lastModifiedBy>
  <cp:revision>4</cp:revision>
  <dcterms:created xsi:type="dcterms:W3CDTF">2013-01-27T09:14:16Z</dcterms:created>
  <dcterms:modified xsi:type="dcterms:W3CDTF">2026-10-24T10:29:35Z</dcterms:modified>
  <cp:category/>
</cp:coreProperties>
</file>