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70" r:id="rId13"/>
    <p:sldId id="271" r:id="rId14"/>
    <p:sldId id="272" r:id="rId15"/>
    <p:sldId id="273" r:id="rId16"/>
    <p:sldId id="274" r:id="rId17"/>
    <p:sldId id="276" r:id="rId18"/>
    <p:sldId id="275" r:id="rId19"/>
  </p:sldIdLst>
  <p:sldSz cx="14630400" cy="8229600"/>
  <p:notesSz cx="6858000" cy="9144000"/>
  <p:embeddedFontLs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516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95B65-86B6-4B77-9195-D3B70DD7DADF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7AF8A-8DA3-4F18-A669-91C1F71C6F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338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7AF8A-8DA3-4F18-A669-91C1F71C6F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61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58918" y="1929735"/>
            <a:ext cx="7543800" cy="216982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 dirty="0" err="1">
                <a:solidFill>
                  <a:srgbClr val="CFE9C4"/>
                </a:solidFill>
                <a:latin typeface="Cormorant Garamond"/>
              </a:rPr>
              <a:t>Экологическая</a:t>
            </a:r>
            <a:r>
              <a:rPr sz="45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4500" b="1" i="0" dirty="0" err="1">
                <a:solidFill>
                  <a:srgbClr val="CFE9C4"/>
                </a:solidFill>
                <a:latin typeface="Cormorant Garamond"/>
              </a:rPr>
              <a:t>культура</a:t>
            </a:r>
            <a:r>
              <a:rPr sz="4500" b="1" i="0" dirty="0">
                <a:solidFill>
                  <a:srgbClr val="CFE9C4"/>
                </a:solidFill>
                <a:latin typeface="Cormorant Garamond"/>
              </a:rPr>
              <a:t>: </a:t>
            </a:r>
            <a:r>
              <a:rPr sz="4500" b="1" i="0" dirty="0" err="1">
                <a:solidFill>
                  <a:srgbClr val="CFE9C4"/>
                </a:solidFill>
                <a:latin typeface="Cormorant Garamond"/>
              </a:rPr>
              <a:t>от</a:t>
            </a:r>
            <a:r>
              <a:rPr sz="45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4500" b="1" i="0" dirty="0" err="1">
                <a:solidFill>
                  <a:srgbClr val="CFE9C4"/>
                </a:solidFill>
                <a:latin typeface="Cormorant Garamond"/>
              </a:rPr>
              <a:t>милосердия</a:t>
            </a:r>
            <a:r>
              <a:rPr sz="4500" b="1" i="0" dirty="0">
                <a:solidFill>
                  <a:srgbClr val="CFE9C4"/>
                </a:solidFill>
                <a:latin typeface="Cormorant Garamond"/>
              </a:rPr>
              <a:t> к </a:t>
            </a:r>
            <a:r>
              <a:rPr sz="4500" b="1" i="0" dirty="0" err="1">
                <a:solidFill>
                  <a:srgbClr val="CFE9C4"/>
                </a:solidFill>
                <a:latin typeface="Cormorant Garamond"/>
              </a:rPr>
              <a:t>безопасности</a:t>
            </a:r>
            <a:endParaRPr sz="4500" dirty="0"/>
          </a:p>
        </p:txBody>
      </p:sp>
      <p:sp>
        <p:nvSpPr>
          <p:cNvPr id="4" name="TextBox 3"/>
          <p:cNvSpPr txBox="1"/>
          <p:nvPr/>
        </p:nvSpPr>
        <p:spPr>
          <a:xfrm>
            <a:off x="6273800" y="4988560"/>
            <a:ext cx="7543800" cy="1708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 smtClean="0">
                <a:solidFill>
                  <a:srgbClr val="D6DFD2"/>
                </a:solidFill>
                <a:latin typeface="Source Sans Pro"/>
              </a:rPr>
              <a:t>Составители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: </a:t>
            </a:r>
            <a:endParaRPr lang="en-US" sz="1750" b="0" i="0" dirty="0" smtClean="0">
              <a:solidFill>
                <a:srgbClr val="D6DFD2"/>
              </a:solidFill>
              <a:latin typeface="Source Sans Pro"/>
            </a:endParaRPr>
          </a:p>
          <a:p>
            <a:pPr algn="r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 smtClean="0">
                <a:solidFill>
                  <a:srgbClr val="D6DFD2"/>
                </a:solidFill>
                <a:latin typeface="Source Sans Pro"/>
              </a:rPr>
              <a:t>учителя-логопеды</a:t>
            </a:r>
            <a:r>
              <a:rPr sz="1750" b="0" i="0" dirty="0" smtClean="0">
                <a:solidFill>
                  <a:srgbClr val="D6DFD2"/>
                </a:solidFill>
                <a:latin typeface="Source Sans Pro"/>
              </a:rPr>
              <a:t> </a:t>
            </a:r>
            <a:endParaRPr lang="en-US" sz="1750" b="0" i="0" dirty="0" smtClean="0">
              <a:solidFill>
                <a:srgbClr val="D6DFD2"/>
              </a:solidFill>
              <a:latin typeface="Source Sans Pro"/>
            </a:endParaRPr>
          </a:p>
          <a:p>
            <a:pPr algn="r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 smtClean="0">
                <a:solidFill>
                  <a:srgbClr val="D6DFD2"/>
                </a:solidFill>
                <a:latin typeface="Source Sans Pro"/>
              </a:rPr>
              <a:t>Дмитриева</a:t>
            </a:r>
            <a:r>
              <a:rPr sz="1750" b="0" i="0" dirty="0" smtClean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К.А</a:t>
            </a:r>
            <a:r>
              <a:rPr sz="1750" b="0" i="0" dirty="0" smtClean="0">
                <a:solidFill>
                  <a:srgbClr val="D6DFD2"/>
                </a:solidFill>
                <a:latin typeface="Source Sans Pro"/>
              </a:rPr>
              <a:t>.</a:t>
            </a:r>
            <a:endParaRPr lang="en-US" sz="1750" b="0" i="0" dirty="0" smtClean="0">
              <a:solidFill>
                <a:srgbClr val="D6DFD2"/>
              </a:solidFill>
              <a:latin typeface="Source Sans Pro"/>
            </a:endParaRPr>
          </a:p>
          <a:p>
            <a:pPr algn="r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 smtClean="0">
                <a:solidFill>
                  <a:srgbClr val="D6DFD2"/>
                </a:solidFill>
                <a:latin typeface="Source Sans Pro"/>
              </a:rPr>
              <a:t>Боева</a:t>
            </a:r>
            <a:r>
              <a:rPr sz="1750" b="0" i="0" dirty="0" smtClean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С.А</a:t>
            </a:r>
            <a:r>
              <a:rPr sz="1750" b="0" i="0" dirty="0" smtClean="0">
                <a:solidFill>
                  <a:srgbClr val="D6DFD2"/>
                </a:solidFill>
                <a:latin typeface="Source Sans Pro"/>
              </a:rPr>
              <a:t>.</a:t>
            </a:r>
            <a:endParaRPr lang="en-US" sz="1750" b="0" i="0" dirty="0" smtClean="0">
              <a:solidFill>
                <a:srgbClr val="D6DFD2"/>
              </a:solidFill>
              <a:latin typeface="Source Sans Pro"/>
            </a:endParaRPr>
          </a:p>
          <a:p>
            <a:pPr algn="r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 smtClean="0">
                <a:solidFill>
                  <a:srgbClr val="D6DFD2"/>
                </a:solidFill>
                <a:latin typeface="Source Sans Pro"/>
              </a:rPr>
              <a:t>воспитатель</a:t>
            </a:r>
            <a:r>
              <a:rPr sz="1750" b="0" i="0" dirty="0" smtClean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Петровская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И.Г. </a:t>
            </a:r>
            <a:endParaRPr lang="en-US" sz="1750" b="0" i="0" dirty="0" smtClean="0">
              <a:solidFill>
                <a:srgbClr val="D6DFD2"/>
              </a:solidFill>
              <a:latin typeface="Source Sans Pro"/>
            </a:endParaRPr>
          </a:p>
          <a:p>
            <a:pPr algn="r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 smtClean="0">
                <a:solidFill>
                  <a:srgbClr val="D6DFD2"/>
                </a:solidFill>
                <a:latin typeface="Source Sans Pro"/>
              </a:rPr>
              <a:t>Руководитель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: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Чередова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Н.В. </a:t>
            </a:r>
            <a:endParaRPr lang="en-US" sz="1750" b="0" i="0" dirty="0" smtClean="0">
              <a:solidFill>
                <a:srgbClr val="D6DFD2"/>
              </a:solidFill>
              <a:latin typeface="Source Sans Pr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30440" y="530274"/>
            <a:ext cx="4541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D6DFD2"/>
                </a:solidFill>
                <a:latin typeface="Source Sans Pro"/>
              </a:rPr>
              <a:t>МБДОУ «Детский сад №27» г. Северск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45200" y="1360200"/>
            <a:ext cx="7543800" cy="550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Проект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реализуется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в МБДОУ «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Детский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сад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№27» г.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Северск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с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сентября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2025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по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май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2026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года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в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комбинированной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группе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№11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для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детей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5-7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лет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с ТНР (ОНР II-III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уровня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). </a:t>
            </a:r>
            <a:endParaRPr lang="en-US" sz="3200" b="0" i="0" dirty="0" smtClean="0">
              <a:solidFill>
                <a:srgbClr val="D6DFD2"/>
              </a:solidFill>
              <a:latin typeface="Source Sans Pro"/>
            </a:endParaRPr>
          </a:p>
          <a:p>
            <a:pPr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3200" b="0" i="0" dirty="0" err="1" smtClean="0">
                <a:solidFill>
                  <a:srgbClr val="D6DFD2"/>
                </a:solidFill>
                <a:latin typeface="Source Sans Pro"/>
              </a:rPr>
              <a:t>Проект</a:t>
            </a:r>
            <a:r>
              <a:rPr sz="3200" b="0" i="0" dirty="0" smtClean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объединяет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педагогов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медиков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родителей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для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формирования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осознанного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отношения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к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природе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как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условию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личной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3200" b="0" i="0" dirty="0" err="1">
                <a:solidFill>
                  <a:srgbClr val="D6DFD2"/>
                </a:solidFill>
                <a:latin typeface="Source Sans Pro"/>
              </a:rPr>
              <a:t>безопасности</a:t>
            </a:r>
            <a:r>
              <a:rPr sz="320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101925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" y="355600"/>
            <a:ext cx="8610600" cy="31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 i="0">
                <a:solidFill>
                  <a:srgbClr val="A7D090"/>
                </a:solidFill>
                <a:latin typeface="Source Sans Pro"/>
              </a:defRPr>
            </a:pPr>
            <a:r>
              <a:rPr sz="1500" b="1" i="0">
                <a:solidFill>
                  <a:srgbClr val="A7D090"/>
                </a:solidFill>
                <a:latin typeface="Source Sans Pro"/>
              </a:rPr>
              <a:t>Актуальность</a:t>
            </a:r>
            <a:endParaRPr sz="1500"/>
          </a:p>
        </p:txBody>
      </p:sp>
      <p:sp>
        <p:nvSpPr>
          <p:cNvPr id="3" name="TextBox 2"/>
          <p:cNvSpPr txBox="1"/>
          <p:nvPr/>
        </p:nvSpPr>
        <p:spPr>
          <a:xfrm>
            <a:off x="622300" y="673100"/>
            <a:ext cx="9410700" cy="838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>
                <a:solidFill>
                  <a:srgbClr val="CFE9C4"/>
                </a:solidFill>
                <a:latin typeface="Cormorant Garamond"/>
              </a:rPr>
              <a:t>Актуальность и проблематика</a:t>
            </a:r>
            <a:endParaRPr sz="4500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663700"/>
            <a:ext cx="4305300" cy="5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7700" y="1879600"/>
            <a:ext cx="4305300" cy="508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950" b="1" i="0">
                <a:solidFill>
                  <a:srgbClr val="A7D090"/>
                </a:solidFill>
                <a:latin typeface="Cormorant Garamond"/>
              </a:defRPr>
            </a:pPr>
            <a:r>
              <a:rPr sz="2950" b="1" i="0">
                <a:solidFill>
                  <a:srgbClr val="A7D090"/>
                </a:solidFill>
                <a:latin typeface="Cormorant Garamond"/>
              </a:rPr>
              <a:t>01</a:t>
            </a:r>
            <a:endParaRPr sz="2950"/>
          </a:p>
        </p:txBody>
      </p:sp>
      <p:sp>
        <p:nvSpPr>
          <p:cNvPr id="6" name="TextBox 5"/>
          <p:cNvSpPr txBox="1"/>
          <p:nvPr/>
        </p:nvSpPr>
        <p:spPr>
          <a:xfrm>
            <a:off x="647700" y="2425700"/>
            <a:ext cx="4305300" cy="31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 i="0">
                <a:solidFill>
                  <a:srgbClr val="A7D090"/>
                </a:solidFill>
                <a:latin typeface="Source Sans Pro"/>
              </a:defRPr>
            </a:pPr>
            <a:r>
              <a:rPr sz="1400" b="1" i="0">
                <a:solidFill>
                  <a:srgbClr val="A7D090"/>
                </a:solidFill>
                <a:latin typeface="Source Sans Pro"/>
              </a:rPr>
              <a:t>Глобальный характер</a:t>
            </a:r>
            <a:endParaRPr sz="1400"/>
          </a:p>
        </p:txBody>
      </p:sp>
      <p:sp>
        <p:nvSpPr>
          <p:cNvPr id="7" name="TextBox 6"/>
          <p:cNvSpPr txBox="1"/>
          <p:nvPr/>
        </p:nvSpPr>
        <p:spPr>
          <a:xfrm>
            <a:off x="647700" y="2768600"/>
            <a:ext cx="4305300" cy="53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50" b="1" i="0">
                <a:solidFill>
                  <a:srgbClr val="CFE9C4"/>
                </a:solidFill>
                <a:latin typeface="Cormorant Garamond"/>
              </a:defRPr>
            </a:pPr>
            <a:r>
              <a:rPr sz="2350" b="1" i="0">
                <a:solidFill>
                  <a:srgbClr val="CFE9C4"/>
                </a:solidFill>
                <a:latin typeface="Cormorant Garamond"/>
              </a:rPr>
              <a:t>Экологические угрозы</a:t>
            </a:r>
            <a:endParaRPr sz="2350"/>
          </a:p>
        </p:txBody>
      </p:sp>
      <p:sp>
        <p:nvSpPr>
          <p:cNvPr id="8" name="TextBox 7"/>
          <p:cNvSpPr txBox="1"/>
          <p:nvPr/>
        </p:nvSpPr>
        <p:spPr>
          <a:xfrm>
            <a:off x="647700" y="3482340"/>
            <a:ext cx="43053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Загрязнение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атмосферы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воды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почвы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приобрело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глобальный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характер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угрожая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здоровью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безопасности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человека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поэтому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локальные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акции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не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решают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проблему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900" y="1663700"/>
            <a:ext cx="4305300" cy="50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68900" y="1879600"/>
            <a:ext cx="4305300" cy="508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950" b="1" i="0">
                <a:solidFill>
                  <a:srgbClr val="A7D090"/>
                </a:solidFill>
                <a:latin typeface="Cormorant Garamond"/>
              </a:defRPr>
            </a:pPr>
            <a:r>
              <a:rPr sz="2950" b="1" i="0">
                <a:solidFill>
                  <a:srgbClr val="A7D090"/>
                </a:solidFill>
                <a:latin typeface="Cormorant Garamond"/>
              </a:rPr>
              <a:t>02</a:t>
            </a:r>
            <a:endParaRPr sz="2950"/>
          </a:p>
        </p:txBody>
      </p:sp>
      <p:sp>
        <p:nvSpPr>
          <p:cNvPr id="11" name="TextBox 10"/>
          <p:cNvSpPr txBox="1"/>
          <p:nvPr/>
        </p:nvSpPr>
        <p:spPr>
          <a:xfrm>
            <a:off x="5168900" y="2425700"/>
            <a:ext cx="4305300" cy="31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 i="0">
                <a:solidFill>
                  <a:srgbClr val="A7D090"/>
                </a:solidFill>
                <a:latin typeface="Source Sans Pro"/>
              </a:defRPr>
            </a:pPr>
            <a:r>
              <a:rPr sz="1400" b="1" i="0">
                <a:solidFill>
                  <a:srgbClr val="A7D090"/>
                </a:solidFill>
                <a:latin typeface="Source Sans Pro"/>
              </a:rPr>
              <a:t>Ключевой тезис</a:t>
            </a:r>
            <a:endParaRPr sz="1400"/>
          </a:p>
        </p:txBody>
      </p:sp>
      <p:sp>
        <p:nvSpPr>
          <p:cNvPr id="12" name="TextBox 11"/>
          <p:cNvSpPr txBox="1"/>
          <p:nvPr/>
        </p:nvSpPr>
        <p:spPr>
          <a:xfrm>
            <a:off x="5168900" y="2707640"/>
            <a:ext cx="4305300" cy="53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50" b="1" i="0">
                <a:solidFill>
                  <a:srgbClr val="CFE9C4"/>
                </a:solidFill>
                <a:latin typeface="Cormorant Garamond"/>
              </a:defRPr>
            </a:pPr>
            <a:r>
              <a:rPr sz="2350" b="1" i="0" dirty="0" err="1">
                <a:solidFill>
                  <a:srgbClr val="CFE9C4"/>
                </a:solidFill>
                <a:latin typeface="Cormorant Garamond"/>
              </a:rPr>
              <a:t>Недостаточность</a:t>
            </a:r>
            <a:r>
              <a:rPr sz="235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350" b="1" i="0" dirty="0" err="1">
                <a:solidFill>
                  <a:srgbClr val="CFE9C4"/>
                </a:solidFill>
                <a:latin typeface="Cormorant Garamond"/>
              </a:rPr>
              <a:t>милосердия</a:t>
            </a:r>
            <a:endParaRPr sz="2350" dirty="0"/>
          </a:p>
        </p:txBody>
      </p:sp>
      <p:sp>
        <p:nvSpPr>
          <p:cNvPr id="13" name="TextBox 12"/>
          <p:cNvSpPr txBox="1"/>
          <p:nvPr/>
        </p:nvSpPr>
        <p:spPr>
          <a:xfrm>
            <a:off x="5168900" y="3487420"/>
            <a:ext cx="43053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Простого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сочувствия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милосердия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к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природе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уже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недостаточно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необходима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осознанная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позиция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основанная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на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понимании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безопасности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400" y="1663700"/>
            <a:ext cx="4305300" cy="50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77400" y="1879600"/>
            <a:ext cx="4305300" cy="508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950" b="1" i="0">
                <a:solidFill>
                  <a:srgbClr val="A7D090"/>
                </a:solidFill>
                <a:latin typeface="Cormorant Garamond"/>
              </a:defRPr>
            </a:pPr>
            <a:r>
              <a:rPr sz="2950" b="1" i="0">
                <a:solidFill>
                  <a:srgbClr val="A7D090"/>
                </a:solidFill>
                <a:latin typeface="Cormorant Garamond"/>
              </a:rPr>
              <a:t>03</a:t>
            </a:r>
            <a:endParaRPr sz="2950"/>
          </a:p>
        </p:txBody>
      </p:sp>
      <p:sp>
        <p:nvSpPr>
          <p:cNvPr id="16" name="TextBox 15"/>
          <p:cNvSpPr txBox="1"/>
          <p:nvPr/>
        </p:nvSpPr>
        <p:spPr>
          <a:xfrm>
            <a:off x="9677400" y="2425700"/>
            <a:ext cx="4305300" cy="31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 i="0">
                <a:solidFill>
                  <a:srgbClr val="A7D090"/>
                </a:solidFill>
                <a:latin typeface="Source Sans Pro"/>
              </a:defRPr>
            </a:pPr>
            <a:r>
              <a:rPr sz="1400" b="1" i="0">
                <a:solidFill>
                  <a:srgbClr val="A7D090"/>
                </a:solidFill>
                <a:latin typeface="Source Sans Pro"/>
              </a:rPr>
              <a:t>Специфика группы</a:t>
            </a:r>
            <a:endParaRPr sz="1400"/>
          </a:p>
        </p:txBody>
      </p:sp>
      <p:sp>
        <p:nvSpPr>
          <p:cNvPr id="17" name="TextBox 16"/>
          <p:cNvSpPr txBox="1"/>
          <p:nvPr/>
        </p:nvSpPr>
        <p:spPr>
          <a:xfrm>
            <a:off x="9677400" y="2768600"/>
            <a:ext cx="4305300" cy="533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50" b="1" i="0">
                <a:solidFill>
                  <a:srgbClr val="CFE9C4"/>
                </a:solidFill>
                <a:latin typeface="Cormorant Garamond"/>
              </a:defRPr>
            </a:pPr>
            <a:r>
              <a:rPr sz="2350" b="1" i="0">
                <a:solidFill>
                  <a:srgbClr val="CFE9C4"/>
                </a:solidFill>
                <a:latin typeface="Cormorant Garamond"/>
              </a:rPr>
              <a:t>Дети с ТНР</a:t>
            </a:r>
            <a:endParaRPr sz="2350"/>
          </a:p>
        </p:txBody>
      </p:sp>
      <p:sp>
        <p:nvSpPr>
          <p:cNvPr id="18" name="TextBox 17"/>
          <p:cNvSpPr txBox="1"/>
          <p:nvPr/>
        </p:nvSpPr>
        <p:spPr>
          <a:xfrm>
            <a:off x="9677400" y="3482340"/>
            <a:ext cx="4305300" cy="15875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Дети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с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тяжёлыми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нарушениями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речи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требуют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комплексного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подхода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поэтому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интеграция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коррекционной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работы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экологического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воспитания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—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инновационное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решение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5245100"/>
            <a:ext cx="13335000" cy="250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900" y="774700"/>
            <a:ext cx="56515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 i="0">
                <a:solidFill>
                  <a:srgbClr val="A7D090"/>
                </a:solidFill>
                <a:latin typeface="Source Sans Pro"/>
              </a:defRPr>
            </a:pPr>
            <a:r>
              <a:rPr sz="1500" b="1" i="0">
                <a:solidFill>
                  <a:srgbClr val="A7D090"/>
                </a:solidFill>
                <a:latin typeface="Source Sans Pro"/>
              </a:rPr>
              <a:t>Целеполагание</a:t>
            </a:r>
            <a:endParaRPr sz="1500"/>
          </a:p>
        </p:txBody>
      </p:sp>
      <p:sp>
        <p:nvSpPr>
          <p:cNvPr id="3" name="TextBox 2"/>
          <p:cNvSpPr txBox="1"/>
          <p:nvPr/>
        </p:nvSpPr>
        <p:spPr>
          <a:xfrm>
            <a:off x="698500" y="1155700"/>
            <a:ext cx="6324600" cy="1562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>
                <a:solidFill>
                  <a:srgbClr val="CFE9C4"/>
                </a:solidFill>
                <a:latin typeface="Cormorant Garamond"/>
              </a:rPr>
              <a:t>Цель и задачи проекта</a:t>
            </a:r>
            <a:endParaRPr sz="4500"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0" y="0"/>
            <a:ext cx="7213600" cy="82296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71550" y="3124200"/>
            <a:ext cx="12700" cy="39243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3098800"/>
            <a:ext cx="177800" cy="17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31900" y="2959100"/>
            <a:ext cx="1346200" cy="431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550" b="1" i="0">
                <a:solidFill>
                  <a:srgbClr val="A7D090"/>
                </a:solidFill>
                <a:latin typeface="Cormorant Garamond"/>
              </a:defRPr>
            </a:pPr>
            <a:r>
              <a:rPr sz="2550" b="1" i="0">
                <a:solidFill>
                  <a:srgbClr val="A7D090"/>
                </a:solidFill>
                <a:latin typeface="Cormorant Garamond"/>
              </a:rPr>
              <a:t>2025</a:t>
            </a:r>
            <a:endParaRPr sz="2550"/>
          </a:p>
        </p:txBody>
      </p:sp>
      <p:sp>
        <p:nvSpPr>
          <p:cNvPr id="8" name="TextBox 7"/>
          <p:cNvSpPr txBox="1"/>
          <p:nvPr/>
        </p:nvSpPr>
        <p:spPr>
          <a:xfrm>
            <a:off x="2641600" y="2984500"/>
            <a:ext cx="4165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 i="0">
                <a:solidFill>
                  <a:srgbClr val="CFE9C4"/>
                </a:solidFill>
                <a:latin typeface="Cormorant Garamond"/>
              </a:defRPr>
            </a:pPr>
            <a:r>
              <a:rPr sz="1900" b="1" i="0">
                <a:solidFill>
                  <a:srgbClr val="CFE9C4"/>
                </a:solidFill>
                <a:latin typeface="Cormorant Garamond"/>
              </a:rPr>
              <a:t>Формирование понимания</a:t>
            </a:r>
            <a:endParaRPr sz="1900"/>
          </a:p>
        </p:txBody>
      </p:sp>
      <p:sp>
        <p:nvSpPr>
          <p:cNvPr id="9" name="TextBox 8"/>
          <p:cNvSpPr txBox="1"/>
          <p:nvPr/>
        </p:nvSpPr>
        <p:spPr>
          <a:xfrm>
            <a:off x="2641600" y="3365500"/>
            <a:ext cx="4165600" cy="838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Цель — формирование осознанного понимания связи чистоты среды и личной безопасности.</a:t>
            </a:r>
            <a:endParaRPr sz="175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4432300"/>
            <a:ext cx="177800" cy="177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31900" y="4452620"/>
            <a:ext cx="1346200" cy="431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550" b="1" i="0">
                <a:solidFill>
                  <a:srgbClr val="A7D090"/>
                </a:solidFill>
                <a:latin typeface="Cormorant Garamond"/>
              </a:defRPr>
            </a:pPr>
            <a:r>
              <a:rPr sz="2550" b="1" i="0" dirty="0">
                <a:solidFill>
                  <a:srgbClr val="A7D090"/>
                </a:solidFill>
                <a:latin typeface="Cormorant Garamond"/>
              </a:rPr>
              <a:t>2025</a:t>
            </a:r>
            <a:endParaRPr sz="2550" dirty="0"/>
          </a:p>
        </p:txBody>
      </p:sp>
      <p:sp>
        <p:nvSpPr>
          <p:cNvPr id="12" name="TextBox 11"/>
          <p:cNvSpPr txBox="1"/>
          <p:nvPr/>
        </p:nvSpPr>
        <p:spPr>
          <a:xfrm>
            <a:off x="2641600" y="4330700"/>
            <a:ext cx="4165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 i="0">
                <a:solidFill>
                  <a:srgbClr val="CFE9C4"/>
                </a:solidFill>
                <a:latin typeface="Cormorant Garamond"/>
              </a:defRPr>
            </a:pPr>
            <a:r>
              <a:rPr sz="1900" b="1" i="0">
                <a:solidFill>
                  <a:srgbClr val="CFE9C4"/>
                </a:solidFill>
                <a:latin typeface="Cormorant Garamond"/>
              </a:rPr>
              <a:t>Межпрофессиональное взаимодействие</a:t>
            </a:r>
            <a:endParaRPr sz="1900"/>
          </a:p>
        </p:txBody>
      </p:sp>
      <p:sp>
        <p:nvSpPr>
          <p:cNvPr id="13" name="TextBox 12"/>
          <p:cNvSpPr txBox="1"/>
          <p:nvPr/>
        </p:nvSpPr>
        <p:spPr>
          <a:xfrm>
            <a:off x="2641600" y="4871720"/>
            <a:ext cx="4165600" cy="838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Первая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задача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—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усиление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коррекционной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направленности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через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взаимодействие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педагогов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медиков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родителей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5778500"/>
            <a:ext cx="177800" cy="177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31900" y="5910580"/>
            <a:ext cx="1346200" cy="431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550" b="1" i="0">
                <a:solidFill>
                  <a:srgbClr val="A7D090"/>
                </a:solidFill>
                <a:latin typeface="Cormorant Garamond"/>
              </a:defRPr>
            </a:pPr>
            <a:r>
              <a:rPr sz="2550" b="1" i="0" dirty="0">
                <a:solidFill>
                  <a:srgbClr val="A7D090"/>
                </a:solidFill>
                <a:latin typeface="Cormorant Garamond"/>
              </a:rPr>
              <a:t>2026</a:t>
            </a:r>
            <a:endParaRPr sz="2550" dirty="0"/>
          </a:p>
        </p:txBody>
      </p:sp>
      <p:sp>
        <p:nvSpPr>
          <p:cNvPr id="16" name="TextBox 15"/>
          <p:cNvSpPr txBox="1"/>
          <p:nvPr/>
        </p:nvSpPr>
        <p:spPr>
          <a:xfrm>
            <a:off x="2641600" y="6037580"/>
            <a:ext cx="41656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 i="0">
                <a:solidFill>
                  <a:srgbClr val="CFE9C4"/>
                </a:solidFill>
                <a:latin typeface="Cormorant Garamond"/>
              </a:defRPr>
            </a:pPr>
            <a:r>
              <a:rPr sz="1900" b="1" i="0" dirty="0" err="1">
                <a:solidFill>
                  <a:srgbClr val="CFE9C4"/>
                </a:solidFill>
                <a:latin typeface="Cormorant Garamond"/>
              </a:rPr>
              <a:t>Коррекционно-развивающая</a:t>
            </a:r>
            <a:r>
              <a:rPr sz="19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1900" b="1" i="0" dirty="0" err="1">
                <a:solidFill>
                  <a:srgbClr val="CFE9C4"/>
                </a:solidFill>
                <a:latin typeface="Cormorant Garamond"/>
              </a:rPr>
              <a:t>среда</a:t>
            </a:r>
            <a:endParaRPr sz="1900" dirty="0"/>
          </a:p>
        </p:txBody>
      </p:sp>
      <p:sp>
        <p:nvSpPr>
          <p:cNvPr id="17" name="TextBox 16"/>
          <p:cNvSpPr txBox="1"/>
          <p:nvPr/>
        </p:nvSpPr>
        <p:spPr>
          <a:xfrm>
            <a:off x="2641600" y="6629400"/>
            <a:ext cx="4165600" cy="838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Вторая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задача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—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организация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коррекционно-развивающей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среды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для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изучения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правил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безопасного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поведения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в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природе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30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3556000"/>
            <a:ext cx="1270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>
                <a:solidFill>
                  <a:srgbClr val="CFE9C4"/>
                </a:solidFill>
                <a:latin typeface="Cormorant Garamond"/>
              </a:rPr>
              <a:t>Участники и их роли</a:t>
            </a:r>
            <a:endParaRPr sz="4500"/>
          </a:p>
        </p:txBody>
      </p:sp>
      <p:sp>
        <p:nvSpPr>
          <p:cNvPr id="4" name="Rounded Rectangle 3"/>
          <p:cNvSpPr/>
          <p:nvPr/>
        </p:nvSpPr>
        <p:spPr>
          <a:xfrm>
            <a:off x="1073150" y="4508500"/>
            <a:ext cx="12700" cy="33020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4762500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000" y="45085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1</a:t>
            </a:r>
            <a:endParaRPr sz="2400"/>
          </a:p>
        </p:txBody>
      </p:sp>
      <p:sp>
        <p:nvSpPr>
          <p:cNvPr id="7" name="Rounded Rectangle 6"/>
          <p:cNvSpPr/>
          <p:nvPr/>
        </p:nvSpPr>
        <p:spPr>
          <a:xfrm>
            <a:off x="1270000" y="49466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5969000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9000" y="5702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2</a:t>
            </a:r>
            <a:endParaRPr sz="2400"/>
          </a:p>
        </p:txBody>
      </p:sp>
      <p:sp>
        <p:nvSpPr>
          <p:cNvPr id="10" name="Rounded Rectangle 9"/>
          <p:cNvSpPr/>
          <p:nvPr/>
        </p:nvSpPr>
        <p:spPr>
          <a:xfrm>
            <a:off x="1270000" y="615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7239000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9000" y="6972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3</a:t>
            </a:r>
            <a:endParaRPr sz="2400"/>
          </a:p>
        </p:txBody>
      </p:sp>
      <p:sp>
        <p:nvSpPr>
          <p:cNvPr id="13" name="Rounded Rectangle 12"/>
          <p:cNvSpPr/>
          <p:nvPr/>
        </p:nvSpPr>
        <p:spPr>
          <a:xfrm>
            <a:off x="1270000" y="7423150"/>
            <a:ext cx="3175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905000" y="450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Педагоги</a:t>
            </a:r>
            <a:endParaRPr sz="2150"/>
          </a:p>
        </p:txBody>
      </p:sp>
      <p:sp>
        <p:nvSpPr>
          <p:cNvPr id="15" name="TextBox 14"/>
          <p:cNvSpPr txBox="1"/>
          <p:nvPr/>
        </p:nvSpPr>
        <p:spPr>
          <a:xfrm>
            <a:off x="1905000" y="488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Логопед обеспечивает коррекцию речевых отклонений, воспитатели закрепляют экологические знания через беседы и наблюдения.</a:t>
            </a:r>
            <a:endParaRPr sz="1750"/>
          </a:p>
        </p:txBody>
      </p:sp>
      <p:sp>
        <p:nvSpPr>
          <p:cNvPr id="16" name="TextBox 15"/>
          <p:cNvSpPr txBox="1"/>
          <p:nvPr/>
        </p:nvSpPr>
        <p:spPr>
          <a:xfrm>
            <a:off x="1905000" y="577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Специалисты</a:t>
            </a:r>
            <a:endParaRPr sz="2150"/>
          </a:p>
        </p:txBody>
      </p:sp>
      <p:sp>
        <p:nvSpPr>
          <p:cNvPr id="17" name="TextBox 16"/>
          <p:cNvSpPr txBox="1"/>
          <p:nvPr/>
        </p:nvSpPr>
        <p:spPr>
          <a:xfrm>
            <a:off x="1905000" y="6159500"/>
            <a:ext cx="12700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Педагог-психолог развивает ВПФ и снимает тревожность, музыкальный руководитель формирует речевой слух, инструктор по ФК укрепляет моторику.</a:t>
            </a:r>
            <a:endParaRPr sz="1750"/>
          </a:p>
        </p:txBody>
      </p:sp>
      <p:sp>
        <p:nvSpPr>
          <p:cNvPr id="18" name="TextBox 17"/>
          <p:cNvSpPr txBox="1"/>
          <p:nvPr/>
        </p:nvSpPr>
        <p:spPr>
          <a:xfrm>
            <a:off x="1905000" y="7048500"/>
            <a:ext cx="12700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Медики и родители</a:t>
            </a:r>
            <a:endParaRPr sz="2150"/>
          </a:p>
        </p:txBody>
      </p:sp>
      <p:sp>
        <p:nvSpPr>
          <p:cNvPr id="19" name="TextBox 18"/>
          <p:cNvSpPr txBox="1"/>
          <p:nvPr/>
        </p:nvSpPr>
        <p:spPr>
          <a:xfrm>
            <a:off x="1905000" y="7429500"/>
            <a:ext cx="12700000" cy="800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Медики ведут мониторинг здоровья и профилактику, зам. зав. по ВМР координирует методическую поддержку, родители включаются в процесс.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13106400" cy="635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>
                <a:solidFill>
                  <a:srgbClr val="CFE9C4"/>
                </a:solidFill>
                <a:latin typeface="Cormorant Garamond"/>
              </a:rPr>
              <a:t>Этапы реализации и мероприятия</a:t>
            </a:r>
            <a:endParaRPr sz="4500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0" y="2082800"/>
            <a:ext cx="4064000" cy="4064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1841500"/>
            <a:ext cx="355600" cy="35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9000" y="2286000"/>
            <a:ext cx="4445000" cy="76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Подготовительный этап</a:t>
            </a:r>
            <a:endParaRPr sz="2150"/>
          </a:p>
        </p:txBody>
      </p:sp>
      <p:sp>
        <p:nvSpPr>
          <p:cNvPr id="6" name="Rounded Rectangle 5"/>
          <p:cNvSpPr/>
          <p:nvPr/>
        </p:nvSpPr>
        <p:spPr>
          <a:xfrm>
            <a:off x="889000" y="2784475"/>
            <a:ext cx="609600" cy="19050"/>
          </a:xfrm>
          <a:prstGeom prst="roundRect">
            <a:avLst>
              <a:gd name="adj" fmla="val 50000"/>
            </a:avLst>
          </a:prstGeom>
          <a:solidFill>
            <a:srgbClr val="A7D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9000" y="2946400"/>
            <a:ext cx="3683000" cy="1435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Сентябрь 2025: составление единого маршрута работы и согласование действий специалистов.</a:t>
            </a:r>
            <a:endParaRPr sz="175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3800" y="1841500"/>
            <a:ext cx="355600" cy="35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83800" y="2286000"/>
            <a:ext cx="4445000" cy="76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Реализационный этап</a:t>
            </a:r>
            <a:endParaRPr sz="2150"/>
          </a:p>
        </p:txBody>
      </p:sp>
      <p:sp>
        <p:nvSpPr>
          <p:cNvPr id="10" name="Rounded Rectangle 9"/>
          <p:cNvSpPr/>
          <p:nvPr/>
        </p:nvSpPr>
        <p:spPr>
          <a:xfrm>
            <a:off x="10083800" y="2784475"/>
            <a:ext cx="609600" cy="19050"/>
          </a:xfrm>
          <a:prstGeom prst="roundRect">
            <a:avLst>
              <a:gd name="adj" fmla="val 50000"/>
            </a:avLst>
          </a:prstGeom>
          <a:solidFill>
            <a:srgbClr val="A7D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83800" y="2946400"/>
            <a:ext cx="3683000" cy="1435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Октябрь 2025 — апрель 2026: экологические уголки, кружок «Юные экологи», проект «Путешествие Капельки», конкурсы чтецов.</a:t>
            </a:r>
            <a:endParaRPr sz="175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0" y="4927600"/>
            <a:ext cx="355600" cy="355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89000" y="5372100"/>
            <a:ext cx="4445000" cy="76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Творческие мероприятия</a:t>
            </a:r>
            <a:endParaRPr sz="2150"/>
          </a:p>
        </p:txBody>
      </p:sp>
      <p:sp>
        <p:nvSpPr>
          <p:cNvPr id="14" name="Rounded Rectangle 13"/>
          <p:cNvSpPr/>
          <p:nvPr/>
        </p:nvSpPr>
        <p:spPr>
          <a:xfrm>
            <a:off x="889000" y="5870575"/>
            <a:ext cx="609600" cy="19050"/>
          </a:xfrm>
          <a:prstGeom prst="roundRect">
            <a:avLst>
              <a:gd name="adj" fmla="val 50000"/>
            </a:avLst>
          </a:prstGeom>
          <a:solidFill>
            <a:srgbClr val="A7D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9000" y="6032500"/>
            <a:ext cx="3683000" cy="1435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Конкурсы рисунков с родителями, спектакль «Под грибом», занятие «Эколята – защитники природы», логоритмика и дыхательная гимнастика.</a:t>
            </a:r>
            <a:endParaRPr sz="1750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3800" y="4927600"/>
            <a:ext cx="355600" cy="355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83800" y="5372100"/>
            <a:ext cx="4445000" cy="76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Итоговый этап</a:t>
            </a:r>
            <a:endParaRPr sz="2150"/>
          </a:p>
        </p:txBody>
      </p:sp>
      <p:sp>
        <p:nvSpPr>
          <p:cNvPr id="18" name="Rounded Rectangle 17"/>
          <p:cNvSpPr/>
          <p:nvPr/>
        </p:nvSpPr>
        <p:spPr>
          <a:xfrm>
            <a:off x="10083800" y="5870575"/>
            <a:ext cx="609600" cy="19050"/>
          </a:xfrm>
          <a:prstGeom prst="roundRect">
            <a:avLst>
              <a:gd name="adj" fmla="val 50000"/>
            </a:avLst>
          </a:prstGeom>
          <a:solidFill>
            <a:srgbClr val="A7D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083800" y="6032500"/>
            <a:ext cx="3683000" cy="14351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Май 2026: экоквест «Весенний переполох», диагностика результатов и презентация на педсовете.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0000" y="1714500"/>
            <a:ext cx="76200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>
                <a:solidFill>
                  <a:srgbClr val="CFE9C4"/>
                </a:solidFill>
                <a:latin typeface="Cormorant Garamond"/>
              </a:rPr>
              <a:t>Принципы и результаты</a:t>
            </a:r>
            <a:endParaRPr sz="4500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3175000"/>
            <a:ext cx="381000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0000" y="29210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1</a:t>
            </a:r>
            <a:endParaRPr sz="240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4445000"/>
            <a:ext cx="381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50000" y="4178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2</a:t>
            </a:r>
            <a:endParaRPr sz="24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5715000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50000" y="54483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3</a:t>
            </a:r>
            <a:endParaRPr sz="2400"/>
          </a:p>
        </p:txBody>
      </p:sp>
      <p:sp>
        <p:nvSpPr>
          <p:cNvPr id="10" name="TextBox 9"/>
          <p:cNvSpPr txBox="1"/>
          <p:nvPr/>
        </p:nvSpPr>
        <p:spPr>
          <a:xfrm>
            <a:off x="6985000" y="298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Принципы проекта</a:t>
            </a:r>
            <a:endParaRPr sz="2150"/>
          </a:p>
        </p:txBody>
      </p:sp>
      <p:sp>
        <p:nvSpPr>
          <p:cNvPr id="11" name="TextBox 10"/>
          <p:cNvSpPr txBox="1"/>
          <p:nvPr/>
        </p:nvSpPr>
        <p:spPr>
          <a:xfrm>
            <a:off x="6985000" y="336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Гуманность, сознательность, безопасность жизнедеятельности, системность, интеграция, культуросообразность, практическая деятельность и рефлексия.</a:t>
            </a:r>
            <a:endParaRPr sz="1750"/>
          </a:p>
        </p:txBody>
      </p:sp>
      <p:sp>
        <p:nvSpPr>
          <p:cNvPr id="12" name="TextBox 11"/>
          <p:cNvSpPr txBox="1"/>
          <p:nvPr/>
        </p:nvSpPr>
        <p:spPr>
          <a:xfrm>
            <a:off x="6985000" y="425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Связь с безопасностью</a:t>
            </a:r>
            <a:endParaRPr sz="2150"/>
          </a:p>
        </p:txBody>
      </p:sp>
      <p:sp>
        <p:nvSpPr>
          <p:cNvPr id="13" name="TextBox 12"/>
          <p:cNvSpPr txBox="1"/>
          <p:nvPr/>
        </p:nvSpPr>
        <p:spPr>
          <a:xfrm>
            <a:off x="6985000" y="463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Принцип безопасности жизнедеятельности связывает заботу о природе с охраной здоровья ребёнка, переводя милосердие в ответственность.</a:t>
            </a:r>
            <a:endParaRPr sz="1750"/>
          </a:p>
        </p:txBody>
      </p:sp>
      <p:sp>
        <p:nvSpPr>
          <p:cNvPr id="14" name="TextBox 13"/>
          <p:cNvSpPr txBox="1"/>
          <p:nvPr/>
        </p:nvSpPr>
        <p:spPr>
          <a:xfrm>
            <a:off x="6985000" y="5524500"/>
            <a:ext cx="69850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Ожидаемые результаты</a:t>
            </a:r>
            <a:endParaRPr sz="2150"/>
          </a:p>
        </p:txBody>
      </p:sp>
      <p:sp>
        <p:nvSpPr>
          <p:cNvPr id="15" name="TextBox 14"/>
          <p:cNvSpPr txBox="1"/>
          <p:nvPr/>
        </p:nvSpPr>
        <p:spPr>
          <a:xfrm>
            <a:off x="6985000" y="5905500"/>
            <a:ext cx="6985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Развитие экологического мышления, осознание связи экологии и личной безопасности, повышение эффективности коррекционной работы.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79500"/>
            <a:ext cx="12700000" cy="21209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>
                <a:solidFill>
                  <a:srgbClr val="CFE9C4"/>
                </a:solidFill>
                <a:latin typeface="Cormorant Garamond"/>
              </a:rPr>
              <a:t>Роль семьи и работа с родителями</a:t>
            </a:r>
            <a:endParaRPr sz="4500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49500"/>
            <a:ext cx="2540000" cy="1270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492500" y="3613150"/>
            <a:ext cx="101600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16000" y="25146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1</a:t>
            </a:r>
            <a:endParaRPr sz="2400"/>
          </a:p>
        </p:txBody>
      </p:sp>
      <p:sp>
        <p:nvSpPr>
          <p:cNvPr id="6" name="TextBox 5"/>
          <p:cNvSpPr txBox="1"/>
          <p:nvPr/>
        </p:nvSpPr>
        <p:spPr>
          <a:xfrm>
            <a:off x="3556000" y="25146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Семья и экокультура</a:t>
            </a:r>
            <a:endParaRPr sz="2150"/>
          </a:p>
        </p:txBody>
      </p:sp>
      <p:sp>
        <p:nvSpPr>
          <p:cNvPr id="7" name="TextBox 6"/>
          <p:cNvSpPr txBox="1"/>
          <p:nvPr/>
        </p:nvSpPr>
        <p:spPr>
          <a:xfrm>
            <a:off x="3556000" y="2984500"/>
            <a:ext cx="990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Семья — естественное пространство развития ребёнка, где закладываются основы экологической культуры через личный пример.</a:t>
            </a:r>
            <a:endParaRPr sz="175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46500"/>
            <a:ext cx="4445000" cy="1524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97500" y="5264150"/>
            <a:ext cx="82550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16000" y="40386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2</a:t>
            </a:r>
            <a:endParaRPr sz="2400"/>
          </a:p>
        </p:txBody>
      </p:sp>
      <p:sp>
        <p:nvSpPr>
          <p:cNvPr id="11" name="TextBox 10"/>
          <p:cNvSpPr txBox="1"/>
          <p:nvPr/>
        </p:nvSpPr>
        <p:spPr>
          <a:xfrm>
            <a:off x="5461000" y="3987800"/>
            <a:ext cx="75438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Совместные мероприятия</a:t>
            </a:r>
            <a:endParaRPr sz="2150"/>
          </a:p>
        </p:txBody>
      </p:sp>
      <p:sp>
        <p:nvSpPr>
          <p:cNvPr id="12" name="TextBox 11"/>
          <p:cNvSpPr txBox="1"/>
          <p:nvPr/>
        </p:nvSpPr>
        <p:spPr>
          <a:xfrm>
            <a:off x="5461000" y="4381500"/>
            <a:ext cx="8001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Ежемесячные посиделки «Зачем беречь природу?» и «Путешествие Капельки» формируют понимание связи чистоты среды и безопасности.</a:t>
            </a:r>
            <a:endParaRPr sz="175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397500"/>
            <a:ext cx="6350000" cy="177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16000" y="5816600"/>
            <a:ext cx="381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endParaRPr/>
          </a:p>
          <a:p>
            <a:pPr algn="ctr">
              <a:defRPr sz="2400">
                <a:solidFill>
                  <a:srgbClr val="A7D090"/>
                </a:solidFill>
                <a:latin typeface="Cormorant Garamond"/>
              </a:defRPr>
            </a:pPr>
            <a:r>
              <a:rPr sz="2400">
                <a:solidFill>
                  <a:srgbClr val="A7D090"/>
                </a:solidFill>
                <a:latin typeface="Cormorant Garamond"/>
              </a:rPr>
              <a:t>3</a:t>
            </a:r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7366000" y="5765800"/>
            <a:ext cx="7264400" cy="127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 i="0">
                <a:solidFill>
                  <a:srgbClr val="CFE9C4"/>
                </a:solidFill>
                <a:latin typeface="Cormorant Garamond"/>
              </a:defRPr>
            </a:pPr>
            <a:r>
              <a:rPr sz="2150" b="1" i="0">
                <a:solidFill>
                  <a:srgbClr val="CFE9C4"/>
                </a:solidFill>
                <a:latin typeface="Cormorant Garamond"/>
              </a:rPr>
              <a:t>Заучивание стихов</a:t>
            </a:r>
            <a:endParaRPr sz="2150"/>
          </a:p>
        </p:txBody>
      </p:sp>
      <p:sp>
        <p:nvSpPr>
          <p:cNvPr id="16" name="TextBox 15"/>
          <p:cNvSpPr txBox="1"/>
          <p:nvPr/>
        </p:nvSpPr>
        <p:spPr>
          <a:xfrm>
            <a:off x="7366000" y="6159500"/>
            <a:ext cx="609600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Консультация «Зачем детям нужно учить стихи?» обосновывает важность заучивания для детей с ТНР: память, фонематический слух, словарный запас.</a:t>
            </a:r>
            <a:endParaRPr sz="175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35600" cy="822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24600" y="698500"/>
            <a:ext cx="69977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 i="0">
                <a:solidFill>
                  <a:srgbClr val="A7D090"/>
                </a:solidFill>
                <a:latin typeface="Source Sans Pro"/>
              </a:defRPr>
            </a:pPr>
            <a:r>
              <a:rPr sz="1500" b="1" i="0">
                <a:solidFill>
                  <a:srgbClr val="A7D090"/>
                </a:solidFill>
                <a:latin typeface="Source Sans Pro"/>
              </a:rPr>
              <a:t>Сотрудничество</a:t>
            </a:r>
            <a:endParaRPr sz="1500"/>
          </a:p>
        </p:txBody>
      </p:sp>
      <p:sp>
        <p:nvSpPr>
          <p:cNvPr id="4" name="TextBox 3"/>
          <p:cNvSpPr txBox="1"/>
          <p:nvPr/>
        </p:nvSpPr>
        <p:spPr>
          <a:xfrm>
            <a:off x="6299200" y="1079500"/>
            <a:ext cx="7531100" cy="863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sz="4500" b="1" i="0">
                <a:solidFill>
                  <a:srgbClr val="CFE9C4"/>
                </a:solidFill>
                <a:latin typeface="Cormorant Garamond"/>
              </a:rPr>
              <a:t>Совместные усилия</a:t>
            </a:r>
            <a:endParaRPr sz="4500"/>
          </a:p>
        </p:txBody>
      </p:sp>
      <p:sp>
        <p:nvSpPr>
          <p:cNvPr id="5" name="Rounded Rectangle 4"/>
          <p:cNvSpPr/>
          <p:nvPr/>
        </p:nvSpPr>
        <p:spPr>
          <a:xfrm>
            <a:off x="6324600" y="2317750"/>
            <a:ext cx="74549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0300" y="2501900"/>
            <a:ext cx="965200" cy="533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50" b="1" i="0">
                <a:solidFill>
                  <a:srgbClr val="A7D090"/>
                </a:solidFill>
                <a:latin typeface="Cormorant Garamond"/>
              </a:defRPr>
            </a:pPr>
            <a:r>
              <a:rPr sz="2950" b="1" i="0">
                <a:solidFill>
                  <a:srgbClr val="A7D090"/>
                </a:solidFill>
                <a:latin typeface="Cormorant Garamond"/>
              </a:rPr>
              <a:t>01</a:t>
            </a:r>
            <a:endParaRPr sz="2950"/>
          </a:p>
        </p:txBody>
      </p:sp>
      <p:sp>
        <p:nvSpPr>
          <p:cNvPr id="7" name="TextBox 6"/>
          <p:cNvSpPr txBox="1"/>
          <p:nvPr/>
        </p:nvSpPr>
        <p:spPr>
          <a:xfrm>
            <a:off x="7175500" y="2293620"/>
            <a:ext cx="65913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 i="0">
                <a:solidFill>
                  <a:srgbClr val="CFE9C4"/>
                </a:solidFill>
                <a:latin typeface="Cormorant Garamond"/>
              </a:defRPr>
            </a:pP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Единое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пространство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экокультуры</a:t>
            </a:r>
            <a:endParaRPr sz="2100" dirty="0"/>
          </a:p>
        </p:txBody>
      </p:sp>
      <p:sp>
        <p:nvSpPr>
          <p:cNvPr id="8" name="TextBox 7"/>
          <p:cNvSpPr txBox="1"/>
          <p:nvPr/>
        </p:nvSpPr>
        <p:spPr>
          <a:xfrm>
            <a:off x="7239000" y="2675890"/>
            <a:ext cx="6591300" cy="7747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Совместные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усилия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педагогов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медиков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родителей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формируют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единое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пространство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экологической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культуры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где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милосердие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становится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необходимостью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  <p:sp>
        <p:nvSpPr>
          <p:cNvPr id="9" name="Rounded Rectangle 8"/>
          <p:cNvSpPr/>
          <p:nvPr/>
        </p:nvSpPr>
        <p:spPr>
          <a:xfrm>
            <a:off x="6324600" y="3625850"/>
            <a:ext cx="74549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0300" y="3822700"/>
            <a:ext cx="965200" cy="533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50" b="1" i="0">
                <a:solidFill>
                  <a:srgbClr val="A7D090"/>
                </a:solidFill>
                <a:latin typeface="Cormorant Garamond"/>
              </a:defRPr>
            </a:pPr>
            <a:r>
              <a:rPr sz="2950" b="1" i="0">
                <a:solidFill>
                  <a:srgbClr val="A7D090"/>
                </a:solidFill>
                <a:latin typeface="Cormorant Garamond"/>
              </a:rPr>
              <a:t>02</a:t>
            </a:r>
            <a:endParaRPr sz="2950"/>
          </a:p>
        </p:txBody>
      </p:sp>
      <p:sp>
        <p:nvSpPr>
          <p:cNvPr id="11" name="TextBox 10"/>
          <p:cNvSpPr txBox="1"/>
          <p:nvPr/>
        </p:nvSpPr>
        <p:spPr>
          <a:xfrm>
            <a:off x="7175500" y="3848100"/>
            <a:ext cx="65913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 i="0">
                <a:solidFill>
                  <a:srgbClr val="CFE9C4"/>
                </a:solidFill>
                <a:latin typeface="Cormorant Garamond"/>
              </a:defRPr>
            </a:pPr>
            <a:r>
              <a:rPr sz="2100" b="1" i="0">
                <a:solidFill>
                  <a:srgbClr val="CFE9C4"/>
                </a:solidFill>
                <a:latin typeface="Cormorant Garamond"/>
              </a:rPr>
              <a:t>Семейные экологические квесты</a:t>
            </a:r>
            <a:endParaRPr sz="2100"/>
          </a:p>
        </p:txBody>
      </p:sp>
      <p:sp>
        <p:nvSpPr>
          <p:cNvPr id="12" name="TextBox 11"/>
          <p:cNvSpPr txBox="1"/>
          <p:nvPr/>
        </p:nvSpPr>
        <p:spPr>
          <a:xfrm>
            <a:off x="7175500" y="4216400"/>
            <a:ext cx="6591300" cy="7747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>
                <a:solidFill>
                  <a:srgbClr val="D6DFD2"/>
                </a:solidFill>
                <a:latin typeface="Source Sans Pro"/>
              </a:rPr>
              <a:t>Пример: семейные экологические квесты, где родители с детьми сортируют отходы, а педагоги и медики объясняют снижение риска заболеваний.</a:t>
            </a:r>
            <a:endParaRPr sz="1750"/>
          </a:p>
        </p:txBody>
      </p:sp>
      <p:sp>
        <p:nvSpPr>
          <p:cNvPr id="13" name="Rounded Rectangle 12"/>
          <p:cNvSpPr/>
          <p:nvPr/>
        </p:nvSpPr>
        <p:spPr>
          <a:xfrm>
            <a:off x="6324600" y="4946650"/>
            <a:ext cx="74549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0300" y="5130800"/>
            <a:ext cx="965200" cy="533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50" b="1" i="0">
                <a:solidFill>
                  <a:srgbClr val="A7D090"/>
                </a:solidFill>
                <a:latin typeface="Cormorant Garamond"/>
              </a:defRPr>
            </a:pPr>
            <a:r>
              <a:rPr sz="2950" b="1" i="0">
                <a:solidFill>
                  <a:srgbClr val="A7D090"/>
                </a:solidFill>
                <a:latin typeface="Cormorant Garamond"/>
              </a:rPr>
              <a:t>03</a:t>
            </a:r>
            <a:endParaRPr sz="2950"/>
          </a:p>
        </p:txBody>
      </p:sp>
      <p:sp>
        <p:nvSpPr>
          <p:cNvPr id="15" name="TextBox 14"/>
          <p:cNvSpPr txBox="1"/>
          <p:nvPr/>
        </p:nvSpPr>
        <p:spPr>
          <a:xfrm>
            <a:off x="7175500" y="5130800"/>
            <a:ext cx="65913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 i="0">
                <a:solidFill>
                  <a:srgbClr val="CFE9C4"/>
                </a:solidFill>
                <a:latin typeface="Cormorant Garamond"/>
              </a:defRPr>
            </a:pP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Укрепление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межпрофессиональных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связей</a:t>
            </a:r>
            <a:endParaRPr sz="2100" dirty="0"/>
          </a:p>
        </p:txBody>
      </p:sp>
      <p:sp>
        <p:nvSpPr>
          <p:cNvPr id="16" name="TextBox 15"/>
          <p:cNvSpPr txBox="1"/>
          <p:nvPr/>
        </p:nvSpPr>
        <p:spPr>
          <a:xfrm>
            <a:off x="7175500" y="5492750"/>
            <a:ext cx="6591300" cy="7747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Результат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: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укрепление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межпрофессиональных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связей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рост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доверия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ведь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общее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благо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—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чистая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среда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здоровье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безопасность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  <p:sp>
        <p:nvSpPr>
          <p:cNvPr id="17" name="Rounded Rectangle 16"/>
          <p:cNvSpPr/>
          <p:nvPr/>
        </p:nvSpPr>
        <p:spPr>
          <a:xfrm>
            <a:off x="6324600" y="6267450"/>
            <a:ext cx="7454900" cy="12700"/>
          </a:xfrm>
          <a:prstGeom prst="roundRect">
            <a:avLst>
              <a:gd name="adj" fmla="val 50000"/>
            </a:avLst>
          </a:prstGeom>
          <a:solidFill>
            <a:srgbClr val="2E4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10300" y="6451600"/>
            <a:ext cx="965200" cy="533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50" b="1" i="0">
                <a:solidFill>
                  <a:srgbClr val="A7D090"/>
                </a:solidFill>
                <a:latin typeface="Cormorant Garamond"/>
              </a:defRPr>
            </a:pPr>
            <a:r>
              <a:rPr sz="2950" b="1" i="0">
                <a:solidFill>
                  <a:srgbClr val="A7D090"/>
                </a:solidFill>
                <a:latin typeface="Cormorant Garamond"/>
              </a:rPr>
              <a:t>04</a:t>
            </a:r>
            <a:endParaRPr sz="2950"/>
          </a:p>
        </p:txBody>
      </p:sp>
      <p:sp>
        <p:nvSpPr>
          <p:cNvPr id="19" name="TextBox 18"/>
          <p:cNvSpPr txBox="1"/>
          <p:nvPr/>
        </p:nvSpPr>
        <p:spPr>
          <a:xfrm>
            <a:off x="7175500" y="6451600"/>
            <a:ext cx="6591300" cy="381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 i="0">
                <a:solidFill>
                  <a:srgbClr val="CFE9C4"/>
                </a:solidFill>
                <a:latin typeface="Cormorant Garamond"/>
              </a:defRPr>
            </a:pP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Общее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благо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для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всех</a:t>
            </a:r>
            <a:r>
              <a:rPr sz="2100" b="1" i="0" dirty="0">
                <a:solidFill>
                  <a:srgbClr val="CFE9C4"/>
                </a:solidFill>
                <a:latin typeface="Cormorant Garamond"/>
              </a:rPr>
              <a:t> </a:t>
            </a:r>
            <a:r>
              <a:rPr sz="2100" b="1" i="0" dirty="0" err="1">
                <a:solidFill>
                  <a:srgbClr val="CFE9C4"/>
                </a:solidFill>
                <a:latin typeface="Cormorant Garamond"/>
              </a:rPr>
              <a:t>поколений</a:t>
            </a:r>
            <a:endParaRPr sz="2100" dirty="0"/>
          </a:p>
        </p:txBody>
      </p:sp>
      <p:sp>
        <p:nvSpPr>
          <p:cNvPr id="20" name="TextBox 19"/>
          <p:cNvSpPr txBox="1"/>
          <p:nvPr/>
        </p:nvSpPr>
        <p:spPr>
          <a:xfrm>
            <a:off x="7175500" y="6858000"/>
            <a:ext cx="6591300" cy="7747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50" b="0" i="0">
                <a:solidFill>
                  <a:srgbClr val="D6DFD2"/>
                </a:solidFill>
                <a:latin typeface="Source Sans Pro"/>
              </a:defRPr>
            </a:pP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Чистая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среда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здоровье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всех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поколений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достигаются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только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при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постоянном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взаимодействии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педагогов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,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медиков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 и </a:t>
            </a:r>
            <a:r>
              <a:rPr sz="1750" b="0" i="0" dirty="0" err="1">
                <a:solidFill>
                  <a:srgbClr val="D6DFD2"/>
                </a:solidFill>
                <a:latin typeface="Source Sans Pro"/>
              </a:rPr>
              <a:t>родителей</a:t>
            </a:r>
            <a:r>
              <a:rPr sz="1750" b="0" i="0" dirty="0">
                <a:solidFill>
                  <a:srgbClr val="D6DFD2"/>
                </a:solidFill>
                <a:latin typeface="Source Sans Pro"/>
              </a:rPr>
              <a:t>.</a:t>
            </a:r>
            <a:endParaRPr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9100" y="584200"/>
            <a:ext cx="12689299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dirty="0" smtClean="0">
                <a:solidFill>
                  <a:srgbClr val="CFE9C4"/>
                </a:solidFill>
                <a:latin typeface="Cormorant Garamond"/>
              </a:rPr>
              <a:t>Экологические уголки</a:t>
            </a:r>
            <a:endParaRPr sz="45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055" y="1369030"/>
            <a:ext cx="4118610" cy="227787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497" y="2018388"/>
            <a:ext cx="2808743" cy="498400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01" y="1369030"/>
            <a:ext cx="4118609" cy="227787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90" y="4221480"/>
            <a:ext cx="6652475" cy="367927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01" y="4067183"/>
            <a:ext cx="2880550" cy="3833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84200"/>
            <a:ext cx="131064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«Весенний переполох»</a:t>
            </a:r>
            <a:endParaRPr sz="45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220114"/>
            <a:ext cx="6035040" cy="35980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830" y="4833757"/>
            <a:ext cx="5786400" cy="29843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1925"/>
            <a:ext cx="4922100" cy="21916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71925"/>
            <a:ext cx="6602230" cy="285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584200"/>
            <a:ext cx="124206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«Путешествие </a:t>
            </a:r>
            <a:r>
              <a:rPr lang="ru-RU" sz="4500" b="1" dirty="0" smtClean="0">
                <a:solidFill>
                  <a:srgbClr val="CFE9C4"/>
                </a:solidFill>
                <a:latin typeface="Cormorant Garamond"/>
              </a:rPr>
              <a:t>К</a:t>
            </a: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апельки»</a:t>
            </a:r>
            <a:endParaRPr sz="4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239" y="801539"/>
            <a:ext cx="3399470" cy="35668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0" y="4783292"/>
            <a:ext cx="5339868" cy="3003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1817588"/>
            <a:ext cx="4211392" cy="59314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254" y="2584953"/>
            <a:ext cx="3762946" cy="51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3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84200"/>
            <a:ext cx="131064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«Под грибом»</a:t>
            </a:r>
            <a:endParaRPr sz="4500" dirty="0"/>
          </a:p>
        </p:txBody>
      </p:sp>
      <p:pic>
        <p:nvPicPr>
          <p:cNvPr id="3" name="Рисунок 2" descr="C:\Users\User\Desktop\GOHlApG35Zk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2"/>
          <a:stretch/>
        </p:blipFill>
        <p:spPr bwMode="auto">
          <a:xfrm>
            <a:off x="1985327" y="1539240"/>
            <a:ext cx="10572433" cy="6416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04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84200"/>
            <a:ext cx="131064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Родительские посиделки</a:t>
            </a:r>
            <a:endParaRPr sz="45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6" y="2318313"/>
            <a:ext cx="7139844" cy="52216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286" y="2384014"/>
            <a:ext cx="6932473" cy="511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0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8359" y="701452"/>
            <a:ext cx="9519495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«</a:t>
            </a:r>
            <a:r>
              <a:rPr lang="ru-RU" sz="4500" b="1" i="0" dirty="0" err="1" smtClean="0">
                <a:solidFill>
                  <a:srgbClr val="CFE9C4"/>
                </a:solidFill>
                <a:latin typeface="Cormorant Garamond"/>
              </a:rPr>
              <a:t>Эколята</a:t>
            </a: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»</a:t>
            </a:r>
            <a:endParaRPr sz="4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275" y="4955582"/>
            <a:ext cx="4978680" cy="27741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505" y="760816"/>
            <a:ext cx="5025810" cy="28212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18" y="1653922"/>
            <a:ext cx="4361892" cy="24558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020" y="2152988"/>
            <a:ext cx="4646470" cy="25852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58" y="4520845"/>
            <a:ext cx="5802048" cy="320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9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84200"/>
            <a:ext cx="131064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err="1" smtClean="0">
                <a:solidFill>
                  <a:srgbClr val="CFE9C4"/>
                </a:solidFill>
                <a:latin typeface="Cormorant Garamond"/>
              </a:rPr>
              <a:t>Логоритмика</a:t>
            </a: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 и конкурсы чтецов</a:t>
            </a:r>
            <a:endParaRPr sz="45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61" y="2503805"/>
            <a:ext cx="7358359" cy="4147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324" y="1596390"/>
            <a:ext cx="6209806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9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84200"/>
            <a:ext cx="131064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Конкурсы рисунков</a:t>
            </a:r>
            <a:endParaRPr sz="4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20" y="1677113"/>
            <a:ext cx="3901440" cy="21925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98" y="1677113"/>
            <a:ext cx="4265597" cy="5648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00" y="1677113"/>
            <a:ext cx="3245522" cy="45803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462" y="4623201"/>
            <a:ext cx="5972411" cy="326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7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160" y="3114040"/>
            <a:ext cx="131064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4500" b="1" i="0">
                <a:solidFill>
                  <a:srgbClr val="CFE9C4"/>
                </a:solidFill>
                <a:latin typeface="Cormorant Garamond"/>
              </a:defRPr>
            </a:pPr>
            <a:r>
              <a:rPr lang="ru-RU" sz="4500" b="1" i="0" dirty="0" smtClean="0">
                <a:solidFill>
                  <a:srgbClr val="CFE9C4"/>
                </a:solidFill>
                <a:latin typeface="Cormorant Garamond"/>
              </a:rPr>
              <a:t>Спасибо за внимание!</a:t>
            </a:r>
            <a:endParaRPr sz="4500" dirty="0"/>
          </a:p>
        </p:txBody>
      </p:sp>
    </p:spTree>
    <p:extLst>
      <p:ext uri="{BB962C8B-B14F-4D97-AF65-F5344CB8AC3E}">
        <p14:creationId xmlns:p14="http://schemas.microsoft.com/office/powerpoint/2010/main" val="110057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643</Words>
  <Application>Microsoft Office PowerPoint</Application>
  <PresentationFormat>Произвольный</PresentationFormat>
  <Paragraphs>107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Cormorant Garamond</vt:lpstr>
      <vt:lpstr>Source Sans Pro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dc:description>generated using python-pptx</dc:description>
  <cp:lastModifiedBy>ДНС</cp:lastModifiedBy>
  <cp:revision>9</cp:revision>
  <dcterms:created xsi:type="dcterms:W3CDTF">2013-01-27T09:14:16Z</dcterms:created>
  <dcterms:modified xsi:type="dcterms:W3CDTF">2026-10-28T08:33:07Z</dcterms:modified>
</cp:coreProperties>
</file>