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charts/style1.xml" ContentType="application/vnd.ms-office.chart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olors1.xml" ContentType="application/vnd.ms-office.chartcolorstyle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8" r:id="rId2"/>
    <p:sldId id="261" r:id="rId3"/>
    <p:sldId id="262" r:id="rId4"/>
    <p:sldId id="269" r:id="rId5"/>
    <p:sldId id="272" r:id="rId6"/>
    <p:sldId id="273" r:id="rId7"/>
    <p:sldId id="274" r:id="rId8"/>
    <p:sldId id="275" r:id="rId9"/>
    <p:sldId id="276" r:id="rId10"/>
    <p:sldId id="277" r:id="rId11"/>
    <p:sldId id="263" r:id="rId12"/>
    <p:sldId id="278" r:id="rId13"/>
    <p:sldId id="279" r:id="rId14"/>
    <p:sldId id="280" r:id="rId15"/>
    <p:sldId id="270" r:id="rId16"/>
  </p:sldIdLst>
  <p:sldSz cx="12192000" cy="6858000"/>
  <p:notesSz cx="6858000" cy="9144000"/>
  <p:embeddedFontLst>
    <p:embeddedFont>
      <p:font typeface="TomskObl2104" charset="0"/>
      <p:regular r:id="rId17"/>
    </p:embeddedFon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Calibri Light" pitchFamily="34" charset="0"/>
      <p:regular r:id="rId22"/>
      <p:italic r:id="rId23"/>
    </p:embeddedFont>
    <p:embeddedFont>
      <p:font typeface="Gabriola" pitchFamily="82" charset="0"/>
      <p:regular r:id="rId2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733" userDrawn="1">
          <p15:clr>
            <a:srgbClr val="A4A3A4"/>
          </p15:clr>
        </p15:guide>
        <p15:guide id="3" pos="393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Максим Алексеевич Зырянов" initials="МАЗ" lastIdx="1" clrIdx="0">
    <p:extLst>
      <p:ext uri="{19B8F6BF-5375-455C-9EA6-DF929625EA0E}">
        <p15:presenceInfo xmlns:p15="http://schemas.microsoft.com/office/powerpoint/2012/main" xmlns="" userId="S-1-5-21-1844237615-1078145449-1708537768-1062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21316"/>
    <a:srgbClr val="005AA3"/>
    <a:srgbClr val="00881B"/>
    <a:srgbClr val="F54A02"/>
    <a:srgbClr val="BA4318"/>
    <a:srgbClr val="FE8455"/>
    <a:srgbClr val="378BCB"/>
    <a:srgbClr val="FFB7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73" d="100"/>
          <a:sy n="73" d="100"/>
        </p:scale>
        <p:origin x="-498" y="-102"/>
      </p:cViewPr>
      <p:guideLst>
        <p:guide orient="horz" pos="2160"/>
        <p:guide pos="733"/>
        <p:guide pos="393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Relationship Id="rId4" Type="http://schemas.microsoft.com/office/2011/relationships/chartColorStyle" Target="colors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5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 w="25400"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/>
      <c:bar3DChart>
        <c:barDir val="col"/>
        <c:grouping val="clustered"/>
        <c:shape val="box"/>
        <c:axId val="85841792"/>
        <c:axId val="85843328"/>
        <c:axId val="0"/>
      </c:bar3DChart>
      <c:catAx>
        <c:axId val="8584179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ru-RU"/>
          </a:p>
        </c:txPr>
        <c:crossAx val="85843328"/>
        <c:crosses val="autoZero"/>
        <c:auto val="1"/>
        <c:lblAlgn val="ctr"/>
        <c:lblOffset val="100"/>
      </c:catAx>
      <c:valAx>
        <c:axId val="85843328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ru-RU"/>
          </a:p>
        </c:txPr>
        <c:crossAx val="85841792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ru-RU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2800"/>
      </a:pPr>
      <a:endParaRPr lang="ru-RU"/>
    </a:p>
  </c:txPr>
  <c:externalData r:id="rId1"/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5.55112E-17</cdr:y>
    </cdr:from>
    <cdr:to>
      <cdr:x>1</cdr:x>
      <cdr:y>1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6113417" y="1515292"/>
          <a:ext cx="10175965" cy="4005590"/>
        </a:xfrm>
        <a:prstGeom xmlns:a="http://schemas.openxmlformats.org/drawingml/2006/main" prst="rect">
          <a:avLst/>
        </a:prstGeom>
      </cdr:spPr>
    </cdr:pic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834AB06-D174-49B0-AB65-15B8C330E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10A95761-06F3-440C-B786-E5AAB206BB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E36C5E9-FFC6-4608-A511-54A617D08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24.08.2026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BEEC0E1-AA91-44F6-A179-28332209F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9754C8DB-430E-4259-8869-AFC420303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47108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C5AD075-6A09-4B4C-B613-67516D119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21DDCAD-A2EC-4830-89C5-942AB88F65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A937BF2-7090-4F6B-8A2A-8E2479320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24.08.2026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AE8A327-7105-4362-A2E0-BD59AB729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89FDABC-DB81-4B34-8559-348A46075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2653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B2C5C84-BC66-4AB7-9426-EEB2A958E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D8A36339-EA79-48F1-858C-BB9B416FBE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C90F44E-937F-43BB-BBFD-07ADCC8E6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24.08.2026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0082781-C6A7-49A2-9D98-DCEA0663F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69DE991-6103-4019-AB8F-44BE73D09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1348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D97C899-4A89-4166-B64E-013A5C354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74285E9-1A64-45B4-83EC-3FC604782C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DB588A24-FD5F-4258-912F-182B0E97B1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E04CD8F8-3773-4929-BDC2-63216801E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24.08.2026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A38B0FD2-7F2C-4391-8080-9DF6BA30A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195C7A8-F249-4F4D-B78D-98B6B7650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2049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83DB603-2D29-4920-AF93-666085747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FB5CD15-F659-4A9D-B107-A0C77D5EA1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7AD1CBA7-976B-4D05-8413-D79648A8EF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13C97A01-7AAF-44F6-8723-DF97B47E6E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5D7A716A-DC33-4B99-B9AB-C3D8728995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87663316-8EDF-431F-B581-DF788A895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24.08.2026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8BDF7411-E7D6-4E97-9B2E-4F9A06D12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E90F25A-2851-4B94-A123-313DCA5D1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2801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B428F16-6414-4EF0-B4AF-0E72C5FE9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566B2CCB-1E01-4BAB-AFAE-8B8BB1D9C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24.08.2026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C005C497-3993-410B-A160-73E52D886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ACB89205-0DBA-493A-A7B1-83BD3E45D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68456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F0BBA79D-00CE-4CA1-B7A8-8523DEDBA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24.08.2026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933C0EF7-CCA7-4A96-991A-B8916A26B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5EFFA032-DB56-40D0-82D9-C41B46D62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6300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ABD708F-59EA-4622-B095-D42C8EC67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03C3DC3-E6E5-40FE-9D49-78FCE34E93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68C6788D-38D9-444B-BCD8-E460E838BB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BF3CEFE-D719-48B3-8574-1B7276C09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24.08.2026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E5BDE3F-4381-4BB1-85E5-AAC3FEA7E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E704D298-A465-4045-8240-12E2AF684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2679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06B3ED8-7698-41EB-911C-E81116E7A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D410C959-1E3B-4A59-804F-7E6D95769B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EF821C90-27D5-4A60-BA4B-89F94CE842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1CD57BB6-70C9-48F8-ABE0-B74B70C47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24.08.2026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CBFB68D9-960D-4335-8F7D-B790A781C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0DA6F80C-3062-4518-BEE9-AC61BB816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1622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38F8BA6-C2B8-41EA-AE0F-0B9BAC407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585BAD02-EF60-4238-8A6F-EC694E0559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541FE8E-11E7-4648-9B2A-C011D145F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24.08.2026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B56AD7C-EAC0-4F58-A9F0-40FF57B45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1D89FCE-5ED1-4739-95E1-CFA398E1D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7186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33F507DF-CF1A-416E-8CD5-6D2F6A9D4D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4CBF72CB-21D2-4329-8F27-AE14CCF50E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58E79BC0-EE99-4429-9AEF-345845C26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18D17-2ED9-4ABA-BB82-7F9D9F50F9DA}" type="datetimeFigureOut">
              <a:rPr lang="ru-RU" smtClean="0"/>
              <a:pPr/>
              <a:t>24.08.2026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49672E1-9D69-4F28-B1EE-76DB37F51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1DC7BC2-E889-437C-8E7D-19A26469F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1326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3639AAF-8EEC-4492-8640-6F2D65E1E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DF202B56-D4C5-47C1-AE1E-E74BC2FA45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38FBE05-09A7-41AC-BF36-70CD37B9D6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D18D17-2ED9-4ABA-BB82-7F9D9F50F9DA}" type="datetimeFigureOut">
              <a:rPr lang="ru-RU" smtClean="0"/>
              <a:pPr/>
              <a:t>24.08.2026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B580061-0E6C-43D4-B738-AEF7E35960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545050C-C63E-4AB0-A118-2FFBFA2C65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1CD84-52B4-4564-AC88-0971FE62DD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33031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4.png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4E85A42-5E09-4E45-8915-2449A877BB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7776" y="3048000"/>
            <a:ext cx="4943474" cy="1200150"/>
          </a:xfrm>
          <a:noFill/>
        </p:spPr>
        <p:txBody>
          <a:bodyPr>
            <a:normAutofit fontScale="90000"/>
          </a:bodyPr>
          <a:lstStyle/>
          <a:p>
            <a:pPr algn="l"/>
            <a:r>
              <a:rPr lang="ru-RU" sz="4000" dirty="0" smtClean="0">
                <a:solidFill>
                  <a:schemeClr val="bg1"/>
                </a:solidFill>
                <a:latin typeface="TomskObl2104" pitchFamily="50" charset="0"/>
              </a:rPr>
              <a:t> </a:t>
            </a:r>
            <a:r>
              <a:rPr lang="ru-RU" sz="4000" dirty="0" smtClean="0">
                <a:latin typeface="TomskObl2104" pitchFamily="50" charset="0"/>
              </a:rPr>
              <a:t>Приёмы технологии РКМЧП в работе с учебными текстами МПИ - проекта</a:t>
            </a:r>
            <a:endParaRPr lang="ru-RU" sz="4000" dirty="0">
              <a:latin typeface="TomskObl2104" pitchFamily="50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B1143C60-EB70-40F8-9BF3-DD31D77C75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8458" y="4686299"/>
            <a:ext cx="4812668" cy="733425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dirty="0" err="1" smtClean="0">
                <a:latin typeface="Gerbera Light" panose="02000300000000000000" pitchFamily="50" charset="-52"/>
              </a:rPr>
              <a:t>Стукова</a:t>
            </a:r>
            <a:r>
              <a:rPr lang="ru-RU" dirty="0" smtClean="0">
                <a:latin typeface="Gerbera Light" panose="02000300000000000000" pitchFamily="50" charset="-52"/>
              </a:rPr>
              <a:t> Е.В.</a:t>
            </a:r>
          </a:p>
          <a:p>
            <a:pPr algn="r"/>
            <a:r>
              <a:rPr lang="ru-RU" dirty="0" smtClean="0">
                <a:latin typeface="Gerbera Light" panose="02000300000000000000" pitchFamily="50" charset="-52"/>
              </a:rPr>
              <a:t> учитель математики ТФТЛ</a:t>
            </a:r>
            <a:endParaRPr lang="ru-RU" dirty="0">
              <a:latin typeface="Gerbera Light" panose="02000300000000000000" pitchFamily="50" charset="-52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5ADF24BD-4016-44FA-8FE3-D7D9E8A645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458" y="2975338"/>
            <a:ext cx="785180" cy="134547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12D3A4C8-6BF1-431D-9B37-CCDB76EB96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1480" y="4643647"/>
            <a:ext cx="358778" cy="4093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42114" y="321643"/>
            <a:ext cx="2307771" cy="6184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03961" y="181738"/>
            <a:ext cx="683773" cy="72085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18834" y="190907"/>
            <a:ext cx="663470" cy="784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13404" y="218733"/>
            <a:ext cx="860948" cy="78514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83752" y="190907"/>
            <a:ext cx="693528" cy="7851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23612" y="1418439"/>
            <a:ext cx="5053668" cy="505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889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633595"/>
            <a:ext cx="414425" cy="47665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1E920D-6209-45C2-A799-71BA14683FDD}"/>
              </a:ext>
            </a:extLst>
          </p:cNvPr>
          <p:cNvSpPr txBox="1"/>
          <p:nvPr/>
        </p:nvSpPr>
        <p:spPr>
          <a:xfrm>
            <a:off x="799056" y="2376258"/>
            <a:ext cx="10225996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 Масштабная образовательная инициатива, которая с 1980‑х годов разрабатывает новый подход к обучению математике в 5–9 классах. </a:t>
            </a:r>
          </a:p>
          <a:p>
            <a:pPr algn="ctr"/>
            <a:r>
              <a:rPr lang="ru-RU" sz="2800" b="1" dirty="0" smtClean="0"/>
              <a:t>Его цель </a:t>
            </a:r>
            <a:r>
              <a:rPr lang="ru-RU" sz="2800" dirty="0" smtClean="0"/>
              <a:t>— не просто передать знания, а через математику развивать интеллект ребёнка и обогащать его ментальный опыт.</a:t>
            </a:r>
          </a:p>
          <a:p>
            <a:pPr algn="ctr"/>
            <a:endParaRPr lang="ru-RU" sz="2500" spc="-10" dirty="0">
              <a:solidFill>
                <a:schemeClr val="tx1">
                  <a:lumMod val="85000"/>
                  <a:lumOff val="15000"/>
                </a:schemeClr>
              </a:solidFill>
              <a:latin typeface="Gerbera Light" panose="02000300000000000000" pitchFamily="50" charset="-52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66217" y="382096"/>
            <a:ext cx="2410097" cy="64581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188721" y="657886"/>
            <a:ext cx="80728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/>
              <a:t>Проект «Математика. Психология. Интеллект» (МПИ</a:t>
            </a:r>
            <a:r>
              <a:rPr lang="ru-RU" sz="2800" dirty="0" smtClean="0"/>
              <a:t>) 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01278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637051"/>
            <a:ext cx="414425" cy="4766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80468BF-5061-490E-B901-1948C3B4A461}"/>
              </a:ext>
            </a:extLst>
          </p:cNvPr>
          <p:cNvSpPr txBox="1"/>
          <p:nvPr/>
        </p:nvSpPr>
        <p:spPr>
          <a:xfrm>
            <a:off x="1060314" y="540093"/>
            <a:ext cx="79377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/>
              <a:t> Научные руководители проекта</a:t>
            </a:r>
            <a:endParaRPr lang="ru-RU" sz="5000" dirty="0">
              <a:solidFill>
                <a:srgbClr val="00881B"/>
              </a:solidFill>
              <a:latin typeface="TomskObl2104" pitchFamily="50" charset="0"/>
            </a:endParaRPr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="" xmlns:a16="http://schemas.microsoft.com/office/drawing/2014/main" id="{66232C4C-D1D6-4586-80AF-4B1364E198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644249295"/>
              </p:ext>
            </p:extLst>
          </p:nvPr>
        </p:nvGraphicFramePr>
        <p:xfrm>
          <a:off x="574766" y="2379641"/>
          <a:ext cx="10175965" cy="40055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66217" y="382096"/>
            <a:ext cx="2410097" cy="645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692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9E08AB3-DA03-41B0-87E8-A4CAF44E5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314" y="365125"/>
            <a:ext cx="8958943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Технология развития критического мышления через чтение и письмо (РКМЧП)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Авторы: Ч. Темплом, Д. </a:t>
            </a:r>
            <a:r>
              <a:rPr lang="ru-RU" sz="3600" dirty="0" err="1" smtClean="0"/>
              <a:t>Стилом</a:t>
            </a:r>
            <a:r>
              <a:rPr lang="ru-RU" sz="3600" dirty="0" smtClean="0"/>
              <a:t> и К. </a:t>
            </a:r>
            <a:r>
              <a:rPr lang="ru-RU" sz="3600" dirty="0" err="1" smtClean="0"/>
              <a:t>Мередит</a:t>
            </a:r>
            <a:r>
              <a:rPr lang="ru-RU" sz="3600" dirty="0" smtClean="0"/>
              <a:t>.</a:t>
            </a:r>
            <a:endParaRPr lang="ru-RU" sz="5400" dirty="0">
              <a:solidFill>
                <a:srgbClr val="00881B"/>
              </a:solidFill>
              <a:latin typeface="TomskObl2104" pitchFamily="50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D89FC02-8FAE-4852-BBA5-39A1AEB0D6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>
              <a:latin typeface="Gerbera Light" panose="02000300000000000000" pitchFamily="50" charset="-52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66217" y="382096"/>
            <a:ext cx="2410097" cy="645810"/>
          </a:xfrm>
          <a:prstGeom prst="rect">
            <a:avLst/>
          </a:prstGeom>
        </p:spPr>
      </p:pic>
      <p:pic>
        <p:nvPicPr>
          <p:cNvPr id="5" name="Picture 7" descr="Три фазы технологии РКМЧП ТЕХНОЛОГИЧЕСКИЕ ЭТАПЫ Вызов побуждение: имеющихся знаний интереса к получению новой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968136" y="1892607"/>
            <a:ext cx="7815943" cy="44036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5738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376359"/>
            <a:ext cx="414425" cy="4766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BD8525F-DF94-4768-A811-5209689E6BBD}"/>
              </a:ext>
            </a:extLst>
          </p:cNvPr>
          <p:cNvSpPr txBox="1"/>
          <p:nvPr/>
        </p:nvSpPr>
        <p:spPr>
          <a:xfrm>
            <a:off x="248194" y="1178533"/>
            <a:ext cx="112993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spc="-1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rbera Light" panose="02000300000000000000" pitchFamily="50" charset="-52"/>
              </a:rPr>
              <a:t>                            </a:t>
            </a:r>
          </a:p>
          <a:p>
            <a:pPr lvl="0"/>
            <a:endParaRPr lang="ru-RU" sz="2400" b="1" spc="-10" dirty="0" smtClean="0">
              <a:solidFill>
                <a:schemeClr val="tx1">
                  <a:lumMod val="85000"/>
                  <a:lumOff val="15000"/>
                </a:schemeClr>
              </a:solidFill>
              <a:latin typeface="Gerbera Light" panose="02000300000000000000" pitchFamily="50" charset="-52"/>
            </a:endParaRPr>
          </a:p>
          <a:p>
            <a:pPr lvl="0" algn="ctr"/>
            <a:r>
              <a:rPr lang="ru-RU" sz="2400" b="1" spc="-1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rbera Light" panose="02000300000000000000" pitchFamily="50" charset="-52"/>
              </a:rPr>
              <a:t>  1. </a:t>
            </a:r>
            <a:r>
              <a:rPr lang="ru-RU" sz="2400" b="1" dirty="0" smtClean="0"/>
              <a:t>Фаза вызова(5-7 минут)</a:t>
            </a:r>
            <a:endParaRPr lang="ru-RU" sz="2400" dirty="0" smtClean="0"/>
          </a:p>
          <a:p>
            <a:r>
              <a:rPr lang="ru-RU" sz="2400" b="1" dirty="0" smtClean="0"/>
              <a:t>Цель:</a:t>
            </a:r>
            <a:r>
              <a:rPr lang="ru-RU" sz="2400" dirty="0" smtClean="0"/>
              <a:t> Актуализировать знания, создать разрыв между известным и неизвестным, вызвать личный интерес.</a:t>
            </a:r>
          </a:p>
          <a:p>
            <a:r>
              <a:rPr lang="ru-RU" sz="2400" b="1" dirty="0" smtClean="0"/>
              <a:t>Приём «Корзина идей»</a:t>
            </a:r>
            <a:r>
              <a:rPr lang="ru-RU" sz="2400" dirty="0" smtClean="0"/>
              <a:t> ( используют чтобы актуализировать знания учащихся, собрать их представления, идеи и предположения по теме — даже ошибочные)</a:t>
            </a:r>
          </a:p>
          <a:p>
            <a:r>
              <a:rPr lang="ru-RU" sz="2400" dirty="0" smtClean="0"/>
              <a:t>На доске написано уравнение:</a:t>
            </a:r>
          </a:p>
          <a:p>
            <a:r>
              <a:rPr lang="ru-RU" sz="2400" b="1" dirty="0" smtClean="0"/>
              <a:t>Учитель: </a:t>
            </a:r>
            <a:r>
              <a:rPr lang="ru-RU" sz="2400" dirty="0" smtClean="0"/>
              <a:t>«Французский математик и </a:t>
            </a:r>
            <a:r>
              <a:rPr lang="ru-RU" sz="2400" dirty="0" err="1" smtClean="0"/>
              <a:t>криптограф</a:t>
            </a:r>
            <a:r>
              <a:rPr lang="ru-RU" sz="2400" dirty="0" smtClean="0"/>
              <a:t> мог решить это уравнение устно за 5 секунд. Как вы думаете, что он знал такого, чего не знаем мы?» </a:t>
            </a:r>
          </a:p>
          <a:p>
            <a:r>
              <a:rPr lang="ru-RU" sz="2400" b="1" dirty="0" smtClean="0"/>
              <a:t>Постановка проблемы</a:t>
            </a:r>
            <a:r>
              <a:rPr lang="ru-RU" sz="2400" dirty="0" smtClean="0"/>
              <a:t>: Какие новые связи между коэффициентами и корнями приведённых квадратных уравнений можно обнаружить?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66217" y="382096"/>
            <a:ext cx="2410097" cy="64581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20292" y="305192"/>
            <a:ext cx="83719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/>
              <a:t>Вводная мотивация и </a:t>
            </a:r>
            <a:r>
              <a:rPr lang="ru-RU" sz="3600" b="1" dirty="0" err="1" smtClean="0"/>
              <a:t>целеполагание</a:t>
            </a:r>
            <a:r>
              <a:rPr lang="ru-RU" b="1" dirty="0" smtClean="0"/>
              <a:t>.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23007" y="1001757"/>
            <a:ext cx="4172831" cy="1336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32811" y="3840480"/>
            <a:ext cx="2952206" cy="404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337171"/>
            <a:ext cx="414425" cy="476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275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376359"/>
            <a:ext cx="414425" cy="4766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BD8525F-DF94-4768-A811-5209689E6BBD}"/>
              </a:ext>
            </a:extLst>
          </p:cNvPr>
          <p:cNvSpPr txBox="1"/>
          <p:nvPr/>
        </p:nvSpPr>
        <p:spPr>
          <a:xfrm>
            <a:off x="313508" y="1492042"/>
            <a:ext cx="112993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spc="-1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rbera Light" panose="02000300000000000000" pitchFamily="50" charset="-52"/>
              </a:rPr>
              <a:t>                              2. </a:t>
            </a:r>
            <a:r>
              <a:rPr lang="ru-RU" sz="2400" b="1" dirty="0" smtClean="0"/>
              <a:t>Фаза осмысления (20-25 минут)</a:t>
            </a:r>
            <a:endParaRPr lang="ru-RU" sz="2400" dirty="0" smtClean="0"/>
          </a:p>
          <a:p>
            <a:r>
              <a:rPr lang="ru-RU" sz="2400" b="1" dirty="0" smtClean="0"/>
              <a:t>Цель:</a:t>
            </a:r>
            <a:r>
              <a:rPr lang="ru-RU" sz="2400" dirty="0" smtClean="0"/>
              <a:t>  Организовать активную самостоятельную деятельность с текстом и таблицей.</a:t>
            </a:r>
          </a:p>
          <a:p>
            <a:endParaRPr lang="ru-RU" sz="2400" dirty="0" smtClean="0"/>
          </a:p>
          <a:p>
            <a:r>
              <a:rPr lang="ru-RU" sz="2400" b="1" dirty="0" smtClean="0"/>
              <a:t> </a:t>
            </a:r>
            <a:endParaRPr lang="ru-RU" sz="2400" dirty="0" smtClean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66217" y="382096"/>
            <a:ext cx="2410097" cy="64581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20292" y="305192"/>
            <a:ext cx="83719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/>
              <a:t>Подача материала через деятельность.</a:t>
            </a:r>
          </a:p>
          <a:p>
            <a:pPr algn="ctr"/>
            <a:r>
              <a:rPr lang="ru-RU" sz="3600" b="1" dirty="0" smtClean="0"/>
              <a:t>Эвристика и работа с гипотезами</a:t>
            </a:r>
            <a:r>
              <a:rPr lang="ru-RU" dirty="0" smtClean="0"/>
              <a:t>.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337171"/>
            <a:ext cx="414425" cy="476655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7595" y="2323556"/>
            <a:ext cx="9888641" cy="3058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67098" y="5375629"/>
            <a:ext cx="2786981" cy="77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8275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376359"/>
            <a:ext cx="414425" cy="4766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BD8525F-DF94-4768-A811-5209689E6BBD}"/>
              </a:ext>
            </a:extLst>
          </p:cNvPr>
          <p:cNvSpPr txBox="1"/>
          <p:nvPr/>
        </p:nvSpPr>
        <p:spPr>
          <a:xfrm>
            <a:off x="287383" y="1609608"/>
            <a:ext cx="112993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spc="-1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rbera Light" panose="02000300000000000000" pitchFamily="50" charset="-52"/>
              </a:rPr>
              <a:t>                              2. </a:t>
            </a:r>
            <a:r>
              <a:rPr lang="ru-RU" sz="2400" b="1" dirty="0" smtClean="0"/>
              <a:t>Фаза осмысления (20-25 минут)</a:t>
            </a:r>
            <a:endParaRPr lang="ru-RU" sz="2400" dirty="0" smtClean="0"/>
          </a:p>
          <a:p>
            <a:r>
              <a:rPr lang="ru-RU" sz="2400" b="1" dirty="0" smtClean="0"/>
              <a:t>Цель:</a:t>
            </a:r>
            <a:r>
              <a:rPr lang="ru-RU" sz="2400" dirty="0" smtClean="0"/>
              <a:t>  Организовать активную самостоятельную деятельность с текстом и таблицей.</a:t>
            </a:r>
          </a:p>
          <a:p>
            <a:endParaRPr lang="ru-RU" sz="2400" dirty="0" smtClean="0"/>
          </a:p>
          <a:p>
            <a:r>
              <a:rPr lang="ru-RU" sz="2400" b="1" dirty="0" smtClean="0"/>
              <a:t> </a:t>
            </a:r>
            <a:endParaRPr lang="ru-RU" sz="2400" dirty="0" smtClean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66217" y="382096"/>
            <a:ext cx="2410097" cy="64581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20292" y="305192"/>
            <a:ext cx="83719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/>
              <a:t>Визуализация и структурирование информации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337171"/>
            <a:ext cx="414425" cy="476655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3617" y="2894375"/>
            <a:ext cx="9910468" cy="3428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8275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376359"/>
            <a:ext cx="414425" cy="4766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BD8525F-DF94-4768-A811-5209689E6BBD}"/>
              </a:ext>
            </a:extLst>
          </p:cNvPr>
          <p:cNvSpPr txBox="1"/>
          <p:nvPr/>
        </p:nvSpPr>
        <p:spPr>
          <a:xfrm>
            <a:off x="365759" y="1661859"/>
            <a:ext cx="1132549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spc="-1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rbera Light" panose="02000300000000000000" pitchFamily="50" charset="-52"/>
              </a:rPr>
              <a:t>                              2. </a:t>
            </a:r>
            <a:r>
              <a:rPr lang="ru-RU" sz="2400" b="1" dirty="0" smtClean="0"/>
              <a:t>Фаза осмысления (20-25 минут)</a:t>
            </a:r>
            <a:endParaRPr lang="ru-RU" sz="2400" dirty="0" smtClean="0"/>
          </a:p>
          <a:p>
            <a:r>
              <a:rPr lang="ru-RU" sz="2400" b="1" dirty="0" smtClean="0"/>
              <a:t>Цель:</a:t>
            </a:r>
            <a:r>
              <a:rPr lang="ru-RU" sz="2400" dirty="0" smtClean="0"/>
              <a:t>  Организовать активную самостоятельную деятельность с текстом и таблицей.</a:t>
            </a:r>
          </a:p>
          <a:p>
            <a:r>
              <a:rPr lang="ru-RU" sz="2400" dirty="0" smtClean="0"/>
              <a:t> </a:t>
            </a:r>
            <a:r>
              <a:rPr lang="ru-RU" sz="2400" b="1" dirty="0" smtClean="0"/>
              <a:t>Прием «Лови ошибку» (расширение зоны исследования).</a:t>
            </a:r>
          </a:p>
          <a:p>
            <a:r>
              <a:rPr lang="ru-RU" sz="2400" dirty="0" smtClean="0"/>
              <a:t>Как только учащиеся заметили чёткую закономерность, учитель выдаёт «сбивающие» уравнения.</a:t>
            </a:r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b="1" dirty="0" smtClean="0"/>
              <a:t> </a:t>
            </a:r>
            <a:r>
              <a:rPr lang="ru-RU" sz="2400" dirty="0" smtClean="0"/>
              <a:t>А теперь ваша гипотеза подтверждается? Что происходит с уравнением </a:t>
            </a:r>
            <a:r>
              <a:rPr lang="ru-RU" sz="2400" dirty="0" err="1" smtClean="0"/>
              <a:t>д</a:t>
            </a:r>
            <a:r>
              <a:rPr lang="ru-RU" sz="2400" dirty="0" smtClean="0"/>
              <a:t>? (корни иррациональные но закономерность работает).</a:t>
            </a:r>
          </a:p>
          <a:p>
            <a:r>
              <a:rPr lang="ru-RU" sz="2400" dirty="0" smtClean="0"/>
              <a:t> Закономерность нарушилась? Что происходит с уравнением е?(дискриминант отрицательный, корней нет)  Закономерность нарушилась?</a:t>
            </a:r>
          </a:p>
          <a:p>
            <a:r>
              <a:rPr lang="ru-RU" sz="2400" dirty="0" smtClean="0"/>
              <a:t>Продолжаем заполнение таблицы.</a:t>
            </a:r>
          </a:p>
          <a:p>
            <a:endParaRPr lang="ru-RU" sz="2400" dirty="0" smtClean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66217" y="382096"/>
            <a:ext cx="2410097" cy="64581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20292" y="305192"/>
            <a:ext cx="83719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/>
              <a:t>Работа с трудными и пограничными случаями</a:t>
            </a:r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337171"/>
            <a:ext cx="414425" cy="476655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8386" y="3244350"/>
            <a:ext cx="2811237" cy="84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8275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376359"/>
            <a:ext cx="414425" cy="4766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BD8525F-DF94-4768-A811-5209689E6BBD}"/>
              </a:ext>
            </a:extLst>
          </p:cNvPr>
          <p:cNvSpPr txBox="1"/>
          <p:nvPr/>
        </p:nvSpPr>
        <p:spPr>
          <a:xfrm>
            <a:off x="431073" y="1256910"/>
            <a:ext cx="1132549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spc="-1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rbera Light" panose="02000300000000000000" pitchFamily="50" charset="-52"/>
              </a:rPr>
              <a:t>                              2. </a:t>
            </a:r>
            <a:r>
              <a:rPr lang="ru-RU" sz="2400" b="1" dirty="0" smtClean="0"/>
              <a:t>Фаза осмысления (20-25 минут)</a:t>
            </a:r>
            <a:endParaRPr lang="ru-RU" sz="2400" dirty="0" smtClean="0"/>
          </a:p>
          <a:p>
            <a:r>
              <a:rPr lang="ru-RU" sz="2400" b="1" dirty="0" smtClean="0"/>
              <a:t>Цель:</a:t>
            </a:r>
            <a:r>
              <a:rPr lang="ru-RU" sz="2400" dirty="0" smtClean="0"/>
              <a:t>  Организовать активную самостоятельную деятельность с текстом и таблицей.</a:t>
            </a:r>
          </a:p>
          <a:p>
            <a:endParaRPr lang="ru-RU" sz="2400" dirty="0" smtClean="0"/>
          </a:p>
          <a:p>
            <a:r>
              <a:rPr lang="ru-RU" sz="2400" dirty="0" smtClean="0"/>
              <a:t> </a:t>
            </a:r>
          </a:p>
          <a:p>
            <a:endParaRPr lang="ru-RU" sz="2400" dirty="0" smtClean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66217" y="382096"/>
            <a:ext cx="2410097" cy="64581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20292" y="305192"/>
            <a:ext cx="83719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Диалогичность и язык текста.</a:t>
            </a:r>
          </a:p>
          <a:p>
            <a:pPr algn="ctr"/>
            <a:r>
              <a:rPr lang="ru-RU" sz="3200" b="1" dirty="0" smtClean="0"/>
              <a:t>Теоретическое обобщение через рефлексию</a:t>
            </a:r>
            <a:endParaRPr lang="ru-RU" sz="32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337171"/>
            <a:ext cx="414425" cy="476655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99643" y="2207078"/>
            <a:ext cx="9027908" cy="41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8275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376359"/>
            <a:ext cx="414425" cy="4766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BD8525F-DF94-4768-A811-5209689E6BBD}"/>
              </a:ext>
            </a:extLst>
          </p:cNvPr>
          <p:cNvSpPr txBox="1"/>
          <p:nvPr/>
        </p:nvSpPr>
        <p:spPr>
          <a:xfrm>
            <a:off x="431073" y="1256910"/>
            <a:ext cx="11325497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spc="-1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rbera Light" panose="02000300000000000000" pitchFamily="50" charset="-52"/>
              </a:rPr>
              <a:t>                              3. </a:t>
            </a:r>
            <a:r>
              <a:rPr lang="ru-RU" sz="2400" b="1" dirty="0" smtClean="0"/>
              <a:t>Фаза рефлексии (10-12 минут)</a:t>
            </a:r>
            <a:endParaRPr lang="ru-RU" sz="2400" dirty="0" smtClean="0"/>
          </a:p>
          <a:p>
            <a:r>
              <a:rPr lang="ru-RU" sz="2400" b="1" dirty="0" smtClean="0"/>
              <a:t>Цель:</a:t>
            </a:r>
            <a:r>
              <a:rPr lang="ru-RU" sz="2400" dirty="0" smtClean="0"/>
              <a:t>  Систематизация знаний.</a:t>
            </a:r>
          </a:p>
          <a:p>
            <a:endParaRPr lang="ru-RU" sz="2400" dirty="0" smtClean="0"/>
          </a:p>
          <a:p>
            <a:r>
              <a:rPr lang="ru-RU" sz="2400" dirty="0" smtClean="0"/>
              <a:t> </a:t>
            </a:r>
            <a:r>
              <a:rPr lang="ru-RU" sz="2400" b="1" dirty="0" smtClean="0"/>
              <a:t>Приём «Концептуальная таблица (</a:t>
            </a:r>
            <a:r>
              <a:rPr lang="ru-RU" sz="2400" b="1" dirty="0" err="1" smtClean="0"/>
              <a:t>таблица</a:t>
            </a:r>
            <a:r>
              <a:rPr lang="ru-RU" sz="2400" b="1" dirty="0" smtClean="0"/>
              <a:t> сравнений)»</a:t>
            </a:r>
          </a:p>
          <a:p>
            <a:r>
              <a:rPr lang="ru-RU" sz="2400" dirty="0" smtClean="0"/>
              <a:t> </a:t>
            </a:r>
          </a:p>
          <a:p>
            <a:r>
              <a:rPr lang="ru-RU" sz="2800" dirty="0" smtClean="0"/>
              <a:t>Таблица делает индивидуальные представления ученика видимыми, позволяет учителю строить объяснение от реальных вопросов класса и развивать рефлексию — ключевой компонент интеллектуального развития в МПИ.</a:t>
            </a:r>
          </a:p>
          <a:p>
            <a:endParaRPr lang="ru-RU" sz="2800" dirty="0" smtClean="0"/>
          </a:p>
          <a:p>
            <a:endParaRPr lang="ru-RU" sz="2400" dirty="0" smtClean="0"/>
          </a:p>
          <a:p>
            <a:r>
              <a:rPr lang="ru-RU" sz="2400" dirty="0" smtClean="0"/>
              <a:t> </a:t>
            </a:r>
          </a:p>
          <a:p>
            <a:endParaRPr lang="ru-RU" sz="2400" dirty="0" smtClean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66217" y="382096"/>
            <a:ext cx="2410097" cy="64581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20292" y="305192"/>
            <a:ext cx="83719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Теоретическое обобщение через рефлексию</a:t>
            </a:r>
            <a:endParaRPr lang="ru-RU" sz="32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337171"/>
            <a:ext cx="414425" cy="476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275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628908"/>
            <a:ext cx="414425" cy="476655"/>
          </a:xfrm>
          <a:prstGeom prst="rect">
            <a:avLst/>
          </a:prstGeom>
        </p:spPr>
      </p:pic>
      <p:graphicFrame>
        <p:nvGraphicFramePr>
          <p:cNvPr id="2" name="Таблица 1">
            <a:extLst>
              <a:ext uri="{FF2B5EF4-FFF2-40B4-BE49-F238E27FC236}">
                <a16:creationId xmlns="" xmlns:a16="http://schemas.microsoft.com/office/drawing/2014/main" id="{B4186AC8-9FA4-4621-AF20-2306CF0A24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75725803"/>
              </p:ext>
            </p:extLst>
          </p:nvPr>
        </p:nvGraphicFramePr>
        <p:xfrm>
          <a:off x="789575" y="1330718"/>
          <a:ext cx="9360264" cy="4547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0088">
                  <a:extLst>
                    <a:ext uri="{9D8B030D-6E8A-4147-A177-3AD203B41FA5}">
                      <a16:colId xmlns="" xmlns:a16="http://schemas.microsoft.com/office/drawing/2014/main" val="2300532648"/>
                    </a:ext>
                  </a:extLst>
                </a:gridCol>
                <a:gridCol w="3120088">
                  <a:extLst>
                    <a:ext uri="{9D8B030D-6E8A-4147-A177-3AD203B41FA5}">
                      <a16:colId xmlns="" xmlns:a16="http://schemas.microsoft.com/office/drawing/2014/main" val="57962804"/>
                    </a:ext>
                  </a:extLst>
                </a:gridCol>
                <a:gridCol w="3120088">
                  <a:extLst>
                    <a:ext uri="{9D8B030D-6E8A-4147-A177-3AD203B41FA5}">
                      <a16:colId xmlns="" xmlns:a16="http://schemas.microsoft.com/office/drawing/2014/main" val="2600715744"/>
                    </a:ext>
                  </a:extLst>
                </a:gridCol>
              </a:tblGrid>
              <a:tr h="757984"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Gerbera Black" panose="02000A00000000000000" pitchFamily="50" charset="-52"/>
                        </a:rPr>
                        <a:t>Через</a:t>
                      </a:r>
                      <a:r>
                        <a:rPr lang="ru-RU" b="0" baseline="0" dirty="0" smtClean="0">
                          <a:latin typeface="Gerbera Black" panose="02000A00000000000000" pitchFamily="50" charset="-52"/>
                        </a:rPr>
                        <a:t> дискриминант</a:t>
                      </a:r>
                      <a:endParaRPr lang="ru-RU" b="0" dirty="0" smtClean="0">
                        <a:latin typeface="Gerbera Black" panose="02000A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dirty="0" smtClean="0">
                          <a:latin typeface="Gerbera Black" panose="02000A00000000000000" pitchFamily="50" charset="-52"/>
                        </a:rPr>
                        <a:t>Линия</a:t>
                      </a:r>
                      <a:r>
                        <a:rPr lang="ru-RU" b="0" baseline="0" dirty="0" smtClean="0">
                          <a:latin typeface="Gerbera Black" panose="02000A00000000000000" pitchFamily="50" charset="-52"/>
                        </a:rPr>
                        <a:t> сравнения</a:t>
                      </a:r>
                      <a:endParaRPr lang="ru-RU" b="0" dirty="0">
                        <a:latin typeface="Gerbera Black" panose="02000A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dirty="0" smtClean="0">
                          <a:latin typeface="Gerbera Black" panose="02000A00000000000000" pitchFamily="50" charset="-52"/>
                        </a:rPr>
                        <a:t>По</a:t>
                      </a:r>
                      <a:r>
                        <a:rPr lang="ru-RU" b="0" baseline="0" dirty="0" smtClean="0">
                          <a:latin typeface="Gerbera Black" panose="02000A00000000000000" pitchFamily="50" charset="-52"/>
                        </a:rPr>
                        <a:t> теореме Виета</a:t>
                      </a:r>
                      <a:endParaRPr lang="ru-RU" b="0" dirty="0">
                        <a:latin typeface="Gerbera Black" panose="02000A00000000000000" pitchFamily="50" charset="-5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009631157"/>
                  </a:ext>
                </a:extLst>
              </a:tr>
              <a:tr h="757984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erbera Light" panose="02000300000000000000" pitchFamily="50" charset="-52"/>
                          <a:ea typeface="+mn-ea"/>
                          <a:cs typeface="+mn-cs"/>
                        </a:rPr>
                        <a:t>Когда удобно применить? 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erbera Light" panose="02000300000000000000" pitchFamily="50" charset="-52"/>
                          <a:ea typeface="+mn-ea"/>
                          <a:cs typeface="+mn-cs"/>
                        </a:rPr>
                        <a:t> 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213286447"/>
                  </a:ext>
                </a:extLst>
              </a:tr>
              <a:tr h="757984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erbera Light" panose="02000300000000000000" pitchFamily="50" charset="-52"/>
                          <a:ea typeface="+mn-ea"/>
                          <a:cs typeface="+mn-cs"/>
                        </a:rPr>
                        <a:t>Что нужно знать/сделать? 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erbera Light" panose="02000300000000000000" pitchFamily="50" charset="-52"/>
                          <a:ea typeface="+mn-ea"/>
                          <a:cs typeface="+mn-cs"/>
                        </a:rPr>
                        <a:t> 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94124143"/>
                  </a:ext>
                </a:extLst>
              </a:tr>
              <a:tr h="757984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Gerbera Light" panose="02000300000000000000" pitchFamily="50" charset="-52"/>
                        </a:rPr>
                        <a:t>Плюсы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erbera Light" panose="02000300000000000000" pitchFamily="50" charset="-52"/>
                          <a:ea typeface="+mn-ea"/>
                          <a:cs typeface="+mn-cs"/>
                        </a:rPr>
                        <a:t> 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125082681"/>
                  </a:ext>
                </a:extLst>
              </a:tr>
              <a:tr h="757984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Gerbera Light" panose="02000300000000000000" pitchFamily="50" charset="-52"/>
                        </a:rPr>
                        <a:t>Минусы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532944669"/>
                  </a:ext>
                </a:extLst>
              </a:tr>
              <a:tr h="757984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Gerbera Light" panose="02000300000000000000" pitchFamily="50" charset="-52"/>
                        </a:rPr>
                        <a:t>Пример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66217" y="382096"/>
            <a:ext cx="2410097" cy="64581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37322" y="605636"/>
            <a:ext cx="78237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Теоретическое обобщение через рефлексию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62078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628908"/>
            <a:ext cx="414425" cy="476655"/>
          </a:xfrm>
          <a:prstGeom prst="rect">
            <a:avLst/>
          </a:prstGeom>
        </p:spPr>
      </p:pic>
      <p:graphicFrame>
        <p:nvGraphicFramePr>
          <p:cNvPr id="2" name="Таблица 1">
            <a:extLst>
              <a:ext uri="{FF2B5EF4-FFF2-40B4-BE49-F238E27FC236}">
                <a16:creationId xmlns="" xmlns:a16="http://schemas.microsoft.com/office/drawing/2014/main" id="{B4186AC8-9FA4-4621-AF20-2306CF0A24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75725803"/>
              </p:ext>
            </p:extLst>
          </p:nvPr>
        </p:nvGraphicFramePr>
        <p:xfrm>
          <a:off x="789575" y="1330718"/>
          <a:ext cx="9360264" cy="4860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0088">
                  <a:extLst>
                    <a:ext uri="{9D8B030D-6E8A-4147-A177-3AD203B41FA5}">
                      <a16:colId xmlns="" xmlns:a16="http://schemas.microsoft.com/office/drawing/2014/main" val="2300532648"/>
                    </a:ext>
                  </a:extLst>
                </a:gridCol>
                <a:gridCol w="3120088">
                  <a:extLst>
                    <a:ext uri="{9D8B030D-6E8A-4147-A177-3AD203B41FA5}">
                      <a16:colId xmlns="" xmlns:a16="http://schemas.microsoft.com/office/drawing/2014/main" val="57962804"/>
                    </a:ext>
                  </a:extLst>
                </a:gridCol>
                <a:gridCol w="3120088">
                  <a:extLst>
                    <a:ext uri="{9D8B030D-6E8A-4147-A177-3AD203B41FA5}">
                      <a16:colId xmlns="" xmlns:a16="http://schemas.microsoft.com/office/drawing/2014/main" val="2600715744"/>
                    </a:ext>
                  </a:extLst>
                </a:gridCol>
              </a:tblGrid>
              <a:tr h="757984"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Gerbera Black" panose="02000A00000000000000" pitchFamily="50" charset="-52"/>
                        </a:rPr>
                        <a:t>Через</a:t>
                      </a:r>
                      <a:r>
                        <a:rPr lang="ru-RU" b="0" baseline="0" dirty="0" smtClean="0">
                          <a:latin typeface="Gerbera Black" panose="02000A00000000000000" pitchFamily="50" charset="-52"/>
                        </a:rPr>
                        <a:t> дискриминант</a:t>
                      </a:r>
                      <a:endParaRPr lang="ru-RU" b="0" dirty="0" smtClean="0">
                        <a:latin typeface="Gerbera Black" panose="02000A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dirty="0" smtClean="0">
                          <a:latin typeface="Gerbera Black" panose="02000A00000000000000" pitchFamily="50" charset="-52"/>
                        </a:rPr>
                        <a:t>Линия</a:t>
                      </a:r>
                      <a:r>
                        <a:rPr lang="ru-RU" b="0" baseline="0" dirty="0" smtClean="0">
                          <a:latin typeface="Gerbera Black" panose="02000A00000000000000" pitchFamily="50" charset="-52"/>
                        </a:rPr>
                        <a:t> сравнения</a:t>
                      </a:r>
                      <a:endParaRPr lang="ru-RU" b="0" dirty="0">
                        <a:latin typeface="Gerbera Black" panose="02000A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dirty="0" smtClean="0">
                          <a:latin typeface="Gerbera Black" panose="02000A00000000000000" pitchFamily="50" charset="-52"/>
                        </a:rPr>
                        <a:t>По</a:t>
                      </a:r>
                      <a:r>
                        <a:rPr lang="ru-RU" b="0" baseline="0" dirty="0" smtClean="0">
                          <a:latin typeface="Gerbera Black" panose="02000A00000000000000" pitchFamily="50" charset="-52"/>
                        </a:rPr>
                        <a:t> теореме Виета</a:t>
                      </a:r>
                      <a:endParaRPr lang="ru-RU" b="0" dirty="0">
                        <a:latin typeface="Gerbera Black" panose="02000A00000000000000" pitchFamily="50" charset="-5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009631157"/>
                  </a:ext>
                </a:extLst>
              </a:tr>
              <a:tr h="75798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Gerbera Light" panose="02000300000000000000" pitchFamily="50" charset="-52"/>
                        </a:rPr>
                        <a:t>Всегда, универсальный способ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erbera Light" panose="02000300000000000000" pitchFamily="50" charset="-52"/>
                          <a:ea typeface="+mn-ea"/>
                          <a:cs typeface="+mn-cs"/>
                        </a:rPr>
                        <a:t>Когда удобно применить? 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erbera Light" panose="02000300000000000000" pitchFamily="50" charset="-52"/>
                          <a:ea typeface="+mn-ea"/>
                          <a:cs typeface="+mn-cs"/>
                        </a:rPr>
                        <a:t>Когда коэффициенты «удобные», особенно для проверки корней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213286447"/>
                  </a:ext>
                </a:extLst>
              </a:tr>
              <a:tr h="75798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Gerbera Light" panose="02000300000000000000" pitchFamily="50" charset="-52"/>
                        </a:rPr>
                        <a:t>Формула дискриминанта и корней уравнения. Аккуратно считать.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erbera Light" panose="02000300000000000000" pitchFamily="50" charset="-52"/>
                          <a:ea typeface="+mn-ea"/>
                          <a:cs typeface="+mn-cs"/>
                        </a:rPr>
                        <a:t>Что нужно знать/сделать? 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erbera Light" panose="02000300000000000000" pitchFamily="50" charset="-52"/>
                          <a:ea typeface="+mn-ea"/>
                          <a:cs typeface="+mn-cs"/>
                        </a:rPr>
                        <a:t>Знать формулы Виета, уметь подбирать корни. 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94124143"/>
                  </a:ext>
                </a:extLst>
              </a:tr>
              <a:tr h="75798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Gerbera Light" panose="02000300000000000000" pitchFamily="50" charset="-52"/>
                        </a:rPr>
                        <a:t>Работает всегда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Gerbera Light" panose="02000300000000000000" pitchFamily="50" charset="-52"/>
                        </a:rPr>
                        <a:t>Плюсы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erbera Light" panose="02000300000000000000" pitchFamily="50" charset="-52"/>
                          <a:ea typeface="+mn-ea"/>
                          <a:cs typeface="+mn-cs"/>
                        </a:rPr>
                        <a:t>Быстро, развивает числовую интуицию. 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125082681"/>
                  </a:ext>
                </a:extLst>
              </a:tr>
              <a:tr h="75798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Gerbera Light" panose="02000300000000000000" pitchFamily="50" charset="-52"/>
                        </a:rPr>
                        <a:t>Много вычислений, выше риск ошибки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Gerbera Light" panose="02000300000000000000" pitchFamily="50" charset="-52"/>
                        </a:rPr>
                        <a:t>Минусы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Gerbera Light" panose="02000300000000000000" pitchFamily="50" charset="-52"/>
                        </a:rPr>
                        <a:t>Не всегда удобно подбирать корни.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532944669"/>
                  </a:ext>
                </a:extLst>
              </a:tr>
              <a:tr h="757984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Gerbera Light" panose="02000300000000000000" pitchFamily="50" charset="-52"/>
                        </a:rPr>
                        <a:t>Пример</a:t>
                      </a:r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Gerbera Light" panose="02000300000000000000" pitchFamily="50" charset="-52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66217" y="382096"/>
            <a:ext cx="2410097" cy="64581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37322" y="605636"/>
            <a:ext cx="78237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Теоретическое обобщение через рефлексию</a:t>
            </a:r>
            <a:endParaRPr lang="ru-RU" sz="2800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84216" y="5468611"/>
            <a:ext cx="2488953" cy="644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74798" y="5516064"/>
            <a:ext cx="2514914" cy="610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2078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376359"/>
            <a:ext cx="414425" cy="4766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BD8525F-DF94-4768-A811-5209689E6BBD}"/>
              </a:ext>
            </a:extLst>
          </p:cNvPr>
          <p:cNvSpPr txBox="1"/>
          <p:nvPr/>
        </p:nvSpPr>
        <p:spPr>
          <a:xfrm>
            <a:off x="431073" y="1256910"/>
            <a:ext cx="1132549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spc="-1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rbera Light" panose="02000300000000000000" pitchFamily="50" charset="-52"/>
              </a:rPr>
              <a:t> </a:t>
            </a:r>
            <a:endParaRPr lang="ru-RU" sz="2400" dirty="0" smtClean="0"/>
          </a:p>
          <a:p>
            <a:endParaRPr lang="ru-RU" sz="2400" dirty="0" smtClean="0"/>
          </a:p>
          <a:p>
            <a:pPr lvl="0"/>
            <a:r>
              <a:rPr lang="ru-RU" sz="3200" dirty="0" smtClean="0"/>
              <a:t> </a:t>
            </a:r>
            <a:r>
              <a:rPr lang="ru-RU" sz="3200" b="1" dirty="0" smtClean="0"/>
              <a:t> </a:t>
            </a:r>
            <a:r>
              <a:rPr lang="ru-RU" sz="3200" dirty="0" smtClean="0"/>
              <a:t>Акцент делается на формировании регулятивных (</a:t>
            </a:r>
            <a:r>
              <a:rPr lang="ru-RU" sz="3200" dirty="0" err="1" smtClean="0"/>
              <a:t>целеполагание</a:t>
            </a:r>
            <a:r>
              <a:rPr lang="ru-RU" sz="3200" dirty="0" smtClean="0"/>
              <a:t>, контроль и коррекция) и познавательных универсальных учебных действий (выдвижение гипотез, поиск и анализ информации, построение логических рассуждений). Такой подход учит не только предмету, но и «умению учиться».</a:t>
            </a:r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400" dirty="0" smtClean="0"/>
          </a:p>
          <a:p>
            <a:r>
              <a:rPr lang="ru-RU" sz="2400" dirty="0" smtClean="0"/>
              <a:t> </a:t>
            </a:r>
          </a:p>
          <a:p>
            <a:endParaRPr lang="ru-RU" sz="2400" dirty="0" smtClean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66217" y="382096"/>
            <a:ext cx="2410097" cy="64581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20292" y="305192"/>
            <a:ext cx="83719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/>
              <a:t>Психолого-педагогическая направленность.</a:t>
            </a:r>
            <a:endParaRPr lang="ru-RU" sz="36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337171"/>
            <a:ext cx="414425" cy="476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275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376359"/>
            <a:ext cx="414425" cy="4766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BD8525F-DF94-4768-A811-5209689E6BBD}"/>
              </a:ext>
            </a:extLst>
          </p:cNvPr>
          <p:cNvSpPr txBox="1"/>
          <p:nvPr/>
        </p:nvSpPr>
        <p:spPr>
          <a:xfrm>
            <a:off x="431073" y="1256910"/>
            <a:ext cx="1132549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spc="-1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erbera Light" panose="02000300000000000000" pitchFamily="50" charset="-52"/>
              </a:rPr>
              <a:t> </a:t>
            </a:r>
            <a:endParaRPr lang="ru-RU" sz="2400" dirty="0" smtClean="0"/>
          </a:p>
          <a:p>
            <a:endParaRPr lang="ru-RU" sz="2400" dirty="0" smtClean="0"/>
          </a:p>
          <a:p>
            <a:pPr lvl="0"/>
            <a:r>
              <a:rPr lang="ru-RU" sz="3200" dirty="0" smtClean="0"/>
              <a:t> </a:t>
            </a:r>
            <a:r>
              <a:rPr lang="ru-RU" sz="3200" b="1" dirty="0" smtClean="0"/>
              <a:t> </a:t>
            </a:r>
            <a:r>
              <a:rPr lang="ru-RU" sz="3200" dirty="0" smtClean="0"/>
              <a:t> </a:t>
            </a:r>
          </a:p>
          <a:p>
            <a:pPr lvl="0"/>
            <a:endParaRPr lang="ru-RU" sz="32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400" dirty="0" smtClean="0"/>
          </a:p>
          <a:p>
            <a:r>
              <a:rPr lang="ru-RU" sz="2400" dirty="0" smtClean="0"/>
              <a:t> </a:t>
            </a:r>
          </a:p>
          <a:p>
            <a:endParaRPr lang="ru-RU" sz="2400" dirty="0" smtClean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66217" y="382096"/>
            <a:ext cx="2410097" cy="64581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020292" y="305192"/>
            <a:ext cx="83719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/>
              <a:t> Спасибо за внимание.</a:t>
            </a:r>
            <a:endParaRPr lang="ru-RU" sz="36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13DCB9E7-9E4C-4DA5-A1AA-0C1F78523A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845" y="337171"/>
            <a:ext cx="414425" cy="47665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840377" y="1274190"/>
            <a:ext cx="927027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Gabriola" pitchFamily="82" charset="0"/>
              </a:rPr>
              <a:t>С началом учебного года, уважаемые коллеги! </a:t>
            </a:r>
          </a:p>
          <a:p>
            <a:pPr algn="ctr"/>
            <a:r>
              <a:rPr lang="ru-RU" sz="4000" b="1" dirty="0" smtClean="0">
                <a:latin typeface="Gabriola" pitchFamily="82" charset="0"/>
              </a:rPr>
              <a:t>Пусть этот год станет временем новых педагогических находок и уверенных шагов в развитии мышления учеников. </a:t>
            </a:r>
          </a:p>
          <a:p>
            <a:pPr algn="ctr"/>
            <a:r>
              <a:rPr lang="ru-RU" sz="4000" b="1" dirty="0" smtClean="0">
                <a:latin typeface="Gabriola" pitchFamily="82" charset="0"/>
              </a:rPr>
              <a:t>Пусть ваши усилия приносят видимые плоды, а дети учатся не только решать задачи, но и думать, рассуждать, сомневаться и находить свои ответы. </a:t>
            </a:r>
          </a:p>
          <a:p>
            <a:pPr algn="ctr"/>
            <a:r>
              <a:rPr lang="ru-RU" sz="4000" b="1" dirty="0" smtClean="0">
                <a:latin typeface="Gabriola" pitchFamily="82" charset="0"/>
              </a:rPr>
              <a:t>Здоровья, энергии и благодарных учеников!»</a:t>
            </a:r>
            <a:endParaRPr lang="ru-RU" sz="4000" b="1" dirty="0"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275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87D2633E-EB7C-46B0-87DF-D59481E34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798" y="4886325"/>
            <a:ext cx="6687029" cy="771525"/>
          </a:xfrm>
        </p:spPr>
        <p:txBody>
          <a:bodyPr>
            <a:normAutofit/>
          </a:bodyPr>
          <a:lstStyle/>
          <a:p>
            <a:pPr algn="ctr"/>
            <a:r>
              <a:rPr lang="ru-RU" sz="4800" dirty="0">
                <a:solidFill>
                  <a:schemeClr val="bg1"/>
                </a:solidFill>
                <a:effectLst>
                  <a:outerShdw blurRad="215900" sx="102000" sy="102000" algn="ctr" rotWithShape="0">
                    <a:prstClr val="black">
                      <a:alpha val="40000"/>
                    </a:prstClr>
                  </a:outerShdw>
                </a:effectLst>
                <a:latin typeface="TomskObl2104" pitchFamily="50" charset="0"/>
              </a:rPr>
              <a:t>Ваше имя и фамилия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="" xmlns:a16="http://schemas.microsoft.com/office/drawing/2014/main" id="{D8E30B65-3BA0-49C0-BEA4-DD621F1B2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748" y="5505451"/>
            <a:ext cx="6126454" cy="771526"/>
          </a:xfrm>
        </p:spPr>
        <p:txBody>
          <a:bodyPr/>
          <a:lstStyle/>
          <a:p>
            <a:pPr marL="0" indent="0" algn="r">
              <a:buNone/>
            </a:pPr>
            <a:r>
              <a:rPr lang="ru-RU" dirty="0">
                <a:solidFill>
                  <a:schemeClr val="bg1"/>
                </a:solidFill>
                <a:effectLst>
                  <a:outerShdw blurRad="215900" sx="102000" sy="102000" algn="ctr" rotWithShape="0">
                    <a:prstClr val="black">
                      <a:alpha val="40000"/>
                    </a:prstClr>
                  </a:outerShdw>
                </a:effectLst>
                <a:latin typeface="Gerbera" panose="02000500000000000000" pitchFamily="50" charset="-52"/>
              </a:rPr>
              <a:t>должность </a:t>
            </a:r>
            <a:r>
              <a:rPr lang="ru-RU" dirty="0" smtClean="0">
                <a:solidFill>
                  <a:schemeClr val="bg1"/>
                </a:solidFill>
                <a:effectLst>
                  <a:outerShdw blurRad="215900" sx="102000" sy="102000" algn="ctr" rotWithShape="0">
                    <a:prstClr val="black">
                      <a:alpha val="40000"/>
                    </a:prstClr>
                  </a:outerShdw>
                </a:effectLst>
                <a:latin typeface="Gerbera" panose="02000500000000000000" pitchFamily="50" charset="-52"/>
              </a:rPr>
              <a:t>спикера</a:t>
            </a:r>
            <a:endParaRPr lang="ru-RU" dirty="0">
              <a:solidFill>
                <a:schemeClr val="bg1"/>
              </a:solidFill>
              <a:effectLst>
                <a:outerShdw blurRad="215900" sx="102000" sy="102000" algn="ctr" rotWithShape="0">
                  <a:prstClr val="black">
                    <a:alpha val="40000"/>
                  </a:prstClr>
                </a:outerShdw>
              </a:effectLst>
              <a:latin typeface="Gerbera" panose="02000500000000000000" pitchFamily="50" charset="-52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6A728608-F2E5-497E-9F3E-E15C3DFE21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08202" y="5002543"/>
            <a:ext cx="358778" cy="40936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E720E23C-7C1F-4CDB-8F20-ED2A6DA456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62563" y="1798847"/>
            <a:ext cx="3356036" cy="3356036"/>
          </a:xfrm>
          <a:prstGeom prst="ellipse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56837" y="425337"/>
            <a:ext cx="2307771" cy="6184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1750" y="2423446"/>
            <a:ext cx="1814447" cy="181444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77411" y="2423446"/>
            <a:ext cx="1843752" cy="18437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08202" y="463722"/>
            <a:ext cx="6026286" cy="602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626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743</TotalTime>
  <Words>540</Words>
  <Application>Microsoft Office PowerPoint</Application>
  <PresentationFormat>Произвольный</PresentationFormat>
  <Paragraphs>106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Arial</vt:lpstr>
      <vt:lpstr>TomskObl2104</vt:lpstr>
      <vt:lpstr>Gerbera Light</vt:lpstr>
      <vt:lpstr>Calibri</vt:lpstr>
      <vt:lpstr>Calibri Light</vt:lpstr>
      <vt:lpstr>Gerbera Black</vt:lpstr>
      <vt:lpstr>Gabriola</vt:lpstr>
      <vt:lpstr>Gerbera</vt:lpstr>
      <vt:lpstr>Тема Office</vt:lpstr>
      <vt:lpstr> Приёмы технологии РКМЧП в работе с учебными текстами МПИ - проекта</vt:lpstr>
      <vt:lpstr>Слайд 2</vt:lpstr>
      <vt:lpstr>Слайд 3</vt:lpstr>
      <vt:lpstr>Технология развития критического мышления через чтение и письмо (РКМЧП) Авторы: Ч. Темплом, Д. Стилом и К. Мередит.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Ваше имя и фамилия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Максим Алексеевич Зырянов</dc:creator>
  <cp:lastModifiedBy>Пользователь</cp:lastModifiedBy>
  <cp:revision>136</cp:revision>
  <dcterms:created xsi:type="dcterms:W3CDTF">2025-07-14T10:33:41Z</dcterms:created>
  <dcterms:modified xsi:type="dcterms:W3CDTF">2026-08-24T08:19:35Z</dcterms:modified>
</cp:coreProperties>
</file>