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4" r:id="rId4"/>
    <p:sldId id="278" r:id="rId5"/>
    <p:sldId id="277" r:id="rId6"/>
    <p:sldId id="261" r:id="rId7"/>
    <p:sldId id="275" r:id="rId8"/>
    <p:sldId id="279" r:id="rId9"/>
    <p:sldId id="276" r:id="rId10"/>
    <p:sldId id="270" r:id="rId11"/>
    <p:sldId id="273" r:id="rId12"/>
  </p:sldIdLst>
  <p:sldSz cx="12192000" cy="6858000"/>
  <p:notesSz cx="6858000" cy="9144000"/>
  <p:embeddedFontLst>
    <p:embeddedFont>
      <p:font typeface="TomskObl2104" panose="020B0604020202020204" charset="0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76" y="7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539789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4321" y="2743200"/>
            <a:ext cx="6215563" cy="15049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новый статус учителя с 2026 года: от указа к реальным изменениями в профессии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7" y="4686299"/>
            <a:ext cx="5917411" cy="733425"/>
          </a:xfrm>
        </p:spPr>
        <p:txBody>
          <a:bodyPr>
            <a:noAutofit/>
          </a:bodyPr>
          <a:lstStyle/>
          <a:p>
            <a:pPr algn="r"/>
            <a:endParaRPr lang="ru-RU" sz="28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sz="2800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Звонцова</a:t>
            </a:r>
            <a:r>
              <a:rPr lang="ru-RU" sz="2800" dirty="0">
                <a:solidFill>
                  <a:schemeClr val="bg1"/>
                </a:solidFill>
                <a:latin typeface="Gerbera Light" panose="02000300000000000000" pitchFamily="50" charset="-52"/>
              </a:rPr>
              <a:t> Л.А., учитель географии МБОУ СОШ №49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Звонцова</a:t>
            </a:r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Людмила </a:t>
            </a:r>
            <a:r>
              <a:rPr lang="ru-RU" sz="4800" dirty="0" err="1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александровна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должность спикера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137A73-29E6-A18E-7C7D-276487834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E1AB4-3E74-9D12-6658-87804C23E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23E6B-FC9A-84BC-5B8D-6B8B05FF2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E5D3C6-7B98-1303-CDDE-0E8DE1056D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08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134"/>
            <a:ext cx="11038114" cy="51567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Российской Федерации Владимир Путин подписал указ, направленный на повышение престижа профессии учителя и создание благоприятных условий для педагогической деятельности.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закрепляет особый статус педагога на государственном уровне. Это означает официальное признание общественной значимости профессии, обеспечивающей сохранение и развитие интеллектуального, нравственного и культурного потенциала страны.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Указом Президента РФ № 498 от 20.07.2026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D745C51-86F3-AAA4-E629-1FB4FB766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B9BF9E-507C-F400-8817-8CEF227CF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B38F87-317A-0ADB-CAAD-704D8439F2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4A1B9C-4AE8-82F1-2BFC-D22C8A49366A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66EBF7-273D-3326-9976-7B2DBF2C9411}"/>
              </a:ext>
            </a:extLst>
          </p:cNvPr>
          <p:cNvSpPr txBox="1"/>
          <p:nvPr/>
        </p:nvSpPr>
        <p:spPr>
          <a:xfrm>
            <a:off x="119921" y="1801492"/>
            <a:ext cx="96067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удостоверение и пересмотр нагрузки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Правительству РФ поручено в течение 6 месяцев </a:t>
            </a:r>
          </a:p>
          <a:p>
            <a:pPr marL="457200" indent="-457200" algn="just">
              <a:buFontTx/>
              <a:buChar char="-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 утвердить удостоверение единого образца, которое будет официально подтверждать статус учителя на территории всей страны;</a:t>
            </a:r>
          </a:p>
          <a:p>
            <a:pPr marL="457200" indent="-457200" algn="just">
              <a:buFontTx/>
              <a:buChar char="-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совершенствование требований к режиму рабочего времени учителей и объему их учебной нагрузки.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7D04CB-4995-CC20-9B8E-A7152A6E1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1C2E6E-4398-7D07-7347-92233DD4036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1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0E9E2-7862-F7D5-242F-071887BCA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780D78-C9AB-FA2F-71AF-7AAEBFCAE54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427887-1945-5893-7D79-27A73AF6FA4C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4AAEF-9C73-8834-6E77-B35A3DCC2BCA}"/>
              </a:ext>
            </a:extLst>
          </p:cNvPr>
          <p:cNvSpPr txBox="1"/>
          <p:nvPr/>
        </p:nvSpPr>
        <p:spPr>
          <a:xfrm>
            <a:off x="378740" y="1713106"/>
            <a:ext cx="8619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 на детские сады: региональным властям рекомендовано зачислять детей учителей в дошкольные учреждения в приоритетном (первоочередном) порядке.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E1892E-2CB8-087B-2DB2-17B0D8360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FA1A2D-9B6D-1581-470D-86AB367B09A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12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4CFB91-F4B0-A948-00A9-927D2A1B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2A75E-1789-7887-F92C-B538870A9A4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7621D3-7AF2-60B8-431D-51DF645871B9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CA444-8C8E-4BBB-FEDD-BAA37D889BD6}"/>
              </a:ext>
            </a:extLst>
          </p:cNvPr>
          <p:cNvSpPr txBox="1"/>
          <p:nvPr/>
        </p:nvSpPr>
        <p:spPr>
          <a:xfrm>
            <a:off x="119921" y="1801492"/>
            <a:ext cx="8619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Юридическая помощь: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смогут бесплатно консультироваться со специалистами по всем вопросам, связанным с работой, трудовыми правами, социальными гарантиями и мерами поддержки;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C54E70-4132-3C7B-62AD-A6E71EAAC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6AE17D-BF50-AB96-5315-8283FC57553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993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378740" y="1733118"/>
            <a:ext cx="86193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Культурный досуг: право бесплатно посещать государственные и муниципальные музеи не реже раз в месяц.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A76738-DF7B-498C-BFCD-3CD933FAD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A6819-CD04-4A2D-73A3-10CFEF3C0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3033E4-8E96-9043-0338-7ECB733B46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F02246-5071-43DA-9F9D-AA5863EEEA5D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561D02-AC5E-73A3-62BB-3A20F6C1690C}"/>
              </a:ext>
            </a:extLst>
          </p:cNvPr>
          <p:cNvSpPr txBox="1"/>
          <p:nvPr/>
        </p:nvSpPr>
        <p:spPr>
          <a:xfrm>
            <a:off x="119921" y="1801492"/>
            <a:ext cx="861934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Безопасность: защита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угрозы причинения вреда жизни и здоровья в связи с осуществлением педагогической деятельности.</a:t>
            </a:r>
          </a:p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88F92AF-6912-94E5-0A00-7C85D11A4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D86545-7B1F-02A1-F86E-3A1376BB30C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8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06F5A3-96C2-82CA-C462-BC0C49232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31B251-5966-B166-4577-4716B301487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E79CB-2A0F-0558-6485-3588EF975DFE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BCC511-E171-4C0B-B1D6-A59E07B2C8B6}"/>
              </a:ext>
            </a:extLst>
          </p:cNvPr>
          <p:cNvSpPr txBox="1"/>
          <p:nvPr/>
        </p:nvSpPr>
        <p:spPr>
          <a:xfrm>
            <a:off x="119921" y="1801492"/>
            <a:ext cx="86193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тех, кто только начинает свой путь в профессии, указ вводит обязательное наставничество в течение как минимум первого года работы.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CF77B46-1747-A0D2-8BEA-9A29C00AC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0B6A3C-800B-EB2F-B342-18628B38FBB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9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BE339-F4F3-C70C-CD76-D3A141D8F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03030D-5129-C519-4245-F0D20EE829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4C0138-CA22-2828-C286-E36A64117EEC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spc="-10" dirty="0">
                <a:solidFill>
                  <a:schemeClr val="accent6"/>
                </a:solidFill>
                <a:latin typeface="Gerbera Light" panose="02000300000000000000" pitchFamily="50" charset="-52"/>
              </a:rPr>
              <a:t>Новые гарантии и льготы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D9D04-74B7-DDA9-99DC-06C13E59D3CD}"/>
              </a:ext>
            </a:extLst>
          </p:cNvPr>
          <p:cNvSpPr txBox="1"/>
          <p:nvPr/>
        </p:nvSpPr>
        <p:spPr>
          <a:xfrm>
            <a:off x="119921" y="1801492"/>
            <a:ext cx="8619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«Ветеран труда»: присвоение при наличии педагогического стажа от 25 лет.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FEEB0A-B4BC-5601-23FE-897FDE106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266" y="4244966"/>
            <a:ext cx="3632616" cy="27244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A7CD51-77FE-D85D-9118-91965C05FC9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6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281</Words>
  <Application>Microsoft Office PowerPoint</Application>
  <PresentationFormat>Широкоэкранный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Gerbera</vt:lpstr>
      <vt:lpstr>Calibri</vt:lpstr>
      <vt:lpstr>Arial</vt:lpstr>
      <vt:lpstr>TomskObl2104</vt:lpstr>
      <vt:lpstr>Calibri Light</vt:lpstr>
      <vt:lpstr>Gerbera Light</vt:lpstr>
      <vt:lpstr>Times New Roman</vt:lpstr>
      <vt:lpstr>Тема Office</vt:lpstr>
      <vt:lpstr>новый статус учителя с 2026 года: от указа к реальным изменениями в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Звонцова Людмила александровна</vt:lpstr>
      <vt:lpstr>Заголовок слайда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Евгений Семенюк</cp:lastModifiedBy>
  <cp:revision>128</cp:revision>
  <dcterms:created xsi:type="dcterms:W3CDTF">2025-07-14T10:33:41Z</dcterms:created>
  <dcterms:modified xsi:type="dcterms:W3CDTF">2026-08-24T12:26:17Z</dcterms:modified>
</cp:coreProperties>
</file>