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1" r:id="rId4"/>
    <p:sldId id="262" r:id="rId5"/>
    <p:sldId id="263" r:id="rId6"/>
    <p:sldId id="271" r:id="rId7"/>
    <p:sldId id="272" r:id="rId8"/>
    <p:sldId id="273" r:id="rId9"/>
    <p:sldId id="274" r:id="rId10"/>
    <p:sldId id="270" r:id="rId11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TomskObl2104" panose="020B0604020202020204" charset="0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44" y="108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hyperlink" Target="mailto:kedr@education70.ru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jpg"/><Relationship Id="rId4" Type="http://schemas.openxmlformats.org/officeDocument/2006/relationships/image" Target="../media/image3.png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2.png"/><Relationship Id="rId7" Type="http://schemas.openxmlformats.org/officeDocument/2006/relationships/image" Target="../media/image18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g"/><Relationship Id="rId10" Type="http://schemas.openxmlformats.org/officeDocument/2006/relationships/image" Target="../media/image21.jpeg"/><Relationship Id="rId4" Type="http://schemas.openxmlformats.org/officeDocument/2006/relationships/image" Target="../media/image11.pn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11.pn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g"/><Relationship Id="rId10" Type="http://schemas.openxmlformats.org/officeDocument/2006/relationships/image" Target="../media/image29.jpeg"/><Relationship Id="rId4" Type="http://schemas.openxmlformats.org/officeDocument/2006/relationships/image" Target="../media/image12.pn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12.pn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3048000"/>
            <a:ext cx="4943474" cy="1200150"/>
          </a:xfrm>
          <a:noFill/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bg1"/>
                </a:solidFill>
                <a:latin typeface="TomskObl2104" pitchFamily="50" charset="0"/>
              </a:rPr>
              <a:t>Туристско‑краеведческая </a:t>
            </a:r>
            <a:r>
              <a:rPr lang="ru-RU" sz="2800" dirty="0">
                <a:solidFill>
                  <a:schemeClr val="bg1"/>
                </a:solidFill>
                <a:latin typeface="TomskObl2104" pitchFamily="50" charset="0"/>
              </a:rPr>
              <a:t>деятельность как точка взаимодействия школы и </a:t>
            </a:r>
            <a:r>
              <a:rPr lang="ru-RU" sz="2800" dirty="0" smtClean="0">
                <a:solidFill>
                  <a:schemeClr val="bg1"/>
                </a:solidFill>
                <a:latin typeface="TomskObl2104" pitchFamily="50" charset="0"/>
              </a:rPr>
              <a:t>Дополнительного Образования:  методики </a:t>
            </a:r>
            <a:r>
              <a:rPr lang="ru-RU" sz="2800" dirty="0">
                <a:solidFill>
                  <a:schemeClr val="bg1"/>
                </a:solidFill>
                <a:latin typeface="TomskObl2104" pitchFamily="50" charset="0"/>
              </a:rPr>
              <a:t>вовлечения педагогов и реализации совместных мероприятий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5167099"/>
            <a:ext cx="5563862" cy="733425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Уртаева Инна Борисовна </a:t>
            </a:r>
            <a:br>
              <a:rPr lang="ru-RU" b="1" dirty="0" smtClean="0">
                <a:solidFill>
                  <a:schemeClr val="bg1"/>
                </a:solidFill>
                <a:latin typeface="Gerbera Light" panose="02000300000000000000" pitchFamily="50" charset="-52"/>
              </a:rPr>
            </a:br>
            <a:r>
              <a:rPr lang="ru-RU" b="1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директор МАОУ ДО ДДЮ «КЕДР» г. Томска</a:t>
            </a:r>
            <a:endParaRPr lang="ru-RU" b="1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96" y="1264377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320" y="51244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723" y="1574075"/>
            <a:ext cx="5135880" cy="51358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Инна Борисовна Уртаева</a:t>
            </a:r>
            <a:endParaRPr lang="ru-RU" sz="40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505451"/>
            <a:ext cx="6126454" cy="114088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Директор Дома детства и юношества «КЕДР» г. </a:t>
            </a: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Томска</a:t>
            </a:r>
            <a:b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тел. 90-60-85, </a:t>
            </a:r>
            <a:r>
              <a:rPr lang="en-US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E-mail: </a:t>
            </a:r>
            <a:r>
              <a:rPr lang="en-US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  <a:hlinkClick r:id="rId3"/>
              </a:rPr>
              <a:t>kedr@education70.ru</a:t>
            </a:r>
            <a:r>
              <a:rPr lang="en-US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 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034" y="56853"/>
            <a:ext cx="6274128" cy="62741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7666"/>
            <a:ext cx="10515600" cy="983022"/>
          </a:xfrm>
        </p:spPr>
        <p:txBody>
          <a:bodyPr>
            <a:noAutofit/>
          </a:bodyPr>
          <a:lstStyle/>
          <a:p>
            <a:r>
              <a:rPr lang="ru-RU" sz="4200" dirty="0" smtClean="0">
                <a:solidFill>
                  <a:srgbClr val="00881B"/>
                </a:solidFill>
                <a:latin typeface="TomskObl2104" pitchFamily="50" charset="0"/>
              </a:rPr>
              <a:t>вызов времени и </a:t>
            </a:r>
            <a:r>
              <a:rPr lang="ru-RU" sz="4200" dirty="0">
                <a:solidFill>
                  <a:srgbClr val="00881B"/>
                </a:solidFill>
                <a:latin typeface="TomskObl2104" pitchFamily="50" charset="0"/>
              </a:rPr>
              <a:t>синергия ресурсов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29577" cy="4351338"/>
          </a:xfrm>
        </p:spPr>
        <p:txBody>
          <a:bodyPr/>
          <a:lstStyle/>
          <a:p>
            <a:r>
              <a:rPr lang="ru-RU" i="1" dirty="0"/>
              <a:t>Школа:</a:t>
            </a:r>
            <a:r>
              <a:rPr lang="ru-RU" dirty="0"/>
              <a:t> Теоретическая база + Ученический </a:t>
            </a:r>
            <a:r>
              <a:rPr lang="ru-RU" dirty="0" smtClean="0"/>
              <a:t>коллектив</a:t>
            </a:r>
          </a:p>
          <a:p>
            <a:r>
              <a:rPr lang="ru-RU" i="1" dirty="0"/>
              <a:t>Дополнительное образование (ДО):</a:t>
            </a:r>
            <a:r>
              <a:rPr lang="ru-RU" dirty="0"/>
              <a:t> Мобильность + Инфраструктура + </a:t>
            </a:r>
            <a:r>
              <a:rPr lang="ru-RU" dirty="0" smtClean="0"/>
              <a:t>педагоги-практики.</a:t>
            </a:r>
          </a:p>
          <a:p>
            <a:r>
              <a:rPr lang="ru-RU" i="1" dirty="0"/>
              <a:t>Цель:</a:t>
            </a:r>
            <a:r>
              <a:rPr lang="ru-RU" dirty="0"/>
              <a:t> Интеграция академических знаний в реальную практику.</a:t>
            </a: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75" y="960849"/>
            <a:ext cx="414425" cy="4766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486" y="1890423"/>
            <a:ext cx="5335326" cy="400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70" y="536637"/>
            <a:ext cx="84312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00881B"/>
                </a:solidFill>
                <a:latin typeface="TomskObl2104" pitchFamily="50" charset="0"/>
              </a:rPr>
              <a:t>Три уровня </a:t>
            </a:r>
            <a:r>
              <a:rPr lang="ru-RU" sz="4200" dirty="0" smtClean="0">
                <a:solidFill>
                  <a:srgbClr val="00881B"/>
                </a:solidFill>
                <a:latin typeface="TomskObl2104" pitchFamily="50" charset="0"/>
              </a:rPr>
              <a:t>взаимодействия</a:t>
            </a:r>
            <a:endParaRPr lang="ru-RU" sz="4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536845" y="1801492"/>
            <a:ext cx="61899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Содержательный</a:t>
            </a:r>
            <a:r>
              <a:rPr lang="ru-RU" sz="2400" b="1" dirty="0"/>
              <a:t>:</a:t>
            </a:r>
            <a:r>
              <a:rPr lang="ru-RU" sz="2400" dirty="0"/>
              <a:t> Синхронизация школьных предметов (география, история, </a:t>
            </a:r>
            <a:r>
              <a:rPr lang="ru-RU" sz="2400" dirty="0" smtClean="0"/>
              <a:t>биология, физика и др.) </a:t>
            </a:r>
            <a:r>
              <a:rPr lang="ru-RU" sz="2400" dirty="0"/>
              <a:t>с программами </a:t>
            </a:r>
            <a:r>
              <a:rPr lang="ru-RU" sz="2400" dirty="0" smtClean="0"/>
              <a:t>дополнительного образования.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/>
              <a:t>Инфраструктурный:</a:t>
            </a:r>
            <a:r>
              <a:rPr lang="ru-RU" sz="2400" dirty="0"/>
              <a:t> Сетевое использование снаряжения </a:t>
            </a:r>
            <a:r>
              <a:rPr lang="ru-RU" sz="2400" dirty="0" smtClean="0"/>
              <a:t>дополнительного образования </a:t>
            </a:r>
            <a:r>
              <a:rPr lang="ru-RU" sz="2400" dirty="0"/>
              <a:t>и музеев/лабораторий </a:t>
            </a:r>
            <a:r>
              <a:rPr lang="ru-RU" sz="2400" dirty="0" smtClean="0"/>
              <a:t>школы.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/>
              <a:t>Кадровый:</a:t>
            </a:r>
            <a:r>
              <a:rPr lang="ru-RU" sz="2400" dirty="0"/>
              <a:t> Интегрированные команды «Учитель-предметник + </a:t>
            </a:r>
            <a:r>
              <a:rPr lang="ru-RU" sz="2400" dirty="0" smtClean="0"/>
              <a:t>педагог дополнительного образования»</a:t>
            </a:r>
            <a:endParaRPr lang="ru-RU" sz="24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433" y="1801492"/>
            <a:ext cx="5390881" cy="404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79377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00881B"/>
                </a:solidFill>
                <a:latin typeface="TomskObl2104" pitchFamily="50" charset="0"/>
              </a:rPr>
              <a:t>Преодолевая барьеры: </a:t>
            </a:r>
            <a:r>
              <a:rPr lang="ru-RU" sz="4200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sz="42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4200" dirty="0" smtClean="0">
                <a:solidFill>
                  <a:srgbClr val="00881B"/>
                </a:solidFill>
                <a:latin typeface="TomskObl2104" pitchFamily="50" charset="0"/>
              </a:rPr>
              <a:t>как </a:t>
            </a:r>
            <a:r>
              <a:rPr lang="ru-RU" sz="4200" dirty="0">
                <a:solidFill>
                  <a:srgbClr val="00881B"/>
                </a:solidFill>
                <a:latin typeface="TomskObl2104" pitchFamily="50" charset="0"/>
              </a:rPr>
              <a:t>вовлечь педагога?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441822" y="2099455"/>
            <a:ext cx="577609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/>
              <a:t>Проблема:</a:t>
            </a:r>
            <a:r>
              <a:rPr lang="ru-RU" sz="2000" dirty="0"/>
              <a:t> Страх ответственности за безопасность + Дефицит времени</a:t>
            </a:r>
            <a:r>
              <a:rPr lang="ru-RU" sz="2000" dirty="0" smtClean="0"/>
              <a:t>.</a:t>
            </a:r>
          </a:p>
          <a:p>
            <a:endParaRPr lang="ru-RU" sz="20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  <a:p>
            <a:r>
              <a:rPr lang="ru-RU" sz="2000" b="1" i="1" dirty="0" smtClean="0"/>
              <a:t>Решения:</a:t>
            </a:r>
          </a:p>
          <a:p>
            <a:r>
              <a:rPr lang="ru-RU" sz="2000" b="1" dirty="0" smtClean="0"/>
              <a:t>1. Модель </a:t>
            </a:r>
            <a:r>
              <a:rPr lang="ru-RU" sz="2000" b="1" dirty="0"/>
              <a:t>«Команда под ключ»</a:t>
            </a:r>
            <a:r>
              <a:rPr lang="ru-RU" sz="2000" dirty="0"/>
              <a:t> </a:t>
            </a:r>
            <a:r>
              <a:rPr lang="ru-RU" sz="2000" dirty="0" smtClean="0"/>
              <a:t>Дополнительное образование </a:t>
            </a:r>
            <a:r>
              <a:rPr lang="ru-RU" sz="2000" dirty="0"/>
              <a:t>берет на себя логистику и </a:t>
            </a:r>
            <a:r>
              <a:rPr lang="ru-RU" sz="2000" dirty="0" smtClean="0"/>
              <a:t>безопасность</a:t>
            </a:r>
          </a:p>
          <a:p>
            <a:r>
              <a:rPr lang="ru-RU" sz="2000" b="1" dirty="0" smtClean="0"/>
              <a:t>2. «Педагогический </a:t>
            </a:r>
            <a:r>
              <a:rPr lang="ru-RU" sz="2000" b="1" dirty="0" err="1"/>
              <a:t>рогейн</a:t>
            </a:r>
            <a:r>
              <a:rPr lang="ru-RU" sz="2000" b="1" dirty="0"/>
              <a:t>»</a:t>
            </a:r>
            <a:r>
              <a:rPr lang="ru-RU" sz="2000" dirty="0"/>
              <a:t> </a:t>
            </a:r>
            <a:r>
              <a:rPr lang="ru-RU" sz="2000" dirty="0" smtClean="0"/>
              <a:t>обучающие </a:t>
            </a:r>
            <a:r>
              <a:rPr lang="ru-RU" sz="2000" dirty="0" err="1"/>
              <a:t>интенсивы</a:t>
            </a:r>
            <a:r>
              <a:rPr lang="ru-RU" sz="2000" dirty="0"/>
              <a:t> для </a:t>
            </a:r>
            <a:r>
              <a:rPr lang="ru-RU" sz="2000" dirty="0" smtClean="0"/>
              <a:t>учителей</a:t>
            </a:r>
          </a:p>
          <a:p>
            <a:r>
              <a:rPr lang="ru-RU" sz="2000" dirty="0" smtClean="0"/>
              <a:t>3. </a:t>
            </a:r>
            <a:r>
              <a:rPr lang="ru-RU" sz="2000" b="1" dirty="0"/>
              <a:t>Банк готовых мероприятий для детей </a:t>
            </a:r>
            <a:r>
              <a:rPr lang="ru-RU" sz="2000" dirty="0" smtClean="0"/>
              <a:t>городская программа воспитания и дополнительного  образования «Начало </a:t>
            </a:r>
            <a:r>
              <a:rPr lang="ru-RU" sz="2000" dirty="0"/>
              <a:t>большого пути</a:t>
            </a:r>
            <a:r>
              <a:rPr lang="ru-RU" sz="2000" dirty="0" smtClean="0"/>
              <a:t>»</a:t>
            </a:r>
          </a:p>
          <a:p>
            <a:endParaRPr lang="ru-RU" b="1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9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336" y="2202109"/>
            <a:ext cx="5780820" cy="346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79377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00881B"/>
                </a:solidFill>
                <a:latin typeface="TomskObl2104" pitchFamily="50" charset="0"/>
              </a:rPr>
              <a:t>Модель «Команда под ключ»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" y="1493063"/>
            <a:ext cx="3575961" cy="26819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136" y="1493063"/>
            <a:ext cx="4280452" cy="32103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42" y="1491636"/>
            <a:ext cx="4354057" cy="32655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53" y="4164928"/>
            <a:ext cx="3600704" cy="27005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289" y="4164928"/>
            <a:ext cx="3590761" cy="269307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410" y="4157471"/>
            <a:ext cx="3794198" cy="27005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440" y="4175033"/>
            <a:ext cx="3591559" cy="269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/>
          <a:stretch/>
        </p:blipFill>
        <p:spPr>
          <a:xfrm>
            <a:off x="130274" y="1854661"/>
            <a:ext cx="4330936" cy="256923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79377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dirty="0">
                <a:solidFill>
                  <a:srgbClr val="00881B"/>
                </a:solidFill>
                <a:latin typeface="TomskObl2104" pitchFamily="50" charset="0"/>
              </a:rPr>
              <a:t>Модель </a:t>
            </a:r>
            <a:r>
              <a:rPr lang="ru-RU" sz="4200" dirty="0" smtClean="0">
                <a:solidFill>
                  <a:srgbClr val="00881B"/>
                </a:solidFill>
                <a:latin typeface="TomskObl2104" pitchFamily="50" charset="0"/>
              </a:rPr>
              <a:t>«</a:t>
            </a:r>
            <a:r>
              <a:rPr lang="ru-RU" sz="4200" dirty="0">
                <a:solidFill>
                  <a:srgbClr val="00881B"/>
                </a:solidFill>
                <a:latin typeface="TomskObl2104" pitchFamily="50" charset="0"/>
              </a:rPr>
              <a:t>Педагогический </a:t>
            </a:r>
            <a:r>
              <a:rPr lang="ru-RU" sz="4200" dirty="0" err="1">
                <a:solidFill>
                  <a:srgbClr val="00881B"/>
                </a:solidFill>
                <a:latin typeface="TomskObl2104" pitchFamily="50" charset="0"/>
              </a:rPr>
              <a:t>рогейн</a:t>
            </a:r>
            <a:r>
              <a:rPr lang="ru-RU" sz="4200" dirty="0" smtClean="0">
                <a:solidFill>
                  <a:srgbClr val="00881B"/>
                </a:solidFill>
                <a:latin typeface="TomskObl2104" pitchFamily="50" charset="0"/>
              </a:rPr>
              <a:t>»</a:t>
            </a:r>
            <a:endParaRPr lang="ru-RU" sz="4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6" name="Объект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16"/>
          <a:stretch/>
        </p:blipFill>
        <p:spPr>
          <a:xfrm>
            <a:off x="4410416" y="1515705"/>
            <a:ext cx="3757237" cy="30202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74" y="4418585"/>
            <a:ext cx="2358484" cy="2358484"/>
          </a:xfrm>
          <a:prstGeom prst="rect">
            <a:avLst/>
          </a:prstGeom>
        </p:spPr>
      </p:pic>
      <p:pic>
        <p:nvPicPr>
          <p:cNvPr id="13" name="Объект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527" y="4011023"/>
            <a:ext cx="3688063" cy="27660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266" y="4423898"/>
            <a:ext cx="2353171" cy="235317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075" y="1497914"/>
            <a:ext cx="3010231" cy="30102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18" y="4341960"/>
            <a:ext cx="2435109" cy="24351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1497914"/>
            <a:ext cx="2655373" cy="265537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170" y="4394384"/>
            <a:ext cx="2382685" cy="23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5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79377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>готовые мероприятия «Начало </a:t>
            </a:r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большого </a:t>
            </a:r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>пути»</a:t>
            </a:r>
            <a:endParaRPr lang="ru-RU" sz="4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546766" y="1811618"/>
            <a:ext cx="581531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Сентябрь:</a:t>
            </a:r>
            <a:r>
              <a:rPr lang="ru-RU" sz="1600" dirty="0"/>
              <a:t> </a:t>
            </a: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туристский </a:t>
            </a:r>
            <a:r>
              <a:rPr lang="ru-RU" sz="1600" dirty="0"/>
              <a:t>слёт школьников «Осенний букет</a:t>
            </a:r>
            <a:r>
              <a:rPr lang="ru-RU" sz="1600" dirty="0" smtClean="0"/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городской этап Всероссийских соревнований «Школа безопасности</a:t>
            </a:r>
            <a:r>
              <a:rPr lang="ru-RU" sz="1600" dirty="0" smtClean="0"/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Экологический слет-акция школьников «Чистая тропа»</a:t>
            </a:r>
          </a:p>
          <a:p>
            <a:r>
              <a:rPr lang="ru-RU" sz="1600" b="1" dirty="0" smtClean="0"/>
              <a:t>Октябрь: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Соревнования школьников по </a:t>
            </a:r>
            <a:r>
              <a:rPr lang="ru-RU" sz="1600" dirty="0" smtClean="0"/>
              <a:t>спортивному ориентированию</a:t>
            </a:r>
          </a:p>
          <a:p>
            <a:r>
              <a:rPr lang="ru-RU" sz="1600" b="1" dirty="0" smtClean="0"/>
              <a:t>Ноябрь: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Квест-марафон «</a:t>
            </a:r>
            <a:r>
              <a:rPr lang="ru-RU" sz="1600" dirty="0"/>
              <a:t>Место с историей</a:t>
            </a:r>
            <a:r>
              <a:rPr lang="ru-RU" sz="1600" dirty="0" smtClean="0"/>
              <a:t>»</a:t>
            </a:r>
          </a:p>
          <a:p>
            <a:r>
              <a:rPr lang="ru-RU" sz="1600" b="1" dirty="0"/>
              <a:t>Декабрь: </a:t>
            </a:r>
            <a:endParaRPr lang="ru-RU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конференция </a:t>
            </a:r>
            <a:r>
              <a:rPr lang="ru-RU" sz="1600" dirty="0"/>
              <a:t>по итогам квест-марафона «Место с историей</a:t>
            </a:r>
            <a:r>
              <a:rPr lang="ru-RU" sz="1600" dirty="0" smtClean="0"/>
              <a:t>»</a:t>
            </a:r>
          </a:p>
          <a:p>
            <a:r>
              <a:rPr lang="ru-RU" sz="1600" b="1" dirty="0"/>
              <a:t>Февраль: </a:t>
            </a:r>
            <a:endParaRPr lang="ru-RU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фотомарафон «</a:t>
            </a:r>
            <a:r>
              <a:rPr lang="ru-RU" sz="1600" dirty="0" err="1"/>
              <a:t>ОБЪЕКТИВное</a:t>
            </a:r>
            <a:r>
              <a:rPr lang="ru-RU" sz="1600" dirty="0"/>
              <a:t> путешествие</a:t>
            </a:r>
            <a:r>
              <a:rPr lang="ru-RU" sz="1600" dirty="0" smtClean="0"/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соревнования по строительству снежных убежищ «Серебряная Иглу</a:t>
            </a:r>
            <a:r>
              <a:rPr lang="ru-RU" sz="1600" dirty="0" smtClean="0"/>
              <a:t>»</a:t>
            </a:r>
          </a:p>
          <a:p>
            <a:r>
              <a:rPr lang="ru-RU" sz="1600" b="1" dirty="0"/>
              <a:t>Март: </a:t>
            </a:r>
            <a:endParaRPr lang="ru-RU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экспедиция </a:t>
            </a:r>
            <a:r>
              <a:rPr lang="ru-RU" sz="1600" dirty="0" smtClean="0"/>
              <a:t>и конференция «Истоки</a:t>
            </a:r>
            <a:r>
              <a:rPr lang="ru-RU" sz="1600" dirty="0" smtClean="0"/>
              <a:t>»</a:t>
            </a:r>
          </a:p>
          <a:p>
            <a:r>
              <a:rPr lang="ru-RU" sz="1600" b="1" dirty="0" smtClean="0"/>
              <a:t>Апрель: Подведение итогов городской программы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6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023" y="4783697"/>
            <a:ext cx="3431863" cy="1930423"/>
          </a:xfrm>
          <a:prstGeom prst="rect">
            <a:avLst/>
          </a:prstGeom>
        </p:spPr>
      </p:pic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20" b="9521"/>
          <a:stretch/>
        </p:blipFill>
        <p:spPr>
          <a:xfrm>
            <a:off x="5258354" y="4622145"/>
            <a:ext cx="2028318" cy="20919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957" y="1453962"/>
            <a:ext cx="2495822" cy="1871866"/>
          </a:xfrm>
          <a:prstGeom prst="rect">
            <a:avLst/>
          </a:prstGeom>
        </p:spPr>
      </p:pic>
      <p:pic>
        <p:nvPicPr>
          <p:cNvPr id="9" name="Объект 4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112" y="1452402"/>
            <a:ext cx="2521634" cy="1889328"/>
          </a:xfrm>
          <a:prstGeom prst="rect">
            <a:avLst/>
          </a:prstGeom>
        </p:spPr>
      </p:pic>
      <p:pic>
        <p:nvPicPr>
          <p:cNvPr id="11" name="Объект 4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1" t="-331" r="249" b="331"/>
          <a:stretch/>
        </p:blipFill>
        <p:spPr>
          <a:xfrm>
            <a:off x="6332061" y="3065661"/>
            <a:ext cx="2040398" cy="1749840"/>
          </a:xfrm>
          <a:prstGeom prst="rect">
            <a:avLst/>
          </a:prstGeom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934" y="3164478"/>
            <a:ext cx="2763660" cy="1685158"/>
          </a:xfrm>
          <a:prstGeom prst="rect">
            <a:avLst/>
          </a:prstGeom>
        </p:spPr>
      </p:pic>
      <p:pic>
        <p:nvPicPr>
          <p:cNvPr id="13" name="Объект 4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810" y="3081855"/>
            <a:ext cx="1608709" cy="1794330"/>
          </a:xfrm>
          <a:prstGeom prst="rect">
            <a:avLst/>
          </a:prstGeom>
        </p:spPr>
      </p:pic>
      <p:pic>
        <p:nvPicPr>
          <p:cNvPr id="12" name="Объект 4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254" y="4361774"/>
            <a:ext cx="1806712" cy="1309689"/>
          </a:xfrm>
          <a:prstGeom prst="rect">
            <a:avLst/>
          </a:prstGeom>
        </p:spPr>
      </p:pic>
      <p:pic>
        <p:nvPicPr>
          <p:cNvPr id="14" name="Объект 4"/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3" r="10735"/>
          <a:stretch/>
        </p:blipFill>
        <p:spPr>
          <a:xfrm>
            <a:off x="6664669" y="5483937"/>
            <a:ext cx="2078296" cy="123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2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79377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Управленческий алгоритм запуска (5 шагов)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536845" y="2121719"/>
            <a:ext cx="101576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/>
              <a:t>Проектирование</a:t>
            </a:r>
            <a:r>
              <a:rPr lang="ru-RU" sz="3200" dirty="0"/>
              <a:t> (рабочая группа, аудит ресурсов</a:t>
            </a:r>
            <a:r>
              <a:rPr lang="ru-RU" sz="3200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/>
              <a:t>Юридическое закрепление</a:t>
            </a:r>
            <a:r>
              <a:rPr lang="ru-RU" sz="3200" dirty="0"/>
              <a:t> (сетевой договор, совместные </a:t>
            </a:r>
            <a:r>
              <a:rPr lang="ru-RU" sz="3200" dirty="0" smtClean="0"/>
              <a:t>приказы).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/>
              <a:t>Подготовка</a:t>
            </a:r>
            <a:r>
              <a:rPr lang="ru-RU" sz="3200" dirty="0"/>
              <a:t> (формирование детско-взрослых команд</a:t>
            </a:r>
            <a:r>
              <a:rPr lang="ru-RU" sz="3200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/>
              <a:t>Событие</a:t>
            </a:r>
            <a:r>
              <a:rPr lang="ru-RU" sz="3200" dirty="0"/>
              <a:t> (проведение </a:t>
            </a:r>
            <a:r>
              <a:rPr lang="ru-RU" sz="3200" dirty="0" smtClean="0"/>
              <a:t>похода/экспедиции/</a:t>
            </a:r>
            <a:r>
              <a:rPr lang="ru-RU" sz="3200" dirty="0" err="1" smtClean="0"/>
              <a:t>квеста</a:t>
            </a:r>
            <a:r>
              <a:rPr lang="ru-RU" sz="3200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/>
              <a:t>Рефлексия и KPI</a:t>
            </a:r>
            <a:r>
              <a:rPr lang="ru-RU" sz="3200" dirty="0"/>
              <a:t> (оценка прироста компетенций и созданных </a:t>
            </a:r>
            <a:r>
              <a:rPr lang="ru-RU" sz="3200" dirty="0" smtClean="0"/>
              <a:t>продуктов)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1258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7937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>заключение</a:t>
            </a:r>
            <a:endParaRPr lang="ru-RU" sz="4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608406" y="1748007"/>
            <a:ext cx="1015766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/>
              <a:t>Туристско-краеведческая деятельность (ТКД) </a:t>
            </a:r>
            <a:r>
              <a:rPr lang="ru-RU" sz="3200" dirty="0"/>
              <a:t>превращает пассивного ученика в активного </a:t>
            </a:r>
            <a:r>
              <a:rPr lang="ru-RU" sz="3200" dirty="0" smtClean="0"/>
              <a:t>исследователя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/>
              <a:t>Школа </a:t>
            </a:r>
            <a:r>
              <a:rPr lang="ru-RU" sz="3200" dirty="0" smtClean="0"/>
              <a:t>становится ещё более </a:t>
            </a:r>
            <a:r>
              <a:rPr lang="ru-RU" sz="3200" dirty="0"/>
              <a:t>открытым образовательным </a:t>
            </a:r>
            <a:r>
              <a:rPr lang="ru-RU" sz="3200" dirty="0" smtClean="0"/>
              <a:t>пространством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/>
              <a:t>Патриотизм и любовь к краю «проживаются ногами» на маршруте</a:t>
            </a:r>
            <a:endParaRPr lang="ru-RU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778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345</Words>
  <Application>Microsoft Office PowerPoint</Application>
  <PresentationFormat>Широкоэкранный</PresentationFormat>
  <Paragraphs>49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Calibri</vt:lpstr>
      <vt:lpstr>Calibri Light</vt:lpstr>
      <vt:lpstr>Gerbera</vt:lpstr>
      <vt:lpstr>TomskObl2104</vt:lpstr>
      <vt:lpstr>Gerbera Light</vt:lpstr>
      <vt:lpstr>Arial</vt:lpstr>
      <vt:lpstr>Тема Office</vt:lpstr>
      <vt:lpstr>Туристско‑краеведческая деятельность как точка взаимодействия школы и Дополнительного Образования:  методики вовлечения педагогов и реализации совместных мероприятий</vt:lpstr>
      <vt:lpstr>вызов времени и синергия ресурсов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Инна Борисовна Уртаева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Инна Борисовна</cp:lastModifiedBy>
  <cp:revision>137</cp:revision>
  <dcterms:created xsi:type="dcterms:W3CDTF">2025-07-14T10:33:41Z</dcterms:created>
  <dcterms:modified xsi:type="dcterms:W3CDTF">2026-08-25T02:09:34Z</dcterms:modified>
</cp:coreProperties>
</file>