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268" r:id="rId2"/>
    <p:sldId id="269" r:id="rId3"/>
    <p:sldId id="261" r:id="rId4"/>
    <p:sldId id="273" r:id="rId5"/>
    <p:sldId id="274" r:id="rId6"/>
    <p:sldId id="275" r:id="rId7"/>
    <p:sldId id="276" r:id="rId8"/>
    <p:sldId id="278" r:id="rId9"/>
    <p:sldId id="279" r:id="rId10"/>
    <p:sldId id="280" r:id="rId11"/>
    <p:sldId id="289" r:id="rId12"/>
    <p:sldId id="282" r:id="rId13"/>
    <p:sldId id="285" r:id="rId14"/>
    <p:sldId id="284" r:id="rId15"/>
    <p:sldId id="283" r:id="rId16"/>
    <p:sldId id="288" r:id="rId17"/>
    <p:sldId id="270" r:id="rId18"/>
  </p:sldIdLst>
  <p:sldSz cx="12192000" cy="6858000"/>
  <p:notesSz cx="6858000" cy="9144000"/>
  <p:embeddedFontLst>
    <p:embeddedFont>
      <p:font typeface="Grandview Display" panose="020F0502020204030204" pitchFamily="34" charset="0"/>
      <p:regular r:id="rId20"/>
      <p:italic r:id="rId21"/>
    </p:embeddedFont>
    <p:embeddedFont>
      <p:font typeface="TomskObl2104" panose="020B0604020202020204" charset="0"/>
      <p:regular r:id="rId22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4A02"/>
    <a:srgbClr val="BA4318"/>
    <a:srgbClr val="00881B"/>
    <a:srgbClr val="121316"/>
    <a:srgbClr val="005AA3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4717" autoAdjust="0"/>
  </p:normalViewPr>
  <p:slideViewPr>
    <p:cSldViewPr snapToGrid="0">
      <p:cViewPr varScale="1">
        <p:scale>
          <a:sx n="65" d="100"/>
          <a:sy n="65" d="100"/>
        </p:scale>
        <p:origin x="816" y="5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FAD17-5868-4FE7-B029-E2F613520CEB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79BB0F-D1C4-4AE2-BB87-75B2B38D7219}">
      <dgm:prSet phldrT="[Текст]" custT="1"/>
      <dgm:spPr>
        <a:xfrm>
          <a:off x="0" y="0"/>
          <a:ext cx="11669609" cy="1275159"/>
        </a:xfrm>
        <a:prstGeom prst="roundRect">
          <a:avLst>
            <a:gd name="adj" fmla="val 10000"/>
          </a:avLst>
        </a:prstGeom>
        <a:solidFill>
          <a:srgbClr val="E6E926">
            <a:lumMod val="40000"/>
            <a:lumOff val="60000"/>
          </a:srgbClr>
        </a:solidFill>
        <a:ln w="28575" cap="flat" cmpd="sng" algn="ctr">
          <a:solidFill>
            <a:srgbClr val="F54A02"/>
          </a:solidFill>
          <a:prstDash val="solid"/>
        </a:ln>
        <a:effectLst/>
      </dgm:spPr>
      <dgm:t>
        <a:bodyPr/>
        <a:lstStyle/>
        <a:p>
          <a:r>
            <a:rPr lang="ru-RU" sz="2400" b="1" dirty="0">
              <a:solidFill>
                <a:srgbClr val="F54A02"/>
              </a:solidFill>
              <a:latin typeface="+mn-lt"/>
              <a:ea typeface="+mn-ea"/>
              <a:cs typeface="+mn-cs"/>
            </a:rPr>
            <a:t>ЗНАНИЕ: запоминание и воспроизведение информации; ребёнок узнаёт термины, факты, правила и может их повторить</a:t>
          </a:r>
        </a:p>
      </dgm:t>
    </dgm:pt>
    <dgm:pt modelId="{E1EF6C01-47D7-449C-B814-F4336B4F5FD6}" type="parTrans" cxnId="{E102688A-A2D1-4893-A536-B2174B6A4039}">
      <dgm:prSet/>
      <dgm:spPr/>
      <dgm:t>
        <a:bodyPr/>
        <a:lstStyle/>
        <a:p>
          <a:endParaRPr lang="ru-RU"/>
        </a:p>
      </dgm:t>
    </dgm:pt>
    <dgm:pt modelId="{336F5E82-9112-4266-AED9-D08B1348B2F9}" type="sibTrans" cxnId="{E102688A-A2D1-4893-A536-B2174B6A4039}">
      <dgm:prSet/>
      <dgm:spPr/>
      <dgm:t>
        <a:bodyPr/>
        <a:lstStyle/>
        <a:p>
          <a:endParaRPr lang="ru-RU"/>
        </a:p>
      </dgm:t>
    </dgm:pt>
    <dgm:pt modelId="{58CD654D-ACFE-4D7B-8BED-89C924FEDA55}">
      <dgm:prSet phldrT="[Текст]" custT="1"/>
      <dgm:spPr>
        <a:xfrm>
          <a:off x="0" y="1402675"/>
          <a:ext cx="11669609" cy="1275159"/>
        </a:xfrm>
        <a:prstGeom prst="roundRect">
          <a:avLst>
            <a:gd name="adj" fmla="val 10000"/>
          </a:avLst>
        </a:prstGeom>
        <a:solidFill>
          <a:srgbClr val="F4ADE4">
            <a:lumMod val="40000"/>
            <a:lumOff val="60000"/>
          </a:srgbClr>
        </a:solidFill>
        <a:ln w="28575" cap="flat" cmpd="sng" algn="ctr">
          <a:solidFill>
            <a:schemeClr val="accent3">
              <a:lumMod val="75000"/>
            </a:schemeClr>
          </a:solidFill>
          <a:prstDash val="solid"/>
        </a:ln>
        <a:effectLst/>
      </dgm:spPr>
      <dgm:t>
        <a:bodyPr/>
        <a:lstStyle/>
        <a:p>
          <a:r>
            <a:rPr lang="ru-RU" sz="2400" b="1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rPr>
            <a:t>ПОНИМАНИЕ: осмысление информации; ребёнок может изложить материал своими словами, объяснить правила и принципы, интерпретировать данные</a:t>
          </a:r>
        </a:p>
      </dgm:t>
    </dgm:pt>
    <dgm:pt modelId="{19133963-4AC0-4423-AA9B-0B7970A129E1}" type="parTrans" cxnId="{D344639B-9046-4481-A15A-F766C8ED9CB1}">
      <dgm:prSet/>
      <dgm:spPr/>
      <dgm:t>
        <a:bodyPr/>
        <a:lstStyle/>
        <a:p>
          <a:endParaRPr lang="ru-RU"/>
        </a:p>
      </dgm:t>
    </dgm:pt>
    <dgm:pt modelId="{BB24ABD9-1CCB-419A-9279-549ED82065BA}" type="sibTrans" cxnId="{D344639B-9046-4481-A15A-F766C8ED9CB1}">
      <dgm:prSet/>
      <dgm:spPr/>
      <dgm:t>
        <a:bodyPr/>
        <a:lstStyle/>
        <a:p>
          <a:endParaRPr lang="ru-RU"/>
        </a:p>
      </dgm:t>
    </dgm:pt>
    <dgm:pt modelId="{2F346D54-909E-42E5-ACF3-E0F5B37B614B}">
      <dgm:prSet phldrT="[Текст]" custT="1"/>
      <dgm:spPr>
        <a:xfrm>
          <a:off x="0" y="4208025"/>
          <a:ext cx="11669609" cy="1275159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1">
              <a:lumMod val="75000"/>
            </a:schemeClr>
          </a:solidFill>
          <a:prstDash val="solid"/>
        </a:ln>
        <a:effectLst/>
      </dgm:spPr>
      <dgm:t>
        <a:bodyPr/>
        <a:lstStyle/>
        <a:p>
          <a:r>
            <a:rPr lang="ru-RU" sz="2400" b="1" i="0" dirty="0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АНАЛИЗ: понимание структуры материала и умение разделить его на связанные части; ребёнок видит принцип построения данных, находит логические ошибки, сравнивает элементы</a:t>
          </a:r>
          <a:endParaRPr lang="ru-RU" sz="2400" i="0" dirty="0">
            <a:solidFill>
              <a:schemeClr val="accent5">
                <a:lumMod val="50000"/>
              </a:schemeClr>
            </a:solidFill>
            <a:latin typeface="Grandview Display"/>
            <a:ea typeface="+mn-ea"/>
            <a:cs typeface="+mn-cs"/>
          </a:endParaRPr>
        </a:p>
      </dgm:t>
    </dgm:pt>
    <dgm:pt modelId="{B0AEBB58-A627-443B-995F-21AF5523A181}" type="parTrans" cxnId="{DD9479DA-6437-4E37-9DFE-2D9DAA8915F5}">
      <dgm:prSet/>
      <dgm:spPr/>
      <dgm:t>
        <a:bodyPr/>
        <a:lstStyle/>
        <a:p>
          <a:endParaRPr lang="ru-RU"/>
        </a:p>
      </dgm:t>
    </dgm:pt>
    <dgm:pt modelId="{EDA2A519-7C5F-4EA8-B16A-6E081B74FC1A}" type="sibTrans" cxnId="{DD9479DA-6437-4E37-9DFE-2D9DAA8915F5}">
      <dgm:prSet/>
      <dgm:spPr/>
      <dgm:t>
        <a:bodyPr/>
        <a:lstStyle/>
        <a:p>
          <a:endParaRPr lang="ru-RU"/>
        </a:p>
      </dgm:t>
    </dgm:pt>
    <dgm:pt modelId="{246384CF-11EA-49D6-B00D-C7B13A240DCE}">
      <dgm:prSet phldrT="[Текст]"/>
      <dgm:spPr>
        <a:xfrm>
          <a:off x="0" y="4208025"/>
          <a:ext cx="11669609" cy="1275159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1">
              <a:lumMod val="75000"/>
            </a:schemeClr>
          </a:solidFill>
          <a:prstDash val="solid"/>
        </a:ln>
        <a:effectLst/>
      </dgm:spPr>
      <dgm:t>
        <a:bodyPr/>
        <a:lstStyle/>
        <a:p>
          <a:endParaRPr lang="ru-RU" sz="1200" dirty="0">
            <a:solidFill>
              <a:srgbClr val="FFFFFF"/>
            </a:solidFill>
            <a:latin typeface="Grandview Display"/>
            <a:ea typeface="+mn-ea"/>
            <a:cs typeface="+mn-cs"/>
          </a:endParaRPr>
        </a:p>
      </dgm:t>
    </dgm:pt>
    <dgm:pt modelId="{5725976F-47DB-4B80-8A3F-D7F51C3593E6}" type="parTrans" cxnId="{7927F3DB-173F-45EA-B45E-3F1F408AA531}">
      <dgm:prSet/>
      <dgm:spPr/>
      <dgm:t>
        <a:bodyPr/>
        <a:lstStyle/>
        <a:p>
          <a:endParaRPr lang="ru-RU"/>
        </a:p>
      </dgm:t>
    </dgm:pt>
    <dgm:pt modelId="{4F178784-BAAA-4C10-A77C-1093A48AA63F}" type="sibTrans" cxnId="{7927F3DB-173F-45EA-B45E-3F1F408AA531}">
      <dgm:prSet/>
      <dgm:spPr/>
      <dgm:t>
        <a:bodyPr/>
        <a:lstStyle/>
        <a:p>
          <a:endParaRPr lang="ru-RU"/>
        </a:p>
      </dgm:t>
    </dgm:pt>
    <dgm:pt modelId="{CFDF1417-83F0-4232-9108-1882AF2E4EB9}">
      <dgm:prSet phldrT="[Текст]"/>
      <dgm:spPr>
        <a:xfrm>
          <a:off x="0" y="4208025"/>
          <a:ext cx="11669609" cy="1275159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1">
              <a:lumMod val="75000"/>
            </a:schemeClr>
          </a:solidFill>
          <a:prstDash val="solid"/>
        </a:ln>
        <a:effectLst/>
      </dgm:spPr>
      <dgm:t>
        <a:bodyPr/>
        <a:lstStyle/>
        <a:p>
          <a:endParaRPr lang="ru-RU" sz="1200" dirty="0">
            <a:solidFill>
              <a:srgbClr val="FFFFFF"/>
            </a:solidFill>
            <a:latin typeface="Grandview Display"/>
            <a:ea typeface="+mn-ea"/>
            <a:cs typeface="+mn-cs"/>
          </a:endParaRPr>
        </a:p>
      </dgm:t>
    </dgm:pt>
    <dgm:pt modelId="{9BC39017-3A26-48AB-8D66-E388734C7E41}" type="parTrans" cxnId="{BBDBD216-5EC0-4F9E-AE69-5C4DDDE70F2A}">
      <dgm:prSet/>
      <dgm:spPr/>
      <dgm:t>
        <a:bodyPr/>
        <a:lstStyle/>
        <a:p>
          <a:endParaRPr lang="ru-RU"/>
        </a:p>
      </dgm:t>
    </dgm:pt>
    <dgm:pt modelId="{0A31EDB6-D5FD-413D-B9CE-D317E54CFE94}" type="sibTrans" cxnId="{BBDBD216-5EC0-4F9E-AE69-5C4DDDE70F2A}">
      <dgm:prSet/>
      <dgm:spPr/>
      <dgm:t>
        <a:bodyPr/>
        <a:lstStyle/>
        <a:p>
          <a:endParaRPr lang="ru-RU"/>
        </a:p>
      </dgm:t>
    </dgm:pt>
    <dgm:pt modelId="{4F36C471-815F-46D1-A442-ED8B8E48A9AE}">
      <dgm:prSet custT="1"/>
      <dgm:spPr>
        <a:xfrm>
          <a:off x="0" y="2805350"/>
          <a:ext cx="11669609" cy="1275159"/>
        </a:xfrm>
        <a:prstGeom prst="roundRect">
          <a:avLst>
            <a:gd name="adj" fmla="val 10000"/>
          </a:avLst>
        </a:prstGeom>
        <a:solidFill>
          <a:srgbClr val="B8C04F">
            <a:lumMod val="40000"/>
            <a:lumOff val="60000"/>
          </a:srgbClr>
        </a:solidFill>
        <a:ln w="28575" cap="flat" cmpd="sng" algn="ctr">
          <a:solidFill>
            <a:schemeClr val="accent6">
              <a:lumMod val="75000"/>
            </a:schemeClr>
          </a:solidFill>
          <a:prstDash val="solid"/>
        </a:ln>
        <a:effectLst/>
      </dgm:spPr>
      <dgm:t>
        <a:bodyPr/>
        <a:lstStyle/>
        <a:p>
          <a:r>
            <a:rPr lang="ru-RU" sz="2400" b="1" i="0" dirty="0">
              <a:solidFill>
                <a:schemeClr val="accent6">
                  <a:lumMod val="75000"/>
                </a:schemeClr>
              </a:solidFill>
              <a:latin typeface="Calibri" panose="020F0502020204030204"/>
              <a:ea typeface="+mn-ea"/>
              <a:cs typeface="+mn-cs"/>
            </a:rPr>
            <a:t>ПРИМЕНЕНИЕ: использование полученных знаний в конкретных ситуациях; ребёнок решает практические задачи с помощью изученного материала </a:t>
          </a:r>
          <a:endParaRPr lang="ru-RU" sz="2400" b="1" i="0" dirty="0">
            <a:solidFill>
              <a:schemeClr val="accent6">
                <a:lumMod val="75000"/>
              </a:schemeClr>
            </a:solidFill>
            <a:latin typeface="Grandview Display"/>
            <a:ea typeface="+mn-ea"/>
            <a:cs typeface="+mn-cs"/>
          </a:endParaRPr>
        </a:p>
      </dgm:t>
    </dgm:pt>
    <dgm:pt modelId="{C1EB1212-D4CA-490A-B0EC-D95DFD91E9EF}" type="parTrans" cxnId="{042994E1-5289-420D-AF8C-195ADEC1DFA4}">
      <dgm:prSet/>
      <dgm:spPr/>
      <dgm:t>
        <a:bodyPr/>
        <a:lstStyle/>
        <a:p>
          <a:endParaRPr lang="ru-RU"/>
        </a:p>
      </dgm:t>
    </dgm:pt>
    <dgm:pt modelId="{A1A24931-6BB7-423B-B17F-A20670EF6C31}" type="sibTrans" cxnId="{042994E1-5289-420D-AF8C-195ADEC1DFA4}">
      <dgm:prSet/>
      <dgm:spPr/>
      <dgm:t>
        <a:bodyPr/>
        <a:lstStyle/>
        <a:p>
          <a:endParaRPr lang="ru-RU"/>
        </a:p>
      </dgm:t>
    </dgm:pt>
    <dgm:pt modelId="{E38D5C4C-99F4-4273-B92F-E37C500D7CAC}" type="pres">
      <dgm:prSet presAssocID="{285FAD17-5868-4FE7-B029-E2F613520CEB}" presName="linear" presStyleCnt="0">
        <dgm:presLayoutVars>
          <dgm:dir/>
          <dgm:resizeHandles val="exact"/>
        </dgm:presLayoutVars>
      </dgm:prSet>
      <dgm:spPr/>
    </dgm:pt>
    <dgm:pt modelId="{E93CAEBE-AB88-48C7-8F2B-51828DE3D550}" type="pres">
      <dgm:prSet presAssocID="{9679BB0F-D1C4-4AE2-BB87-75B2B38D7219}" presName="comp" presStyleCnt="0"/>
      <dgm:spPr/>
    </dgm:pt>
    <dgm:pt modelId="{6F2C5F70-E8BE-4A2B-B4A6-220C89C4406A}" type="pres">
      <dgm:prSet presAssocID="{9679BB0F-D1C4-4AE2-BB87-75B2B38D7219}" presName="box" presStyleLbl="node1" presStyleIdx="0" presStyleCnt="4"/>
      <dgm:spPr/>
    </dgm:pt>
    <dgm:pt modelId="{5866B518-5BCD-4C90-900B-159EACEBDB7C}" type="pres">
      <dgm:prSet presAssocID="{9679BB0F-D1C4-4AE2-BB87-75B2B38D7219}" presName="img" presStyleLbl="fgImgPlace1" presStyleIdx="0" presStyleCnt="4" custScaleX="91252" custScaleY="121378"/>
      <dgm:spPr>
        <a:xfrm>
          <a:off x="229601" y="18474"/>
          <a:ext cx="2129750" cy="123821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C483D75D-2B8A-4C24-9DA9-DD2703F999E8}" type="pres">
      <dgm:prSet presAssocID="{9679BB0F-D1C4-4AE2-BB87-75B2B38D7219}" presName="text" presStyleLbl="node1" presStyleIdx="0" presStyleCnt="4">
        <dgm:presLayoutVars>
          <dgm:bulletEnabled val="1"/>
        </dgm:presLayoutVars>
      </dgm:prSet>
      <dgm:spPr/>
    </dgm:pt>
    <dgm:pt modelId="{890C0FDF-E35E-4961-B8BE-210CB5E10A47}" type="pres">
      <dgm:prSet presAssocID="{336F5E82-9112-4266-AED9-D08B1348B2F9}" presName="spacer" presStyleCnt="0"/>
      <dgm:spPr/>
    </dgm:pt>
    <dgm:pt modelId="{DFB1F228-68BA-4162-8E08-52D6FF59D74F}" type="pres">
      <dgm:prSet presAssocID="{58CD654D-ACFE-4D7B-8BED-89C924FEDA55}" presName="comp" presStyleCnt="0"/>
      <dgm:spPr/>
    </dgm:pt>
    <dgm:pt modelId="{86B44C8A-4649-416C-B20E-A7AE3D36C917}" type="pres">
      <dgm:prSet presAssocID="{58CD654D-ACFE-4D7B-8BED-89C924FEDA55}" presName="box" presStyleLbl="node1" presStyleIdx="1" presStyleCnt="4"/>
      <dgm:spPr/>
    </dgm:pt>
    <dgm:pt modelId="{8567B0EF-1AE1-445D-8595-129CF8EA6C3B}" type="pres">
      <dgm:prSet presAssocID="{58CD654D-ACFE-4D7B-8BED-89C924FEDA55}" presName="img" presStyleLbl="fgImgPlace1" presStyleIdx="1" presStyleCnt="4" custScaleX="91252" custScaleY="121133"/>
      <dgm:spPr>
        <a:xfrm>
          <a:off x="229601" y="1422399"/>
          <a:ext cx="2129750" cy="123571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33F3DAD-E87E-4360-B57E-11FFFD4EE745}" type="pres">
      <dgm:prSet presAssocID="{58CD654D-ACFE-4D7B-8BED-89C924FEDA55}" presName="text" presStyleLbl="node1" presStyleIdx="1" presStyleCnt="4">
        <dgm:presLayoutVars>
          <dgm:bulletEnabled val="1"/>
        </dgm:presLayoutVars>
      </dgm:prSet>
      <dgm:spPr/>
    </dgm:pt>
    <dgm:pt modelId="{5CC1B13B-554C-4E76-8212-AEC92B1DBEED}" type="pres">
      <dgm:prSet presAssocID="{BB24ABD9-1CCB-419A-9279-549ED82065BA}" presName="spacer" presStyleCnt="0"/>
      <dgm:spPr/>
    </dgm:pt>
    <dgm:pt modelId="{1F0FA0CA-ED0D-4168-A883-9C4103E27701}" type="pres">
      <dgm:prSet presAssocID="{4F36C471-815F-46D1-A442-ED8B8E48A9AE}" presName="comp" presStyleCnt="0"/>
      <dgm:spPr/>
    </dgm:pt>
    <dgm:pt modelId="{E30993D6-CABF-4B84-9FC0-C9508D37B48E}" type="pres">
      <dgm:prSet presAssocID="{4F36C471-815F-46D1-A442-ED8B8E48A9AE}" presName="box" presStyleLbl="node1" presStyleIdx="2" presStyleCnt="4"/>
      <dgm:spPr/>
    </dgm:pt>
    <dgm:pt modelId="{16235F5C-5261-4A30-B458-CE80EDD13A6F}" type="pres">
      <dgm:prSet presAssocID="{4F36C471-815F-46D1-A442-ED8B8E48A9AE}" presName="img" presStyleLbl="fgImgPlace1" presStyleIdx="2" presStyleCnt="4" custScaleX="93627" custScaleY="117266"/>
      <dgm:spPr>
        <a:xfrm>
          <a:off x="127515" y="2932866"/>
          <a:ext cx="2333921" cy="10201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9326693B-2886-4828-81E3-22047CF4EF6E}" type="pres">
      <dgm:prSet presAssocID="{4F36C471-815F-46D1-A442-ED8B8E48A9AE}" presName="text" presStyleLbl="node1" presStyleIdx="2" presStyleCnt="4">
        <dgm:presLayoutVars>
          <dgm:bulletEnabled val="1"/>
        </dgm:presLayoutVars>
      </dgm:prSet>
      <dgm:spPr/>
    </dgm:pt>
    <dgm:pt modelId="{9F996A21-F556-4B38-9C75-A7C392AB035A}" type="pres">
      <dgm:prSet presAssocID="{A1A24931-6BB7-423B-B17F-A20670EF6C31}" presName="spacer" presStyleCnt="0"/>
      <dgm:spPr/>
    </dgm:pt>
    <dgm:pt modelId="{FB78BBF2-E0B1-4ABD-B661-5B2580BC60AD}" type="pres">
      <dgm:prSet presAssocID="{2F346D54-909E-42E5-ACF3-E0F5B37B614B}" presName="comp" presStyleCnt="0"/>
      <dgm:spPr/>
    </dgm:pt>
    <dgm:pt modelId="{71C65A0C-BE4B-48E8-9618-E1B97A3328A1}" type="pres">
      <dgm:prSet presAssocID="{2F346D54-909E-42E5-ACF3-E0F5B37B614B}" presName="box" presStyleLbl="node1" presStyleIdx="3" presStyleCnt="4"/>
      <dgm:spPr/>
    </dgm:pt>
    <dgm:pt modelId="{0A5809BB-979F-428F-94F0-81231851B0A5}" type="pres">
      <dgm:prSet presAssocID="{2F346D54-909E-42E5-ACF3-E0F5B37B614B}" presName="img" presStyleLbl="fgImgPlace1" presStyleIdx="3" presStyleCnt="4" custScaleX="92044" custScaleY="117020"/>
      <dgm:spPr>
        <a:xfrm>
          <a:off x="127515" y="4335541"/>
          <a:ext cx="2333921" cy="1020127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B26B4E24-572B-4CD4-954A-A362B8DC91EE}" type="pres">
      <dgm:prSet presAssocID="{2F346D54-909E-42E5-ACF3-E0F5B37B614B}" presName="text" presStyleLbl="node1" presStyleIdx="3" presStyleCnt="4">
        <dgm:presLayoutVars>
          <dgm:bulletEnabled val="1"/>
        </dgm:presLayoutVars>
      </dgm:prSet>
      <dgm:spPr/>
    </dgm:pt>
  </dgm:ptLst>
  <dgm:cxnLst>
    <dgm:cxn modelId="{0365BD14-49E9-4C4B-B43C-3B091691AB6B}" type="presOf" srcId="{CFDF1417-83F0-4232-9108-1882AF2E4EB9}" destId="{71C65A0C-BE4B-48E8-9618-E1B97A3328A1}" srcOrd="0" destOrd="2" presId="urn:microsoft.com/office/officeart/2005/8/layout/vList4"/>
    <dgm:cxn modelId="{BBDBD216-5EC0-4F9E-AE69-5C4DDDE70F2A}" srcId="{2F346D54-909E-42E5-ACF3-E0F5B37B614B}" destId="{CFDF1417-83F0-4232-9108-1882AF2E4EB9}" srcOrd="1" destOrd="0" parTransId="{9BC39017-3A26-48AB-8D66-E388734C7E41}" sibTransId="{0A31EDB6-D5FD-413D-B9CE-D317E54CFE94}"/>
    <dgm:cxn modelId="{8A38C017-FA9B-4334-B597-020ADF21B053}" type="presOf" srcId="{246384CF-11EA-49D6-B00D-C7B13A240DCE}" destId="{71C65A0C-BE4B-48E8-9618-E1B97A3328A1}" srcOrd="0" destOrd="1" presId="urn:microsoft.com/office/officeart/2005/8/layout/vList4"/>
    <dgm:cxn modelId="{23C1BB18-4FE6-402C-BAFB-637BFA1545C3}" type="presOf" srcId="{CFDF1417-83F0-4232-9108-1882AF2E4EB9}" destId="{B26B4E24-572B-4CD4-954A-A362B8DC91EE}" srcOrd="1" destOrd="2" presId="urn:microsoft.com/office/officeart/2005/8/layout/vList4"/>
    <dgm:cxn modelId="{6A8D1B3B-619A-4C93-8A39-FEC7074D534A}" type="presOf" srcId="{58CD654D-ACFE-4D7B-8BED-89C924FEDA55}" destId="{86B44C8A-4649-416C-B20E-A7AE3D36C917}" srcOrd="0" destOrd="0" presId="urn:microsoft.com/office/officeart/2005/8/layout/vList4"/>
    <dgm:cxn modelId="{C698207C-7171-42B0-964C-49E4571CC51E}" type="presOf" srcId="{9679BB0F-D1C4-4AE2-BB87-75B2B38D7219}" destId="{C483D75D-2B8A-4C24-9DA9-DD2703F999E8}" srcOrd="1" destOrd="0" presId="urn:microsoft.com/office/officeart/2005/8/layout/vList4"/>
    <dgm:cxn modelId="{CD834A82-E335-42D1-8C0F-B9DAA1CD1CAA}" type="presOf" srcId="{4F36C471-815F-46D1-A442-ED8B8E48A9AE}" destId="{9326693B-2886-4828-81E3-22047CF4EF6E}" srcOrd="1" destOrd="0" presId="urn:microsoft.com/office/officeart/2005/8/layout/vList4"/>
    <dgm:cxn modelId="{E102688A-A2D1-4893-A536-B2174B6A4039}" srcId="{285FAD17-5868-4FE7-B029-E2F613520CEB}" destId="{9679BB0F-D1C4-4AE2-BB87-75B2B38D7219}" srcOrd="0" destOrd="0" parTransId="{E1EF6C01-47D7-449C-B814-F4336B4F5FD6}" sibTransId="{336F5E82-9112-4266-AED9-D08B1348B2F9}"/>
    <dgm:cxn modelId="{D344639B-9046-4481-A15A-F766C8ED9CB1}" srcId="{285FAD17-5868-4FE7-B029-E2F613520CEB}" destId="{58CD654D-ACFE-4D7B-8BED-89C924FEDA55}" srcOrd="1" destOrd="0" parTransId="{19133963-4AC0-4423-AA9B-0B7970A129E1}" sibTransId="{BB24ABD9-1CCB-419A-9279-549ED82065BA}"/>
    <dgm:cxn modelId="{65F816AD-1BE9-4520-94E1-E5769F82C499}" type="presOf" srcId="{4F36C471-815F-46D1-A442-ED8B8E48A9AE}" destId="{E30993D6-CABF-4B84-9FC0-C9508D37B48E}" srcOrd="0" destOrd="0" presId="urn:microsoft.com/office/officeart/2005/8/layout/vList4"/>
    <dgm:cxn modelId="{312391AF-8A1E-4140-A35F-28D772CB83E3}" type="presOf" srcId="{2F346D54-909E-42E5-ACF3-E0F5B37B614B}" destId="{71C65A0C-BE4B-48E8-9618-E1B97A3328A1}" srcOrd="0" destOrd="0" presId="urn:microsoft.com/office/officeart/2005/8/layout/vList4"/>
    <dgm:cxn modelId="{BC879AB7-5536-4053-9866-33E1DD1EDC9B}" type="presOf" srcId="{246384CF-11EA-49D6-B00D-C7B13A240DCE}" destId="{B26B4E24-572B-4CD4-954A-A362B8DC91EE}" srcOrd="1" destOrd="1" presId="urn:microsoft.com/office/officeart/2005/8/layout/vList4"/>
    <dgm:cxn modelId="{BDBCD9CF-0A25-4779-8798-18D392D85399}" type="presOf" srcId="{9679BB0F-D1C4-4AE2-BB87-75B2B38D7219}" destId="{6F2C5F70-E8BE-4A2B-B4A6-220C89C4406A}" srcOrd="0" destOrd="0" presId="urn:microsoft.com/office/officeart/2005/8/layout/vList4"/>
    <dgm:cxn modelId="{DD9479DA-6437-4E37-9DFE-2D9DAA8915F5}" srcId="{285FAD17-5868-4FE7-B029-E2F613520CEB}" destId="{2F346D54-909E-42E5-ACF3-E0F5B37B614B}" srcOrd="3" destOrd="0" parTransId="{B0AEBB58-A627-443B-995F-21AF5523A181}" sibTransId="{EDA2A519-7C5F-4EA8-B16A-6E081B74FC1A}"/>
    <dgm:cxn modelId="{7927F3DB-173F-45EA-B45E-3F1F408AA531}" srcId="{2F346D54-909E-42E5-ACF3-E0F5B37B614B}" destId="{246384CF-11EA-49D6-B00D-C7B13A240DCE}" srcOrd="0" destOrd="0" parTransId="{5725976F-47DB-4B80-8A3F-D7F51C3593E6}" sibTransId="{4F178784-BAAA-4C10-A77C-1093A48AA63F}"/>
    <dgm:cxn modelId="{042994E1-5289-420D-AF8C-195ADEC1DFA4}" srcId="{285FAD17-5868-4FE7-B029-E2F613520CEB}" destId="{4F36C471-815F-46D1-A442-ED8B8E48A9AE}" srcOrd="2" destOrd="0" parTransId="{C1EB1212-D4CA-490A-B0EC-D95DFD91E9EF}" sibTransId="{A1A24931-6BB7-423B-B17F-A20670EF6C31}"/>
    <dgm:cxn modelId="{4EF08DE2-9BD4-4D2A-9B2E-0708145F7665}" type="presOf" srcId="{2F346D54-909E-42E5-ACF3-E0F5B37B614B}" destId="{B26B4E24-572B-4CD4-954A-A362B8DC91EE}" srcOrd="1" destOrd="0" presId="urn:microsoft.com/office/officeart/2005/8/layout/vList4"/>
    <dgm:cxn modelId="{14A84DF4-207E-481D-A49F-AF853B08E971}" type="presOf" srcId="{58CD654D-ACFE-4D7B-8BED-89C924FEDA55}" destId="{833F3DAD-E87E-4360-B57E-11FFFD4EE745}" srcOrd="1" destOrd="0" presId="urn:microsoft.com/office/officeart/2005/8/layout/vList4"/>
    <dgm:cxn modelId="{8D021BFD-DCB2-45F1-907F-107E6CF09AB2}" type="presOf" srcId="{285FAD17-5868-4FE7-B029-E2F613520CEB}" destId="{E38D5C4C-99F4-4273-B92F-E37C500D7CAC}" srcOrd="0" destOrd="0" presId="urn:microsoft.com/office/officeart/2005/8/layout/vList4"/>
    <dgm:cxn modelId="{5C62DF08-5AE5-4366-99FD-6C3A58D20F32}" type="presParOf" srcId="{E38D5C4C-99F4-4273-B92F-E37C500D7CAC}" destId="{E93CAEBE-AB88-48C7-8F2B-51828DE3D550}" srcOrd="0" destOrd="0" presId="urn:microsoft.com/office/officeart/2005/8/layout/vList4"/>
    <dgm:cxn modelId="{5CF0414B-0647-4C15-8240-81BFF6C4C26E}" type="presParOf" srcId="{E93CAEBE-AB88-48C7-8F2B-51828DE3D550}" destId="{6F2C5F70-E8BE-4A2B-B4A6-220C89C4406A}" srcOrd="0" destOrd="0" presId="urn:microsoft.com/office/officeart/2005/8/layout/vList4"/>
    <dgm:cxn modelId="{1091023C-30EB-4DEE-890A-07B81E2DC77B}" type="presParOf" srcId="{E93CAEBE-AB88-48C7-8F2B-51828DE3D550}" destId="{5866B518-5BCD-4C90-900B-159EACEBDB7C}" srcOrd="1" destOrd="0" presId="urn:microsoft.com/office/officeart/2005/8/layout/vList4"/>
    <dgm:cxn modelId="{4894AA4A-C4EF-4BB1-AACC-A23A661C4A91}" type="presParOf" srcId="{E93CAEBE-AB88-48C7-8F2B-51828DE3D550}" destId="{C483D75D-2B8A-4C24-9DA9-DD2703F999E8}" srcOrd="2" destOrd="0" presId="urn:microsoft.com/office/officeart/2005/8/layout/vList4"/>
    <dgm:cxn modelId="{D3C6510A-F720-4E17-86F0-AB91BE9E80E4}" type="presParOf" srcId="{E38D5C4C-99F4-4273-B92F-E37C500D7CAC}" destId="{890C0FDF-E35E-4961-B8BE-210CB5E10A47}" srcOrd="1" destOrd="0" presId="urn:microsoft.com/office/officeart/2005/8/layout/vList4"/>
    <dgm:cxn modelId="{B72EE325-C420-48D5-9900-784C42267C4C}" type="presParOf" srcId="{E38D5C4C-99F4-4273-B92F-E37C500D7CAC}" destId="{DFB1F228-68BA-4162-8E08-52D6FF59D74F}" srcOrd="2" destOrd="0" presId="urn:microsoft.com/office/officeart/2005/8/layout/vList4"/>
    <dgm:cxn modelId="{C291680F-A9AD-4BDA-8417-E841003D1CBF}" type="presParOf" srcId="{DFB1F228-68BA-4162-8E08-52D6FF59D74F}" destId="{86B44C8A-4649-416C-B20E-A7AE3D36C917}" srcOrd="0" destOrd="0" presId="urn:microsoft.com/office/officeart/2005/8/layout/vList4"/>
    <dgm:cxn modelId="{8E5DE07B-BA08-4293-AB88-CA6F5846C79E}" type="presParOf" srcId="{DFB1F228-68BA-4162-8E08-52D6FF59D74F}" destId="{8567B0EF-1AE1-445D-8595-129CF8EA6C3B}" srcOrd="1" destOrd="0" presId="urn:microsoft.com/office/officeart/2005/8/layout/vList4"/>
    <dgm:cxn modelId="{C010BCDE-0B2B-49AF-AD95-9D296F37F9DD}" type="presParOf" srcId="{DFB1F228-68BA-4162-8E08-52D6FF59D74F}" destId="{833F3DAD-E87E-4360-B57E-11FFFD4EE745}" srcOrd="2" destOrd="0" presId="urn:microsoft.com/office/officeart/2005/8/layout/vList4"/>
    <dgm:cxn modelId="{87C6BD50-E954-47CC-86FE-284168E7B6D6}" type="presParOf" srcId="{E38D5C4C-99F4-4273-B92F-E37C500D7CAC}" destId="{5CC1B13B-554C-4E76-8212-AEC92B1DBEED}" srcOrd="3" destOrd="0" presId="urn:microsoft.com/office/officeart/2005/8/layout/vList4"/>
    <dgm:cxn modelId="{483D09F5-3E02-440F-9682-AA9907D2DE03}" type="presParOf" srcId="{E38D5C4C-99F4-4273-B92F-E37C500D7CAC}" destId="{1F0FA0CA-ED0D-4168-A883-9C4103E27701}" srcOrd="4" destOrd="0" presId="urn:microsoft.com/office/officeart/2005/8/layout/vList4"/>
    <dgm:cxn modelId="{5BB370CD-0B94-4BD3-9BF2-1F0F224492EF}" type="presParOf" srcId="{1F0FA0CA-ED0D-4168-A883-9C4103E27701}" destId="{E30993D6-CABF-4B84-9FC0-C9508D37B48E}" srcOrd="0" destOrd="0" presId="urn:microsoft.com/office/officeart/2005/8/layout/vList4"/>
    <dgm:cxn modelId="{905E05C7-08B0-41EB-9D12-8A110E78DECA}" type="presParOf" srcId="{1F0FA0CA-ED0D-4168-A883-9C4103E27701}" destId="{16235F5C-5261-4A30-B458-CE80EDD13A6F}" srcOrd="1" destOrd="0" presId="urn:microsoft.com/office/officeart/2005/8/layout/vList4"/>
    <dgm:cxn modelId="{9D13992E-E40D-4F9F-B506-0FD0C7D391AD}" type="presParOf" srcId="{1F0FA0CA-ED0D-4168-A883-9C4103E27701}" destId="{9326693B-2886-4828-81E3-22047CF4EF6E}" srcOrd="2" destOrd="0" presId="urn:microsoft.com/office/officeart/2005/8/layout/vList4"/>
    <dgm:cxn modelId="{4ACAC87C-6EEB-4A6D-90B4-13FE7E97C8D5}" type="presParOf" srcId="{E38D5C4C-99F4-4273-B92F-E37C500D7CAC}" destId="{9F996A21-F556-4B38-9C75-A7C392AB035A}" srcOrd="5" destOrd="0" presId="urn:microsoft.com/office/officeart/2005/8/layout/vList4"/>
    <dgm:cxn modelId="{C0BCD6CA-464C-46C0-9CC7-8C388E532DCC}" type="presParOf" srcId="{E38D5C4C-99F4-4273-B92F-E37C500D7CAC}" destId="{FB78BBF2-E0B1-4ABD-B661-5B2580BC60AD}" srcOrd="6" destOrd="0" presId="urn:microsoft.com/office/officeart/2005/8/layout/vList4"/>
    <dgm:cxn modelId="{A87F110E-6265-4FFA-8A47-BEFB1377E45C}" type="presParOf" srcId="{FB78BBF2-E0B1-4ABD-B661-5B2580BC60AD}" destId="{71C65A0C-BE4B-48E8-9618-E1B97A3328A1}" srcOrd="0" destOrd="0" presId="urn:microsoft.com/office/officeart/2005/8/layout/vList4"/>
    <dgm:cxn modelId="{66A45C4B-4F73-47F9-8079-5172402AA526}" type="presParOf" srcId="{FB78BBF2-E0B1-4ABD-B661-5B2580BC60AD}" destId="{0A5809BB-979F-428F-94F0-81231851B0A5}" srcOrd="1" destOrd="0" presId="urn:microsoft.com/office/officeart/2005/8/layout/vList4"/>
    <dgm:cxn modelId="{478081BD-4715-4A73-84A4-95DE0ED36029}" type="presParOf" srcId="{FB78BBF2-E0B1-4ABD-B661-5B2580BC60AD}" destId="{B26B4E24-572B-4CD4-954A-A362B8DC91EE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2C5F70-E8BE-4A2B-B4A6-220C89C4406A}">
      <dsp:nvSpPr>
        <dsp:cNvPr id="0" name=""/>
        <dsp:cNvSpPr/>
      </dsp:nvSpPr>
      <dsp:spPr>
        <a:xfrm>
          <a:off x="0" y="0"/>
          <a:ext cx="11669609" cy="1313490"/>
        </a:xfrm>
        <a:prstGeom prst="roundRect">
          <a:avLst>
            <a:gd name="adj" fmla="val 10000"/>
          </a:avLst>
        </a:prstGeom>
        <a:solidFill>
          <a:srgbClr val="E6E926">
            <a:lumMod val="40000"/>
            <a:lumOff val="60000"/>
          </a:srgbClr>
        </a:solidFill>
        <a:ln w="28575" cap="flat" cmpd="sng" algn="ctr">
          <a:solidFill>
            <a:srgbClr val="F54A0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rgbClr val="F54A02"/>
              </a:solidFill>
              <a:latin typeface="+mn-lt"/>
              <a:ea typeface="+mn-ea"/>
              <a:cs typeface="+mn-cs"/>
            </a:rPr>
            <a:t>ЗНАНИЕ: запоминание и воспроизведение информации; ребёнок узнаёт термины, факты, правила и может их повторить</a:t>
          </a:r>
        </a:p>
      </dsp:txBody>
      <dsp:txXfrm>
        <a:off x="2503742" y="38471"/>
        <a:ext cx="9127396" cy="1236548"/>
      </dsp:txXfrm>
    </dsp:sp>
    <dsp:sp modelId="{5866B518-5BCD-4C90-900B-159EACEBDB7C}">
      <dsp:nvSpPr>
        <dsp:cNvPr id="0" name=""/>
        <dsp:cNvSpPr/>
      </dsp:nvSpPr>
      <dsp:spPr>
        <a:xfrm>
          <a:off x="233434" y="19029"/>
          <a:ext cx="2129750" cy="127543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44C8A-4649-416C-B20E-A7AE3D36C917}">
      <dsp:nvSpPr>
        <dsp:cNvPr id="0" name=""/>
        <dsp:cNvSpPr/>
      </dsp:nvSpPr>
      <dsp:spPr>
        <a:xfrm>
          <a:off x="0" y="1444839"/>
          <a:ext cx="11669609" cy="1313490"/>
        </a:xfrm>
        <a:prstGeom prst="roundRect">
          <a:avLst>
            <a:gd name="adj" fmla="val 10000"/>
          </a:avLst>
        </a:prstGeom>
        <a:solidFill>
          <a:srgbClr val="F4ADE4">
            <a:lumMod val="40000"/>
            <a:lumOff val="60000"/>
          </a:srgbClr>
        </a:solidFill>
        <a:ln w="28575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accent3">
                  <a:lumMod val="50000"/>
                </a:schemeClr>
              </a:solidFill>
              <a:latin typeface="+mn-lt"/>
              <a:ea typeface="+mn-ea"/>
              <a:cs typeface="+mn-cs"/>
            </a:rPr>
            <a:t>ПОНИМАНИЕ: осмысление информации; ребёнок может изложить материал своими словами, объяснить правила и принципы, интерпретировать данные</a:t>
          </a:r>
        </a:p>
      </dsp:txBody>
      <dsp:txXfrm>
        <a:off x="2503742" y="1483310"/>
        <a:ext cx="9127396" cy="1236548"/>
      </dsp:txXfrm>
    </dsp:sp>
    <dsp:sp modelId="{8567B0EF-1AE1-445D-8595-129CF8EA6C3B}">
      <dsp:nvSpPr>
        <dsp:cNvPr id="0" name=""/>
        <dsp:cNvSpPr/>
      </dsp:nvSpPr>
      <dsp:spPr>
        <a:xfrm>
          <a:off x="233434" y="1465156"/>
          <a:ext cx="2129750" cy="127285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0993D6-CABF-4B84-9FC0-C9508D37B48E}">
      <dsp:nvSpPr>
        <dsp:cNvPr id="0" name=""/>
        <dsp:cNvSpPr/>
      </dsp:nvSpPr>
      <dsp:spPr>
        <a:xfrm>
          <a:off x="0" y="2889678"/>
          <a:ext cx="11669609" cy="1313490"/>
        </a:xfrm>
        <a:prstGeom prst="roundRect">
          <a:avLst>
            <a:gd name="adj" fmla="val 10000"/>
          </a:avLst>
        </a:prstGeom>
        <a:solidFill>
          <a:srgbClr val="B8C04F">
            <a:lumMod val="40000"/>
            <a:lumOff val="60000"/>
          </a:srgbClr>
        </a:solidFill>
        <a:ln w="28575" cap="flat" cmpd="sng" algn="ctr">
          <a:solidFill>
            <a:schemeClr val="accent6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>
              <a:solidFill>
                <a:schemeClr val="accent6">
                  <a:lumMod val="75000"/>
                </a:schemeClr>
              </a:solidFill>
              <a:latin typeface="Calibri" panose="020F0502020204030204"/>
              <a:ea typeface="+mn-ea"/>
              <a:cs typeface="+mn-cs"/>
            </a:rPr>
            <a:t>ПРИМЕНЕНИЕ: использование полученных знаний в конкретных ситуациях; ребёнок решает практические задачи с помощью изученного материала </a:t>
          </a:r>
          <a:endParaRPr lang="ru-RU" sz="2400" b="1" i="0" kern="1200" dirty="0">
            <a:solidFill>
              <a:schemeClr val="accent6">
                <a:lumMod val="75000"/>
              </a:schemeClr>
            </a:solidFill>
            <a:latin typeface="Grandview Display"/>
            <a:ea typeface="+mn-ea"/>
            <a:cs typeface="+mn-cs"/>
          </a:endParaRPr>
        </a:p>
      </dsp:txBody>
      <dsp:txXfrm>
        <a:off x="2503742" y="2928149"/>
        <a:ext cx="9127396" cy="1236548"/>
      </dsp:txXfrm>
    </dsp:sp>
    <dsp:sp modelId="{16235F5C-5261-4A30-B458-CE80EDD13A6F}">
      <dsp:nvSpPr>
        <dsp:cNvPr id="0" name=""/>
        <dsp:cNvSpPr/>
      </dsp:nvSpPr>
      <dsp:spPr>
        <a:xfrm>
          <a:off x="205719" y="2930312"/>
          <a:ext cx="2185181" cy="123222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C65A0C-BE4B-48E8-9618-E1B97A3328A1}">
      <dsp:nvSpPr>
        <dsp:cNvPr id="0" name=""/>
        <dsp:cNvSpPr/>
      </dsp:nvSpPr>
      <dsp:spPr>
        <a:xfrm>
          <a:off x="0" y="4334517"/>
          <a:ext cx="11669609" cy="1313490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0" kern="1200" dirty="0">
              <a:solidFill>
                <a:schemeClr val="accent5">
                  <a:lumMod val="50000"/>
                </a:schemeClr>
              </a:solidFill>
              <a:latin typeface="Calibri" panose="020F0502020204030204"/>
              <a:ea typeface="+mn-ea"/>
              <a:cs typeface="+mn-cs"/>
            </a:rPr>
            <a:t>АНАЛИЗ: понимание структуры материала и умение разделить его на связанные части; ребёнок видит принцип построения данных, находит логические ошибки, сравнивает элементы</a:t>
          </a:r>
          <a:endParaRPr lang="ru-RU" sz="2400" i="0" kern="1200" dirty="0">
            <a:solidFill>
              <a:schemeClr val="accent5">
                <a:lumMod val="50000"/>
              </a:schemeClr>
            </a:solidFill>
            <a:latin typeface="Grandview Display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>
            <a:solidFill>
              <a:srgbClr val="FFFFFF"/>
            </a:solidFill>
            <a:latin typeface="Grandview Display"/>
            <a:ea typeface="+mn-ea"/>
            <a:cs typeface="+mn-cs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>
            <a:solidFill>
              <a:srgbClr val="FFFFFF"/>
            </a:solidFill>
            <a:latin typeface="Grandview Display"/>
            <a:ea typeface="+mn-ea"/>
            <a:cs typeface="+mn-cs"/>
          </a:endParaRPr>
        </a:p>
      </dsp:txBody>
      <dsp:txXfrm>
        <a:off x="2503742" y="4372988"/>
        <a:ext cx="9127396" cy="1236548"/>
      </dsp:txXfrm>
    </dsp:sp>
    <dsp:sp modelId="{0A5809BB-979F-428F-94F0-81231851B0A5}">
      <dsp:nvSpPr>
        <dsp:cNvPr id="0" name=""/>
        <dsp:cNvSpPr/>
      </dsp:nvSpPr>
      <dsp:spPr>
        <a:xfrm>
          <a:off x="224192" y="4376444"/>
          <a:ext cx="2148235" cy="12296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642E3-D4C9-40F1-A11B-6824BDBD5103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241D6-E890-4050-BE2F-12EAB7618A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76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241D6-E890-4050-BE2F-12EAB7618AA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253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241D6-E890-4050-BE2F-12EAB7618AA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396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E241D6-E890-4050-BE2F-12EAB7618AA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09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24.08.2026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1760" y="1706881"/>
            <a:ext cx="5242560" cy="2979418"/>
          </a:xfrm>
          <a:noFill/>
        </p:spPr>
        <p:txBody>
          <a:bodyPr>
            <a:normAutofit/>
          </a:bodyPr>
          <a:lstStyle/>
          <a:p>
            <a:r>
              <a:rPr lang="ru-RU" sz="4000" dirty="0">
                <a:solidFill>
                  <a:schemeClr val="accent6">
                    <a:lumMod val="50000"/>
                  </a:schemeClr>
                </a:solidFill>
                <a:latin typeface="TomskObl2104" pitchFamily="50" charset="0"/>
              </a:rPr>
              <a:t>Информационные карточки в работе учителя: просто, наглядно, эффективно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5181600"/>
            <a:ext cx="5341622" cy="1107440"/>
          </a:xfrm>
        </p:spPr>
        <p:txBody>
          <a:bodyPr>
            <a:normAutofit lnSpcReduction="10000"/>
          </a:bodyPr>
          <a:lstStyle/>
          <a:p>
            <a:pPr algn="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Gerbera Light" panose="02000300000000000000" pitchFamily="50" charset="-52"/>
              </a:rPr>
              <a:t>Сухорукова Галина Валентиновна,  учитель географии </a:t>
            </a:r>
          </a:p>
          <a:p>
            <a:pPr algn="r"/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Gerbera Light" panose="02000300000000000000" pitchFamily="50" charset="-52"/>
              </a:rPr>
              <a:t>МБОУ «Северский лицей»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482" y="5127966"/>
            <a:ext cx="652513" cy="1107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723" y="1574075"/>
            <a:ext cx="5135880" cy="51358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927" y="1706881"/>
            <a:ext cx="1000023" cy="280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503" y="4939704"/>
            <a:ext cx="1207752" cy="121569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0862" y="203200"/>
            <a:ext cx="2743438" cy="7376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752" y="203201"/>
            <a:ext cx="5498139" cy="4180276"/>
          </a:xfrm>
          <a:prstGeom prst="rect">
            <a:avLst/>
          </a:prstGeom>
          <a:ln w="57150">
            <a:solidFill>
              <a:srgbClr val="F54A0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t="1605" b="22006"/>
          <a:stretch/>
        </p:blipFill>
        <p:spPr>
          <a:xfrm>
            <a:off x="235645" y="3831798"/>
            <a:ext cx="4350327" cy="2425701"/>
          </a:xfrm>
          <a:prstGeom prst="rect">
            <a:avLst/>
          </a:prstGeom>
          <a:ln w="57150">
            <a:solidFill>
              <a:srgbClr val="7030A0"/>
            </a:solidFill>
          </a:ln>
          <a:scene3d>
            <a:camera prst="perspectiveHeroicExtremeRightFacing"/>
            <a:lightRig rig="threePt" dir="t"/>
          </a:scene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6255" y="1600628"/>
            <a:ext cx="6830408" cy="5136503"/>
          </a:xfrm>
          <a:prstGeom prst="rect">
            <a:avLst/>
          </a:prstGeom>
          <a:solidFill>
            <a:srgbClr val="BA4318"/>
          </a:solidFill>
          <a:ln w="57150">
            <a:solidFill>
              <a:srgbClr val="F54A02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2815" y="5044648"/>
            <a:ext cx="839127" cy="106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9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2913" y="241774"/>
            <a:ext cx="2926334" cy="786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24" y="241774"/>
            <a:ext cx="5249641" cy="630126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720" y="1280912"/>
            <a:ext cx="4922091" cy="5282873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064130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4482" y="164012"/>
            <a:ext cx="2926334" cy="7864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111" y="1112130"/>
            <a:ext cx="3975252" cy="5621180"/>
          </a:xfrm>
          <a:prstGeom prst="rect">
            <a:avLst/>
          </a:prstGeom>
          <a:ln w="57150">
            <a:solidFill>
              <a:srgbClr val="F54A02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670" t="4497" r="2619" b="6332"/>
          <a:stretch/>
        </p:blipFill>
        <p:spPr>
          <a:xfrm>
            <a:off x="243156" y="1290320"/>
            <a:ext cx="7455442" cy="4612640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903929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4444" y="1295847"/>
            <a:ext cx="3087695" cy="3450265"/>
          </a:xfrm>
          <a:prstGeom prst="rect">
            <a:avLst/>
          </a:prstGeom>
          <a:ln w="57150">
            <a:solidFill>
              <a:srgbClr val="F54A02"/>
            </a:solidFill>
          </a:ln>
          <a:scene3d>
            <a:camera prst="perspectiveContrastingLeftFacing"/>
            <a:lightRig rig="threePt" dir="t"/>
          </a:scene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904" y="-69413"/>
            <a:ext cx="8218851" cy="1894177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«Как превратить карточку в </a:t>
            </a:r>
            <a:r>
              <a:rPr lang="ru-RU" sz="4000" dirty="0" err="1">
                <a:solidFill>
                  <a:srgbClr val="00881B"/>
                </a:solidFill>
                <a:latin typeface="TomskObl2104" pitchFamily="50" charset="0"/>
              </a:rPr>
              <a:t>минитренажёр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</a:rPr>
              <a:t> для ОГЭ?»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153" y="1824123"/>
            <a:ext cx="1138843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BA4318"/>
                </a:solidFill>
              </a:rPr>
              <a:t>Главные плюсы в работе: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помогают систематизировать материал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снижают тревожность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позволяют работать в индивидуальном темпе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дают возможность сразу проверить себя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помогают точечно закрыть пробелы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открывают возможности для разных форматов работы</a:t>
            </a:r>
          </a:p>
          <a:p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636" y="365125"/>
            <a:ext cx="414564" cy="9307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7051" y="230188"/>
            <a:ext cx="2926334" cy="78645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27854" y="1544916"/>
            <a:ext cx="1302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>
                <a:solidFill>
                  <a:srgbClr val="BA4318"/>
                </a:solidFill>
              </a:rPr>
              <a:t>ОГЭ</a:t>
            </a:r>
          </a:p>
        </p:txBody>
      </p:sp>
    </p:spTree>
    <p:extLst>
      <p:ext uri="{BB962C8B-B14F-4D97-AF65-F5344CB8AC3E}">
        <p14:creationId xmlns:p14="http://schemas.microsoft.com/office/powerpoint/2010/main" val="4123246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5524" y="237156"/>
            <a:ext cx="2926334" cy="786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1092" y="381001"/>
            <a:ext cx="7491781" cy="6159738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9291782" y="1838036"/>
            <a:ext cx="2142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54A02"/>
                </a:solidFill>
              </a:rPr>
              <a:t>№ 12</a:t>
            </a:r>
          </a:p>
        </p:txBody>
      </p:sp>
    </p:spTree>
    <p:extLst>
      <p:ext uri="{BB962C8B-B14F-4D97-AF65-F5344CB8AC3E}">
        <p14:creationId xmlns:p14="http://schemas.microsoft.com/office/powerpoint/2010/main" val="606567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2469" y="237156"/>
            <a:ext cx="2926334" cy="786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942" y="237156"/>
            <a:ext cx="6578154" cy="3572566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2023" y="3567689"/>
            <a:ext cx="6645216" cy="3103133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121236" y="1560945"/>
            <a:ext cx="4627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54A02"/>
                </a:solidFill>
              </a:rPr>
              <a:t>№ 14, 20, 21</a:t>
            </a:r>
          </a:p>
        </p:txBody>
      </p:sp>
    </p:spTree>
    <p:extLst>
      <p:ext uri="{BB962C8B-B14F-4D97-AF65-F5344CB8AC3E}">
        <p14:creationId xmlns:p14="http://schemas.microsoft.com/office/powerpoint/2010/main" val="12241009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0"/>
                <a:lumOff val="100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8651" y="264865"/>
            <a:ext cx="2926334" cy="7864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231" y="264865"/>
            <a:ext cx="5553937" cy="4102964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3614" y="1200727"/>
            <a:ext cx="4574422" cy="5517756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01599" y="4463006"/>
            <a:ext cx="73066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F54A02"/>
                </a:solidFill>
              </a:rPr>
              <a:t>№ 3, 14, 17, 20, 21, 26</a:t>
            </a:r>
          </a:p>
        </p:txBody>
      </p:sp>
    </p:spTree>
    <p:extLst>
      <p:ext uri="{BB962C8B-B14F-4D97-AF65-F5344CB8AC3E}">
        <p14:creationId xmlns:p14="http://schemas.microsoft.com/office/powerpoint/2010/main" val="2180248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2483064"/>
            <a:ext cx="6236419" cy="2798617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ru-RU" sz="3100" b="1" i="1" cap="all" dirty="0">
                <a:solidFill>
                  <a:srgbClr val="F4ADE4">
                    <a:lumMod val="25000"/>
                  </a:srgbClr>
                </a:solidFill>
                <a:latin typeface="Grandview Display"/>
              </a:rPr>
              <a:t>«Чтобы быть хорошим преподавателем, нужно любить то, что преподаешь, и любить тех, кому преподаешь»</a:t>
            </a:r>
            <a:br>
              <a:rPr lang="ru-RU" sz="3100" b="1" i="1" cap="all" dirty="0">
                <a:solidFill>
                  <a:srgbClr val="F4ADE4">
                    <a:lumMod val="25000"/>
                  </a:srgbClr>
                </a:solidFill>
                <a:latin typeface="Grandview Display"/>
              </a:rPr>
            </a:br>
            <a:br>
              <a:rPr lang="ru-RU" sz="3600" b="1" i="1" cap="all" dirty="0">
                <a:solidFill>
                  <a:srgbClr val="F4ADE4">
                    <a:lumMod val="25000"/>
                  </a:srgbClr>
                </a:solidFill>
                <a:latin typeface="Grandview Display"/>
              </a:rPr>
            </a:br>
            <a:r>
              <a:rPr lang="ru-RU" sz="3600" b="1" i="1" cap="all" dirty="0">
                <a:solidFill>
                  <a:srgbClr val="F4ADE4">
                    <a:lumMod val="25000"/>
                  </a:srgbClr>
                </a:solidFill>
                <a:latin typeface="Grandview Display"/>
              </a:rPr>
              <a:t>		</a:t>
            </a:r>
            <a:r>
              <a:rPr lang="ru-RU" sz="2900" b="1" i="1" cap="all" dirty="0">
                <a:solidFill>
                  <a:srgbClr val="F4ADE4">
                    <a:lumMod val="25000"/>
                  </a:srgbClr>
                </a:solidFill>
                <a:latin typeface="Grandview Display"/>
              </a:rPr>
              <a:t>В.О. Ключевский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5" y="5403272"/>
            <a:ext cx="6126454" cy="77152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2400" b="1" dirty="0">
                <a:solidFill>
                  <a:srgbClr val="F54A02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Сухорукова Галина Валентиновна,  </a:t>
            </a:r>
          </a:p>
          <a:p>
            <a:pPr marL="0" indent="0" algn="r">
              <a:buNone/>
            </a:pPr>
            <a:r>
              <a:rPr lang="ru-RU" sz="2400" b="1" dirty="0">
                <a:solidFill>
                  <a:srgbClr val="F54A02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учитель географии </a:t>
            </a:r>
          </a:p>
          <a:p>
            <a:pPr marL="0" indent="0" algn="r">
              <a:buNone/>
            </a:pPr>
            <a:r>
              <a:rPr lang="ru-RU" sz="2400" b="1" dirty="0">
                <a:solidFill>
                  <a:srgbClr val="F54A02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МБОУ «Северский лицей» </a:t>
            </a:r>
            <a:br>
              <a:rPr lang="ru-RU" sz="2400" b="1" dirty="0">
                <a:solidFill>
                  <a:srgbClr val="F54A02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</a:br>
            <a:endParaRPr lang="ru-RU" sz="2400" b="1" dirty="0">
              <a:solidFill>
                <a:srgbClr val="F54A02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123" y="354882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86" y="517722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556" y="517722"/>
            <a:ext cx="1843752" cy="184375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4969" y="734562"/>
            <a:ext cx="5133277" cy="51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1121" y="275430"/>
            <a:ext cx="6015460" cy="1980089"/>
          </a:xfrm>
          <a:prstGeom prst="rect">
            <a:avLst/>
          </a:prstGeom>
          <a:ln w="76200">
            <a:solidFill>
              <a:schemeClr val="accent2">
                <a:lumMod val="75000"/>
              </a:schemeClr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Текст 5"/>
          <p:cNvSpPr>
            <a:spLocks noGrp="1"/>
          </p:cNvSpPr>
          <p:nvPr>
            <p:ph type="body" sz="half" idx="4294967295"/>
          </p:nvPr>
        </p:nvSpPr>
        <p:spPr>
          <a:xfrm>
            <a:off x="548640" y="2057400"/>
            <a:ext cx="6043749" cy="4273550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r>
              <a:rPr lang="ru-RU" sz="3200" b="1" i="1" dirty="0">
                <a:solidFill>
                  <a:schemeClr val="accent6">
                    <a:lumMod val="50000"/>
                  </a:schemeClr>
                </a:solidFill>
              </a:rPr>
              <a:t>«… учение, лишенное всякого интереса, … убивает охоту учиться…», «интерес есть основной внутренний механизм успешного учения»	 					К. Д. Ушинский 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4294967295"/>
          </p:nvPr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1826" r="11826"/>
          <a:stretch>
            <a:fillRect/>
          </a:stretch>
        </p:blipFill>
        <p:spPr>
          <a:xfrm>
            <a:off x="6019800" y="1374775"/>
            <a:ext cx="6172200" cy="4873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5451565" y="714103"/>
            <a:ext cx="1558835" cy="317009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20000" dirty="0">
                <a:solidFill>
                  <a:srgbClr val="F54A0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46" y="228346"/>
            <a:ext cx="414425" cy="799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687977" y="130629"/>
            <a:ext cx="88827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Карточки в образовании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053959"/>
            <a:ext cx="5157787" cy="627204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Преимущества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9346" y="1759131"/>
            <a:ext cx="5628229" cy="443053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повышают наглядность и вовлеченность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экономят время на уроке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дают возможность быстро получить обратную связь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развивают самостоятельность и навыки самоконтроля</a:t>
            </a:r>
          </a:p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6172200" y="1027906"/>
            <a:ext cx="5183188" cy="548345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Ограничения 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6296297" y="1576251"/>
            <a:ext cx="5580017" cy="46134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требуют времени на подготовку (для учителя)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002060"/>
                </a:solidFill>
              </a:rPr>
              <a:t>важно правильно подбирать формат под возраст и уровень учеников</a:t>
            </a:r>
          </a:p>
          <a:p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767" t="9497" r="659" b="16426"/>
          <a:stretch/>
        </p:blipFill>
        <p:spPr>
          <a:xfrm>
            <a:off x="9466217" y="4308908"/>
            <a:ext cx="2865120" cy="222066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57150">
            <a:solidFill>
              <a:schemeClr val="accent6">
                <a:lumMod val="50000"/>
              </a:schemeClr>
            </a:solidFill>
          </a:ln>
          <a:scene3d>
            <a:camera prst="perspectiveContrastingLeftFacing"/>
            <a:lightRig rig="threePt" dir="t"/>
          </a:scene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0737" y="4492803"/>
            <a:ext cx="2213040" cy="240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2480" y="214902"/>
            <a:ext cx="240812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99" y="140187"/>
            <a:ext cx="414564" cy="48162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1273" y="8218"/>
            <a:ext cx="87712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«Карточки как инструмент формирования предметных и </a:t>
            </a:r>
            <a:r>
              <a:rPr lang="ru-RU" sz="2800" dirty="0" err="1">
                <a:solidFill>
                  <a:srgbClr val="00881B"/>
                </a:solidFill>
                <a:latin typeface="TomskObl2104" pitchFamily="50" charset="0"/>
              </a:rPr>
              <a:t>метапредметных</a:t>
            </a:r>
            <a:r>
              <a:rPr lang="ru-RU" sz="2800" dirty="0">
                <a:solidFill>
                  <a:srgbClr val="00881B"/>
                </a:solidFill>
                <a:latin typeface="TomskObl2104" pitchFamily="50" charset="0"/>
              </a:rPr>
              <a:t> результатов»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648918090"/>
              </p:ext>
            </p:extLst>
          </p:nvPr>
        </p:nvGraphicFramePr>
        <p:xfrm>
          <a:off x="245299" y="1063517"/>
          <a:ext cx="11669610" cy="5651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6967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4771" y="279556"/>
            <a:ext cx="240812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49" y="157017"/>
            <a:ext cx="414564" cy="10433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9455" y="0"/>
            <a:ext cx="48534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 «6 сторон одной темы: заполни </a:t>
            </a:r>
            <a:r>
              <a:rPr lang="ru-RU" sz="3600" dirty="0" err="1">
                <a:solidFill>
                  <a:srgbClr val="00881B"/>
                </a:solidFill>
                <a:latin typeface="TomskObl2104" pitchFamily="50" charset="0"/>
              </a:rPr>
              <a:t>гекс</a:t>
            </a:r>
            <a:r>
              <a:rPr lang="ru-RU" sz="3600" dirty="0">
                <a:solidFill>
                  <a:srgbClr val="00881B"/>
                </a:solidFill>
                <a:latin typeface="TomskObl2104" pitchFamily="50" charset="0"/>
              </a:rPr>
              <a:t>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333" y="154447"/>
            <a:ext cx="3984387" cy="3291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694" y="1945883"/>
            <a:ext cx="3889306" cy="321318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5417" y="3511837"/>
            <a:ext cx="3938259" cy="3307853"/>
          </a:xfrm>
          <a:prstGeom prst="rect">
            <a:avLst/>
          </a:prstGeom>
        </p:spPr>
      </p:pic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249381" y="1200329"/>
            <a:ext cx="5255491" cy="54129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i="1" dirty="0">
                <a:solidFill>
                  <a:srgbClr val="F54A02"/>
                </a:solidFill>
              </a:rPr>
              <a:t>Как помогают </a:t>
            </a:r>
            <a:r>
              <a:rPr lang="ru-RU" sz="3000" b="1" i="1" dirty="0" err="1">
                <a:solidFill>
                  <a:srgbClr val="F54A02"/>
                </a:solidFill>
              </a:rPr>
              <a:t>гексы</a:t>
            </a:r>
            <a:r>
              <a:rPr lang="ru-RU" sz="3000" b="1" i="1" dirty="0">
                <a:solidFill>
                  <a:srgbClr val="F54A02"/>
                </a:solidFill>
              </a:rPr>
              <a:t> на уроке: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02060"/>
                </a:solidFill>
              </a:rPr>
              <a:t>устанавливать связи между понятиями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02060"/>
                </a:solidFill>
              </a:rPr>
              <a:t>классифицировать и группировать материал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02060"/>
                </a:solidFill>
              </a:rPr>
              <a:t>аргументировать, почему именно эти </a:t>
            </a:r>
            <a:r>
              <a:rPr lang="ru-RU" sz="3000" b="1" dirty="0" err="1">
                <a:solidFill>
                  <a:srgbClr val="002060"/>
                </a:solidFill>
              </a:rPr>
              <a:t>гексы</a:t>
            </a:r>
            <a:r>
              <a:rPr lang="ru-RU" sz="3000" b="1" dirty="0">
                <a:solidFill>
                  <a:srgbClr val="002060"/>
                </a:solidFill>
              </a:rPr>
              <a:t> должны быть рядом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b="1" dirty="0">
                <a:solidFill>
                  <a:srgbClr val="002060"/>
                </a:solidFill>
              </a:rPr>
              <a:t>визуализировать структуру темы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0509" y="2055588"/>
            <a:ext cx="2812372" cy="28540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9875" y="330238"/>
            <a:ext cx="2945590" cy="305164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76693" y="3670152"/>
            <a:ext cx="2974651" cy="2960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78712" y="600164"/>
            <a:ext cx="1743607" cy="17436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60336" y="4558633"/>
            <a:ext cx="1749012" cy="174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3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05" y="130348"/>
            <a:ext cx="5604513" cy="1591194"/>
          </a:xfrm>
          <a:prstGeom prst="rect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4702" y="1898016"/>
            <a:ext cx="2058968" cy="2249111"/>
          </a:xfrm>
          <a:prstGeom prst="rect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134" y="1945722"/>
            <a:ext cx="2094381" cy="2249111"/>
          </a:xfrm>
          <a:prstGeom prst="rect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719" y="4474877"/>
            <a:ext cx="2124986" cy="2238621"/>
          </a:xfrm>
          <a:prstGeom prst="rect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89518" y="4428787"/>
            <a:ext cx="2182965" cy="2298162"/>
          </a:xfrm>
          <a:prstGeom prst="rect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5391" y="3363561"/>
            <a:ext cx="1743607" cy="17436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58149" y="1631849"/>
            <a:ext cx="5291787" cy="1371719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3916" y="3414950"/>
            <a:ext cx="5700254" cy="3243353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72483" y="5146365"/>
            <a:ext cx="1743607" cy="17436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5950" y="252003"/>
            <a:ext cx="2743711" cy="7362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42156" y="54141"/>
            <a:ext cx="1743607" cy="17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91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30" y="113607"/>
            <a:ext cx="2518894" cy="5562778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024" y="335262"/>
            <a:ext cx="2770818" cy="5825394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0100" y="205971"/>
            <a:ext cx="2743438" cy="7376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5344" y="1108320"/>
            <a:ext cx="3971495" cy="5615867"/>
          </a:xfrm>
          <a:prstGeom prst="rect">
            <a:avLst/>
          </a:prstGeom>
          <a:ln w="57150">
            <a:solidFill>
              <a:srgbClr val="F54A02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9842" y="205971"/>
            <a:ext cx="2938099" cy="2033320"/>
          </a:xfrm>
          <a:prstGeom prst="rect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1104" y="2562547"/>
            <a:ext cx="3055573" cy="2164365"/>
          </a:xfrm>
          <a:prstGeom prst="rect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6315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153" y="243069"/>
            <a:ext cx="2743438" cy="7376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250" y="254430"/>
            <a:ext cx="2523210" cy="2716806"/>
          </a:xfrm>
          <a:prstGeom prst="rect">
            <a:avLst/>
          </a:prstGeom>
          <a:solidFill>
            <a:srgbClr val="F54A02"/>
          </a:solidFill>
          <a:ln w="57150">
            <a:solidFill>
              <a:srgbClr val="BA4318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8780" y="243069"/>
            <a:ext cx="2487384" cy="2682472"/>
          </a:xfrm>
          <a:prstGeom prst="rect">
            <a:avLst/>
          </a:prstGeom>
          <a:ln w="57150">
            <a:solidFill>
              <a:srgbClr val="BA4318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1346" y="243069"/>
            <a:ext cx="2469709" cy="2728167"/>
          </a:xfrm>
          <a:prstGeom prst="rect">
            <a:avLst/>
          </a:prstGeom>
          <a:ln w="57150">
            <a:solidFill>
              <a:srgbClr val="BA4318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251" y="3781016"/>
            <a:ext cx="2523210" cy="2684129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38780" y="3781016"/>
            <a:ext cx="2487384" cy="2616042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63483" y="3781016"/>
            <a:ext cx="2544444" cy="2671034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71234" y="1066961"/>
            <a:ext cx="2424476" cy="2588129"/>
          </a:xfrm>
          <a:prstGeom prst="rect">
            <a:avLst/>
          </a:prstGeom>
          <a:ln w="57150">
            <a:solidFill>
              <a:srgbClr val="00881B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5394" y="3781016"/>
            <a:ext cx="2536156" cy="2712955"/>
          </a:xfrm>
          <a:prstGeom prst="rect">
            <a:avLst/>
          </a:prstGeom>
          <a:ln w="57150">
            <a:solidFill>
              <a:srgbClr val="00881B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22118" y="2925541"/>
            <a:ext cx="2377646" cy="2426418"/>
          </a:xfrm>
          <a:prstGeom prst="rect">
            <a:avLst/>
          </a:prstGeom>
          <a:ln w="57150">
            <a:solidFill>
              <a:srgbClr val="00881B"/>
            </a:solidFill>
          </a:ln>
          <a:scene3d>
            <a:camera prst="perspectiveContrastingLeftFacing"/>
            <a:lightRig rig="threePt" dir="t"/>
          </a:scene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91678" y="2481475"/>
            <a:ext cx="1868852" cy="18688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16682" y="2407685"/>
            <a:ext cx="1942642" cy="194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351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390" y="280014"/>
            <a:ext cx="2743438" cy="7376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064" y="305376"/>
            <a:ext cx="414564" cy="977733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833628" y="116765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 </a:t>
            </a:r>
            <a:r>
              <a:rPr lang="ru-RU" sz="4000" dirty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«практика с карточками: </a:t>
            </a:r>
            <a:br>
              <a:rPr lang="ru-RU" sz="4000" dirty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</a:br>
            <a:r>
              <a:rPr lang="ru-RU" sz="4000" dirty="0">
                <a:solidFill>
                  <a:srgbClr val="00881B"/>
                </a:solidFill>
                <a:latin typeface="TomskObl2104" pitchFamily="50" charset="0"/>
                <a:ea typeface="+mn-ea"/>
                <a:cs typeface="+mn-cs"/>
              </a:rPr>
              <a:t>вовлекаем и развиваем»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1"/>
          </p:nvPr>
        </p:nvSpPr>
        <p:spPr>
          <a:xfrm>
            <a:off x="203200" y="1825625"/>
            <a:ext cx="5969000" cy="470448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разбиваем материал на смысловые блоки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используем интервальное повторение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активно извлекаем информацию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структурируем и пересказываем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200" dirty="0">
                <a:solidFill>
                  <a:srgbClr val="002060"/>
                </a:solidFill>
              </a:rPr>
              <a:t>решаем практические задачи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736488" y="1690688"/>
            <a:ext cx="3981033" cy="2438611"/>
          </a:xfrm>
          <a:prstGeom prst="rect">
            <a:avLst/>
          </a:prstGeom>
          <a:ln w="57150">
            <a:solidFill>
              <a:srgbClr val="F54A02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8647" y="4278645"/>
            <a:ext cx="3981033" cy="2438611"/>
          </a:xfrm>
          <a:prstGeom prst="rect">
            <a:avLst/>
          </a:prstGeom>
          <a:ln w="57150">
            <a:solidFill>
              <a:srgbClr val="00881B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10655" y="1775798"/>
            <a:ext cx="1855173" cy="18633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0382" y="4396935"/>
            <a:ext cx="1853345" cy="18655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06545" y="2179782"/>
            <a:ext cx="6437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</a:rPr>
              <a:t>?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4070" y="4581589"/>
            <a:ext cx="1268078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724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355</Words>
  <Application>Microsoft Office PowerPoint</Application>
  <PresentationFormat>Широкоэкранный</PresentationFormat>
  <Paragraphs>54</Paragraphs>
  <Slides>17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Wingdings</vt:lpstr>
      <vt:lpstr>TomskObl2104</vt:lpstr>
      <vt:lpstr>Grandview Display</vt:lpstr>
      <vt:lpstr>Gerbera Light</vt:lpstr>
      <vt:lpstr>Calibri</vt:lpstr>
      <vt:lpstr>Gerbera</vt:lpstr>
      <vt:lpstr>Arial</vt:lpstr>
      <vt:lpstr>Calibri Light</vt:lpstr>
      <vt:lpstr>Тема Office</vt:lpstr>
      <vt:lpstr>Информационные карточки в работе учителя: просто, наглядно, эффективно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«практика с карточками:  вовлекаем и развиваем»</vt:lpstr>
      <vt:lpstr>Презентация PowerPoint</vt:lpstr>
      <vt:lpstr>Презентация PowerPoint</vt:lpstr>
      <vt:lpstr>Презентация PowerPoint</vt:lpstr>
      <vt:lpstr>«Как превратить карточку в минитренажёр для ОГЭ?»</vt:lpstr>
      <vt:lpstr>Презентация PowerPoint</vt:lpstr>
      <vt:lpstr>Презентация PowerPoint</vt:lpstr>
      <vt:lpstr>Презентация PowerPoint</vt:lpstr>
      <vt:lpstr>«Чтобы быть хорошим преподавателем, нужно любить то, что преподаешь, и любить тех, кому преподаешь»    В.О. Ключевский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Учитель</cp:lastModifiedBy>
  <cp:revision>199</cp:revision>
  <dcterms:created xsi:type="dcterms:W3CDTF">2025-07-14T10:33:41Z</dcterms:created>
  <dcterms:modified xsi:type="dcterms:W3CDTF">2026-08-24T03:25:19Z</dcterms:modified>
</cp:coreProperties>
</file>