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7"/>
  </p:notesMasterIdLst>
  <p:sldIdLst>
    <p:sldId id="268" r:id="rId2"/>
    <p:sldId id="269" r:id="rId3"/>
    <p:sldId id="261" r:id="rId4"/>
    <p:sldId id="271" r:id="rId5"/>
    <p:sldId id="272" r:id="rId6"/>
    <p:sldId id="274" r:id="rId7"/>
    <p:sldId id="273" r:id="rId8"/>
    <p:sldId id="275" r:id="rId9"/>
    <p:sldId id="263" r:id="rId10"/>
    <p:sldId id="277" r:id="rId11"/>
    <p:sldId id="276" r:id="rId12"/>
    <p:sldId id="281" r:id="rId13"/>
    <p:sldId id="278" r:id="rId14"/>
    <p:sldId id="280" r:id="rId15"/>
    <p:sldId id="282" r:id="rId16"/>
    <p:sldId id="283" r:id="rId17"/>
    <p:sldId id="279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70" r:id="rId26"/>
  </p:sldIdLst>
  <p:sldSz cx="12192000" cy="6858000"/>
  <p:notesSz cx="6858000" cy="9144000"/>
  <p:embeddedFontLst>
    <p:embeddedFont>
      <p:font typeface="TomskObl2104" panose="020B0604020202020204" charset="0"/>
      <p:regular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Calibri Light" panose="020F0302020204030204" pitchFamily="34" charset="0"/>
      <p:regular r:id="rId33"/>
      <p:italic r:id="rId3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316"/>
    <a:srgbClr val="005AA3"/>
    <a:srgbClr val="00881B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10" y="108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F75159-4B49-4482-9EF6-5E97DD935279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BAB217-7946-4DD6-9028-7B14107CC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00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11.png"/><Relationship Id="rId7" Type="http://schemas.openxmlformats.org/officeDocument/2006/relationships/image" Target="../media/image25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11.png"/><Relationship Id="rId7" Type="http://schemas.openxmlformats.org/officeDocument/2006/relationships/image" Target="../media/image35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.png"/><Relationship Id="rId7" Type="http://schemas.openxmlformats.org/officeDocument/2006/relationships/image" Target="../media/image5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49.png"/><Relationship Id="rId4" Type="http://schemas.openxmlformats.org/officeDocument/2006/relationships/image" Target="../media/image4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017" y="1436428"/>
            <a:ext cx="6841375" cy="2286346"/>
          </a:xfrm>
          <a:noFill/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omskObl2104" pitchFamily="50" charset="0"/>
              </a:rPr>
              <a:t>Обучение 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omskObl2104" pitchFamily="50" charset="0"/>
              </a:rPr>
              <a:t>географии в условиях современного информационно-образовательного </a:t>
            </a:r>
            <a:r>
              <a:rPr lang="ru-RU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omskObl2104" pitchFamily="50" charset="0"/>
              </a:rPr>
              <a:t>пространства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omskObl2104" pitchFamily="50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323" y="5607171"/>
            <a:ext cx="6532859" cy="733425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rbera Light" panose="02000300000000000000" pitchFamily="50" charset="-52"/>
              </a:rPr>
              <a:t>Сиводедова Екатерина Александровна</a:t>
            </a:r>
          </a:p>
          <a:p>
            <a:pPr algn="r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rbera Light" panose="02000300000000000000" pitchFamily="50" charset="-52"/>
              </a:rPr>
              <a:t> учитель географии МБОУ «Белоярская СОШ №1»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rbera Light" panose="02000300000000000000" pitchFamily="50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80" y="4643647"/>
            <a:ext cx="358778" cy="409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321643"/>
            <a:ext cx="2307771" cy="6184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876" y="1436428"/>
            <a:ext cx="5135880" cy="51358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1" y="181738"/>
            <a:ext cx="683773" cy="7208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834" y="190907"/>
            <a:ext cx="663470" cy="78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404" y="218733"/>
            <a:ext cx="860948" cy="7851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52" y="190907"/>
            <a:ext cx="693528" cy="78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844184" y="860737"/>
            <a:ext cx="467546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73%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учеников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связывают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своё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чувство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принадлежности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с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изучением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географии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России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
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ru-RU" sz="1200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endParaRPr lang="ru-RU" sz="1200" dirty="0" smtClean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endParaRPr lang="ru-RU" sz="1200" dirty="0" smtClean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endParaRPr lang="ru-RU" sz="1200" spc="-10" dirty="0">
              <a:solidFill>
                <a:srgbClr val="000000"/>
              </a:solidFill>
              <a:latin typeface="Arial" pitchFamily="34" charset="0"/>
              <a:cs typeface="Arial" pitchFamily="34" charset="-120"/>
            </a:endParaRPr>
          </a:p>
          <a:p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73%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школьников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отмечают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что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изучение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географии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усиливает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у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них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чувство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гражданской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принадлежности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и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патриотизма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ru-RU" sz="2000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181918" y="5688276"/>
            <a:ext cx="16898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ВЦИОМ, 2023</a:t>
            </a:r>
            <a:endParaRPr lang="ru-RU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171" y="172987"/>
            <a:ext cx="3397694" cy="25482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5361" y="2999784"/>
            <a:ext cx="2624611" cy="35141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87477" y="1852254"/>
            <a:ext cx="2924414" cy="4470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406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34" y="466673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959259" y="330674"/>
            <a:ext cx="84059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881B"/>
                </a:solidFill>
                <a:latin typeface="TomskObl2104" pitchFamily="50" charset="0"/>
              </a:rPr>
              <a:t>Внеурочная деятельность</a:t>
            </a:r>
            <a:endParaRPr lang="ru-RU" sz="48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214152" y="1522175"/>
            <a:ext cx="526641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Участие в конкурсах, мероприятиях</a:t>
            </a:r>
            <a:endParaRPr lang="ru-RU" sz="2500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8753" y="943328"/>
            <a:ext cx="2990182" cy="224263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534" y="2153770"/>
            <a:ext cx="4542962" cy="34122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1567" y="1367634"/>
            <a:ext cx="1924368" cy="266297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640" y="4114800"/>
            <a:ext cx="1714223" cy="23780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299" y="3300153"/>
            <a:ext cx="4592012" cy="333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2342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1060313" y="1801492"/>
            <a:ext cx="52918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Текст слайда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964" y="690400"/>
            <a:ext cx="5896720" cy="36143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2162" y="2562947"/>
            <a:ext cx="5807411" cy="420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6571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58618" y="633595"/>
            <a:ext cx="7851883" cy="58812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812934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3" y="566241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Ответы учащихся 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951270" y="1710052"/>
            <a:ext cx="855751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Tx/>
              <a:buChar char="-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строгое воспитание в школах</a:t>
            </a:r>
          </a:p>
          <a:p>
            <a:pPr marL="285750" lvl="0" indent="-285750">
              <a:buFontTx/>
              <a:buChar char="-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Бесплатный интернет</a:t>
            </a:r>
          </a:p>
          <a:p>
            <a:pPr marL="285750" lvl="0" indent="-285750">
              <a:buFontTx/>
              <a:buChar char="-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Хорошие дороги</a:t>
            </a:r>
          </a:p>
          <a:p>
            <a:pPr marL="285750" lvl="0" indent="-285750">
              <a:buFontTx/>
              <a:buChar char="-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Хорошие люди</a:t>
            </a:r>
          </a:p>
          <a:p>
            <a:pPr marL="285750" lvl="0" indent="-285750">
              <a:buFontTx/>
              <a:buChar char="-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Нет войне</a:t>
            </a:r>
          </a:p>
          <a:p>
            <a:pPr marL="285750" lvl="0" indent="-285750">
              <a:buFontTx/>
              <a:buChar char="-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Безвизовый режим в страны</a:t>
            </a:r>
          </a:p>
          <a:p>
            <a:pPr marL="285750" lvl="0" indent="-285750">
              <a:buFontTx/>
              <a:buChar char="-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Низкие цены на жильё и ком услуги</a:t>
            </a:r>
          </a:p>
          <a:p>
            <a:pPr marL="285750" lvl="0" indent="-285750">
              <a:buFontTx/>
              <a:buChar char="-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Найти лекарства от неизлечимых болезней</a:t>
            </a:r>
          </a:p>
          <a:p>
            <a:pPr marL="285750" lvl="0" indent="-285750">
              <a:buFontTx/>
              <a:buChar char="-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Бесплатное питание для всех детей</a:t>
            </a:r>
          </a:p>
          <a:p>
            <a:pPr marL="285750" lvl="0" indent="-285750">
              <a:buFontTx/>
              <a:buChar char="-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Повысить стипендии и качество жизни</a:t>
            </a:r>
          </a:p>
          <a:p>
            <a:pPr marL="285750" lvl="0" indent="-285750">
              <a:buFontTx/>
              <a:buChar char="-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Больше доступных санаториев и лагерей</a:t>
            </a:r>
          </a:p>
          <a:p>
            <a:pPr marL="285750" lvl="0" indent="-285750">
              <a:buFontTx/>
              <a:buChar char="-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Больше пенсии и льгот для пенсионеров</a:t>
            </a:r>
          </a:p>
          <a:p>
            <a:pPr marL="285750" lvl="0" indent="-285750">
              <a:buFontTx/>
              <a:buChar char="-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Комфортные комнаты отдыха в школе</a:t>
            </a:r>
          </a:p>
          <a:p>
            <a:pPr marL="285750" lvl="0" indent="-285750">
              <a:buFontTx/>
              <a:buChar char="-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безопасных и комфортных зон отдыха для всех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845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270" y="1362373"/>
            <a:ext cx="3442155" cy="45895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966" y="1362373"/>
            <a:ext cx="6140336" cy="460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0990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1060313" y="1801492"/>
            <a:ext cx="52918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Текст слайда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10586" y="108064"/>
            <a:ext cx="4344787" cy="32585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3684" y="2887689"/>
            <a:ext cx="3258592" cy="43447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523" y="69899"/>
            <a:ext cx="3308389" cy="441118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000" y="1335980"/>
            <a:ext cx="3249975" cy="43333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694" y="3427908"/>
            <a:ext cx="2443945" cy="325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0905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Творческие задания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1151753" y="1917870"/>
            <a:ext cx="529184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9 класс</a:t>
            </a:r>
          </a:p>
          <a:p>
            <a:r>
              <a:rPr lang="ru-RU" sz="2500" spc="-1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«Регионы России»</a:t>
            </a:r>
            <a:endParaRPr lang="ru-RU" sz="2500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6691" y="1734989"/>
            <a:ext cx="6210145" cy="465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9589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1060313" y="1801492"/>
            <a:ext cx="52918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Текст слайда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36" y="465512"/>
            <a:ext cx="4334115" cy="577881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5497830" y="-449839"/>
            <a:ext cx="5737860" cy="765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8010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1060313" y="1801492"/>
            <a:ext cx="52918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Текст слайда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522605" y="1080507"/>
            <a:ext cx="6461034" cy="48457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413" y="253812"/>
            <a:ext cx="4874372" cy="6499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52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705" y="365125"/>
            <a:ext cx="10697095" cy="5295842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00881B"/>
                </a:solidFill>
                <a:latin typeface="TomskObl2104" pitchFamily="50" charset="0"/>
              </a:rPr>
              <a:t>1. Изменения в учебниках географии</a:t>
            </a:r>
            <a:br>
              <a:rPr lang="ru-RU" sz="4800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sz="4800" dirty="0" smtClean="0">
                <a:solidFill>
                  <a:srgbClr val="00881B"/>
                </a:solidFill>
                <a:latin typeface="TomskObl2104" pitchFamily="50" charset="0"/>
              </a:rPr>
              <a:t/>
            </a:r>
            <a:br>
              <a:rPr lang="ru-RU" sz="4800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sz="4800" dirty="0" smtClean="0">
                <a:solidFill>
                  <a:srgbClr val="00881B"/>
                </a:solidFill>
                <a:latin typeface="TomskObl2104" pitchFamily="50" charset="0"/>
              </a:rPr>
              <a:t>2. Патриотическое воспитание</a:t>
            </a:r>
            <a:br>
              <a:rPr lang="ru-RU" sz="4800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sz="4800" dirty="0" smtClean="0">
                <a:solidFill>
                  <a:srgbClr val="00881B"/>
                </a:solidFill>
                <a:latin typeface="TomskObl2104" pitchFamily="50" charset="0"/>
              </a:rPr>
              <a:t/>
            </a:r>
            <a:br>
              <a:rPr lang="ru-RU" sz="4800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sz="4800" dirty="0" smtClean="0">
                <a:solidFill>
                  <a:srgbClr val="00881B"/>
                </a:solidFill>
                <a:latin typeface="TomskObl2104" pitchFamily="50" charset="0"/>
              </a:rPr>
              <a:t>3. творческие задания на уроках</a:t>
            </a:r>
            <a:endParaRPr lang="ru-RU" sz="48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1060313" y="1801492"/>
            <a:ext cx="52918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Текст слайда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749179" y="378033"/>
            <a:ext cx="5440503" cy="72540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424" y="108065"/>
            <a:ext cx="4785775" cy="638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5872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1060313" y="1801492"/>
            <a:ext cx="52918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Текст слайда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00"/>
          <a:stretch/>
        </p:blipFill>
        <p:spPr>
          <a:xfrm rot="16200000">
            <a:off x="1753854" y="-920542"/>
            <a:ext cx="6203885" cy="880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1615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1060313" y="1801492"/>
            <a:ext cx="52918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Текст слайда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72737" y="-472321"/>
            <a:ext cx="6053745" cy="807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5914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1060313" y="1801492"/>
            <a:ext cx="52918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Текст слайда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463" y="382096"/>
            <a:ext cx="8127541" cy="6095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408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1060313" y="1801492"/>
            <a:ext cx="52918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Текст слайда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2091" y="1398411"/>
            <a:ext cx="8514947" cy="479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0721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896" y="4523236"/>
            <a:ext cx="6687029" cy="7715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Сиводедова </a:t>
            </a:r>
            <a:r>
              <a:rPr lang="ru-RU" sz="4800" dirty="0" err="1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екатерина</a:t>
            </a:r>
            <a:r>
              <a:rPr lang="ru-RU" sz="48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 </a:t>
            </a:r>
            <a:r>
              <a:rPr lang="ru-RU" sz="4800" dirty="0" err="1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александровна</a:t>
            </a:r>
            <a:endParaRPr lang="ru-RU" sz="48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TomskObl2104" pitchFamily="50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48" y="5505451"/>
            <a:ext cx="6126454" cy="771526"/>
          </a:xfrm>
        </p:spPr>
        <p:txBody>
          <a:bodyPr/>
          <a:lstStyle/>
          <a:p>
            <a:pPr marL="0" indent="0" algn="r">
              <a:buNone/>
            </a:pPr>
            <a:r>
              <a:rPr lang="ru-RU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Учитель географии</a:t>
            </a:r>
            <a:endParaRPr lang="ru-RU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5002543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844" y="1043788"/>
            <a:ext cx="4492131" cy="4492131"/>
          </a:xfrm>
          <a:prstGeom prst="ellipse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845" y="56853"/>
            <a:ext cx="6274128" cy="627412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837" y="425337"/>
            <a:ext cx="2307771" cy="6184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50" y="2423446"/>
            <a:ext cx="1814447" cy="18144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411" y="2423446"/>
            <a:ext cx="1843752" cy="184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Изменения 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1060313" y="1801492"/>
            <a:ext cx="52918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Текст слайда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l="8968" t="10537" r="16922" b="12306"/>
          <a:stretch/>
        </p:blipFill>
        <p:spPr>
          <a:xfrm>
            <a:off x="938359" y="1541256"/>
            <a:ext cx="8574510" cy="502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 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951270" y="759775"/>
            <a:ext cx="17590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spc="-10" dirty="0" smtClean="0">
                <a:solidFill>
                  <a:schemeClr val="accent6">
                    <a:lumMod val="75000"/>
                  </a:schemeClr>
                </a:solidFill>
                <a:latin typeface="Gerbera Light" panose="02000300000000000000" pitchFamily="50" charset="-52"/>
              </a:rPr>
              <a:t>ИИ</a:t>
            </a:r>
            <a:endParaRPr lang="ru-RU" sz="6000" b="1" spc="-10" dirty="0">
              <a:solidFill>
                <a:schemeClr val="accent6">
                  <a:lumMod val="75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5921" t="17901" r="57965" b="9742"/>
          <a:stretch/>
        </p:blipFill>
        <p:spPr>
          <a:xfrm>
            <a:off x="4360817" y="536637"/>
            <a:ext cx="5105400" cy="575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251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877434" y="382096"/>
            <a:ext cx="79377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Патриотическое воспитание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1949" y="1110250"/>
            <a:ext cx="4131381" cy="5508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926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834138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Роль географии в патриотическом воспитании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20418" t="37450" r="4613" b="29139"/>
          <a:stretch/>
        </p:blipFill>
        <p:spPr>
          <a:xfrm>
            <a:off x="536845" y="3455724"/>
            <a:ext cx="11250545" cy="282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844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1060313" y="1801492"/>
            <a:ext cx="52918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Текст слайда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22226" t="15623" r="31047" b="8928"/>
          <a:stretch/>
        </p:blipFill>
        <p:spPr>
          <a:xfrm>
            <a:off x="1180561" y="141027"/>
            <a:ext cx="7248543" cy="6583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490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1060313" y="1801492"/>
            <a:ext cx="52918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Текст слайда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17052" t="13513" r="31456" b="15396"/>
          <a:stretch/>
        </p:blipFill>
        <p:spPr>
          <a:xfrm>
            <a:off x="1172093" y="249382"/>
            <a:ext cx="7680961" cy="596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443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84274" y="474801"/>
            <a:ext cx="79377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rgbClr val="00881B"/>
                </a:solidFill>
                <a:latin typeface="TomskObl2104" pitchFamily="50" charset="0"/>
              </a:rPr>
              <a:t>Патриотические темы на уроках географии</a:t>
            </a:r>
            <a:endParaRPr lang="ru-RU" sz="48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B4186AC8-9FA4-4621-AF20-2306CF0A24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8035887"/>
              </p:ext>
            </p:extLst>
          </p:nvPr>
        </p:nvGraphicFramePr>
        <p:xfrm>
          <a:off x="1351279" y="2431560"/>
          <a:ext cx="8856750" cy="3739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8375">
                  <a:extLst>
                    <a:ext uri="{9D8B030D-6E8A-4147-A177-3AD203B41FA5}">
                      <a16:colId xmlns:a16="http://schemas.microsoft.com/office/drawing/2014/main" val="2300532648"/>
                    </a:ext>
                  </a:extLst>
                </a:gridCol>
                <a:gridCol w="4428375">
                  <a:extLst>
                    <a:ext uri="{9D8B030D-6E8A-4147-A177-3AD203B41FA5}">
                      <a16:colId xmlns:a16="http://schemas.microsoft.com/office/drawing/2014/main" val="57962804"/>
                    </a:ext>
                  </a:extLst>
                </a:gridCol>
              </a:tblGrid>
              <a:tr h="74783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Gerbera Black" panose="02000A00000000000000" pitchFamily="50" charset="-52"/>
                        </a:rPr>
                        <a:t>Тема</a:t>
                      </a:r>
                      <a:endParaRPr lang="ru-RU" b="0" dirty="0">
                        <a:latin typeface="Gerbera Black" panose="02000A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 smtClean="0">
                          <a:latin typeface="Gerbera Black" panose="02000A00000000000000" pitchFamily="50" charset="-52"/>
                        </a:rPr>
                        <a:t>Патриотический результат</a:t>
                      </a:r>
                      <a:endParaRPr lang="ru-RU" b="0" dirty="0">
                        <a:latin typeface="Gerbera Black" panose="02000A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09631157"/>
                  </a:ext>
                </a:extLst>
              </a:tr>
              <a:tr h="74783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rbera Light" panose="02000300000000000000" pitchFamily="50" charset="-52"/>
                        </a:rPr>
                        <a:t>Русские путешественники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Укрепление исторической гордости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3286447"/>
                  </a:ext>
                </a:extLst>
              </a:tr>
              <a:tr h="74783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rbera Light" panose="02000300000000000000" pitchFamily="50" charset="-52"/>
                        </a:rPr>
                        <a:t>Природа родного региона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Осознание ценности природного наследия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94124143"/>
                  </a:ext>
                </a:extLst>
              </a:tr>
              <a:tr h="74783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rbera Light" panose="02000300000000000000" pitchFamily="50" charset="-52"/>
                        </a:rPr>
                        <a:t>Государственные символы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rbera Light" panose="02000300000000000000" pitchFamily="50" charset="-52"/>
                        </a:rPr>
                        <a:t>Формирование</a:t>
                      </a:r>
                      <a:r>
                        <a:rPr lang="ru-RU" baseline="0" dirty="0" smtClean="0">
                          <a:latin typeface="Gerbera Light" panose="02000300000000000000" pitchFamily="50" charset="-52"/>
                        </a:rPr>
                        <a:t> уважения к государству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5082681"/>
                  </a:ext>
                </a:extLst>
              </a:tr>
              <a:tr h="74783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rbera Light" panose="02000300000000000000" pitchFamily="50" charset="-52"/>
                        </a:rPr>
                        <a:t>Народы России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rbera Light" panose="02000300000000000000" pitchFamily="50" charset="-52"/>
                        </a:rPr>
                        <a:t>Развитие толерантности и единства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32944669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720</TotalTime>
  <Words>189</Words>
  <Application>Microsoft Office PowerPoint</Application>
  <PresentationFormat>Широкоэкранный</PresentationFormat>
  <Paragraphs>67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3" baseType="lpstr">
      <vt:lpstr>TomskObl2104</vt:lpstr>
      <vt:lpstr>Calibri</vt:lpstr>
      <vt:lpstr>Calibri Light</vt:lpstr>
      <vt:lpstr>Gerbera</vt:lpstr>
      <vt:lpstr>Gerbera Black</vt:lpstr>
      <vt:lpstr>Gerbera Light</vt:lpstr>
      <vt:lpstr>Arial</vt:lpstr>
      <vt:lpstr>Тема Office</vt:lpstr>
      <vt:lpstr>Обучение географии в условиях современного информационно-образовательного пространства</vt:lpstr>
      <vt:lpstr>1. Изменения в учебниках географии  2. Патриотическое воспитание  3. творческие задания на уроках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Сиводедова екатерина александровна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Екатирина</cp:lastModifiedBy>
  <cp:revision>137</cp:revision>
  <dcterms:created xsi:type="dcterms:W3CDTF">2025-07-14T10:33:41Z</dcterms:created>
  <dcterms:modified xsi:type="dcterms:W3CDTF">2026-08-17T08:35:00Z</dcterms:modified>
</cp:coreProperties>
</file>