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9" r:id="rId2"/>
    <p:sldId id="270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5" d="100"/>
          <a:sy n="65" d="100"/>
        </p:scale>
        <p:origin x="942" y="78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054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F85205-7E34-4778-ABE2-A22D8A04FDD5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198F8CD-B17C-4AF3-9358-8F83F41B51C4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2437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0D4D9-A210-C7E3-C223-1CB166C72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84E6992-49C6-8553-4FD1-4E27AFE15F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1C58FA5-6A82-7E57-718D-B48C8DA84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B36B22-916D-4E6F-3DA2-251A6140B3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9510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E1EB4-5B94-BE32-8848-48B8E1E2B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4D727E0-F788-EB71-B4D1-F746C904D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7D18B9B-F8A1-54CA-634D-489E8A8ED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8D65C66-ED48-64C0-8114-49CF2F3D82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2127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0B3B7-8AF9-3CC2-386B-F2C3C717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FF5D56A-6EA4-12F8-1552-95F8461EAB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D57739A-3288-48BB-5FE5-EB57B28F0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0B04EC-BEF7-8E38-BF46-38AB43FC60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255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8E07-2480-28E3-1CEE-399D8B7CA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4096C24-E6B6-10DC-F272-52A46327C7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DF9A15-D172-3FC7-B3F1-7C3A01A11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009249-7CE4-08A7-26E7-3FDA978232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38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B091B-4C06-8FAA-C868-8EA59CF82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14DF156-45B8-82CD-B0CB-C5E7070FD3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90798CE-F452-1CA2-C990-38034D402E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01718C-48C9-9C72-DAD6-485A2670D0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666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708E3-EAFF-39BD-EA61-41A192956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8734ABE-6673-BEE3-028B-1F24D176A3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2048779-7F69-E4FE-C48D-35426D7C54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4096D29-6ACB-158A-0E8F-DDB0A160F9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710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4EEDD-4660-414D-71A1-EEA9B2A31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6044A2B-06F6-BBD5-6331-7C2523166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F8A286-6AE8-21F5-D67F-57F51A802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C5BC02-0CB5-0E61-FC5F-2D4ACE37B8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53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4A325-B51E-3CCC-2C2F-B3DFA1E07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A33BFA3-2029-44F6-B1AF-F1883BBF2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D1A282-6CF8-C57F-1C6A-60044A57B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6928DF-4BEF-0F6A-316F-6963E9167D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1920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3783C-0183-258C-DBE7-EC36C78DC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BBDD03-C67D-6C05-CCE1-1E72B4CDE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17B1B58-1529-5D56-459E-A1F1740A5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ED9263E-7898-7B20-1CBA-03859435C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9035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A10B5-105F-9063-8B66-26617E552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58E5D87-50CA-4527-A7BD-0FD546D59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E7B27C1-D8CE-603D-14B9-80F22842C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8A9CB7-BA2D-4813-90E9-DBDF61D3B7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647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524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9F89D-B2AF-E883-AB38-AAA9C962C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CF7ACA8-E542-4417-0EDB-7C0961071A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91D02AF-5126-E11E-BD2F-30EDF8634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CCA2F0-C1A5-F28E-E3E9-4495E3B7F4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0021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4A3D4-397D-F788-C83B-0C197B5B5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CC2453-5224-6B02-E7EE-492A6AD94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9A0F091-A68B-677D-F0BF-BE69E35228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D3BD367-FC4A-57A7-C936-63D567184B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826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7EDDF-DD60-17F4-D952-DADD99A44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B89E1A-A006-AB65-71E8-9BD89C1AF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0A4FEBA-337D-863E-C07F-652CB9E0E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492C67-63F8-29A1-A1B9-2940CE94EC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2582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480AE-B62D-C368-26D7-1571BFFD2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8ABFA02-CA50-7DC0-4B03-F7CB61320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B5BD409-0FD7-F2D2-A63C-223FB2BB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46F30B-5F27-FB05-6BFC-B4D71B1515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7740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87DC8-984B-3EE5-7E04-A3074C1D8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20A87E8-2247-B7C4-E4F2-EB9AF9135A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C2EE523-64E2-1C0B-DF27-A4BB3AACA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8F03823-63A4-1637-76F7-5BE3B8896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8484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1F35D-3826-A93F-C3F2-E16B99424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1AD5213-BABF-15D1-EF26-E12CCA58D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12979DA-B4D1-BAF4-04C5-F9C7B5564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C5FF88-47D4-B5F8-81A2-75F09004FF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71908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6B997-C82D-3B61-AD4E-313A2879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A3DA5FB-6B0A-6A26-4E0B-14ED464327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40C3D2-1ED0-60E7-40B3-EF46F7DA0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A19A8C5-CBC3-AFE5-139E-286A9F379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55710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DC242-506F-49C4-B5EA-C16434D09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F74917B-E0F3-3D8A-2F57-DC90C347E5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0BE2CA6-09A2-9336-E76A-3D7AA00E4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587EA8-3AD0-C7CC-D02A-E5A519AE0E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34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22671-582A-036A-1305-1FFE3BE8C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8EE7433-5E0A-64DC-E39E-C9ADAB10FC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32A4A30-C208-205F-6DDD-482B4FBF2E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E4A1B0-6F07-C061-9E78-143CBF87C9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4689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F4CB-359B-30EF-3481-3BAB6205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B471D6D-6969-C8D3-5A3B-17AB4AE9D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95B602F-5384-BC78-2D87-08C92DC8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7E7742-2A1C-FB43-4F35-561ED2736D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623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06FB8-65E4-848A-76CA-6392CB3F1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E5EA58C-5000-C2B2-6457-A55F81B85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7C3F135-6FE8-DBE4-DEEE-67B8EE58D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9364FF-3BEA-4F94-BCF5-E28A0735AA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756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6C81C-A672-2115-CDAF-9C0E138FB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72380F4-5052-798E-54C0-861ECD0D4A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637029F-D78E-0AA1-52F1-A5F755A0D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560883-5491-2330-D66D-EF8B890603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50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C647-3C14-6746-92C5-B50639810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F4042FF-BAEE-9B5D-9871-FB0EE7BEC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45C18BF-31FE-2167-3ADD-08C359DDC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CC1AC5-DEA1-37F6-8641-9712C960CC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445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53D65-67C4-2173-95E9-F0A3CD45D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A424999-545D-9425-1FF2-84E6DD5EE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818E2A5-ACF7-D1E3-C6B9-6AB61CD24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A32F94-97B0-2654-119A-0F34667B8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367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9153F-B0AB-2340-E59F-F4B13A25D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4A79F1D-8099-9C41-F7E0-D562C31DF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2C1AC0D-E3B7-5495-4C4F-0A60449ABE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Вставьте карту своей страны.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01E844F-CFD9-CCFC-2B3E-7F2C2E9062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360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28AA04-41EC-4F85-905F-667C160D7FF6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6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8E4C3-AD28-4616-8CF5-0FE7933A3213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745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724D15-8572-42F0-ACF2-90043F48B512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2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BCB13C-C763-418B-A695-5A6B336362B7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01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17DA4E-00AF-4A26-A323-3ED62BDC277A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6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7895CA-77B8-4F2A-A2DA-23B0440130FB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D73378-74C0-4D03-8BE4-B322A2CE425B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21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8E081F-A649-4E94-B0E2-2C6E9AFD47D3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0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C29CD3-F0EB-406F-8C34-68085E2C2794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7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03F970-1E89-4A89-85C7-BE63500F0BA6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9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defRPr sz="4000" b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8CCEB4-17EE-417C-AC95-85DE58BA6520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94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bg1"/>
            </a:gs>
            <a:gs pos="40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2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3AE256-EDBE-4252-8C26-AB55F062A09C}" type="datetime1">
              <a:rPr lang="ru-RU" smtClean="0"/>
              <a:t>30.01.2026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6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0.wdp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2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5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14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microsoft.com/office/2007/relationships/hdphoto" Target="../media/hdphoto17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6.wdp"/><Relationship Id="rId4" Type="http://schemas.openxmlformats.org/officeDocument/2006/relationships/image" Target="../media/image22.png"/><Relationship Id="rId9" Type="http://schemas.microsoft.com/office/2007/relationships/hdphoto" Target="../media/hdphoto1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0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19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3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22.wdp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24.wdp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25.wdp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7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26.wdp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9.wdp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microsoft.com/office/2007/relationships/hdphoto" Target="../media/hdphoto28.wdp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73989" y="2708920"/>
            <a:ext cx="10640846" cy="1972597"/>
          </a:xfrm>
        </p:spPr>
        <p:txBody>
          <a:bodyPr rtlCol="0"/>
          <a:lstStyle/>
          <a:p>
            <a:pPr algn="ctr" rtl="0"/>
            <a:r>
              <a:rPr lang="ru-RU" b="1" dirty="0"/>
              <a:t>семинар-практикум </a:t>
            </a:r>
            <a:br>
              <a:rPr lang="ru-RU" b="1" dirty="0"/>
            </a:br>
            <a:r>
              <a:rPr lang="ru-RU" b="1" dirty="0"/>
              <a:t>«Методика подготовки учащихся к ВПР по географии»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34172" y="5247503"/>
            <a:ext cx="7848600" cy="1143000"/>
          </a:xfrm>
        </p:spPr>
        <p:txBody>
          <a:bodyPr rtlCol="0"/>
          <a:lstStyle/>
          <a:p>
            <a:pPr algn="just" rtl="0"/>
            <a:r>
              <a:rPr lang="ru-RU" b="1" dirty="0">
                <a:solidFill>
                  <a:srgbClr val="002060"/>
                </a:solidFill>
              </a:rPr>
              <a:t>Негодина Инна Сергеевна, председатель Ассоциации учителей географии Томской области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6A3947-45CB-890D-ED50-334C2A62A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572" y="167430"/>
            <a:ext cx="1800200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58AE57-53ED-82B9-D5B0-9203D2493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204" y="436704"/>
            <a:ext cx="3497884" cy="2132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82DAE6-D8B1-E2C4-D623-4B6760B0F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9F76DF-14CE-7810-EE81-0179B878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7" y="116633"/>
            <a:ext cx="10769551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1. Географическое </a:t>
            </a:r>
            <a:br>
              <a:rPr lang="ru-RU" sz="3200" b="1" dirty="0"/>
            </a:br>
            <a:r>
              <a:rPr lang="ru-RU" sz="3200" b="1" dirty="0"/>
              <a:t>положение и границы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1435D8-FA22-8B79-2596-89436A4A6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0956" y="0"/>
            <a:ext cx="1197869" cy="1200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CA3820-F289-1587-E71A-D132642A1229}"/>
              </a:ext>
            </a:extLst>
          </p:cNvPr>
          <p:cNvSpPr txBox="1"/>
          <p:nvPr/>
        </p:nvSpPr>
        <p:spPr>
          <a:xfrm>
            <a:off x="117747" y="980729"/>
            <a:ext cx="1196742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1 проверяется умение показывать на карте и (или) обозначать на контурной карте крупные формы рельефа, крайние точки и элементы береговой линии России, а также крупные реки и озера, расположенные на территории России.</a:t>
            </a:r>
          </a:p>
        </p:txBody>
      </p:sp>
      <p:pic>
        <p:nvPicPr>
          <p:cNvPr id="7" name="Рисунок 6" descr="Изображение выглядит как текст, снимок экрана, карт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CFDE305-8AA2-122A-31B7-FE0C48D46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095" t="11122" r="32867" b="36124"/>
          <a:stretch>
            <a:fillRect/>
          </a:stretch>
        </p:blipFill>
        <p:spPr>
          <a:xfrm>
            <a:off x="103656" y="2029141"/>
            <a:ext cx="5702724" cy="4693611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снимок экрана, карта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6B50BC8-5DDB-C9A5-F0A4-59A36EDC27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234" t="18477" r="24973" b="6919"/>
          <a:stretch>
            <a:fillRect/>
          </a:stretch>
        </p:blipFill>
        <p:spPr>
          <a:xfrm>
            <a:off x="5950396" y="2065021"/>
            <a:ext cx="5839455" cy="46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2010A1-BF1F-0F6B-A7F9-157AED979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07AD917-1336-0C92-C88B-EC863F6A5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13" y="138717"/>
            <a:ext cx="10257656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2. Географическое </a:t>
            </a:r>
            <a:br>
              <a:rPr lang="ru-RU" sz="3200" b="1" dirty="0"/>
            </a:br>
            <a:r>
              <a:rPr lang="ru-RU" sz="3200" b="1" dirty="0"/>
              <a:t>положение и границы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34E219-9307-A52E-D9F8-A5732AFF6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C456A-14ED-AB7D-4F1B-7E18D7064156}"/>
              </a:ext>
            </a:extLst>
          </p:cNvPr>
          <p:cNvSpPr txBox="1"/>
          <p:nvPr/>
        </p:nvSpPr>
        <p:spPr>
          <a:xfrm>
            <a:off x="178732" y="1267114"/>
            <a:ext cx="4718462" cy="34778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2 проверяется умение </a:t>
            </a:r>
            <a:r>
              <a:rPr lang="ru-RU" sz="2000" b="1" dirty="0">
                <a:solidFill>
                  <a:srgbClr val="FF0000"/>
                </a:solidFill>
              </a:rPr>
              <a:t>характеризовать географическое положение России</a:t>
            </a:r>
            <a:r>
              <a:rPr lang="ru-RU" sz="2000" b="1" dirty="0">
                <a:solidFill>
                  <a:srgbClr val="002060"/>
                </a:solidFill>
              </a:rPr>
              <a:t>. Для успешного выполнения задания нужно найти карту, на которой обозначены страны, граничащие с Россией, а также природные объекты, по которым проходит Государственная граница России; можно использовать политико-административную карту России.</a:t>
            </a:r>
          </a:p>
        </p:txBody>
      </p:sp>
      <p:pic>
        <p:nvPicPr>
          <p:cNvPr id="6" name="Рисунок 5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4B12403-1BF2-5257-F736-BA8700066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824" t="28984" r="25778" b="36340"/>
          <a:stretch>
            <a:fillRect/>
          </a:stretch>
        </p:blipFill>
        <p:spPr>
          <a:xfrm>
            <a:off x="5302324" y="1289161"/>
            <a:ext cx="6681107" cy="2534213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E5CDC21-37FD-BB59-B2EB-5E3110071F1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1052" t="40179" r="23416" b="22841"/>
          <a:stretch>
            <a:fillRect/>
          </a:stretch>
        </p:blipFill>
        <p:spPr>
          <a:xfrm>
            <a:off x="5258501" y="4110844"/>
            <a:ext cx="6768752" cy="253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5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FD0AD9-E42C-6D69-98CF-C80CA49C5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D0A5206-75DE-A094-E4CD-B15210F3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13" y="138717"/>
            <a:ext cx="10257656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3. Географическое </a:t>
            </a:r>
            <a:br>
              <a:rPr lang="ru-RU" sz="3200" b="1" dirty="0"/>
            </a:br>
            <a:r>
              <a:rPr lang="ru-RU" sz="3200" b="1" dirty="0"/>
              <a:t>положение и границы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540FC4-6262-54DE-16CA-B78CCD257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43FD8D-7FCD-C1AD-A78A-1ACCD32F9B95}"/>
              </a:ext>
            </a:extLst>
          </p:cNvPr>
          <p:cNvSpPr txBox="1"/>
          <p:nvPr/>
        </p:nvSpPr>
        <p:spPr>
          <a:xfrm>
            <a:off x="68739" y="958491"/>
            <a:ext cx="1205134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3 проверяется </a:t>
            </a:r>
            <a:r>
              <a:rPr lang="ru-RU" sz="2000" b="1" dirty="0">
                <a:solidFill>
                  <a:srgbClr val="FF0000"/>
                </a:solidFill>
              </a:rPr>
              <a:t>умение   использовать знания о государственной территории и 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исключительной экономической зоне, континентальном шельфе России</a:t>
            </a:r>
            <a:r>
              <a:rPr lang="ru-RU" sz="2000" b="1" dirty="0">
                <a:solidFill>
                  <a:srgbClr val="002060"/>
                </a:solidFill>
              </a:rPr>
              <a:t> для решения практико-ориентированных задач. При  выполнении задания нужно определить, какой буквой на схеме обозначен каждый из двух элементов в первом столбце. </a:t>
            </a:r>
          </a:p>
        </p:txBody>
      </p:sp>
      <p:pic>
        <p:nvPicPr>
          <p:cNvPr id="7" name="Рисунок 6" descr="Изображение выглядит как текст, снимок экрана, программное обеспечение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FD0D148-1639-8697-821C-DA1710D36D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823" t="26883" r="25779" b="5868"/>
          <a:stretch>
            <a:fillRect/>
          </a:stretch>
        </p:blipFill>
        <p:spPr>
          <a:xfrm>
            <a:off x="-977" y="2424254"/>
            <a:ext cx="6018198" cy="442718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снимок экрана, диаграмма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3CB64B2-AB5A-6BA2-F520-8AEBA661DD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4426" t="26558" r="24005" b="5868"/>
          <a:stretch>
            <a:fillRect/>
          </a:stretch>
        </p:blipFill>
        <p:spPr>
          <a:xfrm>
            <a:off x="6094411" y="2427303"/>
            <a:ext cx="6018199" cy="44337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3241C4-1474-DD80-7263-7974F19F9134}"/>
              </a:ext>
            </a:extLst>
          </p:cNvPr>
          <p:cNvSpPr txBox="1"/>
          <p:nvPr/>
        </p:nvSpPr>
        <p:spPr>
          <a:xfrm>
            <a:off x="10601675" y="6263798"/>
            <a:ext cx="1152128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42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13BA22-0E8C-B7FC-2355-29E5DEC3B041}"/>
              </a:ext>
            </a:extLst>
          </p:cNvPr>
          <p:cNvSpPr txBox="1"/>
          <p:nvPr/>
        </p:nvSpPr>
        <p:spPr>
          <a:xfrm>
            <a:off x="4726260" y="6093296"/>
            <a:ext cx="1009344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962916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31CF3E-815B-B79A-902D-4A9A6AA91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40CFCE3-BB3E-6FE6-9BC0-10A98616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513" y="138717"/>
            <a:ext cx="10257656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4. Географическое </a:t>
            </a:r>
            <a:br>
              <a:rPr lang="ru-RU" sz="3200" b="1" dirty="0"/>
            </a:br>
            <a:r>
              <a:rPr lang="ru-RU" sz="3200" b="1" dirty="0"/>
              <a:t>положение и границы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34151B-B795-B23D-9C38-070ACC336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2FD1A8-5F39-62A1-804C-95C3D4EB539C}"/>
              </a:ext>
            </a:extLst>
          </p:cNvPr>
          <p:cNvSpPr txBox="1"/>
          <p:nvPr/>
        </p:nvSpPr>
        <p:spPr>
          <a:xfrm>
            <a:off x="68739" y="958491"/>
            <a:ext cx="1205134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4 проверяется </a:t>
            </a:r>
            <a:r>
              <a:rPr lang="ru-RU" sz="2000" b="1" dirty="0">
                <a:solidFill>
                  <a:srgbClr val="FF0000"/>
                </a:solidFill>
              </a:rPr>
              <a:t>умение   использовать знания о мировом, поясном и зональном времени </a:t>
            </a:r>
            <a:r>
              <a:rPr lang="ru-RU" sz="2000" b="1" dirty="0">
                <a:solidFill>
                  <a:srgbClr val="002060"/>
                </a:solidFill>
              </a:rPr>
              <a:t>для решения практико-ориентированных задач</a:t>
            </a:r>
            <a:r>
              <a:rPr lang="ru-RU" sz="2000" b="1" dirty="0">
                <a:solidFill>
                  <a:srgbClr val="FF0000"/>
                </a:solidFill>
              </a:rPr>
              <a:t>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175EE3-92AC-C868-70CD-EEF78E30D689}"/>
              </a:ext>
            </a:extLst>
          </p:cNvPr>
          <p:cNvSpPr txBox="1"/>
          <p:nvPr/>
        </p:nvSpPr>
        <p:spPr>
          <a:xfrm>
            <a:off x="85900" y="1666377"/>
            <a:ext cx="5000400" cy="480131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u="sng" dirty="0"/>
              <a:t>Рекомендуется следующий алгоритм выполнения задания</a:t>
            </a:r>
            <a:r>
              <a:rPr lang="ru-RU" dirty="0"/>
              <a:t>.  </a:t>
            </a:r>
          </a:p>
          <a:p>
            <a:pPr algn="just"/>
            <a:r>
              <a:rPr lang="ru-RU" dirty="0"/>
              <a:t>1. Найти карту, на которой обозначены субъекты Российской Федерации и их административные центры.   </a:t>
            </a:r>
          </a:p>
          <a:p>
            <a:pPr algn="just"/>
            <a:r>
              <a:rPr lang="ru-RU" dirty="0"/>
              <a:t>2. Определить административный центр региона России, недостающий в тексте задания.  </a:t>
            </a:r>
          </a:p>
          <a:p>
            <a:pPr algn="just"/>
            <a:r>
              <a:rPr lang="ru-RU" dirty="0"/>
              <a:t>3. Выбрать карту, на которой показаны различия во времени на территории России.  </a:t>
            </a:r>
          </a:p>
          <a:p>
            <a:pPr algn="just"/>
            <a:r>
              <a:rPr lang="ru-RU" dirty="0"/>
              <a:t>4. Используя обе карты, определить разность во времени между городами, указанными в задании (билете на самолет).  </a:t>
            </a:r>
          </a:p>
          <a:p>
            <a:pPr algn="just"/>
            <a:r>
              <a:rPr lang="ru-RU" dirty="0"/>
              <a:t>5. Заполнить пропуски недостающей информацией.</a:t>
            </a:r>
          </a:p>
        </p:txBody>
      </p:sp>
      <p:pic>
        <p:nvPicPr>
          <p:cNvPr id="10" name="Рисунок 9" descr="Изображение выглядит как текст, снимок экрана, программное обеспечение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B900E49-DC3B-8891-0EBC-CB059E9F2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873" t="28782" r="19278" b="26882"/>
          <a:stretch>
            <a:fillRect/>
          </a:stretch>
        </p:blipFill>
        <p:spPr>
          <a:xfrm>
            <a:off x="5475452" y="4293096"/>
            <a:ext cx="5886061" cy="245159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снимок экрана, программное обеспечение, веб-страниц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F7017C2-BF3E-BD5C-6C9E-461DA3A2B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042" t="36776" r="24006" b="23908"/>
          <a:stretch>
            <a:fillRect/>
          </a:stretch>
        </p:blipFill>
        <p:spPr>
          <a:xfrm>
            <a:off x="5417437" y="1628147"/>
            <a:ext cx="5944075" cy="2578674"/>
          </a:xfrm>
          <a:prstGeom prst="rect">
            <a:avLst/>
          </a:prstGeom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FA98495-509A-A7A9-20E5-44BFAAF71ADB}"/>
              </a:ext>
            </a:extLst>
          </p:cNvPr>
          <p:cNvCxnSpPr>
            <a:cxnSpLocks/>
          </p:cNvCxnSpPr>
          <p:nvPr/>
        </p:nvCxnSpPr>
        <p:spPr>
          <a:xfrm>
            <a:off x="7390556" y="3068960"/>
            <a:ext cx="864096" cy="0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60A9ABD-1FA5-41FB-A583-B452F589506D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+</a:t>
            </a:r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7FE01153-D3EB-7405-9277-E607A136EA21}"/>
              </a:ext>
            </a:extLst>
          </p:cNvPr>
          <p:cNvCxnSpPr/>
          <p:nvPr/>
        </p:nvCxnSpPr>
        <p:spPr>
          <a:xfrm>
            <a:off x="7390556" y="5733256"/>
            <a:ext cx="864096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59688EB-8B48-14EC-76AD-3BC3424ADC80}"/>
              </a:ext>
            </a:extLst>
          </p:cNvPr>
          <p:cNvSpPr txBox="1"/>
          <p:nvPr/>
        </p:nvSpPr>
        <p:spPr>
          <a:xfrm>
            <a:off x="6670476" y="5517235"/>
            <a:ext cx="720080" cy="42639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76991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ECAA99-08FF-2BAA-A6ED-0FFF4D4E1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9EEBE7E-1BE1-D4B1-AF74-0F113E3D4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2" y="97207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Часть 1. Задание 5. Природа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FCEF72-1381-0170-75C0-8983D6110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89D6F8-96C7-C98F-422E-0610DA70E002}"/>
              </a:ext>
            </a:extLst>
          </p:cNvPr>
          <p:cNvSpPr txBox="1"/>
          <p:nvPr/>
        </p:nvSpPr>
        <p:spPr>
          <a:xfrm>
            <a:off x="68739" y="958491"/>
            <a:ext cx="4801537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5 проверяется умения проводить классификацию природных ресурсов, распознавать типы природопользования, а также приводить  примеры рационального и нерационального природопользования.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7C87FE-A896-6553-9A07-8B9A91FEC79E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58B7858-5439-3FBE-3942-885581D4B3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052" t="38442" r="19870" b="16375"/>
          <a:stretch>
            <a:fillRect/>
          </a:stretch>
        </p:blipFill>
        <p:spPr>
          <a:xfrm>
            <a:off x="4997349" y="943723"/>
            <a:ext cx="6802076" cy="2924892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7EB7044-8F0D-DAC1-317A-5C652255A6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188" t="52154" r="24597" b="9020"/>
          <a:stretch>
            <a:fillRect/>
          </a:stretch>
        </p:blipFill>
        <p:spPr>
          <a:xfrm>
            <a:off x="4980968" y="3901161"/>
            <a:ext cx="6802075" cy="295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9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226D2-076A-B99F-654D-59F89981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0E66CC4-E4E2-85BA-5516-28105E64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2" y="97207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Часть 1. Задание 6. Природа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1D8BCC1-8D5A-8D39-9B70-EA2A62029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652EAB-3C30-0777-AEF0-DFCA38082D7D}"/>
              </a:ext>
            </a:extLst>
          </p:cNvPr>
          <p:cNvSpPr txBox="1"/>
          <p:nvPr/>
        </p:nvSpPr>
        <p:spPr>
          <a:xfrm>
            <a:off x="68739" y="958491"/>
            <a:ext cx="12002337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6 оценивается умение сравнивать слои горных пород по возрасту. Для выполнения задания нужно ознакомиться со схемой, на которой обозначены слои горных пород. С помощью условных знаков нужно определить расположение слоев горных пород, после чего расположить обозначающие слои цифры в порядке увеличения возраста горных пород, слагающих эти слои, или определить, к какой геологической эре относится каждый из слоев, обозначенных на схеме.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4915F0-294E-EB23-0AFF-26FC9FEAC9E9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Мультимедийное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DF59A50-7EC5-E62E-3B09-7836619B5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188" t="23730" r="24006" b="25508"/>
          <a:stretch>
            <a:fillRect/>
          </a:stretch>
        </p:blipFill>
        <p:spPr>
          <a:xfrm>
            <a:off x="5878388" y="3171221"/>
            <a:ext cx="6192688" cy="3609982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программное обеспечение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9C12582-A7A2-32E5-2A04-23C537B4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79" t="39492" r="24597" b="10606"/>
          <a:stretch>
            <a:fillRect/>
          </a:stretch>
        </p:blipFill>
        <p:spPr>
          <a:xfrm>
            <a:off x="21235" y="3171222"/>
            <a:ext cx="5713137" cy="353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6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70262-15DC-B00D-AB3C-998A025AC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ACBF1C1-088C-8055-E7E7-7C9DA34F4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80" y="169151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Часть 1. Задание 7. Природа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5E5F09-29A3-D966-4465-3781EF6FA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E729CB-0B94-4643-21BD-39E8A6409021}"/>
              </a:ext>
            </a:extLst>
          </p:cNvPr>
          <p:cNvSpPr txBox="1"/>
          <p:nvPr/>
        </p:nvSpPr>
        <p:spPr>
          <a:xfrm>
            <a:off x="153752" y="1273117"/>
            <a:ext cx="11881320" cy="40934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В задании 7 проверяются умения: оценивать влияние географического положения регионов России на особенности природы, жизнь и хозяйственную деятельность населения; сравнивать особенности климата отдельных территорий страны, морей, крупных рек и озер России, особенности растительного и животного мира и почв природных зон России. Для успешного выполнения задания следует представлять основные закономерности распределения средних температур воздуха в июле и январе, годового количества осадков, условий увлажнения в различных природных зонах.  Также следует понимать географические различия питания и режима рек России, гидрологического режима рек и озер, закономерности размещения озер с различными типами происхождения котловин. Может потребоваться вспомнить основные различия растительного и животного мира разных природных зон, а также основные различия типов почв России.  </a:t>
            </a:r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Рекомендуется при выполнении задания использовать тематические карты атласа.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F48541-0A36-D439-E1C1-A11EA1E6FE88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600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520494-570B-8374-8E8F-A30496A7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FE70578-A072-BBD7-9A35-9C209D85F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80" y="169151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Часть 1. Задание 7. Природа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6E877-2B09-2DA5-5C91-01EB39F7B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4F12D17-220C-A20E-45DA-D6BA0DECDA13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D5FC636-2927-EAC8-A969-0B82A152CE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054" t="46914" r="23047" b="26084"/>
          <a:stretch>
            <a:fillRect/>
          </a:stretch>
        </p:blipFill>
        <p:spPr>
          <a:xfrm>
            <a:off x="114076" y="1236450"/>
            <a:ext cx="6264696" cy="1832510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B6A9AB4-FE9A-3D3C-D8D1-2D883771B6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79" t="20149" r="24006" b="7969"/>
          <a:stretch>
            <a:fillRect/>
          </a:stretch>
        </p:blipFill>
        <p:spPr>
          <a:xfrm>
            <a:off x="6463782" y="1236450"/>
            <a:ext cx="5703259" cy="4590054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3E5A1FE-4233-A1E0-FAE4-7005352A7D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78" t="58906" r="24006" b="10071"/>
          <a:stretch>
            <a:fillRect/>
          </a:stretch>
        </p:blipFill>
        <p:spPr>
          <a:xfrm>
            <a:off x="70746" y="3635461"/>
            <a:ext cx="6308026" cy="219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41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29D57-3836-0772-1A6D-1E7441A2E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3EFF453-3D04-52D7-0769-4470F6F1F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80" y="169151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Задания 8 - 9. Карта погоды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C535FC-B629-A33F-5D11-0F5F4760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5ECC0E-B939-763E-8DBF-649DED6082E4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58ABA4-1DE4-3C36-9375-D88DE04D0127}"/>
              </a:ext>
            </a:extLst>
          </p:cNvPr>
          <p:cNvSpPr txBox="1"/>
          <p:nvPr/>
        </p:nvSpPr>
        <p:spPr>
          <a:xfrm>
            <a:off x="123468" y="877037"/>
            <a:ext cx="6120680" cy="59093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</a:rPr>
              <a:t>При выполнении </a:t>
            </a:r>
            <a:r>
              <a:rPr lang="ru-RU" b="1" dirty="0">
                <a:solidFill>
                  <a:srgbClr val="002060"/>
                </a:solidFill>
              </a:rPr>
              <a:t>задания 8</a:t>
            </a:r>
            <a:r>
              <a:rPr lang="ru-RU" dirty="0">
                <a:solidFill>
                  <a:srgbClr val="002060"/>
                </a:solidFill>
              </a:rPr>
              <a:t> необходимо </a:t>
            </a:r>
            <a:r>
              <a:rPr lang="ru-RU" b="1" dirty="0">
                <a:solidFill>
                  <a:srgbClr val="FF0000"/>
                </a:solidFill>
              </a:rPr>
              <a:t>продемонстрировать умения описывать и прогнозировать погоду территории по карте погоды.  </a:t>
            </a:r>
          </a:p>
          <a:p>
            <a:pPr algn="just"/>
            <a:r>
              <a:rPr lang="ru-RU" b="1" u="sng" dirty="0">
                <a:solidFill>
                  <a:srgbClr val="002060"/>
                </a:solidFill>
              </a:rPr>
              <a:t>Рекомендуется следующий алгоритм выполнения задания.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1. Внимательно прочитать описание погоды в тексте задания.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2. С помощью легенды карты определить, какими условными знаками может быть обозначена погода в описании.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3. Найти на карте полное сочетание условных знаков, описывающих нужную погоду.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4. Выбрать соответствующий город на карте, погода в котором полностью подходит под описание, и записать его название в ответе. 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9 </a:t>
            </a:r>
            <a:r>
              <a:rPr lang="ru-RU" dirty="0">
                <a:solidFill>
                  <a:srgbClr val="002060"/>
                </a:solidFill>
              </a:rPr>
              <a:t>проверяется </a:t>
            </a:r>
            <a:r>
              <a:rPr lang="ru-RU" b="1" dirty="0">
                <a:solidFill>
                  <a:srgbClr val="FF0000"/>
                </a:solidFill>
              </a:rPr>
              <a:t>умение использовать понятия «циклон», «антициклон», «атмосферный фронт» </a:t>
            </a:r>
            <a:r>
              <a:rPr lang="ru-RU" dirty="0">
                <a:solidFill>
                  <a:srgbClr val="002060"/>
                </a:solidFill>
              </a:rPr>
              <a:t>для объяснения особенностей погоды отдельных территорий.   </a:t>
            </a:r>
            <a:r>
              <a:rPr lang="ru-RU" b="1" dirty="0">
                <a:solidFill>
                  <a:srgbClr val="002060"/>
                </a:solidFill>
              </a:rPr>
              <a:t>Здесь требуется записать развернутый ответ.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207F7C-D336-A8EB-3A23-7C07F9268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583" y="811796"/>
            <a:ext cx="5383235" cy="587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7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3A2B1-077B-524A-8991-BB0E5043E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885D8EE-B3C6-6D4C-44B4-217427C2D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380" y="169151"/>
            <a:ext cx="1025765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algn="ctr" rtl="0"/>
            <a:r>
              <a:rPr lang="ru-RU" sz="3200" b="1" dirty="0"/>
              <a:t>Часть 1. Задание Задания 8 - 9. Карта погоды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BF6E8A-DD46-4B48-5E24-A348E65CB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E7F40F-6E1A-9A5A-AD45-9B1CB81F1F84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Мультимедийное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EA6C522-F8CA-5FEF-7E8E-D715816EB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686" t="16375" r="33459" b="14274"/>
          <a:stretch>
            <a:fillRect/>
          </a:stretch>
        </p:blipFill>
        <p:spPr>
          <a:xfrm>
            <a:off x="189756" y="905062"/>
            <a:ext cx="5321566" cy="5952938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программное обеспечение, Мультимедийное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509A181-ADF4-7F43-4826-8517DC791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6369" t="15325" r="28142" b="9020"/>
          <a:stretch>
            <a:fillRect/>
          </a:stretch>
        </p:blipFill>
        <p:spPr>
          <a:xfrm>
            <a:off x="5632734" y="905060"/>
            <a:ext cx="6366335" cy="595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19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7748" y="195117"/>
            <a:ext cx="10081120" cy="713603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b="1" dirty="0"/>
              <a:t>Вопросы для обсуждения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1764" y="1341414"/>
            <a:ext cx="11089232" cy="2736304"/>
          </a:xfrm>
        </p:spPr>
        <p:txBody>
          <a:bodyPr rtlCol="0">
            <a:normAutofit/>
          </a:bodyPr>
          <a:lstStyle/>
          <a:p>
            <a:pPr marL="45720" indent="0" rtl="0">
              <a:buNone/>
            </a:pPr>
            <a:r>
              <a:rPr lang="ru-RU" sz="2800" b="1" dirty="0">
                <a:solidFill>
                  <a:srgbClr val="002060"/>
                </a:solidFill>
              </a:rPr>
              <a:t>1.Назначение всероссийской проверочной работы </a:t>
            </a:r>
          </a:p>
          <a:p>
            <a:pPr marL="45720" indent="0" rtl="0">
              <a:buNone/>
            </a:pPr>
            <a:r>
              <a:rPr lang="ru-RU" sz="2800" b="1" dirty="0">
                <a:solidFill>
                  <a:srgbClr val="002060"/>
                </a:solidFill>
              </a:rPr>
              <a:t>2.Особенности содержания  диагностических материалов для 6-10 классов в 2026 году </a:t>
            </a:r>
          </a:p>
          <a:p>
            <a:pPr marL="45720" indent="0" algn="just" rtl="0">
              <a:buNone/>
            </a:pPr>
            <a:r>
              <a:rPr lang="ru-RU" sz="2800" b="1" dirty="0">
                <a:solidFill>
                  <a:srgbClr val="002060"/>
                </a:solidFill>
              </a:rPr>
              <a:t>3.О системе подготовки к  всероссийской проверочной работе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6E0DFB-C857-149A-7B47-22D1A7F66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892" y="1"/>
            <a:ext cx="1773933" cy="17784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A0E1A2-B882-F697-1B9B-DC0210AB9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4532" y="3576982"/>
            <a:ext cx="3978281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D9B04F-8580-1566-9675-CE19656F4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5980" y="3593922"/>
            <a:ext cx="4609203" cy="3068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695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952D11-B865-FC65-FB43-1DE268912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41E3903-A6D9-8F1C-DEA3-B71C0E4DD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58517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600" b="1" dirty="0"/>
              <a:t>Часть 2. Задание 10. Природа России. </a:t>
            </a:r>
            <a:r>
              <a:rPr lang="ru-RU" sz="2600" b="1" dirty="0" err="1"/>
              <a:t>Климатограммы</a:t>
            </a:r>
            <a:endParaRPr lang="ru-RU" sz="2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E7AAAF-458B-D840-9CF9-6FC964C96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B320F97-F654-F89D-746F-94CFA5FB4FEE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D88C2-9649-A30C-8E70-47CEFF9A4F19}"/>
              </a:ext>
            </a:extLst>
          </p:cNvPr>
          <p:cNvSpPr txBox="1"/>
          <p:nvPr/>
        </p:nvSpPr>
        <p:spPr>
          <a:xfrm>
            <a:off x="157489" y="913416"/>
            <a:ext cx="5216843" cy="452431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10 </a:t>
            </a:r>
            <a:r>
              <a:rPr lang="ru-RU" dirty="0">
                <a:solidFill>
                  <a:srgbClr val="002060"/>
                </a:solidFill>
              </a:rPr>
              <a:t>проверяется умение </a:t>
            </a:r>
            <a:r>
              <a:rPr lang="ru-RU" b="1" dirty="0">
                <a:solidFill>
                  <a:srgbClr val="FF0000"/>
                </a:solidFill>
              </a:rPr>
              <a:t>проводить классификацию типов климата России. </a:t>
            </a:r>
            <a:r>
              <a:rPr lang="ru-RU" dirty="0">
                <a:solidFill>
                  <a:srgbClr val="002060"/>
                </a:solidFill>
              </a:rPr>
              <a:t>Для этого необходимо уметь «читать» </a:t>
            </a:r>
            <a:r>
              <a:rPr lang="ru-RU" dirty="0" err="1">
                <a:solidFill>
                  <a:srgbClr val="002060"/>
                </a:solidFill>
              </a:rPr>
              <a:t>климатограмму</a:t>
            </a:r>
            <a:r>
              <a:rPr lang="ru-RU" dirty="0">
                <a:solidFill>
                  <a:srgbClr val="002060"/>
                </a:solidFill>
              </a:rPr>
              <a:t>, т.е. определять по ней среднюю температуру воздуха самого теплого и самого холодного месяцев, годовое количество и ход осадков.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Для </a:t>
            </a:r>
            <a:r>
              <a:rPr lang="ru-RU" b="1" dirty="0">
                <a:solidFill>
                  <a:srgbClr val="002060"/>
                </a:solidFill>
              </a:rPr>
              <a:t>успешного выполнения задания рекомендуется использовать климатическую карту России и карту климатических поясов и областей России</a:t>
            </a:r>
            <a:r>
              <a:rPr lang="ru-RU" dirty="0">
                <a:solidFill>
                  <a:srgbClr val="002060"/>
                </a:solidFill>
              </a:rPr>
              <a:t>. Необходимо выбрать из списка название климатического пояса и типа климата, записать их под соответствующими </a:t>
            </a:r>
          </a:p>
          <a:p>
            <a:pPr algn="just"/>
            <a:r>
              <a:rPr lang="ru-RU" dirty="0" err="1">
                <a:solidFill>
                  <a:srgbClr val="002060"/>
                </a:solidFill>
              </a:rPr>
              <a:t>климатограммами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9" name="Рисунок 8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4830FB8-D8A0-B9F0-997E-D6922383B9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1686" t="24781" r="30505" b="11121"/>
          <a:stretch>
            <a:fillRect/>
          </a:stretch>
        </p:blipFill>
        <p:spPr>
          <a:xfrm>
            <a:off x="5542483" y="979329"/>
            <a:ext cx="5990316" cy="57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5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AB04BF-AE07-1B95-4374-EAB0F7F1F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D44794E-4933-3A2F-53B2-2C4D32EA8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585176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600" b="1" dirty="0"/>
              <a:t>Часть 2. Задание 10. Природа России. </a:t>
            </a:r>
            <a:r>
              <a:rPr lang="ru-RU" sz="2600" b="1" dirty="0" err="1"/>
              <a:t>Климатограммы</a:t>
            </a:r>
            <a:endParaRPr lang="ru-RU" sz="2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D87D44-D4C7-5DBB-76F3-FAB92DE9B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F1B4BD-4277-75E6-D13E-48F1A4AD2C27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9444AB5-50E7-E3CF-B7E9-32702CBBB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8141" t="18541" r="27551" b="6918"/>
          <a:stretch>
            <a:fillRect/>
          </a:stretch>
        </p:blipFill>
        <p:spPr>
          <a:xfrm>
            <a:off x="155735" y="1046188"/>
            <a:ext cx="5699573" cy="5811812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диаграмма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740D0DD-88E3-68B7-1609-445CD9AA2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8141" t="17426" r="27551" b="6918"/>
          <a:stretch>
            <a:fillRect/>
          </a:stretch>
        </p:blipFill>
        <p:spPr>
          <a:xfrm>
            <a:off x="5999324" y="1046187"/>
            <a:ext cx="5877772" cy="581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78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54B416-A42F-959B-877E-357CBE367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C219271-DD98-D317-0F1A-F06D8E55A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400" b="1" dirty="0"/>
              <a:t>Часть 2. Задание 11. Природа России. </a:t>
            </a:r>
            <a:br>
              <a:rPr lang="ru-RU" sz="2400" b="1" dirty="0"/>
            </a:br>
            <a:r>
              <a:rPr lang="ru-RU" sz="2400" b="1" dirty="0" err="1"/>
              <a:t>Климатограммы</a:t>
            </a:r>
            <a:endParaRPr lang="ru-RU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5F111C-8A4E-8242-3B14-A09ABB492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5988FC-B525-2092-AEFB-A797EDFD73D2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8BEF8-623B-5F94-CE65-6C8604CFF33B}"/>
              </a:ext>
            </a:extLst>
          </p:cNvPr>
          <p:cNvSpPr txBox="1"/>
          <p:nvPr/>
        </p:nvSpPr>
        <p:spPr>
          <a:xfrm>
            <a:off x="158287" y="945301"/>
            <a:ext cx="12015690" cy="147732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11 </a:t>
            </a:r>
            <a:r>
              <a:rPr lang="ru-RU" b="1" dirty="0">
                <a:solidFill>
                  <a:srgbClr val="FF0000"/>
                </a:solidFill>
              </a:rPr>
              <a:t>также проверяется умение по работе с </a:t>
            </a:r>
            <a:r>
              <a:rPr lang="ru-RU" b="1" dirty="0" err="1">
                <a:solidFill>
                  <a:srgbClr val="FF0000"/>
                </a:solidFill>
              </a:rPr>
              <a:t>климатограммой</a:t>
            </a:r>
            <a:r>
              <a:rPr lang="ru-RU" dirty="0">
                <a:solidFill>
                  <a:srgbClr val="002060"/>
                </a:solidFill>
              </a:rPr>
              <a:t>. В первой части задания нужно определить, какая из </a:t>
            </a:r>
            <a:r>
              <a:rPr lang="ru-RU" dirty="0" err="1">
                <a:solidFill>
                  <a:srgbClr val="002060"/>
                </a:solidFill>
              </a:rPr>
              <a:t>климатограмм</a:t>
            </a:r>
            <a:r>
              <a:rPr lang="ru-RU" dirty="0">
                <a:solidFill>
                  <a:srgbClr val="002060"/>
                </a:solidFill>
              </a:rPr>
              <a:t> из предыдущего задания (задание 10) отражает тип климата указанного города. Для этого </a:t>
            </a:r>
            <a:r>
              <a:rPr lang="ru-RU" b="1" dirty="0">
                <a:solidFill>
                  <a:srgbClr val="FF0000"/>
                </a:solidFill>
              </a:rPr>
              <a:t>нужно найти данный город на карте, определить по карте климатических поясов и областей тип климата, характерный для него, выбрать из двух </a:t>
            </a:r>
            <a:r>
              <a:rPr lang="ru-RU" b="1" dirty="0" err="1">
                <a:solidFill>
                  <a:srgbClr val="FF0000"/>
                </a:solidFill>
              </a:rPr>
              <a:t>климатограмм</a:t>
            </a:r>
            <a:r>
              <a:rPr lang="ru-RU" b="1" dirty="0">
                <a:solidFill>
                  <a:srgbClr val="FF0000"/>
                </a:solidFill>
              </a:rPr>
              <a:t> подходящую по типу климата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9" name="Рисунок 8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6EE800D-5B1F-25C0-66CE-5281D7E29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8141" t="24782" r="28141" b="13756"/>
          <a:stretch>
            <a:fillRect/>
          </a:stretch>
        </p:blipFill>
        <p:spPr>
          <a:xfrm>
            <a:off x="6147736" y="2103384"/>
            <a:ext cx="5882802" cy="46499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6D469A-1D73-52F9-FACC-70DAE9FB69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988" t="19950" r="5589" b="36367"/>
          <a:stretch>
            <a:fillRect/>
          </a:stretch>
        </p:blipFill>
        <p:spPr>
          <a:xfrm>
            <a:off x="106308" y="2844018"/>
            <a:ext cx="597666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62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862FCD-FE33-9AD2-DCED-E1B86B44A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D68F38E-259D-505E-4F31-01A28546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400" b="1" dirty="0"/>
              <a:t>Часть 2. Задание 11. Природа России. </a:t>
            </a:r>
            <a:br>
              <a:rPr lang="ru-RU" sz="2400" b="1" dirty="0"/>
            </a:br>
            <a:r>
              <a:rPr lang="ru-RU" sz="2400" b="1" dirty="0" err="1"/>
              <a:t>Климатограммы</a:t>
            </a:r>
            <a:endParaRPr lang="ru-RU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5E3FE7-E44A-DC8B-3194-37BF8B71F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25C4F53-9C4C-58BF-3D61-0ECFAC2E30A9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CA3C2C8-265B-EC89-7177-869AC8D997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141" t="24781" r="27551" b="15324"/>
          <a:stretch>
            <a:fillRect/>
          </a:stretch>
        </p:blipFill>
        <p:spPr>
          <a:xfrm>
            <a:off x="189756" y="1046187"/>
            <a:ext cx="6528705" cy="5407149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диаграмма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8057AC6-A0E9-47B6-310F-C4A5C5DC258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095" t="34238" r="28732" b="31086"/>
          <a:stretch>
            <a:fillRect/>
          </a:stretch>
        </p:blipFill>
        <p:spPr>
          <a:xfrm>
            <a:off x="6643389" y="2087851"/>
            <a:ext cx="5527159" cy="268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45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D7A526-84F5-520D-7DDB-B185987E7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8429711-DA7E-9060-DA0C-BC1E6F85A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800" b="1" dirty="0"/>
              <a:t>Часть 2. Задания 12-14. Население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AB4BB3-6C7D-18BD-3A1C-AFF67BF2F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D4847C8-A1BD-BAEC-B63D-7C42E4C111B9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9197AC-8BD4-20C4-FA8B-225F77BD00F2}"/>
              </a:ext>
            </a:extLst>
          </p:cNvPr>
          <p:cNvSpPr txBox="1"/>
          <p:nvPr/>
        </p:nvSpPr>
        <p:spPr>
          <a:xfrm>
            <a:off x="75435" y="947864"/>
            <a:ext cx="5117929" cy="59093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12 </a:t>
            </a:r>
            <a:r>
              <a:rPr lang="ru-RU" dirty="0">
                <a:solidFill>
                  <a:srgbClr val="002060"/>
                </a:solidFill>
              </a:rPr>
              <a:t>проверяется  </a:t>
            </a:r>
            <a:r>
              <a:rPr lang="ru-RU" b="1" dirty="0">
                <a:solidFill>
                  <a:srgbClr val="FF0000"/>
                </a:solidFill>
              </a:rPr>
              <a:t>умение проводить классификацию населенных пунктов России </a:t>
            </a:r>
            <a:r>
              <a:rPr lang="ru-RU" dirty="0">
                <a:solidFill>
                  <a:srgbClr val="002060"/>
                </a:solidFill>
              </a:rPr>
              <a:t>по заданным основаниям.   выполнения задания </a:t>
            </a:r>
            <a:r>
              <a:rPr lang="ru-RU" b="1" dirty="0">
                <a:solidFill>
                  <a:srgbClr val="FF0000"/>
                </a:solidFill>
              </a:rPr>
              <a:t>нужно найти в атласе карту</a:t>
            </a:r>
            <a:r>
              <a:rPr lang="ru-RU" dirty="0">
                <a:solidFill>
                  <a:srgbClr val="002060"/>
                </a:solidFill>
              </a:rPr>
              <a:t>, на которой отражена численность населения городов </a:t>
            </a:r>
            <a:r>
              <a:rPr lang="ru-RU" b="1" dirty="0">
                <a:solidFill>
                  <a:srgbClr val="FF0000"/>
                </a:solidFill>
              </a:rPr>
              <a:t>(по пунсонам). 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13 </a:t>
            </a:r>
            <a:r>
              <a:rPr lang="ru-RU" dirty="0">
                <a:solidFill>
                  <a:srgbClr val="002060"/>
                </a:solidFill>
              </a:rPr>
              <a:t>проверяется </a:t>
            </a:r>
            <a:r>
              <a:rPr lang="ru-RU" b="1" dirty="0">
                <a:solidFill>
                  <a:srgbClr val="FF0000"/>
                </a:solidFill>
              </a:rPr>
              <a:t>умение различать демографические процессы и явления, характеризующие динамику численности населения России, ее отдельных регионов.</a:t>
            </a:r>
            <a:r>
              <a:rPr lang="ru-RU" dirty="0">
                <a:solidFill>
                  <a:srgbClr val="002060"/>
                </a:solidFill>
              </a:rPr>
              <a:t> Для выполнения задания также потребуются умения по работе с информацией, представленной в графической форме.  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14 </a:t>
            </a:r>
            <a:r>
              <a:rPr lang="ru-RU" dirty="0">
                <a:solidFill>
                  <a:srgbClr val="002060"/>
                </a:solidFill>
              </a:rPr>
              <a:t>проверяется умение </a:t>
            </a:r>
            <a:r>
              <a:rPr lang="ru-RU" b="1" dirty="0">
                <a:solidFill>
                  <a:srgbClr val="FF0000"/>
                </a:solidFill>
              </a:rPr>
              <a:t>применять понятия «рождаемость», «смертность», «естественный прирост населения», «миграционный прирост населения», «общий прирост населения» </a:t>
            </a:r>
            <a:r>
              <a:rPr lang="ru-RU" dirty="0">
                <a:solidFill>
                  <a:srgbClr val="002060"/>
                </a:solidFill>
              </a:rPr>
              <a:t>для решения поставленной задачи. </a:t>
            </a:r>
          </a:p>
        </p:txBody>
      </p:sp>
      <p:pic>
        <p:nvPicPr>
          <p:cNvPr id="11" name="Рисунок 10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23D8CC8-AECA-77EF-28DC-436094FDD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79" t="31338" r="25100" b="29793"/>
          <a:stretch>
            <a:fillRect/>
          </a:stretch>
        </p:blipFill>
        <p:spPr>
          <a:xfrm>
            <a:off x="5176392" y="947864"/>
            <a:ext cx="5742556" cy="25547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E7403E-53E2-980C-C484-5A4D529611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0181" y="2856594"/>
            <a:ext cx="5283209" cy="400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542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9289F5-70DA-1FB6-D9A3-2CBE3FDBA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240680A-7AB4-FD3D-DA19-5256F3C51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800" b="1" dirty="0"/>
              <a:t>Часть 2. Задания 15. Население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5B036E-D85F-F17B-AEDF-27CB0D4A9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3242F7D-8763-20AF-E253-E6081F99CEE6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1820E5-F943-CC70-C472-39B38B5BAC77}"/>
              </a:ext>
            </a:extLst>
          </p:cNvPr>
          <p:cNvSpPr txBox="1"/>
          <p:nvPr/>
        </p:nvSpPr>
        <p:spPr>
          <a:xfrm>
            <a:off x="189756" y="877693"/>
            <a:ext cx="11881320" cy="258532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В задании 15 </a:t>
            </a:r>
            <a:r>
              <a:rPr lang="ru-RU" b="1" dirty="0">
                <a:solidFill>
                  <a:srgbClr val="FF0000"/>
                </a:solidFill>
              </a:rPr>
              <a:t>проверяются умения: выбирать источники географической информации, необходимые для изучения особенностей населения России; применять понятия «плотность населения», «основная полоса (зона) расселения» </a:t>
            </a:r>
            <a:r>
              <a:rPr lang="ru-RU" dirty="0">
                <a:solidFill>
                  <a:srgbClr val="002060"/>
                </a:solidFill>
              </a:rPr>
              <a:t>для решения задач.  </a:t>
            </a:r>
          </a:p>
          <a:p>
            <a:r>
              <a:rPr lang="ru-RU" b="1" u="sng" dirty="0">
                <a:solidFill>
                  <a:srgbClr val="002060"/>
                </a:solidFill>
              </a:rPr>
              <a:t>Рекомендуется следующий алгоритм выполнения задания.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1. Найти в атласе карты, на которых обозначены указанные регионы России и плотность населения.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2. С помощью легенды карты, а также имея представление о закономерностях размещения населения в России, определить среднюю плотность населения в указанных регионах.  </a:t>
            </a:r>
          </a:p>
          <a:p>
            <a:pPr algn="just"/>
            <a:r>
              <a:rPr lang="ru-RU" dirty="0">
                <a:solidFill>
                  <a:srgbClr val="002060"/>
                </a:solidFill>
              </a:rPr>
              <a:t>3. Сравнить регионы по средней плотности населения и выбрать регион в соответствии с поставленной задачей. </a:t>
            </a:r>
          </a:p>
        </p:txBody>
      </p:sp>
      <p:pic>
        <p:nvPicPr>
          <p:cNvPr id="12" name="Рисунок 11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93BE6B5-C23E-C9E8-2682-175BD0C9E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415" t="45797" r="32277" b="25832"/>
          <a:stretch>
            <a:fillRect/>
          </a:stretch>
        </p:blipFill>
        <p:spPr>
          <a:xfrm>
            <a:off x="189756" y="3494631"/>
            <a:ext cx="6480720" cy="2333059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D9E40E4-C6A3-519B-4395-23B0D856BA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462" t="60508" r="28521" b="6826"/>
          <a:stretch>
            <a:fillRect/>
          </a:stretch>
        </p:blipFill>
        <p:spPr>
          <a:xfrm>
            <a:off x="5014292" y="4138377"/>
            <a:ext cx="7174533" cy="258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7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1C516-B64F-D22B-A1DB-E2CE4C14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A41F4A4-77AB-FE28-9FD1-529F66B39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800" b="1" dirty="0"/>
              <a:t>Часть 2. 16-17. Природа и население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5B6B54-82B8-5930-A379-13EDFCBEE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616DEE-82BD-6891-AB4A-DBDD8C08F0C0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E7902-10EC-DC9A-1FED-BF02D71ACD69}"/>
              </a:ext>
            </a:extLst>
          </p:cNvPr>
          <p:cNvSpPr txBox="1"/>
          <p:nvPr/>
        </p:nvSpPr>
        <p:spPr>
          <a:xfrm>
            <a:off x="94878" y="1222300"/>
            <a:ext cx="11999068" cy="3693319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 задании 16 </a:t>
            </a:r>
            <a:r>
              <a:rPr lang="ru-RU" dirty="0"/>
              <a:t>проверяется умение применять  понятия, характеризующие природные объекты и их свойства, процессы и явления: </a:t>
            </a:r>
            <a:r>
              <a:rPr lang="ru-RU" b="1" dirty="0">
                <a:solidFill>
                  <a:srgbClr val="FF0000"/>
                </a:solidFill>
              </a:rPr>
              <a:t>«плита», «щит», «моренный холм», «бараньи лбы», «бархан», «дюна», «солнечная радиация», «годовая амплитуда температур воздуха», «воздушные массы», «испарение», «испаряемость», «коэффициент увлажнения»; демографические и социальные процессы и явления: «городская агломерация», «поселок городского типа», «средняя прогнозируемая продолжительность жизни», «трудовые ресурсы», «трудоспособный возраст», «рабочая сила», «безработица», «рынок труда», «качество населения». </a:t>
            </a:r>
            <a:r>
              <a:rPr lang="ru-RU" dirty="0"/>
              <a:t>Для выполнения задания необходимо знать главные признаки этих понятий. </a:t>
            </a:r>
          </a:p>
          <a:p>
            <a:pPr algn="just"/>
            <a:r>
              <a:rPr lang="ru-RU" b="1" dirty="0"/>
              <a:t>В задании 17 </a:t>
            </a:r>
            <a:r>
              <a:rPr lang="ru-RU" dirty="0"/>
              <a:t>проверяются </a:t>
            </a:r>
            <a:r>
              <a:rPr lang="ru-RU" b="1" dirty="0">
                <a:solidFill>
                  <a:srgbClr val="FF0000"/>
                </a:solidFill>
              </a:rPr>
              <a:t>умения: объяснять распространение  природных процессов и явлений на территории страны</a:t>
            </a:r>
            <a:r>
              <a:rPr lang="ru-RU" dirty="0"/>
              <a:t>, в том числе опасных явлений природы; объяснять особенности компонентов природы в разных частях страны, </a:t>
            </a:r>
            <a:r>
              <a:rPr lang="ru-RU" b="1" dirty="0">
                <a:solidFill>
                  <a:srgbClr val="FF0000"/>
                </a:solidFill>
              </a:rPr>
              <a:t>особенности взаимодействия человека и природы – влияние хозяйственной деятельности на компоненты природы, </a:t>
            </a:r>
            <a:r>
              <a:rPr lang="ru-RU" dirty="0"/>
              <a:t>влияние природных  особенностей на расселение людей и хозяйственную деятельность. </a:t>
            </a:r>
          </a:p>
        </p:txBody>
      </p:sp>
    </p:spTree>
    <p:extLst>
      <p:ext uri="{BB962C8B-B14F-4D97-AF65-F5344CB8AC3E}">
        <p14:creationId xmlns:p14="http://schemas.microsoft.com/office/powerpoint/2010/main" val="417173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8A2816-A44A-7489-FC5B-7752B0233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30D42BB-40D9-F820-8FC8-E269C615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69151"/>
            <a:ext cx="10729192" cy="70788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/>
            <a:r>
              <a:rPr lang="ru-RU" sz="2800" b="1" dirty="0"/>
              <a:t>Часть 2. 16-17. Природа и население России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8B03E7-0DD3-D37C-A45A-A233FF7CE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8948" y="1"/>
            <a:ext cx="1269877" cy="127311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DD71B26-857A-297D-9446-25C8B1FD74D8}"/>
              </a:ext>
            </a:extLst>
          </p:cNvPr>
          <p:cNvSpPr txBox="1"/>
          <p:nvPr/>
        </p:nvSpPr>
        <p:spPr>
          <a:xfrm>
            <a:off x="7027192" y="2856594"/>
            <a:ext cx="514630" cy="4247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26A3E95-9A7E-7AFA-C64B-3F1F00F00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6613" t="15229" r="25189" b="7969"/>
          <a:stretch>
            <a:fillRect/>
          </a:stretch>
        </p:blipFill>
        <p:spPr>
          <a:xfrm>
            <a:off x="7972" y="1025227"/>
            <a:ext cx="5941580" cy="5811813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программное обеспечение, Значок на компьютер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5325085-B510-7D63-DF2E-892CEC0FE0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5779" t="15191" r="24006" b="7969"/>
          <a:stretch>
            <a:fillRect/>
          </a:stretch>
        </p:blipFill>
        <p:spPr>
          <a:xfrm>
            <a:off x="5949552" y="1025226"/>
            <a:ext cx="6120680" cy="581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90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05C45-CD60-A58D-08C5-BAF1DCC9E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222DBB1-83A2-DB7B-E464-648954B53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594" y="116632"/>
            <a:ext cx="10153305" cy="693542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b="1" dirty="0"/>
              <a:t>Основная задача проведения ВПР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FC8BB138-75F8-D5E0-B6D4-137C0F508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63" y="904450"/>
            <a:ext cx="10369153" cy="2736304"/>
          </a:xfrm>
          <a:solidFill>
            <a:schemeClr val="accent4">
              <a:lumMod val="20000"/>
              <a:lumOff val="80000"/>
            </a:schemeClr>
          </a:solidFill>
        </p:spPr>
        <p:txBody>
          <a:bodyPr rtlCol="0">
            <a:normAutofit lnSpcReduction="10000"/>
          </a:bodyPr>
          <a:lstStyle/>
          <a:p>
            <a:pPr marL="45720" indent="0" algn="just" rtl="0">
              <a:buNone/>
            </a:pPr>
            <a:r>
              <a:rPr lang="ru-RU" b="1" dirty="0">
                <a:solidFill>
                  <a:srgbClr val="002060"/>
                </a:solidFill>
              </a:rPr>
              <a:t>оценить уровень общеобразовательной подготовки обучающихся в соответствии с требованиями ФГОС и Федеральной образовательной программы по географии. </a:t>
            </a:r>
          </a:p>
          <a:p>
            <a:pPr marL="45720" indent="0" algn="just" rtl="0">
              <a:buNone/>
            </a:pPr>
            <a:r>
              <a:rPr lang="ru-RU" b="1" dirty="0">
                <a:solidFill>
                  <a:srgbClr val="002060"/>
                </a:solidFill>
              </a:rPr>
              <a:t>КИМ ВПР позволяют  осуществить диагностику достижения предметных и метапредметных результатов обучения, в том числе овладение межпредметными понятиями и способность использования универсальных учебных действий (УУД) в учебной, познавательной и социальной практике.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49F266-ED76-9943-B728-0EB8ED3D0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82C1D0-F4E0-B029-3642-908F7B3F4B39}"/>
              </a:ext>
            </a:extLst>
          </p:cNvPr>
          <p:cNvSpPr txBox="1"/>
          <p:nvPr/>
        </p:nvSpPr>
        <p:spPr>
          <a:xfrm>
            <a:off x="183169" y="3735030"/>
            <a:ext cx="11822486" cy="2862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FF0000"/>
                </a:solidFill>
              </a:rPr>
              <a:t>Образовательные организации могут использовать проверочные работы для текущего контроля успеваемости и промежуточной аттестации обучающихся, проводимых в рамках реализации образовательной программы. 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Результаты ВПР могут быть использованы образовательными  организациями для совершенствования методики преподавания учебных  предметов, а муниципальными органами управления образованием  и региональными органами исполнительной власти, осуществляющими  государственное управление в сфере образования, для анализа текущего  состояния муниципальных и региональных систем образования и формирования  программ их развития. </a:t>
            </a:r>
          </a:p>
        </p:txBody>
      </p:sp>
    </p:spTree>
    <p:extLst>
      <p:ext uri="{BB962C8B-B14F-4D97-AF65-F5344CB8AC3E}">
        <p14:creationId xmlns:p14="http://schemas.microsoft.com/office/powerpoint/2010/main" val="1087551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20B0D-587C-7F3C-1AF6-6C0F8AB3F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B727E35-FCC3-FE8F-4AA0-834BB54CE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68" y="214322"/>
            <a:ext cx="10336348" cy="1191704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b="1" dirty="0"/>
              <a:t>Документы, определяющие содержание ВПР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D48475-1055-5724-D7B3-F58041677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8E44AC-7F49-C061-A7F0-B38B0A4B105F}"/>
              </a:ext>
            </a:extLst>
          </p:cNvPr>
          <p:cNvSpPr txBox="1"/>
          <p:nvPr/>
        </p:nvSpPr>
        <p:spPr>
          <a:xfrm>
            <a:off x="294568" y="1582341"/>
            <a:ext cx="8176108" cy="50167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Федеральный государственный  образовательный стандарт основного общего образования (приказ Минобрнауки России от 31.05.2021 № 287 зарегистрирован Министерством юстиции Российской Федерации 05.07.2021 № 64101) и федеральная образовательная программа основного общего образования, утвержденной приказом Министерства просвещения Российской Федерации от 18.05.2023 № 370 (зарегистрирован Министерством юстиции Российской Федерации 12.07.2023 № 74223)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Приказ Министерства просвещения Российской Федерации от 18.05.2023 № 371 «Об утверждении федеральной образовательной программы среднего общего образования» (Зарегистрирован 12.07.2023 № 74228)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ФГОС Среднее общее образование Приказ Минобрнауки России от 17.05.2012 N 413 (ред. от 11.12.2020) Зарегистрировано в Минюсте России 7 июня 2012 г. N 24480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0DA4FCA-DA43-4F58-976C-338F42211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86391" y="1844824"/>
            <a:ext cx="345904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3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E92ED-9950-D11D-08C7-22ADC748F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7E036B9-D0D7-9E0C-47EE-D4276647B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71" y="214322"/>
            <a:ext cx="10278229" cy="1191704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b="1" dirty="0"/>
              <a:t>Подходы к отбору содержания проверочной работы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0570B2-2484-5019-F334-223C64B1F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44DD2F-D254-6FAD-3D95-33AB81AE634C}"/>
              </a:ext>
            </a:extLst>
          </p:cNvPr>
          <p:cNvSpPr txBox="1"/>
          <p:nvPr/>
        </p:nvSpPr>
        <p:spPr>
          <a:xfrm>
            <a:off x="294568" y="1434077"/>
            <a:ext cx="11416468" cy="3046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Всероссийские проверочные работы основаны на системно-деятельностном, уровневом и комплексном подходах к оценке образовательных достижений. В рамках ВПР наряду с предметными результатами освоения основной образовательной программы основного общего образования оценивается также достижение метапредметных результатов, включающих освоенные обучающимися межпредметные понятия и универсальные учебные действия (познавательные, коммуникативные, регулятивные).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68286-30E7-BBE2-2CF1-D6085BC42996}"/>
              </a:ext>
            </a:extLst>
          </p:cNvPr>
          <p:cNvSpPr txBox="1"/>
          <p:nvPr/>
        </p:nvSpPr>
        <p:spPr>
          <a:xfrm>
            <a:off x="251619" y="4549676"/>
            <a:ext cx="11502365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Тексты заданий проверочных работ в целом соответствуют формулировкам, принятым в учебниках, включенных в федеральный перечень учебников, допущенных Министерством просвещения Российской Федерации к использованию при реализации имеющих государственную аккредитацию образовательных программ основного общего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3385823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18C35-572B-A7D4-6ABC-9E02221BC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407BDA-A477-43FC-E04C-3B90F51CF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6" y="91720"/>
            <a:ext cx="10240220" cy="1026328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Особенности </a:t>
            </a:r>
            <a:r>
              <a:rPr lang="ru-RU" sz="3200" b="1" dirty="0" err="1"/>
              <a:t>кИМ</a:t>
            </a:r>
            <a:r>
              <a:rPr lang="ru-RU" sz="3200" b="1" dirty="0"/>
              <a:t> для проведения в 2026 году ВПР по ГЕОГРАФИИ 8 класс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05D90D-C400-7934-C07C-7BFDBBAE7A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снимок экрана, Шриф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3D7B947-ED16-CA7F-C789-890DCB9220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02" t="22755" r="60634" b="3090"/>
          <a:stretch>
            <a:fillRect/>
          </a:stretch>
        </p:blipFill>
        <p:spPr>
          <a:xfrm>
            <a:off x="493714" y="1052737"/>
            <a:ext cx="4771045" cy="5805264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снимок экрана, Шриф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54A1F11-6374-4A11-93EE-645C4CECB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772" t="22754" r="9085" b="15325"/>
          <a:stretch>
            <a:fillRect/>
          </a:stretch>
        </p:blipFill>
        <p:spPr>
          <a:xfrm>
            <a:off x="5457030" y="1268761"/>
            <a:ext cx="5924997" cy="553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5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E1795-31BA-3D99-D7B5-DB5507E8F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FEB1BBA-F8FB-1237-BAF9-6F2A4CB28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42472"/>
            <a:ext cx="10050464" cy="1026328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Особенности </a:t>
            </a:r>
            <a:r>
              <a:rPr lang="ru-RU" sz="3200" b="1" dirty="0" err="1"/>
              <a:t>кИМ</a:t>
            </a:r>
            <a:r>
              <a:rPr lang="ru-RU" sz="3200" b="1" dirty="0"/>
              <a:t> для проведения в 2026 году ВПР по ГЕОГРАФИИ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F722B9-E509-379A-95CF-A13EB9DAA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электроника, компьютер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A33F7DF-E4B2-AE83-2898-88E16830A1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283" t="22754" r="5101" b="17426"/>
          <a:stretch>
            <a:fillRect/>
          </a:stretch>
        </p:blipFill>
        <p:spPr>
          <a:xfrm>
            <a:off x="31071" y="1340768"/>
            <a:ext cx="12136211" cy="47474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BE7C92-FE57-0B7B-5D68-F23C5AE85F9F}"/>
              </a:ext>
            </a:extLst>
          </p:cNvPr>
          <p:cNvSpPr txBox="1"/>
          <p:nvPr/>
        </p:nvSpPr>
        <p:spPr>
          <a:xfrm>
            <a:off x="486620" y="6191571"/>
            <a:ext cx="6098458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2 урока (1 урок – 1 часть) </a:t>
            </a:r>
          </a:p>
        </p:txBody>
      </p:sp>
    </p:spTree>
    <p:extLst>
      <p:ext uri="{BB962C8B-B14F-4D97-AF65-F5344CB8AC3E}">
        <p14:creationId xmlns:p14="http://schemas.microsoft.com/office/powerpoint/2010/main" val="3095993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068C8-FD30-A9A8-D848-2D28B4F88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FF15CB6-010E-7414-9B8E-1CAB60F4D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8" y="116633"/>
            <a:ext cx="10257656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Структура проверочной работы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CD9047-9E3E-F04E-4629-7D984FCCF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4E563-F3DE-A104-56C0-908BD77A0D74}"/>
              </a:ext>
            </a:extLst>
          </p:cNvPr>
          <p:cNvSpPr txBox="1"/>
          <p:nvPr/>
        </p:nvSpPr>
        <p:spPr>
          <a:xfrm>
            <a:off x="593862" y="1196752"/>
            <a:ext cx="10469102" cy="34163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Проверочная работа состоит </a:t>
            </a:r>
            <a:r>
              <a:rPr lang="ru-RU" sz="2400" b="1" dirty="0">
                <a:solidFill>
                  <a:srgbClr val="FF0000"/>
                </a:solidFill>
              </a:rPr>
              <a:t>из двух частей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и включает в себя 17 заданий.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 части 1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содержатся задания 1–9;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в части 2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– задания 10–17.  </a:t>
            </a: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Ответами к заданиям 1, 5–8, 10 и 12–15 являются цифра, последовательность цифр, число или слово (словосочетание).  </a:t>
            </a:r>
          </a:p>
          <a:p>
            <a:pPr algn="just"/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Задания 4, 9, 11, 16 и 17 предполагают развернутый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900183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7EAB5F-FC2D-538C-4A50-C32828F57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513E352-D4E8-82A3-C668-1313ED51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116633"/>
            <a:ext cx="10185648" cy="864096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/>
            <a:r>
              <a:rPr lang="ru-RU" sz="3200" b="1" dirty="0"/>
              <a:t>Структура проверочной работы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B3214B-8244-24F6-35CC-170CDBDD3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0916" y="0"/>
            <a:ext cx="1557909" cy="1561883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, снимок экрана, программное обеспечение, диспле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B973B9E-F7B4-6312-74C4-507E6ED71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875" t="10070" r="24596" b="7969"/>
          <a:stretch>
            <a:fillRect/>
          </a:stretch>
        </p:blipFill>
        <p:spPr>
          <a:xfrm>
            <a:off x="765820" y="1206219"/>
            <a:ext cx="835292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17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 стран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6308902_TF03460629" id="{9270D63B-1205-472D-8042-44C9AAAE4D2E}" vid="{DE19A4B8-D9CD-477A-BA91-BD077180F13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отчета по стране</Template>
  <TotalTime>250</TotalTime>
  <Words>1908</Words>
  <Application>Microsoft Office PowerPoint</Application>
  <PresentationFormat>Произвольный</PresentationFormat>
  <Paragraphs>141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Century Gothic</vt:lpstr>
      <vt:lpstr>Презентация страны</vt:lpstr>
      <vt:lpstr>семинар-практикум  «Методика подготовки учащихся к ВПР по географии»</vt:lpstr>
      <vt:lpstr>Вопросы для обсуждения </vt:lpstr>
      <vt:lpstr>Основная задача проведения ВПР</vt:lpstr>
      <vt:lpstr>Документы, определяющие содержание ВПР</vt:lpstr>
      <vt:lpstr>Подходы к отбору содержания проверочной работы </vt:lpstr>
      <vt:lpstr>Особенности кИМ для проведения в 2026 году ВПР по ГЕОГРАФИИ 8 класс</vt:lpstr>
      <vt:lpstr>Особенности кИМ для проведения в 2026 году ВПР по ГЕОГРАФИИ </vt:lpstr>
      <vt:lpstr>Структура проверочной работы</vt:lpstr>
      <vt:lpstr>Структура проверочной работы</vt:lpstr>
      <vt:lpstr>Часть 1. Задание 1. Географическое  положение и границы России</vt:lpstr>
      <vt:lpstr>Часть 1. Задание 2. Географическое  положение и границы России</vt:lpstr>
      <vt:lpstr>Часть 1. Задание 3. Географическое  положение и границы России</vt:lpstr>
      <vt:lpstr>Часть 1. Задание 4. Географическое  положение и границы России</vt:lpstr>
      <vt:lpstr>Часть 1. Задание 5. Природа России</vt:lpstr>
      <vt:lpstr>Часть 1. Задание 6. Природа России</vt:lpstr>
      <vt:lpstr>Часть 1. Задание 7. Природа России</vt:lpstr>
      <vt:lpstr>Часть 1. Задание 7. Природа России</vt:lpstr>
      <vt:lpstr>Часть 1. Задание Задания 8 - 9. Карта погоды</vt:lpstr>
      <vt:lpstr>Часть 1. Задание Задания 8 - 9. Карта погоды</vt:lpstr>
      <vt:lpstr>Часть 2. Задание 10. Природа России. Климатограммы</vt:lpstr>
      <vt:lpstr>Часть 2. Задание 10. Природа России. Климатограммы</vt:lpstr>
      <vt:lpstr>Часть 2. Задание 11. Природа России.  Климатограммы</vt:lpstr>
      <vt:lpstr>Часть 2. Задание 11. Природа России.  Климатограммы</vt:lpstr>
      <vt:lpstr>Часть 2. Задания 12-14. Население России</vt:lpstr>
      <vt:lpstr>Часть 2. Задания 15. Население России</vt:lpstr>
      <vt:lpstr>Часть 2. 16-17. Природа и население России</vt:lpstr>
      <vt:lpstr>Часть 2. 16-17. Природа и население России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Хозяйка</dc:creator>
  <cp:lastModifiedBy>Хозяйка</cp:lastModifiedBy>
  <cp:revision>9</cp:revision>
  <dcterms:created xsi:type="dcterms:W3CDTF">2026-01-30T13:06:05Z</dcterms:created>
  <dcterms:modified xsi:type="dcterms:W3CDTF">2026-01-30T17:16:58Z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