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4" r:id="rId3"/>
    <p:sldId id="269" r:id="rId4"/>
    <p:sldId id="261" r:id="rId5"/>
    <p:sldId id="277" r:id="rId6"/>
    <p:sldId id="263" r:id="rId7"/>
    <p:sldId id="282" r:id="rId8"/>
    <p:sldId id="278" r:id="rId9"/>
    <p:sldId id="285" r:id="rId10"/>
    <p:sldId id="286" r:id="rId11"/>
    <p:sldId id="275" r:id="rId12"/>
    <p:sldId id="272" r:id="rId13"/>
    <p:sldId id="262" r:id="rId14"/>
    <p:sldId id="271" r:id="rId15"/>
    <p:sldId id="283" r:id="rId16"/>
    <p:sldId id="279" r:id="rId17"/>
    <p:sldId id="280" r:id="rId18"/>
    <p:sldId id="281" r:id="rId19"/>
    <p:sldId id="284" r:id="rId20"/>
    <p:sldId id="273" r:id="rId21"/>
    <p:sldId id="270" r:id="rId22"/>
  </p:sldIdLst>
  <p:sldSz cx="12192000" cy="6858000"/>
  <p:notesSz cx="6858000" cy="9144000"/>
  <p:embeddedFontLst>
    <p:embeddedFont>
      <p:font typeface="TomskObl2104" panose="020B0604020202020204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4A02"/>
    <a:srgbClr val="005AA3"/>
    <a:srgbClr val="121316"/>
    <a:srgbClr val="00881B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6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5.png"/><Relationship Id="rId7" Type="http://schemas.openxmlformats.org/officeDocument/2006/relationships/image" Target="../media/image2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28.png"/><Relationship Id="rId10" Type="http://schemas.microsoft.com/office/2007/relationships/hdphoto" Target="../media/hdphoto17.wdp"/><Relationship Id="rId4" Type="http://schemas.openxmlformats.org/officeDocument/2006/relationships/image" Target="../media/image11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hyperlink" Target="https://edsoo.ru/mr-geografiya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microsoft.com/office/2007/relationships/hdphoto" Target="../media/hdphoto20.wdp"/><Relationship Id="rId5" Type="http://schemas.microsoft.com/office/2007/relationships/hdphoto" Target="../media/hdphoto18.wdp"/><Relationship Id="rId15" Type="http://schemas.openxmlformats.org/officeDocument/2006/relationships/hyperlink" Target="https://edsoo.ru/mr-geografiya/2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microsoft.com/office/2007/relationships/hdphoto" Target="../media/hdphoto19.wdp"/><Relationship Id="rId14" Type="http://schemas.microsoft.com/office/2007/relationships/hdphoto" Target="../media/hdphoto2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5.png"/><Relationship Id="rId7" Type="http://schemas.openxmlformats.org/officeDocument/2006/relationships/image" Target="../media/image3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1.png"/><Relationship Id="rId9" Type="http://schemas.microsoft.com/office/2007/relationships/hdphoto" Target="../media/hdphoto2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microsoft.com/office/2007/relationships/hdphoto" Target="../media/hdphoto23.wdp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1.png"/><Relationship Id="rId7" Type="http://schemas.microsoft.com/office/2007/relationships/hdphoto" Target="../media/hdphoto25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microsoft.com/office/2007/relationships/hdphoto" Target="../media/hdphoto24.wdp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5.png"/><Relationship Id="rId7" Type="http://schemas.openxmlformats.org/officeDocument/2006/relationships/hyperlink" Target="https://school-atlas.ru/" TargetMode="External"/><Relationship Id="rId12" Type="http://schemas.openxmlformats.org/officeDocument/2006/relationships/image" Target="../media/image4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6.wdp"/><Relationship Id="rId11" Type="http://schemas.microsoft.com/office/2007/relationships/hdphoto" Target="../media/hdphoto28.wdp"/><Relationship Id="rId5" Type="http://schemas.openxmlformats.org/officeDocument/2006/relationships/image" Target="../media/image46.png"/><Relationship Id="rId10" Type="http://schemas.openxmlformats.org/officeDocument/2006/relationships/image" Target="../media/image48.png"/><Relationship Id="rId4" Type="http://schemas.openxmlformats.org/officeDocument/2006/relationships/image" Target="../media/image11.png"/><Relationship Id="rId9" Type="http://schemas.microsoft.com/office/2007/relationships/hdphoto" Target="../media/hdphoto27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15.png"/><Relationship Id="rId7" Type="http://schemas.openxmlformats.org/officeDocument/2006/relationships/image" Target="../media/image51.png"/><Relationship Id="rId12" Type="http://schemas.microsoft.com/office/2007/relationships/hdphoto" Target="../media/hdphoto32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microsoft.com/office/2007/relationships/hdphoto" Target="../media/hdphoto31.wdp"/><Relationship Id="rId4" Type="http://schemas.openxmlformats.org/officeDocument/2006/relationships/image" Target="../media/image11.pn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5.png"/><Relationship Id="rId7" Type="http://schemas.openxmlformats.org/officeDocument/2006/relationships/image" Target="../media/image5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11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5.png"/><Relationship Id="rId7" Type="http://schemas.openxmlformats.org/officeDocument/2006/relationships/image" Target="../media/image6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11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4.png"/><Relationship Id="rId4" Type="http://schemas.openxmlformats.org/officeDocument/2006/relationships/image" Target="../media/image65.jpg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hyperlink" Target="https://web.max.ru/208467213" TargetMode="External"/><Relationship Id="rId3" Type="http://schemas.openxmlformats.org/officeDocument/2006/relationships/image" Target="../media/image15.png"/><Relationship Id="rId7" Type="http://schemas.microsoft.com/office/2007/relationships/hdphoto" Target="../media/hdphoto7.wdp"/><Relationship Id="rId12" Type="http://schemas.openxmlformats.org/officeDocument/2006/relationships/hyperlink" Target="https://max.ru/instrao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hyperlink" Target="https://&#1089;&#1086;&#1076;&#1077;&#1088;&#1078;&#1072;&#1085;&#1080;&#1077;&#1086;&#1073;&#1088;&#1072;&#1079;&#1086;&#1074;&#1072;&#1085;&#1080;&#1103;.&#1088;&#1092;/" TargetMode="External"/><Relationship Id="rId5" Type="http://schemas.openxmlformats.org/officeDocument/2006/relationships/hyperlink" Target="https://edsoo.ru/" TargetMode="External"/><Relationship Id="rId10" Type="http://schemas.openxmlformats.org/officeDocument/2006/relationships/hyperlink" Target="https://rgo.ru/" TargetMode="External"/><Relationship Id="rId4" Type="http://schemas.openxmlformats.org/officeDocument/2006/relationships/image" Target="../media/image11.pn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12" Type="http://schemas.microsoft.com/office/2007/relationships/hdphoto" Target="../media/hdphoto12.wdp"/><Relationship Id="rId17" Type="http://schemas.openxmlformats.org/officeDocument/2006/relationships/image" Target="../media/image11.png"/><Relationship Id="rId2" Type="http://schemas.openxmlformats.org/officeDocument/2006/relationships/image" Target="../media/image10.jpg"/><Relationship Id="rId16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5.png"/><Relationship Id="rId5" Type="http://schemas.microsoft.com/office/2007/relationships/hdphoto" Target="../media/hdphoto9.wdp"/><Relationship Id="rId15" Type="http://schemas.openxmlformats.org/officeDocument/2006/relationships/image" Target="../media/image27.png"/><Relationship Id="rId10" Type="http://schemas.openxmlformats.org/officeDocument/2006/relationships/hyperlink" Target="https://edsoo.ru/" TargetMode="External"/><Relationship Id="rId4" Type="http://schemas.openxmlformats.org/officeDocument/2006/relationships/image" Target="../media/image22.png"/><Relationship Id="rId9" Type="http://schemas.microsoft.com/office/2007/relationships/hdphoto" Target="../media/hdphoto11.wdp"/><Relationship Id="rId14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682" y="1926210"/>
            <a:ext cx="5946845" cy="3526634"/>
          </a:xfrm>
          <a:noFill/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Интеграция современных образовательных трендов в преподавание географии: направления работы на новый учебный год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91095" y="5563453"/>
            <a:ext cx="7701017" cy="1041847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Негодина Инна Сергеевна,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                                                                       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учитель географии 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МАОУ «Зональненская СОШ» Томского района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,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                                                                                          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председатель Ассоциации учителей географии Томской области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2" y="1981515"/>
            <a:ext cx="785180" cy="35266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84" y="5563454"/>
            <a:ext cx="358778" cy="1041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84" y="1610789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5192D5-0331-3A3A-4BC7-EBF0EFD16938}"/>
              </a:ext>
            </a:extLst>
          </p:cNvPr>
          <p:cNvSpPr txBox="1"/>
          <p:nvPr/>
        </p:nvSpPr>
        <p:spPr>
          <a:xfrm>
            <a:off x="226192" y="940094"/>
            <a:ext cx="86832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accent2">
                    <a:lumMod val="75000"/>
                  </a:schemeClr>
                </a:solidFill>
              </a:rPr>
              <a:t>«Методический компас: ориентиры и решения для учителя географии в новом учебном году»</a:t>
            </a:r>
          </a:p>
        </p:txBody>
      </p:sp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2EDF0D-8EF7-2F49-C94C-7113275AA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96E836-5217-1AE0-034C-3A340BEB180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3" y="143768"/>
            <a:ext cx="414425" cy="599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9CE7CC-361F-7E62-5360-286739E73902}"/>
              </a:ext>
            </a:extLst>
          </p:cNvPr>
          <p:cNvSpPr txBox="1"/>
          <p:nvPr/>
        </p:nvSpPr>
        <p:spPr>
          <a:xfrm>
            <a:off x="625859" y="-32767"/>
            <a:ext cx="8826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Преподавание географии в 2026  2027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063B16-5815-112D-AF2A-BE303EF867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569" y="143768"/>
            <a:ext cx="2410097" cy="645810"/>
          </a:xfrm>
          <a:prstGeom prst="rect">
            <a:avLst/>
          </a:prstGeom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7520A02-2B1C-BDB4-90F4-2A567B1DB1E5}"/>
              </a:ext>
            </a:extLst>
          </p:cNvPr>
          <p:cNvCxnSpPr>
            <a:cxnSpLocks/>
          </p:cNvCxnSpPr>
          <p:nvPr/>
        </p:nvCxnSpPr>
        <p:spPr>
          <a:xfrm flipH="1">
            <a:off x="8147713" y="143768"/>
            <a:ext cx="122830" cy="396417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CDF338D-F645-C9C7-EBA3-AA6B34DCC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4008" b="9362"/>
          <a:stretch>
            <a:fillRect/>
          </a:stretch>
        </p:blipFill>
        <p:spPr>
          <a:xfrm>
            <a:off x="121598" y="1054939"/>
            <a:ext cx="3906506" cy="411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818DC4B-2F0C-F892-AC5B-58561CA474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3799" b="9142"/>
          <a:stretch>
            <a:fillRect/>
          </a:stretch>
        </p:blipFill>
        <p:spPr>
          <a:xfrm>
            <a:off x="4158868" y="1041248"/>
            <a:ext cx="3919496" cy="4131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CB590BC-EB59-9E3C-89BB-45689FB28F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3799" b="9142"/>
          <a:stretch>
            <a:fillRect/>
          </a:stretch>
        </p:blipFill>
        <p:spPr>
          <a:xfrm>
            <a:off x="8209128" y="1054939"/>
            <a:ext cx="3906508" cy="411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655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F159CA-3F1E-D065-4FD0-6823C5AEB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D8D60-9124-C6F0-231D-7639A6D23B2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F647C3-35ED-A6ED-E663-994427365AC3}"/>
              </a:ext>
            </a:extLst>
          </p:cNvPr>
          <p:cNvSpPr txBox="1"/>
          <p:nvPr/>
        </p:nvSpPr>
        <p:spPr>
          <a:xfrm>
            <a:off x="1060313" y="180525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B0D6D2-434F-69BF-713B-E008B251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231" t="13858" r="39187" b="51810"/>
          <a:stretch>
            <a:fillRect/>
          </a:stretch>
        </p:blipFill>
        <p:spPr>
          <a:xfrm>
            <a:off x="7213000" y="0"/>
            <a:ext cx="4759205" cy="25111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42EF82-89FA-B346-4E21-AFD8C49B1D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05" t="28035" r="22231" b="6574"/>
          <a:stretch>
            <a:fillRect/>
          </a:stretch>
        </p:blipFill>
        <p:spPr>
          <a:xfrm>
            <a:off x="0" y="0"/>
            <a:ext cx="5675213" cy="29318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80D5BE-FC60-20E7-23D4-7327AE03BB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49" t="25094" r="44730" b="28668"/>
          <a:stretch/>
        </p:blipFill>
        <p:spPr>
          <a:xfrm>
            <a:off x="7213002" y="2422499"/>
            <a:ext cx="4759204" cy="25111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DB5FC8-834A-B8E3-DC21-2963A2D0E9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356" t="23097" r="44190" b="28550"/>
          <a:stretch>
            <a:fillRect/>
          </a:stretch>
        </p:blipFill>
        <p:spPr>
          <a:xfrm>
            <a:off x="7213000" y="4187819"/>
            <a:ext cx="4759205" cy="26701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82E7A2-A370-7C3B-DF52-3593141B12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571" t="44422" r="18691" b="30916"/>
          <a:stretch>
            <a:fillRect/>
          </a:stretch>
        </p:blipFill>
        <p:spPr>
          <a:xfrm>
            <a:off x="0" y="2950680"/>
            <a:ext cx="6516790" cy="19411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022A5C-B241-8F93-8080-EDE8D34848CE}"/>
              </a:ext>
            </a:extLst>
          </p:cNvPr>
          <p:cNvSpPr txBox="1"/>
          <p:nvPr/>
        </p:nvSpPr>
        <p:spPr>
          <a:xfrm>
            <a:off x="1349048" y="3433856"/>
            <a:ext cx="33564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2"/>
              </a:rPr>
              <a:t>https://edsoo.ru/mr-geografiya/</a:t>
            </a:r>
            <a:r>
              <a:rPr lang="ru-RU" dirty="0"/>
              <a:t>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2ED5753-981E-3408-8041-ACFC3B11C5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7618" t="30916" r="8698" b="52422"/>
          <a:stretch>
            <a:fillRect/>
          </a:stretch>
        </p:blipFill>
        <p:spPr>
          <a:xfrm>
            <a:off x="-1" y="4659983"/>
            <a:ext cx="6516790" cy="9586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7114BC-4411-D7C3-5895-C5DA262B86CE}"/>
              </a:ext>
            </a:extLst>
          </p:cNvPr>
          <p:cNvSpPr txBox="1"/>
          <p:nvPr/>
        </p:nvSpPr>
        <p:spPr>
          <a:xfrm>
            <a:off x="1349048" y="5124365"/>
            <a:ext cx="3465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5"/>
              </a:rPr>
              <a:t>https://edsoo.ru/mr-geografiya/2/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357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EAD985-B3A7-16AF-B20E-BBBBDC80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02E915-6996-D2D8-FC84-4086396524A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" y="120898"/>
            <a:ext cx="414425" cy="7078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61ABF8-E210-5ACA-CA69-6B387FFF5F87}"/>
              </a:ext>
            </a:extLst>
          </p:cNvPr>
          <p:cNvSpPr txBox="1"/>
          <p:nvPr/>
        </p:nvSpPr>
        <p:spPr>
          <a:xfrm>
            <a:off x="522898" y="-33923"/>
            <a:ext cx="8475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 помощь учителю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7E456F-8517-3FC6-2245-DEDC39A3591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3FCC70-17B2-A89C-2D84-BEADDE49EB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02" t="23057" r="44405" b="29532"/>
          <a:stretch>
            <a:fillRect/>
          </a:stretch>
        </p:blipFill>
        <p:spPr>
          <a:xfrm>
            <a:off x="233197" y="3429000"/>
            <a:ext cx="5826901" cy="33373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65A5BA-ADE1-5E26-A368-7A00EC5F9D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04" t="22826" r="43691" b="28031"/>
          <a:stretch>
            <a:fillRect/>
          </a:stretch>
        </p:blipFill>
        <p:spPr>
          <a:xfrm>
            <a:off x="6096000" y="60469"/>
            <a:ext cx="6023430" cy="33685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1FC2422-BA0F-FB39-635D-46EA752EDF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666" t="22826" r="43929" b="28031"/>
          <a:stretch>
            <a:fillRect/>
          </a:stretch>
        </p:blipFill>
        <p:spPr>
          <a:xfrm>
            <a:off x="6060098" y="3429000"/>
            <a:ext cx="6023429" cy="340084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F139E1-4FE8-08D8-4DAD-ECF9E342BD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570" t="12066" r="21915" b="17868"/>
          <a:stretch>
            <a:fillRect/>
          </a:stretch>
        </p:blipFill>
        <p:spPr>
          <a:xfrm>
            <a:off x="530063" y="540152"/>
            <a:ext cx="5097805" cy="2888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6053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80525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165" y="67454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063598-A7EF-652F-1556-8C0B57333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5291850" cy="35290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1466E5-58D2-C366-079E-E7B773573F6E}"/>
              </a:ext>
            </a:extLst>
          </p:cNvPr>
          <p:cNvSpPr txBox="1"/>
          <p:nvPr/>
        </p:nvSpPr>
        <p:spPr>
          <a:xfrm>
            <a:off x="1" y="3579934"/>
            <a:ext cx="5291850" cy="3170099"/>
          </a:xfrm>
          <a:prstGeom prst="rect">
            <a:avLst/>
          </a:prstGeom>
          <a:noFill/>
          <a:ln>
            <a:solidFill>
              <a:srgbClr val="005AA3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Людмила Травина, секретарь комиссии РГО по географическому и экологическому образованию: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«Сегодня перед нами стоит особая задача -  через географию сформировать у школьников целостную картину мира и прочную основу гражданственной идентичности. Именно поэтому основой новой линейки учебников становится географический культурный код гражданина РФ».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B3FFF2-0C9A-4313-3479-357292BA5FDB}"/>
              </a:ext>
            </a:extLst>
          </p:cNvPr>
          <p:cNvSpPr txBox="1"/>
          <p:nvPr/>
        </p:nvSpPr>
        <p:spPr>
          <a:xfrm>
            <a:off x="5404511" y="27387"/>
            <a:ext cx="65673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 основе новой линии учебников: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усиление межпредметных связей;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внедрение современных технологий (цифровые карты, ГИС, спутниковые снимки, ИИ);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воспитание у школьников глубокого и осознанного патриотизма.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33C415-F354-4198-BCEA-A3C1AACAF15A}"/>
              </a:ext>
            </a:extLst>
          </p:cNvPr>
          <p:cNvSpPr txBox="1"/>
          <p:nvPr/>
        </p:nvSpPr>
        <p:spPr>
          <a:xfrm>
            <a:off x="5404512" y="4995707"/>
            <a:ext cx="6652751" cy="175432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Доктор географических наук В.П.Дронов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: «Современное образование должно строиться на триаде: знаниево-деятельностный компонент, ценностно-мотивационная составляющая и четко планируемые результаты, при этом особое внимание следует уделять мотивации учащихся, которую на практике часто недооценивают».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91C45E-2F34-0F0B-C281-663162A13AC8}"/>
              </a:ext>
            </a:extLst>
          </p:cNvPr>
          <p:cNvSpPr txBox="1"/>
          <p:nvPr/>
        </p:nvSpPr>
        <p:spPr>
          <a:xfrm>
            <a:off x="5404511" y="1740958"/>
            <a:ext cx="6652751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Президент РАУГ А.А. Лобжанидзе: «Для кого создается новый учебник— для ученика, учителя или родителя?»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C51D91-04F2-904F-CFB2-B0E17A279213}"/>
              </a:ext>
            </a:extLst>
          </p:cNvPr>
          <p:cNvSpPr txBox="1"/>
          <p:nvPr/>
        </p:nvSpPr>
        <p:spPr>
          <a:xfrm>
            <a:off x="5341893" y="2568113"/>
            <a:ext cx="6715369" cy="2308324"/>
          </a:xfrm>
          <a:prstGeom prst="rect">
            <a:avLst/>
          </a:prstGeom>
          <a:noFill/>
          <a:ln>
            <a:solidFill>
              <a:srgbClr val="005AA3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«Новый учебник нужен прежде всего ученику, но при этом он должен стать важнейшим инструментом для всего образовательного процесса. Это пространство диалога между автором, учителем и ребенком. Учебник должен быть научным, но при этом доступным, педагогически адаптированным, учитывать разные способы восприятия информации и не просто давать факты, а побуждать школьников мыслить, задавать вопросы и самостоятельно открывать для себя мир»</a:t>
            </a: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E3C24-83D5-5B41-B8B7-9419CAA19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61B2C5-1739-8579-1E68-D6C11C3D571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31144"/>
            <a:ext cx="2410097" cy="645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4BD1A4-B949-F06B-C1FA-D6A73B4CB841}"/>
              </a:ext>
            </a:extLst>
          </p:cNvPr>
          <p:cNvSpPr txBox="1"/>
          <p:nvPr/>
        </p:nvSpPr>
        <p:spPr>
          <a:xfrm>
            <a:off x="7833815" y="2664726"/>
            <a:ext cx="4162567" cy="3416320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Сергей Шойгу, президент РГО: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«Новый единый учебник географии для 5-11 классов должен отвечать самым высоким требованиям и стать «произведением образовательного искусства».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397167-E132-AC0A-4657-2760972A4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089" t="3559" r="12574" b="9234"/>
          <a:stretch>
            <a:fillRect/>
          </a:stretch>
        </p:blipFill>
        <p:spPr>
          <a:xfrm>
            <a:off x="203376" y="243301"/>
            <a:ext cx="7441184" cy="484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DD4169-9EFA-B0C2-DA85-CE0DD40465A3}"/>
              </a:ext>
            </a:extLst>
          </p:cNvPr>
          <p:cNvSpPr txBox="1"/>
          <p:nvPr/>
        </p:nvSpPr>
        <p:spPr>
          <a:xfrm>
            <a:off x="7833815" y="1074248"/>
            <a:ext cx="4162567" cy="138499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«Границы России не заканчиваются нигде»</a:t>
            </a:r>
          </a:p>
          <a:p>
            <a:pPr algn="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В.В. Путин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6EBD24-C419-3424-4A99-3F3FD7294C2A}"/>
              </a:ext>
            </a:extLst>
          </p:cNvPr>
          <p:cNvSpPr txBox="1"/>
          <p:nvPr/>
        </p:nvSpPr>
        <p:spPr>
          <a:xfrm>
            <a:off x="203376" y="5302493"/>
            <a:ext cx="744118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Новая линейка учебников — это не просто очередной этап обновления учебно-методической базы, а ответ на государственный запрос, определяющий вектор развития географического образования на годы вперед.</a:t>
            </a:r>
          </a:p>
        </p:txBody>
      </p:sp>
    </p:spTree>
    <p:extLst>
      <p:ext uri="{BB962C8B-B14F-4D97-AF65-F5344CB8AC3E}">
        <p14:creationId xmlns:p14="http://schemas.microsoft.com/office/powerpoint/2010/main" val="3315924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E38935-1BBE-1500-EE6B-D508FAE30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BAD33C-1CE0-71B4-8435-545980F1C7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751" y="462577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0C1BFB-9EEB-DE4B-F339-F137F36B8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8283" t="23071" r="22231" b="29941"/>
          <a:stretch>
            <a:fillRect/>
          </a:stretch>
        </p:blipFill>
        <p:spPr>
          <a:xfrm>
            <a:off x="0" y="1506801"/>
            <a:ext cx="6127181" cy="4099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31AB3F-B5FD-BF56-563F-5383DE4A8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8508" t="22673" r="21642" b="28945"/>
          <a:stretch>
            <a:fillRect/>
          </a:stretch>
        </p:blipFill>
        <p:spPr>
          <a:xfrm>
            <a:off x="6127181" y="1506801"/>
            <a:ext cx="5918296" cy="409933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9F9228-FE45-1C72-BC5C-E825950C5A52}"/>
              </a:ext>
            </a:extLst>
          </p:cNvPr>
          <p:cNvSpPr txBox="1"/>
          <p:nvPr/>
        </p:nvSpPr>
        <p:spPr>
          <a:xfrm>
            <a:off x="427434" y="123762"/>
            <a:ext cx="907576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вектор развития географического образования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0BC3B5-5719-35E4-5E95-FB70F116EF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0" y="291257"/>
            <a:ext cx="414564" cy="96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19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903484-5D67-965D-245C-D1981CC52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D628F1-B1FB-0197-5E1B-6DE3F238B23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92" y="71777"/>
            <a:ext cx="414425" cy="6599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2E0E44-99B1-FF20-B86B-64A10BD90B90}"/>
              </a:ext>
            </a:extLst>
          </p:cNvPr>
          <p:cNvSpPr txBox="1"/>
          <p:nvPr/>
        </p:nvSpPr>
        <p:spPr>
          <a:xfrm>
            <a:off x="635817" y="-47952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 помощь учителю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70C72-09AB-1D71-ED16-38F6A7DC0BC5}"/>
              </a:ext>
            </a:extLst>
          </p:cNvPr>
          <p:cNvSpPr txBox="1"/>
          <p:nvPr/>
        </p:nvSpPr>
        <p:spPr>
          <a:xfrm>
            <a:off x="1060313" y="180525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1B4393-FFDA-45F8-85D4-C4340F9F230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1330D0-74ED-556B-F09B-72E3B9F9CB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144" t="38259" r="39523" b="25914"/>
          <a:stretch>
            <a:fillRect/>
          </a:stretch>
        </p:blipFill>
        <p:spPr>
          <a:xfrm>
            <a:off x="475816" y="626744"/>
            <a:ext cx="5500914" cy="3049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D73B15-8FA3-62A3-5D64-D628B018E0BA}"/>
              </a:ext>
            </a:extLst>
          </p:cNvPr>
          <p:cNvSpPr txBox="1"/>
          <p:nvPr/>
        </p:nvSpPr>
        <p:spPr>
          <a:xfrm>
            <a:off x="2449631" y="3242968"/>
            <a:ext cx="277585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hlinkClick r:id="rId7"/>
              </a:rPr>
              <a:t>https://school-atlas.ru/</a:t>
            </a:r>
            <a:r>
              <a:rPr lang="ru-RU" b="1" dirty="0"/>
              <a:t>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09DFC3D-401C-98B3-A696-1BB0167F7F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755" t="13225" r="16793" b="7313"/>
          <a:stretch>
            <a:fillRect/>
          </a:stretch>
        </p:blipFill>
        <p:spPr>
          <a:xfrm>
            <a:off x="6352162" y="58029"/>
            <a:ext cx="5831350" cy="392050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0591B0C-CB9C-5281-B8FD-A98B880192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4048" t="13225" r="5833" b="4860"/>
          <a:stretch>
            <a:fillRect/>
          </a:stretch>
        </p:blipFill>
        <p:spPr>
          <a:xfrm>
            <a:off x="475817" y="3748275"/>
            <a:ext cx="5500913" cy="31621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8A0D118-A21F-7EF9-8B5B-D41BAB501B5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809" t="18592" r="14762" b="23585"/>
          <a:stretch>
            <a:fillRect/>
          </a:stretch>
        </p:blipFill>
        <p:spPr>
          <a:xfrm>
            <a:off x="6352163" y="4068551"/>
            <a:ext cx="5831350" cy="277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56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93427E-3D95-9A5C-92F3-8B6D247B2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1ECF65-2425-3D28-6376-F2CBE59CF2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C2B77D-F32E-6A08-A12D-4B2DF13622D7}"/>
              </a:ext>
            </a:extLst>
          </p:cNvPr>
          <p:cNvSpPr txBox="1"/>
          <p:nvPr/>
        </p:nvSpPr>
        <p:spPr>
          <a:xfrm>
            <a:off x="1060314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B0716-A592-3FEC-DFD6-D5D681931C06}"/>
              </a:ext>
            </a:extLst>
          </p:cNvPr>
          <p:cNvSpPr txBox="1"/>
          <p:nvPr/>
        </p:nvSpPr>
        <p:spPr>
          <a:xfrm>
            <a:off x="1060313" y="180525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AC9A9B-E9DD-B2A6-DBD3-B1FC0B378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8270C8-F792-5E3B-8A8B-A0C00454AB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380419"/>
            <a:ext cx="6151397" cy="34775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CF8C00-A2E6-8BB0-7DF6-F9999EAF21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" y="-9029"/>
            <a:ext cx="6146341" cy="34994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08B2F0D-8969-C3B8-EB31-85E16A38F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4415" y="-15652"/>
            <a:ext cx="6132530" cy="35060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E96FF53-AA2C-DFD9-DB0E-FE2F4A3889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88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DB1C16-289C-F40B-29E1-443488447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DAE9AA-9CBE-A017-E979-C4B6EEBF9D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83" y="15166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2CA79A-5684-33E8-269C-B8B91AB705B0}"/>
              </a:ext>
            </a:extLst>
          </p:cNvPr>
          <p:cNvSpPr txBox="1"/>
          <p:nvPr/>
        </p:nvSpPr>
        <p:spPr>
          <a:xfrm>
            <a:off x="1060313" y="36046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Не за партой: …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33C117-EBAA-F41B-07F8-EC6FCEB411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6" y="107868"/>
            <a:ext cx="2410097" cy="6458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075A4E-A834-3D65-5BDC-FE346C13E56A}"/>
              </a:ext>
            </a:extLst>
          </p:cNvPr>
          <p:cNvSpPr txBox="1"/>
          <p:nvPr/>
        </p:nvSpPr>
        <p:spPr>
          <a:xfrm>
            <a:off x="150125" y="705001"/>
            <a:ext cx="11900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accent5">
                    <a:lumMod val="50000"/>
                  </a:schemeClr>
                </a:solidFill>
              </a:rPr>
              <a:t>«Географию можно выучить по карте, но понять – только пройдя ее по земле»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285636-C3BE-6910-F1AF-B80260526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816"/>
          <a:stretch>
            <a:fillRect/>
          </a:stretch>
        </p:blipFill>
        <p:spPr>
          <a:xfrm>
            <a:off x="87152" y="1197212"/>
            <a:ext cx="3712191" cy="26591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1588AE-44F1-179C-CC2E-74B4D06F9D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1782" y="1197212"/>
            <a:ext cx="3991617" cy="2661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AFFF30D-E012-1690-B717-74A4737CE91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95"/>
          <a:stretch>
            <a:fillRect/>
          </a:stretch>
        </p:blipFill>
        <p:spPr>
          <a:xfrm>
            <a:off x="1" y="3953081"/>
            <a:ext cx="3991618" cy="26610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AD77F6F-C278-6F44-D112-889CD4E9EA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1619" y="3953082"/>
            <a:ext cx="3818531" cy="266084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0351E53-FAA4-F772-FAD3-F0FBEE6993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5838" y="1197212"/>
            <a:ext cx="4012696" cy="26591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600C8D8-2E36-689A-7017-315E8FAC3A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10150" y="3952852"/>
            <a:ext cx="4381849" cy="266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07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A11AA4-1D67-DD2A-9D7C-A6E629213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40AFF-4BB8-D24B-0FE4-05871B9527A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83" y="15166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4ACBA9-8E34-4546-4F4B-9A36E814BFF3}"/>
              </a:ext>
            </a:extLst>
          </p:cNvPr>
          <p:cNvSpPr txBox="1"/>
          <p:nvPr/>
        </p:nvSpPr>
        <p:spPr>
          <a:xfrm>
            <a:off x="1060313" y="36046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Не за партой: …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BB3DDA-1EBD-896F-8208-E28D44C1E95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56" y="107868"/>
            <a:ext cx="2410097" cy="6458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F87210-15B8-EA6F-7B5A-789BAF745C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096" y="753678"/>
            <a:ext cx="5238750" cy="28477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139D59-3EEA-B62F-2723-9816D8A73A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019" y="753678"/>
            <a:ext cx="5238750" cy="2857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6C3F2A-6BB4-73E2-0A11-889DDFF172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7234" y="3773388"/>
            <a:ext cx="4187065" cy="28575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ADF2CB4-409A-3528-7945-F856F43FB5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3773389"/>
            <a:ext cx="4007235" cy="28575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599D86-1D83-6576-2779-E7027A63F0A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6552"/>
          <a:stretch>
            <a:fillRect/>
          </a:stretch>
        </p:blipFill>
        <p:spPr>
          <a:xfrm>
            <a:off x="8120544" y="3773388"/>
            <a:ext cx="4071456" cy="284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2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B12AE7-48F0-DAE1-78AD-119F07BFD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BC9AAA-00EB-154E-FC37-044BB96EAD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104" y="177380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D8A211-2C3E-8518-FA4C-A2882D3FD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2638" y="928088"/>
            <a:ext cx="10226723" cy="5752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4936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567CF5-1B76-52BF-5397-1F002366E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8E3781-2D0F-52F6-738E-6566A7CDD1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52" y="22834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42682E-0772-C6DA-F8BC-AD013E5C87F6}"/>
              </a:ext>
            </a:extLst>
          </p:cNvPr>
          <p:cNvSpPr txBox="1"/>
          <p:nvPr/>
        </p:nvSpPr>
        <p:spPr>
          <a:xfrm>
            <a:off x="1239858" y="-13375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План мероприятий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5E78C20-2364-F42B-3980-7D7B457EFF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469513"/>
              </p:ext>
            </p:extLst>
          </p:nvPr>
        </p:nvGraphicFramePr>
        <p:xfrm>
          <a:off x="232012" y="1151676"/>
          <a:ext cx="11707220" cy="5526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805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2926805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  <a:gridCol w="2926805">
                  <a:extLst>
                    <a:ext uri="{9D8B030D-6E8A-4147-A177-3AD203B41FA5}">
                      <a16:colId xmlns:a16="http://schemas.microsoft.com/office/drawing/2014/main" val="2600715744"/>
                    </a:ext>
                  </a:extLst>
                </a:gridCol>
                <a:gridCol w="2926805">
                  <a:extLst>
                    <a:ext uri="{9D8B030D-6E8A-4147-A177-3AD203B41FA5}">
                      <a16:colId xmlns:a16="http://schemas.microsoft.com/office/drawing/2014/main" val="1514227754"/>
                    </a:ext>
                  </a:extLst>
                </a:gridCol>
              </a:tblGrid>
              <a:tr h="56865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Gerbera Black" panose="02000A00000000000000" pitchFamily="50" charset="-52"/>
                        </a:rPr>
                        <a:t>СЕНТЯБРЬ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Gerbera Black" panose="02000A00000000000000" pitchFamily="50" charset="-52"/>
                        </a:rPr>
                        <a:t>ОКТЯБРЬ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Gerbera Black" panose="02000A00000000000000" pitchFamily="50" charset="-52"/>
                        </a:rPr>
                        <a:t>НОЯБРЬ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Gerbera Black" panose="02000A00000000000000" pitchFamily="50" charset="-52"/>
                        </a:rPr>
                        <a:t>ДЕКАБРЬ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860423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Полевой практикум по Наукам о Земле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ГГФ ТГУ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Командная игра «Геофотокросс» для обучающихся 7-10 классов</a:t>
                      </a:r>
                    </a:p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МАОУ СОШ № 37 г. Томска </a:t>
                      </a:r>
                      <a:endParaRPr lang="ru-RU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«Географический диктант 2026»</a:t>
                      </a:r>
                    </a:p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30.11.2026</a:t>
                      </a:r>
                      <a:endParaRPr lang="ru-RU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Метапредметная игра "Земля-наш общий дом" для обучающихся 5-6-х </a:t>
                      </a:r>
                      <a:r>
                        <a:rPr kumimoji="0" lang="ru-RU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кл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МАОУ СОШ № 32 г. Томска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1456100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Квест-игра «Вокруг света за 60 минут: географические приключения» для обучающихся 6-х классов</a:t>
                      </a:r>
                    </a:p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МАОУ СОШ № 47 г. Томска</a:t>
                      </a:r>
                      <a:endParaRPr lang="ru-RU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КПК Современные подходы к преподаванию географии в общем и среднем профессиональном образовании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16.11 – 20.11. ТОИПКРО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860423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Семинар «Итоги ОГЭ и ЕГЭ по географии: что показывают результаты»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 </a:t>
                      </a:r>
                      <a:r>
                        <a:rPr lang="ru-RU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ТОИПКРО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  <a:tr h="568651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944669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45E511-C900-13C4-1A20-9151070515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135" y="22834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08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172" y="4484738"/>
            <a:ext cx="6557964" cy="77152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y</a:t>
            </a:r>
            <a:r>
              <a:rPr lang="ru-RU" sz="36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Негодина Инна Сергеевна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16" y="5190971"/>
            <a:ext cx="7214006" cy="12359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географии                                                                            МАОУ «Зональненская СОШ» Томского района,                                                                                               председатель Ассоциации учителей географии                    Томской области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1084603"/>
            <a:ext cx="4492131" cy="4492131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8706D8-1D96-11E9-623B-4A4AA705E03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343" t="12512" b="14375"/>
          <a:stretch>
            <a:fillRect/>
          </a:stretch>
        </p:blipFill>
        <p:spPr>
          <a:xfrm>
            <a:off x="6887591" y="814388"/>
            <a:ext cx="4093654" cy="5121668"/>
          </a:xfrm>
          <a:prstGeom prst="flowChartConnector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354" y="0"/>
            <a:ext cx="6274128" cy="627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C6DE92-161C-7060-5935-9DC4B807A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6741994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A25D92-A62D-1132-0062-5A2603E6037F}"/>
              </a:ext>
            </a:extLst>
          </p:cNvPr>
          <p:cNvSpPr txBox="1"/>
          <p:nvPr/>
        </p:nvSpPr>
        <p:spPr>
          <a:xfrm>
            <a:off x="6878472" y="1537733"/>
            <a:ext cx="513155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Гендиректор НЦ «Россия» Наталья 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</a:rPr>
              <a:t>Виртуозова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«Вы преподаете особенный, удивительный и романтичный предмет. Он заставляет думать широко, безгранично, а значит, мечтать»</a:t>
            </a:r>
          </a:p>
          <a:p>
            <a:pPr algn="just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Замминистра науки и высшего образования РФ Ольга Петрова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: «Я хочу поблагодарить учителей. Мне кажется, именно учителя географии первоначально вызывают интерес у школьников и потом они выбирают эту сферу, как сферу профессиональной деятельности».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669" y="226112"/>
            <a:ext cx="2410097" cy="6458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34B2A6-166E-E55B-F062-F3EF5299B6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138"/>
          <a:stretch>
            <a:fillRect/>
          </a:stretch>
        </p:blipFill>
        <p:spPr>
          <a:xfrm>
            <a:off x="17645" y="42797"/>
            <a:ext cx="6451393" cy="36940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894BFCF-A6F1-6D22-A042-6106FC842C86}"/>
              </a:ext>
            </a:extLst>
          </p:cNvPr>
          <p:cNvSpPr txBox="1"/>
          <p:nvPr/>
        </p:nvSpPr>
        <p:spPr>
          <a:xfrm>
            <a:off x="6755642" y="903999"/>
            <a:ext cx="5120672" cy="280076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Министр просвещения РФ Сергей Кравцов: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«Зачастую географии не уделялось должное внимание, но Форум учителей географии и студентов профильных вузов в центре Москвы, национальном центре «Россия» — шаг в этом направлении: повышение статуса предмета географии»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27DAC2-3679-1833-153F-E557E32CD17A}"/>
              </a:ext>
            </a:extLst>
          </p:cNvPr>
          <p:cNvSpPr txBox="1"/>
          <p:nvPr/>
        </p:nvSpPr>
        <p:spPr>
          <a:xfrm>
            <a:off x="245659" y="4012365"/>
            <a:ext cx="11723427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Образовательные тренды: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повышение качества географического образования;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модернизация содержания предмета;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создание нового учебника географии;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повышение престижа профессии педагога;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воспитание патриотизма через экспедиционную и просветительскую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7EA48B-F5EB-42CF-F494-BD3F33869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8550BF-3F51-F2AB-5735-1DAB7022C5E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35" y="68206"/>
            <a:ext cx="414425" cy="1323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B934D5-2FA0-53A9-CF75-087948311BBD}"/>
              </a:ext>
            </a:extLst>
          </p:cNvPr>
          <p:cNvSpPr txBox="1"/>
          <p:nvPr/>
        </p:nvSpPr>
        <p:spPr>
          <a:xfrm>
            <a:off x="719560" y="51659"/>
            <a:ext cx="88611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повышение престижа профессии учителя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836D3F-96EE-4CDB-F881-038D78A4E7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591" y="371063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2AD4A9-94AC-7917-73C6-1A7A0806C3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783" t="1369" r="30597" b="1469"/>
          <a:stretch>
            <a:fillRect/>
          </a:stretch>
        </p:blipFill>
        <p:spPr>
          <a:xfrm>
            <a:off x="7506832" y="1197017"/>
            <a:ext cx="3965608" cy="55057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ADED34-40F0-A12C-881E-0555ED541105}"/>
              </a:ext>
            </a:extLst>
          </p:cNvPr>
          <p:cNvSpPr txBox="1"/>
          <p:nvPr/>
        </p:nvSpPr>
        <p:spPr>
          <a:xfrm>
            <a:off x="363857" y="1800182"/>
            <a:ext cx="68255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Указ Президента Российской Федерации от 20 июля 2026 г. № 498 «О дополнительных мерах поддержки учителей»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9F5E670-F987-66E7-FC80-EC25829EBF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3099" y="3409048"/>
            <a:ext cx="5544157" cy="3118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1774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5" y="26063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68400" y="0"/>
            <a:ext cx="8588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Качество обучения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520693"/>
              </p:ext>
            </p:extLst>
          </p:nvPr>
        </p:nvGraphicFramePr>
        <p:xfrm>
          <a:off x="204716" y="923330"/>
          <a:ext cx="11726192" cy="6039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1548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2931548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  <a:gridCol w="2931548">
                  <a:extLst>
                    <a:ext uri="{9D8B030D-6E8A-4147-A177-3AD203B41FA5}">
                      <a16:colId xmlns:a16="http://schemas.microsoft.com/office/drawing/2014/main" val="2600715744"/>
                    </a:ext>
                  </a:extLst>
                </a:gridCol>
                <a:gridCol w="2931548">
                  <a:extLst>
                    <a:ext uri="{9D8B030D-6E8A-4147-A177-3AD203B41FA5}">
                      <a16:colId xmlns:a16="http://schemas.microsoft.com/office/drawing/2014/main" val="1514227754"/>
                    </a:ext>
                  </a:extLst>
                </a:gridCol>
              </a:tblGrid>
              <a:tr h="11517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latin typeface="Gerbera Black" panose="02000A00000000000000" pitchFamily="50" charset="-52"/>
                        </a:rPr>
                        <a:t>ОГЭ 2026 в 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latin typeface="Gerbera Black" panose="02000A00000000000000" pitchFamily="50" charset="-52"/>
                        </a:rPr>
                        <a:t>ОГЭ 2025 в 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Gerbera Black" panose="02000A00000000000000" pitchFamily="50" charset="-52"/>
                        </a:rPr>
                        <a:t>ЕГЭ 2026 в 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latin typeface="Gerbera Black" panose="02000A00000000000000" pitchFamily="50" charset="-52"/>
                        </a:rPr>
                        <a:t>ЕГЭ 2025 в ТО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1151722"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Сдавало 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4933 чел</a:t>
                      </a:r>
                      <a:endParaRPr lang="ru-RU" sz="2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4631 чел</a:t>
                      </a:r>
                      <a:endParaRPr lang="ru-RU" sz="2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Сдавало 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306 чел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Сдавало 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199 чел</a:t>
                      </a:r>
                      <a:endParaRPr lang="ru-RU" sz="2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1151722"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Сдали на «2»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569 чел (11, 53%)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Сдали на «2»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539 чел (11, 68%)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Получили 100 баллов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Получили 100 баллов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1151722"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Сдали на «5»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1078 чел (21, 85%)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Сдали на «5»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741 чел (16,06%)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Средний балл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54, 48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Средний балл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56, 42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  <a:tr h="1151722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Качество – </a:t>
                      </a:r>
                      <a:r>
                        <a:rPr lang="ru-RU" sz="2200" b="1" dirty="0">
                          <a:solidFill>
                            <a:srgbClr val="F54A02"/>
                          </a:solidFill>
                          <a:latin typeface="Gerbera Light" panose="02000300000000000000" pitchFamily="50" charset="-52"/>
                        </a:rPr>
                        <a:t>60, 91%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Средний балл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rbera Light" panose="02000300000000000000" pitchFamily="50" charset="-52"/>
                        </a:rPr>
                        <a:t>3,7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Качество – </a:t>
                      </a:r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54A02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54, 67%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Средний балл</a:t>
                      </a:r>
                    </a:p>
                    <a:p>
                      <a:pPr algn="ctr"/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3,59</a:t>
                      </a:r>
                      <a:endParaRPr lang="ru-RU" sz="2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Ниже минимального балла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54A02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чел (%)</a:t>
                      </a:r>
                    </a:p>
                    <a:p>
                      <a:pPr algn="ctr"/>
                      <a:endParaRPr lang="ru-RU" sz="2800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Gerbera Light" panose="02000300000000000000" pitchFamily="50" charset="-52"/>
                        </a:rPr>
                        <a:t>Ниже минимального балла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F54A02"/>
                          </a:solidFill>
                          <a:latin typeface="Gerbera Light" panose="02000300000000000000" pitchFamily="50" charset="-52"/>
                        </a:rPr>
                        <a:t>9 чел (4, 52%)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944669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808" y="176058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5AED1B-7F2A-9B88-3893-FF2361FB4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669C0-0771-E916-D2A1-0D7F88AA101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5" y="133998"/>
            <a:ext cx="414425" cy="6458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455A43-5005-7BC6-4A49-64ADB4F771C0}"/>
              </a:ext>
            </a:extLst>
          </p:cNvPr>
          <p:cNvSpPr txBox="1"/>
          <p:nvPr/>
        </p:nvSpPr>
        <p:spPr>
          <a:xfrm>
            <a:off x="1168400" y="-68473"/>
            <a:ext cx="8588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В чем трудность?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8C6E38-0063-535A-D94D-E276AAB3F2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808" y="176058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875650-7FCA-BE70-203D-90AFB7625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308" y="923330"/>
            <a:ext cx="5363036" cy="5800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740DD16-185D-BF1D-CF77-AC7F2AC71F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43200" y="1530186"/>
            <a:ext cx="5577480" cy="463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817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CF6D6-0CFF-0F3E-4A77-6C1E8F2B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96BAB1-5781-3CB0-AFB2-891D10C2FE8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8" y="73900"/>
            <a:ext cx="414425" cy="599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9AA439-108B-514F-1197-E93A1F4A26A7}"/>
              </a:ext>
            </a:extLst>
          </p:cNvPr>
          <p:cNvSpPr txBox="1"/>
          <p:nvPr/>
        </p:nvSpPr>
        <p:spPr>
          <a:xfrm>
            <a:off x="924358" y="-64143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 помощь учителю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E6B1DE-1092-77FA-77DE-FB41E6EF08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569" y="143768"/>
            <a:ext cx="2410097" cy="6458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DBADF1-A2C2-6D4A-D022-708707515183}"/>
              </a:ext>
            </a:extLst>
          </p:cNvPr>
          <p:cNvSpPr txBox="1"/>
          <p:nvPr/>
        </p:nvSpPr>
        <p:spPr>
          <a:xfrm>
            <a:off x="6096000" y="197306"/>
            <a:ext cx="1907274" cy="369332"/>
          </a:xfrm>
          <a:prstGeom prst="rect">
            <a:avLst/>
          </a:prstGeom>
          <a:noFill/>
          <a:ln>
            <a:solidFill>
              <a:srgbClr val="005AA3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hlinkClick r:id="rId5"/>
              </a:rPr>
              <a:t>https://edsoo.ru/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D3FB18-1B9B-DB23-C63B-D96C201DB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290" t="11494" r="18396" b="7301"/>
          <a:stretch>
            <a:fillRect/>
          </a:stretch>
        </p:blipFill>
        <p:spPr>
          <a:xfrm>
            <a:off x="0" y="829496"/>
            <a:ext cx="6335112" cy="59865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513B27-1E2E-BD4E-38E2-2F98B65ABB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246" t="12916" r="17724" b="42883"/>
          <a:stretch>
            <a:fillRect/>
          </a:stretch>
        </p:blipFill>
        <p:spPr>
          <a:xfrm>
            <a:off x="6297328" y="1201003"/>
            <a:ext cx="5894672" cy="29877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7F0E4B-B15D-8EC4-0C5F-1A99CCE81D0D}"/>
              </a:ext>
            </a:extLst>
          </p:cNvPr>
          <p:cNvSpPr txBox="1"/>
          <p:nvPr/>
        </p:nvSpPr>
        <p:spPr>
          <a:xfrm>
            <a:off x="6335112" y="4072215"/>
            <a:ext cx="5736055" cy="224676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В подготовке к урокам: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hlinkClick r:id="rId10"/>
              </a:rPr>
              <a:t>https://rgo.ru/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hlinkClick r:id="rId11"/>
              </a:rPr>
              <a:t>https://содержаниеобразования.рф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ЕДСОО: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hlinkClick r:id="rId5"/>
              </a:rPr>
              <a:t>https://edsoo.ru/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МАКС: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hlinkClick r:id="rId12"/>
              </a:rPr>
              <a:t>https://max.ru/instrao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Официальный чат-бот горячей линии ЕДСО: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hlinkClick r:id="rId13"/>
              </a:rPr>
              <a:t>https://web.max.ru/208467213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797183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490AF6-A1CB-8352-7B8D-DD42347A7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7D186F-ABAD-E972-E05B-3798DCF5CC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3" y="143768"/>
            <a:ext cx="414425" cy="599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946B3B-27C5-48F3-E133-710310CC3F29}"/>
              </a:ext>
            </a:extLst>
          </p:cNvPr>
          <p:cNvSpPr txBox="1"/>
          <p:nvPr/>
        </p:nvSpPr>
        <p:spPr>
          <a:xfrm>
            <a:off x="625859" y="-32767"/>
            <a:ext cx="8826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Преподавание географии в 2026  2027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F60335A-939E-06CA-2135-A1B36B0A13CB}"/>
              </a:ext>
            </a:extLst>
          </p:cNvPr>
          <p:cNvCxnSpPr>
            <a:cxnSpLocks/>
          </p:cNvCxnSpPr>
          <p:nvPr/>
        </p:nvCxnSpPr>
        <p:spPr>
          <a:xfrm flipH="1">
            <a:off x="8065827" y="143768"/>
            <a:ext cx="192179" cy="4697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5043FD-F0CA-9DD2-E89B-8A04AD1CA5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5270" r="18585" b="11495"/>
          <a:stretch>
            <a:fillRect/>
          </a:stretch>
        </p:blipFill>
        <p:spPr>
          <a:xfrm>
            <a:off x="3677889" y="599675"/>
            <a:ext cx="3140172" cy="3188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B998B5-A654-0670-7F63-E058F7D44A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6979" r="21125" b="16526"/>
          <a:stretch>
            <a:fillRect/>
          </a:stretch>
        </p:blipFill>
        <p:spPr>
          <a:xfrm>
            <a:off x="3677889" y="3788541"/>
            <a:ext cx="3140172" cy="305684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65137BF-CA33-5CB6-3DA7-95183705E2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6268" r="24464" b="16919"/>
          <a:stretch>
            <a:fillRect/>
          </a:stretch>
        </p:blipFill>
        <p:spPr>
          <a:xfrm>
            <a:off x="7167734" y="3700389"/>
            <a:ext cx="3140171" cy="315761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2AF83FF-E43F-2658-F4F2-2095F2006950}"/>
              </a:ext>
            </a:extLst>
          </p:cNvPr>
          <p:cNvSpPr txBox="1"/>
          <p:nvPr/>
        </p:nvSpPr>
        <p:spPr>
          <a:xfrm>
            <a:off x="1085032" y="1259895"/>
            <a:ext cx="1907274" cy="369332"/>
          </a:xfrm>
          <a:prstGeom prst="rect">
            <a:avLst/>
          </a:prstGeom>
          <a:noFill/>
          <a:ln>
            <a:solidFill>
              <a:srgbClr val="005AA3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hlinkClick r:id="rId10"/>
              </a:rPr>
              <a:t>https://edsoo.ru/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E352C3C-FECE-5F6C-8C21-89DDC9F5B9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7957" r="22036" b="12668"/>
          <a:stretch>
            <a:fillRect/>
          </a:stretch>
        </p:blipFill>
        <p:spPr>
          <a:xfrm>
            <a:off x="7167734" y="599675"/>
            <a:ext cx="3140172" cy="319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A04D50-B009-7140-CF4F-492E7D5B31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6342" r="18680" b="10518"/>
          <a:stretch>
            <a:fillRect/>
          </a:stretch>
        </p:blipFill>
        <p:spPr>
          <a:xfrm>
            <a:off x="201806" y="613564"/>
            <a:ext cx="3207224" cy="3279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C450C6F-4E81-58F7-8810-B9D0AE9AD0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7519" r="18952" b="11622"/>
          <a:stretch>
            <a:fillRect/>
          </a:stretch>
        </p:blipFill>
        <p:spPr>
          <a:xfrm>
            <a:off x="201807" y="3796650"/>
            <a:ext cx="3207223" cy="30613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45051B-89A4-BDEA-576D-466FB6F13572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569" y="143768"/>
            <a:ext cx="2410097" cy="64581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A00018F-09BA-A989-74DD-FA487DEFC717}"/>
              </a:ext>
            </a:extLst>
          </p:cNvPr>
          <p:cNvSpPr txBox="1"/>
          <p:nvPr/>
        </p:nvSpPr>
        <p:spPr>
          <a:xfrm>
            <a:off x="1293394" y="1083360"/>
            <a:ext cx="1907274" cy="369332"/>
          </a:xfrm>
          <a:prstGeom prst="rect">
            <a:avLst/>
          </a:prstGeom>
          <a:noFill/>
          <a:ln>
            <a:solidFill>
              <a:srgbClr val="005AA3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hlinkClick r:id="rId10"/>
              </a:rPr>
              <a:t>https://edsoo.ru/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5849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</TotalTime>
  <Words>900</Words>
  <Application>Microsoft Office PowerPoint</Application>
  <PresentationFormat>Широкоэкранный</PresentationFormat>
  <Paragraphs>114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TomskObl2104</vt:lpstr>
      <vt:lpstr>Gerbera Black</vt:lpstr>
      <vt:lpstr>Gerbera Light</vt:lpstr>
      <vt:lpstr>Gerbera</vt:lpstr>
      <vt:lpstr>Calibri</vt:lpstr>
      <vt:lpstr>Arial</vt:lpstr>
      <vt:lpstr>Calibri Light</vt:lpstr>
      <vt:lpstr>Тема Office</vt:lpstr>
      <vt:lpstr>Интеграция современных образовательных трендов в преподавание географии: направления работы на новый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yНегодина Инна Сергеевна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Учитель</cp:lastModifiedBy>
  <cp:revision>140</cp:revision>
  <dcterms:created xsi:type="dcterms:W3CDTF">2025-07-14T10:33:41Z</dcterms:created>
  <dcterms:modified xsi:type="dcterms:W3CDTF">2026-08-24T07:30:11Z</dcterms:modified>
</cp:coreProperties>
</file>