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2"/>
    <p:sldId id="279" r:id="rId3"/>
    <p:sldId id="290" r:id="rId4"/>
    <p:sldId id="317" r:id="rId5"/>
    <p:sldId id="291" r:id="rId6"/>
    <p:sldId id="318" r:id="rId7"/>
    <p:sldId id="319" r:id="rId8"/>
    <p:sldId id="323" r:id="rId9"/>
    <p:sldId id="292" r:id="rId10"/>
    <p:sldId id="321" r:id="rId11"/>
    <p:sldId id="322" r:id="rId12"/>
    <p:sldId id="324" r:id="rId13"/>
    <p:sldId id="325" r:id="rId14"/>
    <p:sldId id="326" r:id="rId15"/>
    <p:sldId id="327" r:id="rId16"/>
    <p:sldId id="328" r:id="rId17"/>
    <p:sldId id="329" r:id="rId18"/>
    <p:sldId id="330" r:id="rId19"/>
    <p:sldId id="331" r:id="rId20"/>
    <p:sldId id="332" r:id="rId21"/>
    <p:sldId id="335" r:id="rId22"/>
    <p:sldId id="333" r:id="rId23"/>
    <p:sldId id="334" r:id="rId24"/>
    <p:sldId id="336" r:id="rId25"/>
    <p:sldId id="260"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56" userDrawn="1">
          <p15:clr>
            <a:srgbClr val="A4A3A4"/>
          </p15:clr>
        </p15:guide>
        <p15:guide id="2" pos="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9FFFE"/>
    <a:srgbClr val="16625C"/>
    <a:srgbClr val="33CC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68" d="100"/>
          <a:sy n="68" d="100"/>
        </p:scale>
        <p:origin x="-576" y="-96"/>
      </p:cViewPr>
      <p:guideLst>
        <p:guide orient="horz" pos="2156"/>
        <p:guide pos="3824"/>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D652B2-8C6E-419B-8E93-813F678ADC08}" type="datetimeFigureOut">
              <a:rPr lang="ru-RU" smtClean="0"/>
              <a:pPr/>
              <a:t>30.01.2026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6DC3D-C717-495C-B489-C044A339A55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a:xfrm>
            <a:off x="838200" y="6356350"/>
            <a:ext cx="2743200" cy="365125"/>
          </a:xfrm>
          <a:prstGeom prst="rect">
            <a:avLst/>
          </a:prstGeom>
        </p:spPr>
        <p:txBody>
          <a:bodyPr/>
          <a:lstStyle/>
          <a:p>
            <a:fld id="{A148289B-0B8E-46BF-BF1C-4EF2FB73C3BE}" type="datetimeFigureOut">
              <a:rPr lang="ru-RU" smtClean="0"/>
              <a:pPr/>
              <a:t>30.01.2026</a:t>
            </a:fld>
            <a:endParaRPr lang="ru-RU"/>
          </a:p>
        </p:txBody>
      </p:sp>
      <p:sp>
        <p:nvSpPr>
          <p:cNvPr id="6" name="Нижний колонтитул 5"/>
          <p:cNvSpPr>
            <a:spLocks noGrp="1"/>
          </p:cNvSpPr>
          <p:nvPr>
            <p:ph type="ftr" sz="quarter" idx="11"/>
          </p:nvPr>
        </p:nvSpPr>
        <p:spPr>
          <a:xfrm>
            <a:off x="4038600" y="6356350"/>
            <a:ext cx="4114800" cy="365125"/>
          </a:xfrm>
          <a:prstGeom prst="rect">
            <a:avLst/>
          </a:prstGeom>
        </p:spPr>
        <p:txBody>
          <a:bodyPr/>
          <a:lstStyle/>
          <a:p>
            <a:endParaRPr lang="ru-RU"/>
          </a:p>
        </p:txBody>
      </p:sp>
      <p:sp>
        <p:nvSpPr>
          <p:cNvPr id="7" name="Номер слайда 6"/>
          <p:cNvSpPr>
            <a:spLocks noGrp="1"/>
          </p:cNvSpPr>
          <p:nvPr>
            <p:ph type="sldNum" sz="quarter" idx="12"/>
          </p:nvPr>
        </p:nvSpPr>
        <p:spPr>
          <a:xfrm>
            <a:off x="8610600" y="6356350"/>
            <a:ext cx="2743200" cy="365125"/>
          </a:xfrm>
          <a:prstGeom prst="rect">
            <a:avLst/>
          </a:prstGeom>
        </p:spPr>
        <p:txBody>
          <a:bodyPr/>
          <a:lstStyle/>
          <a:p>
            <a:fld id="{AE395280-2C92-4E95-95EE-BB8BC0E964E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RU" dirty="0"/>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_Заголовок раздел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RU" dirty="0"/>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148289B-0B8E-46BF-BF1C-4EF2FB73C3BE}" type="datetimeFigureOut">
              <a:rPr lang="ru-RU" smtClean="0"/>
              <a:pPr/>
              <a:t>30.01.2026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395280-2C92-4E95-95EE-BB8BC0E964E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a:off x="5005387" y="6177254"/>
            <a:ext cx="2076659" cy="400110"/>
          </a:xfrm>
          <a:prstGeom prst="rect">
            <a:avLst/>
          </a:prstGeom>
        </p:spPr>
        <p:txBody>
          <a:bodyPr wrap="none">
            <a:spAutoFit/>
          </a:bodyPr>
          <a:lstStyle/>
          <a:p>
            <a:r>
              <a:rPr lang="ru-RU" sz="2000" dirty="0" smtClean="0">
                <a:solidFill>
                  <a:srgbClr val="16625C"/>
                </a:solidFill>
                <a:latin typeface="Times New Roman" panose="02020603050405020304" pitchFamily="18" charset="0"/>
                <a:cs typeface="Times New Roman" panose="02020603050405020304" pitchFamily="18" charset="0"/>
              </a:rPr>
              <a:t>Январь</a:t>
            </a:r>
            <a:r>
              <a:rPr lang="ru-RU" sz="2000" b="0" i="0" u="none" strike="noStrike" dirty="0" smtClean="0">
                <a:solidFill>
                  <a:srgbClr val="16625C"/>
                </a:solidFill>
                <a:effectLst/>
                <a:latin typeface="Times New Roman" panose="02020603050405020304" pitchFamily="18" charset="0"/>
                <a:cs typeface="Times New Roman" panose="02020603050405020304" pitchFamily="18" charset="0"/>
              </a:rPr>
              <a:t> 2026 </a:t>
            </a:r>
            <a:r>
              <a:rPr lang="ru-RU" sz="2000" b="0" i="0" u="none" strike="noStrike" dirty="0">
                <a:solidFill>
                  <a:srgbClr val="16625C"/>
                </a:solidFill>
                <a:effectLst/>
                <a:latin typeface="Times New Roman" panose="02020603050405020304" pitchFamily="18" charset="0"/>
                <a:cs typeface="Times New Roman" panose="02020603050405020304" pitchFamily="18" charset="0"/>
              </a:rPr>
              <a:t>года</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204929" y="5244284"/>
            <a:ext cx="5290423" cy="830997"/>
          </a:xfrm>
          <a:prstGeom prst="rect">
            <a:avLst/>
          </a:prstGeom>
        </p:spPr>
        <p:txBody>
          <a:bodyPr wrap="none">
            <a:spAutoFit/>
          </a:bodyPr>
          <a:lstStyle/>
          <a:p>
            <a:r>
              <a:rPr lang="ru-RU" sz="2400" dirty="0" smtClean="0">
                <a:solidFill>
                  <a:srgbClr val="008080"/>
                </a:solidFill>
                <a:latin typeface="Times New Roman" pitchFamily="18" charset="0"/>
                <a:cs typeface="Times New Roman" pitchFamily="18" charset="0"/>
              </a:rPr>
              <a:t>Любушкина Наталья Николаевна,</a:t>
            </a:r>
          </a:p>
          <a:p>
            <a:r>
              <a:rPr lang="ru-RU" sz="2400" dirty="0" smtClean="0">
                <a:solidFill>
                  <a:srgbClr val="008080"/>
                </a:solidFill>
                <a:latin typeface="Times New Roman" pitchFamily="18" charset="0"/>
                <a:cs typeface="Times New Roman" pitchFamily="18" charset="0"/>
              </a:rPr>
              <a:t> учитель географии МАОУ СОШ № 40</a:t>
            </a:r>
            <a:endParaRPr lang="ru-RU" sz="2400" i="1" dirty="0">
              <a:latin typeface="+mj-lt"/>
              <a:cs typeface="Times New Roman" panose="02020603050405020304" pitchFamily="18" charset="0"/>
            </a:endParaRPr>
          </a:p>
        </p:txBody>
      </p:sp>
      <p:sp>
        <p:nvSpPr>
          <p:cNvPr id="8" name="Прямоугольник 7"/>
          <p:cNvSpPr/>
          <p:nvPr/>
        </p:nvSpPr>
        <p:spPr>
          <a:xfrm>
            <a:off x="724395" y="521014"/>
            <a:ext cx="10117776" cy="584775"/>
          </a:xfrm>
          <a:prstGeom prst="rect">
            <a:avLst/>
          </a:prstGeom>
        </p:spPr>
        <p:txBody>
          <a:bodyPr wrap="square">
            <a:spAutoFit/>
          </a:bodyPr>
          <a:lstStyle/>
          <a:p>
            <a:pPr algn="ctr"/>
            <a:r>
              <a:rPr lang="ru-RU" dirty="0">
                <a:solidFill>
                  <a:srgbClr val="16625C"/>
                </a:solidFill>
                <a:latin typeface="Century Gothic" panose="020B0502020202020204" pitchFamily="34" charset="0"/>
              </a:rPr>
              <a:t>ДЕПАРТАМЕНТ ОБРАЗОВАНИЯ АДМИНИСТРАЦИИ ГОРОДА ТОМСКА</a:t>
            </a:r>
          </a:p>
          <a:p>
            <a:pPr algn="ctr"/>
            <a:r>
              <a:rPr lang="ru-RU" sz="1400" dirty="0">
                <a:solidFill>
                  <a:srgbClr val="16625C"/>
                </a:solidFill>
                <a:latin typeface="Century Gothic" panose="020B0502020202020204" pitchFamily="34" charset="0"/>
              </a:rPr>
              <a:t>МУНИЦИПАЛЬНОЕ АВТОНОМНОЕ УЧРЕЖДЕНИЕ ИНФОРМАЦИОННО-МЕТОДИЧЕСКИЙ ЦЕНТР ГОРОДА ТОМСКА</a:t>
            </a:r>
          </a:p>
        </p:txBody>
      </p:sp>
      <p:sp>
        <p:nvSpPr>
          <p:cNvPr id="9" name="Прямоугольник 8"/>
          <p:cNvSpPr/>
          <p:nvPr/>
        </p:nvSpPr>
        <p:spPr>
          <a:xfrm>
            <a:off x="2546350" y="1989455"/>
            <a:ext cx="8498205" cy="1941195"/>
          </a:xfrm>
          <a:prstGeom prst="rect">
            <a:avLst/>
          </a:prstGeom>
        </p:spPr>
        <p:txBody>
          <a:bodyPr wrap="square">
            <a:noAutofit/>
          </a:bodyPr>
          <a:lstStyle/>
          <a:p>
            <a:pPr algn="just"/>
            <a:endParaRPr lang="ru-RU" sz="2800" dirty="0">
              <a:latin typeface="+mj-lt"/>
              <a:cs typeface="Times New Roman" panose="02020603050405020304" pitchFamily="18" charset="0"/>
            </a:endParaRPr>
          </a:p>
        </p:txBody>
      </p:sp>
      <p:sp>
        <p:nvSpPr>
          <p:cNvPr id="3" name="TextBox 2">
            <a:extLst>
              <a:ext uri="{FF2B5EF4-FFF2-40B4-BE49-F238E27FC236}">
                <a16:creationId xmlns="" xmlns:a16="http://schemas.microsoft.com/office/drawing/2014/main" id="{33C9D7AD-B20B-DA78-AE37-7D1E329BB381}"/>
              </a:ext>
            </a:extLst>
          </p:cNvPr>
          <p:cNvSpPr txBox="1"/>
          <p:nvPr/>
        </p:nvSpPr>
        <p:spPr>
          <a:xfrm>
            <a:off x="1311498" y="1855165"/>
            <a:ext cx="6779124" cy="1569660"/>
          </a:xfrm>
          <a:prstGeom prst="rect">
            <a:avLst/>
          </a:prstGeom>
          <a:noFill/>
        </p:spPr>
        <p:txBody>
          <a:bodyPr wrap="square">
            <a:spAutoFit/>
          </a:bodyPr>
          <a:lstStyle/>
          <a:p>
            <a:pPr algn="ctr"/>
            <a:r>
              <a:rPr lang="ru-RU" sz="3200" b="1" i="1" dirty="0" smtClean="0"/>
              <a:t>«Диагностические материалы и сложные задания ВПР</a:t>
            </a:r>
            <a:endParaRPr lang="ru-RU" sz="3200" b="1" i="1" dirty="0"/>
          </a:p>
          <a:p>
            <a:pPr algn="ctr"/>
            <a:r>
              <a:rPr lang="ru-RU" sz="3200" b="1" i="1" dirty="0" smtClean="0"/>
              <a:t>по географии в 7классах»</a:t>
            </a:r>
            <a:endParaRPr lang="ru-RU" sz="3200" b="1" i="1" dirty="0"/>
          </a:p>
        </p:txBody>
      </p:sp>
      <p:pic>
        <p:nvPicPr>
          <p:cNvPr id="11" name="Picture 2"/>
          <p:cNvPicPr>
            <a:picLocks noChangeAspect="1" noChangeArrowheads="1"/>
          </p:cNvPicPr>
          <p:nvPr/>
        </p:nvPicPr>
        <p:blipFill>
          <a:blip r:embed="rId3" cstate="print"/>
          <a:srcRect/>
          <a:stretch>
            <a:fillRect/>
          </a:stretch>
        </p:blipFill>
        <p:spPr bwMode="auto">
          <a:xfrm>
            <a:off x="8398413" y="1294227"/>
            <a:ext cx="3008718" cy="45222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5629" y="815067"/>
            <a:ext cx="10515600" cy="1325563"/>
          </a:xfrm>
        </p:spPr>
        <p:txBody>
          <a:bodyPr>
            <a:noAutofit/>
          </a:bodyPr>
          <a:lstStyle/>
          <a:p>
            <a:r>
              <a:rPr lang="ru-RU" sz="3200" b="1" dirty="0" smtClean="0">
                <a:latin typeface="Times New Roman" pitchFamily="18" charset="0"/>
                <a:cs typeface="Times New Roman" pitchFamily="18" charset="0"/>
              </a:rPr>
              <a:t>Вопрос 7.</a:t>
            </a:r>
            <a:r>
              <a:rPr lang="ru-RU" sz="3200" dirty="0" smtClean="0">
                <a:latin typeface="Times New Roman" pitchFamily="18" charset="0"/>
                <a:cs typeface="Times New Roman" pitchFamily="18" charset="0"/>
              </a:rPr>
              <a:t> </a:t>
            </a:r>
            <a:r>
              <a:rPr lang="ru-RU" sz="3200" dirty="0" smtClean="0">
                <a:solidFill>
                  <a:schemeClr val="bg2">
                    <a:lumMod val="10000"/>
                  </a:schemeClr>
                </a:solidFill>
                <a:latin typeface="Times New Roman" pitchFamily="18" charset="0"/>
                <a:cs typeface="Times New Roman" pitchFamily="18" charset="0"/>
              </a:rPr>
              <a:t>Выберите любую из приведённых выше климатограмм. Укажите в названии таблицы номер этой климатограммы и заполните таблицу климатических показателей, используя данные соответствующей климатограммы.</a:t>
            </a:r>
            <a:endParaRPr lang="ru-RU" sz="3200" dirty="0">
              <a:solidFill>
                <a:schemeClr val="bg2">
                  <a:lumMod val="10000"/>
                </a:schemeClr>
              </a:solidFill>
              <a:latin typeface="Times New Roman" pitchFamily="18" charset="0"/>
              <a:cs typeface="Times New Roman" pitchFamily="18" charset="0"/>
            </a:endParaRPr>
          </a:p>
        </p:txBody>
      </p:sp>
      <p:sp>
        <p:nvSpPr>
          <p:cNvPr id="5" name="Содержимое 4"/>
          <p:cNvSpPr>
            <a:spLocks noGrp="1"/>
          </p:cNvSpPr>
          <p:nvPr>
            <p:ph idx="1"/>
          </p:nvPr>
        </p:nvSpPr>
        <p:spPr>
          <a:xfrm>
            <a:off x="649515" y="2580368"/>
            <a:ext cx="10515600" cy="3022146"/>
          </a:xfrm>
        </p:spPr>
        <p:txBody>
          <a:bodyPr>
            <a:normAutofit/>
          </a:bodyPr>
          <a:lstStyle/>
          <a:p>
            <a:pPr marL="0" lvl="0" indent="0" eaLnBrk="0" fontAlgn="base" hangingPunct="0">
              <a:lnSpc>
                <a:spcPct val="100000"/>
              </a:lnSpc>
              <a:spcBef>
                <a:spcPct val="0"/>
              </a:spcBef>
              <a:spcAft>
                <a:spcPct val="0"/>
              </a:spcAft>
              <a:buNone/>
            </a:pPr>
            <a:r>
              <a:rPr lang="ru-RU" dirty="0" smtClean="0">
                <a:latin typeface="Arial" charset="0"/>
                <a:cs typeface="Arial" charset="0"/>
              </a:rPr>
              <a:t>  </a:t>
            </a:r>
            <a:endParaRPr lang="ru-RU" sz="23500" dirty="0" smtClean="0">
              <a:latin typeface="Arial" charset="0"/>
              <a:cs typeface="Arial" charset="0"/>
            </a:endParaRPr>
          </a:p>
          <a:p>
            <a:endParaRPr lang="ru-RU" dirty="0"/>
          </a:p>
        </p:txBody>
      </p:sp>
      <p:graphicFrame>
        <p:nvGraphicFramePr>
          <p:cNvPr id="12" name="Таблица 11"/>
          <p:cNvGraphicFramePr>
            <a:graphicFrameLocks noGrp="1"/>
          </p:cNvGraphicFramePr>
          <p:nvPr/>
        </p:nvGraphicFramePr>
        <p:xfrm>
          <a:off x="3381830" y="2598062"/>
          <a:ext cx="8287655" cy="3230580"/>
        </p:xfrm>
        <a:graphic>
          <a:graphicData uri="http://schemas.openxmlformats.org/drawingml/2006/table">
            <a:tbl>
              <a:tblPr firstRow="1" bandRow="1">
                <a:tableStyleId>{5C22544A-7EE6-4342-B048-85BDC9FD1C3A}</a:tableStyleId>
              </a:tblPr>
              <a:tblGrid>
                <a:gridCol w="1657531"/>
                <a:gridCol w="1657531"/>
                <a:gridCol w="1657531"/>
                <a:gridCol w="1657531"/>
                <a:gridCol w="1657531"/>
              </a:tblGrid>
              <a:tr h="609450">
                <a:tc gridSpan="5">
                  <a:txBody>
                    <a:bodyPr/>
                    <a:lstStyle/>
                    <a:p>
                      <a:pPr algn="ctr"/>
                      <a:r>
                        <a:rPr lang="ru-RU" sz="2400" dirty="0" smtClean="0"/>
                        <a:t>Климатические показатели</a:t>
                      </a:r>
                      <a:r>
                        <a:rPr lang="ru-RU" sz="2400" baseline="0" dirty="0" smtClean="0"/>
                        <a:t> </a:t>
                      </a:r>
                      <a:r>
                        <a:rPr lang="ru-RU" sz="2400" dirty="0" smtClean="0"/>
                        <a:t> пункта </a:t>
                      </a:r>
                      <a:r>
                        <a:rPr lang="ru-RU" sz="2400" baseline="0" dirty="0" smtClean="0"/>
                        <a:t>____</a:t>
                      </a:r>
                      <a:r>
                        <a:rPr lang="ru-RU" sz="2400" baseline="0" dirty="0" smtClean="0">
                          <a:solidFill>
                            <a:srgbClr val="C00000"/>
                          </a:solidFill>
                        </a:rPr>
                        <a:t>1</a:t>
                      </a:r>
                      <a:r>
                        <a:rPr lang="ru-RU" sz="2400" baseline="0" dirty="0" smtClean="0"/>
                        <a:t>______</a:t>
                      </a:r>
                      <a:r>
                        <a:rPr lang="ru-RU" baseline="0" dirty="0" smtClean="0"/>
                        <a:t>_</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16404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Средняя температура</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воздуха в январе, °С</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Средняя температура воздуха в июле, </a:t>
                      </a:r>
                    </a:p>
                    <a:p>
                      <a:r>
                        <a:rPr lang="ru-RU" dirty="0" smtClean="0"/>
                        <a:t> °С</a:t>
                      </a:r>
                      <a:endParaRPr lang="ru-RU" dirty="0"/>
                    </a:p>
                  </a:txBody>
                  <a:tcPr/>
                </a:tc>
                <a:tc>
                  <a:txBody>
                    <a:bodyPr/>
                    <a:lstStyle/>
                    <a:p>
                      <a:r>
                        <a:rPr lang="ru-RU" dirty="0" smtClean="0"/>
                        <a:t>Годовая амплитуда</a:t>
                      </a:r>
                    </a:p>
                    <a:p>
                      <a:r>
                        <a:rPr lang="ru-RU" dirty="0" smtClean="0"/>
                        <a:t>температур, </a:t>
                      </a:r>
                    </a:p>
                    <a:p>
                      <a:r>
                        <a:rPr lang="ru-RU" dirty="0" smtClean="0"/>
                        <a:t>°С</a:t>
                      </a:r>
                      <a:endParaRPr lang="ru-RU" dirty="0"/>
                    </a:p>
                  </a:txBody>
                  <a:tcPr/>
                </a:tc>
                <a:tc>
                  <a:txBody>
                    <a:bodyPr/>
                    <a:lstStyle/>
                    <a:p>
                      <a:r>
                        <a:rPr lang="ru-RU" dirty="0" smtClean="0"/>
                        <a:t>Годовое количество</a:t>
                      </a:r>
                    </a:p>
                    <a:p>
                      <a:r>
                        <a:rPr lang="ru-RU" dirty="0" smtClean="0"/>
                        <a:t>осадков, мм</a:t>
                      </a:r>
                    </a:p>
                    <a:p>
                      <a:endParaRPr lang="ru-RU" dirty="0"/>
                    </a:p>
                  </a:txBody>
                  <a:tcPr/>
                </a:tc>
                <a:tc>
                  <a:txBody>
                    <a:bodyPr/>
                    <a:lstStyle/>
                    <a:p>
                      <a:r>
                        <a:rPr lang="ru-RU" dirty="0" smtClean="0"/>
                        <a:t>Месяц, на который приходится наибольшее </a:t>
                      </a:r>
                    </a:p>
                    <a:p>
                      <a:r>
                        <a:rPr lang="ru-RU" dirty="0" smtClean="0"/>
                        <a:t>количество осадков</a:t>
                      </a:r>
                      <a:endParaRPr lang="ru-RU" dirty="0"/>
                    </a:p>
                  </a:txBody>
                  <a:tcPr/>
                </a:tc>
              </a:tr>
              <a:tr h="609450">
                <a:tc>
                  <a:txBody>
                    <a:bodyPr/>
                    <a:lstStyle/>
                    <a:p>
                      <a:r>
                        <a:rPr lang="ru-RU" b="1" dirty="0" smtClean="0">
                          <a:solidFill>
                            <a:srgbClr val="C00000"/>
                          </a:solidFill>
                        </a:rPr>
                        <a:t>-15</a:t>
                      </a:r>
                      <a:endParaRPr lang="ru-RU" b="1" dirty="0">
                        <a:solidFill>
                          <a:srgbClr val="C00000"/>
                        </a:solidFill>
                      </a:endParaRPr>
                    </a:p>
                  </a:txBody>
                  <a:tcPr/>
                </a:tc>
                <a:tc>
                  <a:txBody>
                    <a:bodyPr/>
                    <a:lstStyle/>
                    <a:p>
                      <a:r>
                        <a:rPr lang="ru-RU" b="1" dirty="0" smtClean="0">
                          <a:solidFill>
                            <a:srgbClr val="C00000"/>
                          </a:solidFill>
                        </a:rPr>
                        <a:t>+15</a:t>
                      </a:r>
                      <a:endParaRPr lang="ru-RU" b="1" dirty="0">
                        <a:solidFill>
                          <a:srgbClr val="C00000"/>
                        </a:solidFill>
                      </a:endParaRPr>
                    </a:p>
                  </a:txBody>
                  <a:tcPr/>
                </a:tc>
                <a:tc>
                  <a:txBody>
                    <a:bodyPr/>
                    <a:lstStyle/>
                    <a:p>
                      <a:r>
                        <a:rPr lang="ru-RU" b="1" dirty="0" smtClean="0">
                          <a:solidFill>
                            <a:srgbClr val="C00000"/>
                          </a:solidFill>
                        </a:rPr>
                        <a:t>30</a:t>
                      </a:r>
                      <a:endParaRPr lang="ru-RU" b="1" dirty="0">
                        <a:solidFill>
                          <a:srgbClr val="C00000"/>
                        </a:solidFill>
                      </a:endParaRPr>
                    </a:p>
                  </a:txBody>
                  <a:tcPr/>
                </a:tc>
                <a:tc>
                  <a:txBody>
                    <a:bodyPr/>
                    <a:lstStyle/>
                    <a:p>
                      <a:r>
                        <a:rPr lang="ru-RU" b="1" dirty="0" smtClean="0">
                          <a:solidFill>
                            <a:srgbClr val="C00000"/>
                          </a:solidFill>
                        </a:rPr>
                        <a:t>545</a:t>
                      </a:r>
                      <a:endParaRPr lang="ru-RU" b="1" dirty="0">
                        <a:solidFill>
                          <a:srgbClr val="C00000"/>
                        </a:solidFill>
                      </a:endParaRPr>
                    </a:p>
                  </a:txBody>
                  <a:tcPr/>
                </a:tc>
                <a:tc>
                  <a:txBody>
                    <a:bodyPr/>
                    <a:lstStyle/>
                    <a:p>
                      <a:r>
                        <a:rPr lang="ru-RU" b="1" dirty="0" smtClean="0">
                          <a:solidFill>
                            <a:srgbClr val="C00000"/>
                          </a:solidFill>
                        </a:rPr>
                        <a:t>Август </a:t>
                      </a:r>
                      <a:endParaRPr lang="ru-RU" b="1" dirty="0">
                        <a:solidFill>
                          <a:srgbClr val="C00000"/>
                        </a:solidFill>
                      </a:endParaRPr>
                    </a:p>
                  </a:txBody>
                  <a:tcPr/>
                </a:tc>
              </a:tr>
            </a:tbl>
          </a:graphicData>
        </a:graphic>
      </p:graphicFrame>
      <p:pic>
        <p:nvPicPr>
          <p:cNvPr id="13" name="Picture 2"/>
          <p:cNvPicPr>
            <a:picLocks noChangeAspect="1" noChangeArrowheads="1"/>
          </p:cNvPicPr>
          <p:nvPr/>
        </p:nvPicPr>
        <p:blipFill>
          <a:blip r:embed="rId2"/>
          <a:srcRect/>
          <a:stretch>
            <a:fillRect/>
          </a:stretch>
        </p:blipFill>
        <p:spPr bwMode="auto">
          <a:xfrm>
            <a:off x="0" y="2641485"/>
            <a:ext cx="3251200" cy="275859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22514"/>
            <a:ext cx="10515600" cy="1306286"/>
          </a:xfrm>
        </p:spPr>
        <p:txBody>
          <a:bodyPr>
            <a:normAutofit fontScale="90000"/>
          </a:bodyPr>
          <a:lstStyle/>
          <a:p>
            <a:r>
              <a:rPr lang="ru-RU" sz="3200" b="1" dirty="0" smtClean="0">
                <a:latin typeface="Times New Roman" pitchFamily="18" charset="0"/>
                <a:cs typeface="Times New Roman" pitchFamily="18" charset="0"/>
              </a:rPr>
              <a:t>Вопрос 8.</a:t>
            </a:r>
            <a:r>
              <a:rPr lang="ru-RU" sz="3200" dirty="0" smtClean="0">
                <a:latin typeface="Times New Roman" pitchFamily="18" charset="0"/>
                <a:cs typeface="Times New Roman" pitchFamily="18" charset="0"/>
              </a:rPr>
              <a:t> </a:t>
            </a:r>
            <a:r>
              <a:rPr lang="ru-RU" sz="3600" dirty="0" smtClean="0">
                <a:solidFill>
                  <a:schemeClr val="bg2">
                    <a:lumMod val="10000"/>
                  </a:schemeClr>
                </a:solidFill>
                <a:latin typeface="Times New Roman" pitchFamily="18" charset="0"/>
                <a:cs typeface="Times New Roman" pitchFamily="18" charset="0"/>
              </a:rPr>
              <a:t>Определите, какой природной зоне мира соответствуют приведённые ниже характеристики? Укажите в ответе название этой природной зоны</a:t>
            </a:r>
            <a:r>
              <a:rPr lang="ru-RU" sz="3200" dirty="0" smtClean="0">
                <a:solidFill>
                  <a:schemeClr val="bg2">
                    <a:lumMod val="10000"/>
                  </a:schemeClr>
                </a:solidFill>
              </a:rPr>
              <a:t>.</a:t>
            </a:r>
            <a:br>
              <a:rPr lang="ru-RU" sz="3200" dirty="0" smtClean="0">
                <a:solidFill>
                  <a:schemeClr val="bg2">
                    <a:lumMod val="10000"/>
                  </a:schemeClr>
                </a:solidFill>
              </a:rPr>
            </a:br>
            <a:r>
              <a:rPr lang="ru-RU" sz="3200" dirty="0" smtClean="0">
                <a:solidFill>
                  <a:schemeClr val="bg2">
                    <a:lumMod val="10000"/>
                  </a:schemeClr>
                </a:solidFill>
              </a:rPr>
              <a:t> </a:t>
            </a:r>
            <a:r>
              <a:rPr lang="ru-RU" sz="3200" dirty="0" smtClean="0"/>
              <a:t/>
            </a:r>
            <a:br>
              <a:rPr lang="ru-RU" sz="3200" dirty="0" smtClean="0"/>
            </a:br>
            <a:endParaRPr lang="ru-RU" sz="3200" dirty="0">
              <a:latin typeface="Times New Roman" pitchFamily="18" charset="0"/>
              <a:cs typeface="Times New Roman" pitchFamily="18" charset="0"/>
            </a:endParaRPr>
          </a:p>
        </p:txBody>
      </p:sp>
      <p:sp>
        <p:nvSpPr>
          <p:cNvPr id="5" name="Содержимое 4"/>
          <p:cNvSpPr>
            <a:spLocks noGrp="1"/>
          </p:cNvSpPr>
          <p:nvPr>
            <p:ph idx="1"/>
          </p:nvPr>
        </p:nvSpPr>
        <p:spPr>
          <a:xfrm>
            <a:off x="1015999" y="1607910"/>
            <a:ext cx="10279743" cy="4351338"/>
          </a:xfrm>
        </p:spPr>
        <p:txBody>
          <a:bodyPr>
            <a:normAutofit fontScale="92500"/>
          </a:bodyPr>
          <a:lstStyle/>
          <a:p>
            <a:r>
              <a:rPr lang="ru-RU" sz="3600" dirty="0" smtClean="0">
                <a:latin typeface="Times New Roman" pitchFamily="18" charset="0"/>
                <a:cs typeface="Times New Roman" pitchFamily="18" charset="0"/>
              </a:rPr>
              <a:t>1)  Эта зона занимает большие территории в Северном полушарии (в Северной Америке и Евразии).</a:t>
            </a:r>
          </a:p>
          <a:p>
            <a:r>
              <a:rPr lang="ru-RU" sz="3600" dirty="0" smtClean="0">
                <a:latin typeface="Times New Roman" pitchFamily="18" charset="0"/>
                <a:cs typeface="Times New Roman" pitchFamily="18" charset="0"/>
              </a:rPr>
              <a:t>2)  Чётко выражены сезоны года.</a:t>
            </a:r>
          </a:p>
          <a:p>
            <a:r>
              <a:rPr lang="ru-RU" sz="3600" dirty="0" smtClean="0">
                <a:latin typeface="Times New Roman" pitchFamily="18" charset="0"/>
                <a:cs typeface="Times New Roman" pitchFamily="18" charset="0"/>
              </a:rPr>
              <a:t>3)  В растительном покрове преобладают хвойные деревья.</a:t>
            </a:r>
          </a:p>
          <a:p>
            <a:r>
              <a:rPr lang="ru-RU" sz="3600" dirty="0" smtClean="0">
                <a:latin typeface="Times New Roman" pitchFamily="18" charset="0"/>
                <a:cs typeface="Times New Roman" pitchFamily="18" charset="0"/>
              </a:rPr>
              <a:t>4)  Формируются подзолистые почвы.</a:t>
            </a:r>
          </a:p>
          <a:p>
            <a:r>
              <a:rPr lang="ru-RU" sz="3600" dirty="0" smtClean="0">
                <a:latin typeface="Times New Roman" pitchFamily="18" charset="0"/>
                <a:cs typeface="Times New Roman" pitchFamily="18" charset="0"/>
              </a:rPr>
              <a:t>5)  Типичные представители животного мира: бурый медведь, лисица, волк, белка.</a:t>
            </a:r>
          </a:p>
          <a:p>
            <a:endParaRPr lang="ru-RU" dirty="0"/>
          </a:p>
        </p:txBody>
      </p:sp>
      <p:sp>
        <p:nvSpPr>
          <p:cNvPr id="6" name="TextBox 5"/>
          <p:cNvSpPr txBox="1"/>
          <p:nvPr/>
        </p:nvSpPr>
        <p:spPr>
          <a:xfrm>
            <a:off x="5588001" y="6038725"/>
            <a:ext cx="3831771" cy="523220"/>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Тайга</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4714" y="2569029"/>
            <a:ext cx="10515600" cy="1182688"/>
          </a:xfrm>
        </p:spPr>
        <p:txBody>
          <a:bodyPr>
            <a:normAutofit/>
          </a:bodyPr>
          <a:lstStyle/>
          <a:p>
            <a:r>
              <a:rPr lang="ru-RU" sz="3200" b="1" dirty="0" smtClean="0">
                <a:latin typeface="Times New Roman" pitchFamily="18" charset="0"/>
                <a:cs typeface="Times New Roman" pitchFamily="18" charset="0"/>
              </a:rPr>
              <a:t>Вопрос 9</a:t>
            </a:r>
            <a:r>
              <a:rPr lang="ru-RU" sz="3200" dirty="0" smtClean="0">
                <a:latin typeface="Times New Roman" pitchFamily="18" charset="0"/>
                <a:cs typeface="Times New Roman" pitchFamily="18" charset="0"/>
              </a:rPr>
              <a:t>. </a:t>
            </a:r>
            <a:r>
              <a:rPr lang="ru-RU" sz="3200" dirty="0" smtClean="0">
                <a:solidFill>
                  <a:schemeClr val="bg2">
                    <a:lumMod val="10000"/>
                  </a:schemeClr>
                </a:solidFill>
                <a:latin typeface="Times New Roman" pitchFamily="18" charset="0"/>
                <a:cs typeface="Times New Roman" pitchFamily="18" charset="0"/>
              </a:rPr>
              <a:t>Определите, развитие какого природного процесса отображено на схеме.</a:t>
            </a:r>
            <a:endParaRPr lang="ru-RU" sz="3200" dirty="0">
              <a:solidFill>
                <a:schemeClr val="bg2">
                  <a:lumMod val="10000"/>
                </a:schemeClr>
              </a:solidFill>
              <a:latin typeface="Times New Roman" pitchFamily="18" charset="0"/>
              <a:cs typeface="Times New Roman" pitchFamily="18" charset="0"/>
            </a:endParaRPr>
          </a:p>
        </p:txBody>
      </p:sp>
      <p:pic>
        <p:nvPicPr>
          <p:cNvPr id="44034" name="Picture 2"/>
          <p:cNvPicPr>
            <a:picLocks noGrp="1" noChangeAspect="1" noChangeArrowheads="1"/>
          </p:cNvPicPr>
          <p:nvPr>
            <p:ph idx="1"/>
          </p:nvPr>
        </p:nvPicPr>
        <p:blipFill>
          <a:blip r:embed="rId2"/>
          <a:srcRect/>
          <a:stretch>
            <a:fillRect/>
          </a:stretch>
        </p:blipFill>
        <p:spPr bwMode="auto">
          <a:xfrm>
            <a:off x="1482551" y="3583961"/>
            <a:ext cx="5106933" cy="2453981"/>
          </a:xfrm>
          <a:prstGeom prst="rect">
            <a:avLst/>
          </a:prstGeom>
          <a:noFill/>
          <a:ln w="9525">
            <a:noFill/>
            <a:miter lim="800000"/>
            <a:headEnd/>
            <a:tailEnd/>
          </a:ln>
          <a:effectLst/>
        </p:spPr>
      </p:pic>
      <p:pic>
        <p:nvPicPr>
          <p:cNvPr id="44035" name="Picture 3"/>
          <p:cNvPicPr>
            <a:picLocks noChangeAspect="1" noChangeArrowheads="1"/>
          </p:cNvPicPr>
          <p:nvPr/>
        </p:nvPicPr>
        <p:blipFill>
          <a:blip r:embed="rId3"/>
          <a:srcRect/>
          <a:stretch>
            <a:fillRect/>
          </a:stretch>
        </p:blipFill>
        <p:spPr bwMode="auto">
          <a:xfrm>
            <a:off x="6981372" y="3338287"/>
            <a:ext cx="4731274" cy="2494122"/>
          </a:xfrm>
          <a:prstGeom prst="rect">
            <a:avLst/>
          </a:prstGeom>
          <a:noFill/>
          <a:ln w="9525">
            <a:noFill/>
            <a:miter lim="800000"/>
            <a:headEnd/>
            <a:tailEnd/>
          </a:ln>
          <a:effectLst/>
        </p:spPr>
      </p:pic>
      <p:sp>
        <p:nvSpPr>
          <p:cNvPr id="6" name="Прямоугольник 5"/>
          <p:cNvSpPr/>
          <p:nvPr/>
        </p:nvSpPr>
        <p:spPr>
          <a:xfrm>
            <a:off x="232229" y="232229"/>
            <a:ext cx="10755085" cy="2308324"/>
          </a:xfrm>
          <a:prstGeom prst="rect">
            <a:avLst/>
          </a:prstGeom>
        </p:spPr>
        <p:txBody>
          <a:bodyPr wrap="square">
            <a:spAutoFit/>
          </a:bodyPr>
          <a:lstStyle/>
          <a:p>
            <a:r>
              <a:rPr lang="ru-RU" sz="2400" dirty="0" smtClean="0">
                <a:solidFill>
                  <a:srgbClr val="C00000"/>
                </a:solidFill>
                <a:latin typeface="Times New Roman" pitchFamily="18" charset="0"/>
                <a:cs typeface="Times New Roman" pitchFamily="18" charset="0"/>
              </a:rPr>
              <a:t>В 9 вопросе проверяется умение различать изученные процессы и явления, происходящие в географической оболочке. Объяснять образование тропических муссонов, пассатов тропических широт, западных ветров;</a:t>
            </a:r>
          </a:p>
          <a:p>
            <a:r>
              <a:rPr lang="ru-RU" sz="2400" dirty="0" smtClean="0">
                <a:solidFill>
                  <a:srgbClr val="C00000"/>
                </a:solidFill>
                <a:latin typeface="Times New Roman" pitchFamily="18" charset="0"/>
                <a:cs typeface="Times New Roman" pitchFamily="18" charset="0"/>
              </a:rPr>
              <a:t> применять понятия «воздушные массы», «муссоны», «пассаты», «западные ветры», «климатообразующий фактор» для решения учебных и (или) практико-ориентированных задач.</a:t>
            </a:r>
            <a:endParaRPr lang="ru-RU" sz="2400" dirty="0">
              <a:solidFill>
                <a:srgbClr val="C00000"/>
              </a:solidFill>
              <a:latin typeface="Times New Roman" pitchFamily="18" charset="0"/>
              <a:cs typeface="Times New Roman" pitchFamily="18" charset="0"/>
            </a:endParaRPr>
          </a:p>
        </p:txBody>
      </p:sp>
      <p:sp>
        <p:nvSpPr>
          <p:cNvPr id="7" name="TextBox 6"/>
          <p:cNvSpPr txBox="1"/>
          <p:nvPr/>
        </p:nvSpPr>
        <p:spPr>
          <a:xfrm>
            <a:off x="3396343" y="6125029"/>
            <a:ext cx="1901371" cy="461665"/>
          </a:xfrm>
          <a:prstGeom prst="rect">
            <a:avLst/>
          </a:prstGeom>
          <a:noFill/>
        </p:spPr>
        <p:txBody>
          <a:bodyPr wrap="square" rtlCol="0">
            <a:spAutoFit/>
          </a:bodyPr>
          <a:lstStyle/>
          <a:p>
            <a:r>
              <a:rPr lang="ru-RU" sz="2400" b="1" dirty="0" smtClean="0">
                <a:solidFill>
                  <a:srgbClr val="C00000"/>
                </a:solidFill>
                <a:latin typeface="Times New Roman" pitchFamily="18" charset="0"/>
                <a:cs typeface="Times New Roman" pitchFamily="18" charset="0"/>
              </a:rPr>
              <a:t>Зима</a:t>
            </a:r>
            <a:endParaRPr lang="ru-RU" sz="2400" b="1" dirty="0">
              <a:solidFill>
                <a:srgbClr val="C00000"/>
              </a:solidFill>
              <a:latin typeface="Times New Roman" pitchFamily="18" charset="0"/>
              <a:cs typeface="Times New Roman" pitchFamily="18" charset="0"/>
            </a:endParaRPr>
          </a:p>
        </p:txBody>
      </p:sp>
      <p:sp>
        <p:nvSpPr>
          <p:cNvPr id="8" name="TextBox 7"/>
          <p:cNvSpPr txBox="1"/>
          <p:nvPr/>
        </p:nvSpPr>
        <p:spPr>
          <a:xfrm>
            <a:off x="8157029" y="6052457"/>
            <a:ext cx="1886857" cy="461665"/>
          </a:xfrm>
          <a:prstGeom prst="rect">
            <a:avLst/>
          </a:prstGeom>
          <a:noFill/>
        </p:spPr>
        <p:txBody>
          <a:bodyPr wrap="square" rtlCol="0">
            <a:spAutoFit/>
          </a:bodyPr>
          <a:lstStyle/>
          <a:p>
            <a:r>
              <a:rPr lang="ru-RU" sz="2400" b="1" dirty="0" smtClean="0">
                <a:solidFill>
                  <a:srgbClr val="C00000"/>
                </a:solidFill>
                <a:latin typeface="Times New Roman" pitchFamily="18" charset="0"/>
                <a:cs typeface="Times New Roman" pitchFamily="18" charset="0"/>
              </a:rPr>
              <a:t>Лето</a:t>
            </a:r>
            <a:endParaRPr lang="ru-RU" sz="2400" b="1" dirty="0">
              <a:solidFill>
                <a:srgbClr val="C00000"/>
              </a:solidFill>
              <a:latin typeface="Times New Roman" pitchFamily="18" charset="0"/>
              <a:cs typeface="Times New Roman" pitchFamily="18" charset="0"/>
            </a:endParaRPr>
          </a:p>
        </p:txBody>
      </p:sp>
      <p:sp>
        <p:nvSpPr>
          <p:cNvPr id="9" name="TextBox 8"/>
          <p:cNvSpPr txBox="1"/>
          <p:nvPr/>
        </p:nvSpPr>
        <p:spPr>
          <a:xfrm>
            <a:off x="6284686" y="3541487"/>
            <a:ext cx="3207657" cy="523220"/>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Муссоны</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83428" y="176440"/>
            <a:ext cx="4963886" cy="810532"/>
          </a:xfrm>
        </p:spPr>
        <p:txBody>
          <a:bodyPr>
            <a:normAutofit fontScale="90000"/>
          </a:bodyPr>
          <a:lstStyle/>
          <a:p>
            <a:pPr algn="ctr"/>
            <a:r>
              <a:rPr lang="ru-RU" sz="3600" dirty="0" smtClean="0">
                <a:latin typeface="Times New Roman" pitchFamily="18" charset="0"/>
                <a:cs typeface="Times New Roman" pitchFamily="18" charset="0"/>
              </a:rPr>
              <a:t>Часть 2</a:t>
            </a:r>
            <a:r>
              <a:rPr lang="ru-RU" dirty="0" smtClean="0"/>
              <a:t/>
            </a:r>
            <a:br>
              <a:rPr lang="ru-RU" dirty="0" smtClean="0"/>
            </a:br>
            <a:endParaRPr lang="ru-RU" sz="2700" dirty="0">
              <a:latin typeface="Times New Roman" pitchFamily="18" charset="0"/>
              <a:cs typeface="Times New Roman" pitchFamily="18" charset="0"/>
            </a:endParaRPr>
          </a:p>
        </p:txBody>
      </p:sp>
      <p:sp>
        <p:nvSpPr>
          <p:cNvPr id="3" name="Содержимое 2"/>
          <p:cNvSpPr>
            <a:spLocks noGrp="1"/>
          </p:cNvSpPr>
          <p:nvPr>
            <p:ph idx="1"/>
          </p:nvPr>
        </p:nvSpPr>
        <p:spPr>
          <a:xfrm>
            <a:off x="435429" y="783772"/>
            <a:ext cx="11292114" cy="3875314"/>
          </a:xfrm>
        </p:spPr>
        <p:txBody>
          <a:bodyPr>
            <a:normAutofit lnSpcReduction="10000"/>
          </a:bodyPr>
          <a:lstStyle/>
          <a:p>
            <a:pPr>
              <a:buNone/>
            </a:pPr>
            <a:r>
              <a:rPr lang="ru-RU" b="1" dirty="0" smtClean="0">
                <a:latin typeface="Times New Roman" pitchFamily="18" charset="0"/>
                <a:cs typeface="Times New Roman" pitchFamily="18" charset="0"/>
              </a:rPr>
              <a:t>Вопрос 10. </a:t>
            </a:r>
            <a:r>
              <a:rPr lang="ru-RU" dirty="0" smtClean="0">
                <a:solidFill>
                  <a:schemeClr val="bg2">
                    <a:lumMod val="10000"/>
                  </a:schemeClr>
                </a:solidFill>
                <a:latin typeface="Times New Roman" pitchFamily="18" charset="0"/>
                <a:cs typeface="Times New Roman" pitchFamily="18" charset="0"/>
              </a:rPr>
              <a:t>Ритмичность  — одна из важнейших закономерностей, свойственных географической оболочке. Какое из перечисленных географических явлений является примером её проявления?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1)  смена направления бризов в течения суток</a:t>
            </a:r>
          </a:p>
          <a:p>
            <a:r>
              <a:rPr lang="ru-RU" dirty="0" smtClean="0">
                <a:latin typeface="Times New Roman" pitchFamily="18" charset="0"/>
                <a:cs typeface="Times New Roman" pitchFamily="18" charset="0"/>
              </a:rPr>
              <a:t>2)  смена природных зон в Евразии при движении с севера на юг</a:t>
            </a:r>
          </a:p>
          <a:p>
            <a:r>
              <a:rPr lang="ru-RU" dirty="0" smtClean="0">
                <a:latin typeface="Times New Roman" pitchFamily="18" charset="0"/>
                <a:cs typeface="Times New Roman" pitchFamily="18" charset="0"/>
              </a:rPr>
              <a:t>3)  изменение атмосферного давления с высотой</a:t>
            </a:r>
          </a:p>
          <a:p>
            <a:r>
              <a:rPr lang="ru-RU" dirty="0" smtClean="0">
                <a:latin typeface="Times New Roman" pitchFamily="18" charset="0"/>
                <a:cs typeface="Times New Roman" pitchFamily="18" charset="0"/>
              </a:rPr>
              <a:t>4)  изменение средней годовой температуры воздуха от экватора к полюсам</a:t>
            </a:r>
          </a:p>
          <a:p>
            <a:pPr>
              <a:buNone/>
            </a:pPr>
            <a:endParaRPr lang="ru-RU" dirty="0"/>
          </a:p>
        </p:txBody>
      </p:sp>
      <p:sp>
        <p:nvSpPr>
          <p:cNvPr id="4" name="Прямоугольник 3"/>
          <p:cNvSpPr/>
          <p:nvPr/>
        </p:nvSpPr>
        <p:spPr>
          <a:xfrm>
            <a:off x="2162628" y="5021943"/>
            <a:ext cx="9100458" cy="1569660"/>
          </a:xfrm>
          <a:prstGeom prst="rect">
            <a:avLst/>
          </a:prstGeom>
        </p:spPr>
        <p:txBody>
          <a:bodyPr wrap="square">
            <a:spAutoFit/>
          </a:bodyPr>
          <a:lstStyle/>
          <a:p>
            <a:r>
              <a:rPr lang="ru-RU" sz="2400" dirty="0" smtClean="0">
                <a:solidFill>
                  <a:srgbClr val="C00000"/>
                </a:solidFill>
                <a:latin typeface="Times New Roman" pitchFamily="18" charset="0"/>
                <a:cs typeface="Times New Roman" pitchFamily="18" charset="0"/>
              </a:rPr>
              <a:t>В 10 вопросе проверяется умение распознавать проявления изученных географических явлений, представляющие собой отражение таких свойств географической оболочки, как зональность (азональность), ритмичность и целостность.</a:t>
            </a:r>
            <a:endParaRPr lang="ru-RU" sz="2400" dirty="0">
              <a:solidFill>
                <a:srgbClr val="C00000"/>
              </a:solidFill>
            </a:endParaRPr>
          </a:p>
        </p:txBody>
      </p:sp>
      <p:sp>
        <p:nvSpPr>
          <p:cNvPr id="5" name="TextBox 4"/>
          <p:cNvSpPr txBox="1"/>
          <p:nvPr/>
        </p:nvSpPr>
        <p:spPr>
          <a:xfrm>
            <a:off x="5805714" y="4412343"/>
            <a:ext cx="4775200" cy="523220"/>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1</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2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599" y="350610"/>
            <a:ext cx="10515600" cy="1325563"/>
          </a:xfrm>
        </p:spPr>
        <p:txBody>
          <a:bodyPr>
            <a:normAutofit fontScale="90000"/>
          </a:bodyPr>
          <a:lstStyle/>
          <a:p>
            <a:r>
              <a:rPr lang="ru-RU" sz="3200" b="1" dirty="0" smtClean="0">
                <a:latin typeface="Times New Roman" pitchFamily="18" charset="0"/>
                <a:cs typeface="Times New Roman" pitchFamily="18" charset="0"/>
              </a:rPr>
              <a:t>Вопрос 11</a:t>
            </a:r>
            <a:r>
              <a:rPr lang="ru-RU" sz="3200" dirty="0" smtClean="0">
                <a:latin typeface="Times New Roman" pitchFamily="18" charset="0"/>
                <a:cs typeface="Times New Roman" pitchFamily="18" charset="0"/>
              </a:rPr>
              <a:t>. </a:t>
            </a:r>
            <a:r>
              <a:rPr lang="ru-RU" sz="3600" dirty="0" smtClean="0">
                <a:solidFill>
                  <a:schemeClr val="bg2">
                    <a:lumMod val="10000"/>
                  </a:schemeClr>
                </a:solidFill>
                <a:latin typeface="Times New Roman" pitchFamily="18" charset="0"/>
                <a:cs typeface="Times New Roman" pitchFamily="18" charset="0"/>
              </a:rPr>
              <a:t>Определите, какой процесс происходит на границе литосферных плит в точке, обозначенной на карте буквой А.</a:t>
            </a:r>
            <a:endParaRPr lang="ru-RU" sz="3600" dirty="0">
              <a:solidFill>
                <a:schemeClr val="bg2">
                  <a:lumMod val="10000"/>
                </a:schemeClr>
              </a:solidFill>
              <a:latin typeface="Times New Roman" pitchFamily="18" charset="0"/>
              <a:cs typeface="Times New Roman" pitchFamily="18" charset="0"/>
            </a:endParaRPr>
          </a:p>
        </p:txBody>
      </p:sp>
      <p:pic>
        <p:nvPicPr>
          <p:cNvPr id="45058" name="Picture 2"/>
          <p:cNvPicPr>
            <a:picLocks noGrp="1" noChangeAspect="1" noChangeArrowheads="1"/>
          </p:cNvPicPr>
          <p:nvPr>
            <p:ph idx="1"/>
          </p:nvPr>
        </p:nvPicPr>
        <p:blipFill>
          <a:blip r:embed="rId2"/>
          <a:srcRect/>
          <a:stretch>
            <a:fillRect/>
          </a:stretch>
        </p:blipFill>
        <p:spPr bwMode="auto">
          <a:xfrm>
            <a:off x="0" y="1669143"/>
            <a:ext cx="7909016" cy="5188857"/>
          </a:xfrm>
          <a:prstGeom prst="rect">
            <a:avLst/>
          </a:prstGeom>
          <a:noFill/>
          <a:ln w="9525">
            <a:noFill/>
            <a:miter lim="800000"/>
            <a:headEnd/>
            <a:tailEnd/>
          </a:ln>
          <a:effectLst/>
        </p:spPr>
      </p:pic>
      <p:sp>
        <p:nvSpPr>
          <p:cNvPr id="45059" name="Rectangle 3"/>
          <p:cNvSpPr>
            <a:spLocks noChangeArrowheads="1"/>
          </p:cNvSpPr>
          <p:nvPr/>
        </p:nvSpPr>
        <p:spPr bwMode="auto">
          <a:xfrm>
            <a:off x="7924801" y="1785258"/>
            <a:ext cx="3947886"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1)  раздвижение земной коры океанического типа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2)  раздвижение земной коры материкового типа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3)  погружение плиты с земной корой океанического типа под плиту с корой материкового типа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4)  столкновение плит с земной корой материкового типа</a:t>
            </a:r>
          </a:p>
        </p:txBody>
      </p:sp>
      <p:sp>
        <p:nvSpPr>
          <p:cNvPr id="6" name="TextBox 5"/>
          <p:cNvSpPr txBox="1"/>
          <p:nvPr/>
        </p:nvSpPr>
        <p:spPr>
          <a:xfrm>
            <a:off x="7692571" y="5965371"/>
            <a:ext cx="3352800" cy="523220"/>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1</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1543" y="217714"/>
            <a:ext cx="4978400" cy="464458"/>
          </a:xfrm>
        </p:spPr>
        <p:txBody>
          <a:bodyPr>
            <a:normAutofit/>
          </a:bodyPr>
          <a:lstStyle/>
          <a:p>
            <a:pPr algn="ctr"/>
            <a:r>
              <a:rPr lang="ru-RU" sz="2400" dirty="0" smtClean="0">
                <a:solidFill>
                  <a:srgbClr val="C00000"/>
                </a:solidFill>
                <a:latin typeface="Times New Roman" pitchFamily="18" charset="0"/>
                <a:cs typeface="Times New Roman" pitchFamily="18" charset="0"/>
              </a:rPr>
              <a:t>Или</a:t>
            </a:r>
            <a:endParaRPr lang="ru-RU" sz="2400" dirty="0">
              <a:solidFill>
                <a:srgbClr val="C00000"/>
              </a:solidFill>
              <a:latin typeface="Times New Roman" pitchFamily="18" charset="0"/>
              <a:cs typeface="Times New Roman" pitchFamily="18" charset="0"/>
            </a:endParaRPr>
          </a:p>
        </p:txBody>
      </p:sp>
      <p:pic>
        <p:nvPicPr>
          <p:cNvPr id="47106" name="Picture 2"/>
          <p:cNvPicPr>
            <a:picLocks noGrp="1" noChangeAspect="1" noChangeArrowheads="1"/>
          </p:cNvPicPr>
          <p:nvPr>
            <p:ph idx="1"/>
          </p:nvPr>
        </p:nvPicPr>
        <p:blipFill>
          <a:blip r:embed="rId2"/>
          <a:srcRect/>
          <a:stretch>
            <a:fillRect/>
          </a:stretch>
        </p:blipFill>
        <p:spPr bwMode="auto">
          <a:xfrm>
            <a:off x="0" y="1740113"/>
            <a:ext cx="8505371" cy="5117887"/>
          </a:xfrm>
          <a:prstGeom prst="rect">
            <a:avLst/>
          </a:prstGeom>
          <a:noFill/>
          <a:ln w="9525">
            <a:noFill/>
            <a:miter lim="800000"/>
            <a:headEnd/>
            <a:tailEnd/>
          </a:ln>
          <a:effectLst/>
        </p:spPr>
      </p:pic>
      <p:sp>
        <p:nvSpPr>
          <p:cNvPr id="6" name="Прямоугольник 5"/>
          <p:cNvSpPr/>
          <p:nvPr/>
        </p:nvSpPr>
        <p:spPr>
          <a:xfrm>
            <a:off x="-1" y="630534"/>
            <a:ext cx="10813143" cy="1446550"/>
          </a:xfrm>
          <a:prstGeom prst="rect">
            <a:avLst/>
          </a:prstGeom>
        </p:spPr>
        <p:txBody>
          <a:bodyPr wrap="square">
            <a:spAutoFit/>
          </a:bodyPr>
          <a:lstStyle/>
          <a:p>
            <a:r>
              <a:rPr lang="ru-RU" sz="3200" b="1" dirty="0" smtClean="0">
                <a:latin typeface="Times New Roman" pitchFamily="18" charset="0"/>
                <a:cs typeface="Times New Roman" pitchFamily="18" charset="0"/>
              </a:rPr>
              <a:t>Вопрос 11</a:t>
            </a:r>
            <a:r>
              <a:rPr lang="ru-RU" sz="3200" dirty="0" smtClean="0">
                <a:latin typeface="Times New Roman" pitchFamily="18" charset="0"/>
                <a:cs typeface="Times New Roman" pitchFamily="18" charset="0"/>
              </a:rPr>
              <a:t>. </a:t>
            </a:r>
            <a:r>
              <a:rPr lang="ru-RU" sz="2800" dirty="0" smtClean="0">
                <a:solidFill>
                  <a:schemeClr val="bg2">
                    <a:lumMod val="10000"/>
                  </a:schemeClr>
                </a:solidFill>
                <a:latin typeface="Times New Roman" pitchFamily="18" charset="0"/>
                <a:cs typeface="Times New Roman" pitchFamily="18" charset="0"/>
              </a:rPr>
              <a:t>Определите, в какой из обозначенных на карте цифрами точек происходит процесс раздвижения земной коры океанического типа.</a:t>
            </a:r>
            <a:endParaRPr lang="ru-RU" sz="2800" dirty="0">
              <a:solidFill>
                <a:schemeClr val="bg2">
                  <a:lumMod val="10000"/>
                </a:schemeClr>
              </a:solidFill>
              <a:latin typeface="Times New Roman" pitchFamily="18" charset="0"/>
              <a:cs typeface="Times New Roman" pitchFamily="18" charset="0"/>
            </a:endParaRPr>
          </a:p>
        </p:txBody>
      </p:sp>
      <p:sp>
        <p:nvSpPr>
          <p:cNvPr id="7" name="TextBox 6"/>
          <p:cNvSpPr txBox="1"/>
          <p:nvPr/>
        </p:nvSpPr>
        <p:spPr>
          <a:xfrm>
            <a:off x="9419771" y="2148114"/>
            <a:ext cx="1886858" cy="523220"/>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2</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1543" y="217714"/>
            <a:ext cx="4978400" cy="464458"/>
          </a:xfrm>
        </p:spPr>
        <p:txBody>
          <a:bodyPr>
            <a:normAutofit/>
          </a:bodyPr>
          <a:lstStyle/>
          <a:p>
            <a:pPr algn="ctr"/>
            <a:r>
              <a:rPr lang="ru-RU" sz="2400" dirty="0" smtClean="0">
                <a:solidFill>
                  <a:srgbClr val="C00000"/>
                </a:solidFill>
                <a:latin typeface="Times New Roman" pitchFamily="18" charset="0"/>
                <a:cs typeface="Times New Roman" pitchFamily="18" charset="0"/>
              </a:rPr>
              <a:t>Или</a:t>
            </a:r>
            <a:endParaRPr lang="ru-RU" sz="2400" dirty="0">
              <a:solidFill>
                <a:srgbClr val="C00000"/>
              </a:solidFill>
              <a:latin typeface="Times New Roman" pitchFamily="18" charset="0"/>
              <a:cs typeface="Times New Roman" pitchFamily="18" charset="0"/>
            </a:endParaRPr>
          </a:p>
        </p:txBody>
      </p:sp>
      <p:pic>
        <p:nvPicPr>
          <p:cNvPr id="47106" name="Picture 2"/>
          <p:cNvPicPr>
            <a:picLocks noGrp="1" noChangeAspect="1" noChangeArrowheads="1"/>
          </p:cNvPicPr>
          <p:nvPr>
            <p:ph idx="1"/>
          </p:nvPr>
        </p:nvPicPr>
        <p:blipFill>
          <a:blip r:embed="rId2"/>
          <a:srcRect/>
          <a:stretch>
            <a:fillRect/>
          </a:stretch>
        </p:blipFill>
        <p:spPr bwMode="auto">
          <a:xfrm>
            <a:off x="0" y="1740113"/>
            <a:ext cx="8505371" cy="5117887"/>
          </a:xfrm>
          <a:prstGeom prst="rect">
            <a:avLst/>
          </a:prstGeom>
          <a:noFill/>
          <a:ln w="9525">
            <a:noFill/>
            <a:miter lim="800000"/>
            <a:headEnd/>
            <a:tailEnd/>
          </a:ln>
          <a:effectLst/>
        </p:spPr>
      </p:pic>
      <p:sp>
        <p:nvSpPr>
          <p:cNvPr id="6" name="Прямоугольник 5"/>
          <p:cNvSpPr/>
          <p:nvPr/>
        </p:nvSpPr>
        <p:spPr>
          <a:xfrm>
            <a:off x="-1" y="630534"/>
            <a:ext cx="10813143" cy="1446550"/>
          </a:xfrm>
          <a:prstGeom prst="rect">
            <a:avLst/>
          </a:prstGeom>
        </p:spPr>
        <p:txBody>
          <a:bodyPr wrap="square">
            <a:spAutoFit/>
          </a:bodyPr>
          <a:lstStyle/>
          <a:p>
            <a:r>
              <a:rPr lang="ru-RU" sz="3200" b="1" dirty="0" smtClean="0">
                <a:latin typeface="Times New Roman" pitchFamily="18" charset="0"/>
                <a:cs typeface="Times New Roman" pitchFamily="18" charset="0"/>
              </a:rPr>
              <a:t>Вопрос 11</a:t>
            </a:r>
            <a:r>
              <a:rPr lang="ru-RU" sz="3200" dirty="0" smtClean="0">
                <a:latin typeface="Times New Roman" pitchFamily="18" charset="0"/>
                <a:cs typeface="Times New Roman" pitchFamily="18" charset="0"/>
              </a:rPr>
              <a:t>. </a:t>
            </a:r>
            <a:r>
              <a:rPr lang="ru-RU" sz="2800" dirty="0" smtClean="0">
                <a:solidFill>
                  <a:schemeClr val="bg2">
                    <a:lumMod val="10000"/>
                  </a:schemeClr>
                </a:solidFill>
                <a:latin typeface="Times New Roman" pitchFamily="18" charset="0"/>
                <a:cs typeface="Times New Roman" pitchFamily="18" charset="0"/>
              </a:rPr>
              <a:t>Определите, в какой из обозначенных на карте цифрами точек на границе литосферных плит происходит процесс образования подводных гор.</a:t>
            </a:r>
            <a:endParaRPr lang="ru-RU" sz="2800" dirty="0">
              <a:solidFill>
                <a:schemeClr val="bg2">
                  <a:lumMod val="10000"/>
                </a:schemeClr>
              </a:solidFill>
              <a:latin typeface="Times New Roman" pitchFamily="18" charset="0"/>
              <a:cs typeface="Times New Roman" pitchFamily="18" charset="0"/>
            </a:endParaRPr>
          </a:p>
        </p:txBody>
      </p:sp>
      <p:sp>
        <p:nvSpPr>
          <p:cNvPr id="7" name="TextBox 6"/>
          <p:cNvSpPr txBox="1"/>
          <p:nvPr/>
        </p:nvSpPr>
        <p:spPr>
          <a:xfrm>
            <a:off x="9419771" y="2148114"/>
            <a:ext cx="1886858" cy="523220"/>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2</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37697"/>
            <a:ext cx="11049000" cy="1325563"/>
          </a:xfrm>
        </p:spPr>
        <p:txBody>
          <a:bodyPr>
            <a:noAutofit/>
          </a:bodyPr>
          <a:lstStyle/>
          <a:p>
            <a:r>
              <a:rPr lang="ru-RU" sz="2800" b="1" dirty="0" smtClean="0">
                <a:latin typeface="Times New Roman" pitchFamily="18" charset="0"/>
                <a:cs typeface="Times New Roman" pitchFamily="18" charset="0"/>
              </a:rPr>
              <a:t>Вопрос 12. </a:t>
            </a:r>
            <a:r>
              <a:rPr lang="ru-RU" sz="2800" dirty="0" smtClean="0">
                <a:solidFill>
                  <a:schemeClr val="bg2">
                    <a:lumMod val="10000"/>
                  </a:schemeClr>
                </a:solidFill>
                <a:latin typeface="Times New Roman" pitchFamily="18" charset="0"/>
                <a:cs typeface="Times New Roman" pitchFamily="18" charset="0"/>
              </a:rPr>
              <a:t>Расположите страны в порядке увеличения численности населения, начиная со страны с самой маленькой численностью. Запишите в ответе последовательность порядковых номеров этих стран.</a:t>
            </a:r>
            <a:endParaRPr lang="ru-RU" sz="2800" dirty="0">
              <a:solidFill>
                <a:schemeClr val="bg2">
                  <a:lumMod val="10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90286" y="2191657"/>
          <a:ext cx="11509830" cy="4666343"/>
        </p:xfrm>
        <a:graphic>
          <a:graphicData uri="http://schemas.openxmlformats.org/drawingml/2006/table">
            <a:tbl>
              <a:tblPr firstRow="1" bandRow="1">
                <a:tableStyleId>{5C22544A-7EE6-4342-B048-85BDC9FD1C3A}</a:tableStyleId>
              </a:tblPr>
              <a:tblGrid>
                <a:gridCol w="1918305"/>
                <a:gridCol w="1918305"/>
                <a:gridCol w="1918305"/>
                <a:gridCol w="1918305"/>
                <a:gridCol w="1918305"/>
                <a:gridCol w="1918305"/>
              </a:tblGrid>
              <a:tr h="636351">
                <a:tc gridSpan="6">
                  <a:txBody>
                    <a:bodyPr/>
                    <a:lstStyle/>
                    <a:p>
                      <a:r>
                        <a:rPr lang="ru-RU" dirty="0" smtClean="0"/>
                        <a:t>Территория, численность и возрастной состав населения некоторых стран, 2017 г.</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1407715">
                <a:tc>
                  <a:txBody>
                    <a:bodyPr/>
                    <a:lstStyle/>
                    <a:p>
                      <a:r>
                        <a:rPr lang="ru-RU" b="1" dirty="0" smtClean="0">
                          <a:solidFill>
                            <a:schemeClr val="bg2">
                              <a:lumMod val="10000"/>
                            </a:schemeClr>
                          </a:solidFill>
                        </a:rPr>
                        <a:t>Площадь территории, км</a:t>
                      </a:r>
                      <a:r>
                        <a:rPr lang="ru-RU" b="1" baseline="30000" dirty="0" smtClean="0">
                          <a:solidFill>
                            <a:schemeClr val="bg2">
                              <a:lumMod val="10000"/>
                            </a:schemeClr>
                          </a:solidFill>
                        </a:rPr>
                        <a:t>2</a:t>
                      </a:r>
                      <a:endParaRPr lang="ru-RU" b="1" dirty="0">
                        <a:solidFill>
                          <a:schemeClr val="bg2">
                            <a:lumMod val="10000"/>
                          </a:schemeClr>
                        </a:solidFill>
                      </a:endParaRPr>
                    </a:p>
                  </a:txBody>
                  <a:tcPr/>
                </a:tc>
                <a:tc>
                  <a:txBody>
                    <a:bodyPr/>
                    <a:lstStyle/>
                    <a:p>
                      <a:r>
                        <a:rPr lang="ru-RU" b="1" dirty="0" smtClean="0">
                          <a:solidFill>
                            <a:schemeClr val="bg2">
                              <a:lumMod val="10000"/>
                            </a:schemeClr>
                          </a:solidFill>
                        </a:rPr>
                        <a:t>Численность населения, </a:t>
                      </a:r>
                      <a:r>
                        <a:rPr lang="ru-RU" b="1" dirty="0" err="1" smtClean="0">
                          <a:solidFill>
                            <a:schemeClr val="bg2">
                              <a:lumMod val="10000"/>
                            </a:schemeClr>
                          </a:solidFill>
                        </a:rPr>
                        <a:t>млн</a:t>
                      </a:r>
                      <a:r>
                        <a:rPr lang="ru-RU" b="1" dirty="0" smtClean="0">
                          <a:solidFill>
                            <a:schemeClr val="bg2">
                              <a:lumMod val="10000"/>
                            </a:schemeClr>
                          </a:solidFill>
                        </a:rPr>
                        <a:t> человек</a:t>
                      </a:r>
                      <a:endParaRPr lang="ru-RU" b="1" dirty="0">
                        <a:solidFill>
                          <a:schemeClr val="bg2">
                            <a:lumMod val="10000"/>
                          </a:schemeClr>
                        </a:solidFill>
                      </a:endParaRPr>
                    </a:p>
                  </a:txBody>
                  <a:tcPr/>
                </a:tc>
                <a:tc>
                  <a:txBody>
                    <a:bodyPr/>
                    <a:lstStyle/>
                    <a:p>
                      <a:r>
                        <a:rPr lang="ru-RU" b="1" dirty="0" smtClean="0">
                          <a:solidFill>
                            <a:schemeClr val="bg2">
                              <a:lumMod val="10000"/>
                            </a:schemeClr>
                          </a:solidFill>
                        </a:rPr>
                        <a:t>Доля населения в возрасте до 15 лет, %</a:t>
                      </a:r>
                      <a:endParaRPr lang="ru-RU" b="1" dirty="0">
                        <a:solidFill>
                          <a:schemeClr val="bg2">
                            <a:lumMod val="10000"/>
                          </a:schemeClr>
                        </a:solidFill>
                      </a:endParaRPr>
                    </a:p>
                  </a:txBody>
                  <a:tcPr/>
                </a:tc>
                <a:tc>
                  <a:txBody>
                    <a:bodyPr/>
                    <a:lstStyle/>
                    <a:p>
                      <a:r>
                        <a:rPr lang="ru-RU" b="1" dirty="0" smtClean="0">
                          <a:solidFill>
                            <a:schemeClr val="bg2">
                              <a:lumMod val="10000"/>
                            </a:schemeClr>
                          </a:solidFill>
                        </a:rPr>
                        <a:t>Доля населения в возрасте от 15 до 65 лет, %</a:t>
                      </a:r>
                      <a:endParaRPr lang="ru-RU" b="1" dirty="0">
                        <a:solidFill>
                          <a:schemeClr val="bg2">
                            <a:lumMod val="10000"/>
                          </a:schemeClr>
                        </a:solidFill>
                      </a:endParaRPr>
                    </a:p>
                  </a:txBody>
                  <a:tcPr/>
                </a:tc>
                <a:tc>
                  <a:txBody>
                    <a:bodyPr/>
                    <a:lstStyle/>
                    <a:p>
                      <a:r>
                        <a:rPr lang="ru-RU" b="1" dirty="0" smtClean="0">
                          <a:solidFill>
                            <a:schemeClr val="bg2">
                              <a:lumMod val="10000"/>
                            </a:schemeClr>
                          </a:solidFill>
                        </a:rPr>
                        <a:t>Доля населения в возрасте 65 лет и старше, %</a:t>
                      </a:r>
                      <a:endParaRPr lang="ru-RU" b="1" dirty="0">
                        <a:solidFill>
                          <a:schemeClr val="bg2">
                            <a:lumMod val="10000"/>
                          </a:schemeClr>
                        </a:solidFill>
                      </a:endParaRPr>
                    </a:p>
                  </a:txBody>
                  <a:tcPr/>
                </a:tc>
                <a:tc>
                  <a:txBody>
                    <a:bodyPr/>
                    <a:lstStyle/>
                    <a:p>
                      <a:r>
                        <a:rPr lang="ru-RU" b="1" dirty="0" smtClean="0">
                          <a:solidFill>
                            <a:schemeClr val="bg2">
                              <a:lumMod val="10000"/>
                            </a:schemeClr>
                          </a:solidFill>
                        </a:rPr>
                        <a:t>Страна</a:t>
                      </a:r>
                      <a:endParaRPr lang="ru-RU" b="1" dirty="0">
                        <a:solidFill>
                          <a:schemeClr val="bg2">
                            <a:lumMod val="10000"/>
                          </a:schemeClr>
                        </a:solidFill>
                      </a:endParaRPr>
                    </a:p>
                  </a:txBody>
                  <a:tcPr/>
                </a:tc>
              </a:tr>
              <a:tr h="641738">
                <a:tc>
                  <a:txBody>
                    <a:bodyPr/>
                    <a:lstStyle/>
                    <a:p>
                      <a:pPr algn="ctr"/>
                      <a:r>
                        <a:rPr lang="ru-RU" b="1" dirty="0">
                          <a:solidFill>
                            <a:schemeClr val="bg2">
                              <a:lumMod val="10000"/>
                            </a:schemeClr>
                          </a:solidFill>
                        </a:rPr>
                        <a:t>8 358 140</a:t>
                      </a:r>
                    </a:p>
                  </a:txBody>
                  <a:tcPr anchor="ctr"/>
                </a:tc>
                <a:tc>
                  <a:txBody>
                    <a:bodyPr/>
                    <a:lstStyle/>
                    <a:p>
                      <a:pPr algn="ctr"/>
                      <a:r>
                        <a:rPr lang="ru-RU" b="1">
                          <a:solidFill>
                            <a:schemeClr val="bg2">
                              <a:lumMod val="10000"/>
                            </a:schemeClr>
                          </a:solidFill>
                        </a:rPr>
                        <a:t>211</a:t>
                      </a:r>
                    </a:p>
                  </a:txBody>
                  <a:tcPr anchor="ctr"/>
                </a:tc>
                <a:tc>
                  <a:txBody>
                    <a:bodyPr/>
                    <a:lstStyle/>
                    <a:p>
                      <a:pPr algn="ctr"/>
                      <a:r>
                        <a:rPr lang="ru-RU" b="1">
                          <a:solidFill>
                            <a:schemeClr val="bg2">
                              <a:lumMod val="10000"/>
                            </a:schemeClr>
                          </a:solidFill>
                        </a:rPr>
                        <a:t>22</a:t>
                      </a:r>
                    </a:p>
                  </a:txBody>
                  <a:tcPr anchor="ctr"/>
                </a:tc>
                <a:tc>
                  <a:txBody>
                    <a:bodyPr/>
                    <a:lstStyle/>
                    <a:p>
                      <a:pPr algn="ctr"/>
                      <a:r>
                        <a:rPr lang="ru-RU" b="1" dirty="0">
                          <a:solidFill>
                            <a:schemeClr val="bg2">
                              <a:lumMod val="10000"/>
                            </a:schemeClr>
                          </a:solidFill>
                        </a:rPr>
                        <a:t>69</a:t>
                      </a:r>
                    </a:p>
                  </a:txBody>
                  <a:tcPr anchor="ctr"/>
                </a:tc>
                <a:tc>
                  <a:txBody>
                    <a:bodyPr/>
                    <a:lstStyle/>
                    <a:p>
                      <a:pPr algn="ctr"/>
                      <a:r>
                        <a:rPr lang="ru-RU" b="1" dirty="0">
                          <a:solidFill>
                            <a:schemeClr val="bg2">
                              <a:lumMod val="10000"/>
                            </a:schemeClr>
                          </a:solidFill>
                        </a:rPr>
                        <a:t>9</a:t>
                      </a:r>
                    </a:p>
                  </a:txBody>
                  <a:tcPr anchor="ctr"/>
                </a:tc>
                <a:tc>
                  <a:txBody>
                    <a:bodyPr/>
                    <a:lstStyle/>
                    <a:p>
                      <a:pPr algn="ctr"/>
                      <a:r>
                        <a:rPr lang="ru-RU" b="1" dirty="0">
                          <a:solidFill>
                            <a:schemeClr val="bg2">
                              <a:lumMod val="10000"/>
                            </a:schemeClr>
                          </a:solidFill>
                        </a:rPr>
                        <a:t>1. Бразилия</a:t>
                      </a:r>
                    </a:p>
                  </a:txBody>
                  <a:tcPr anchor="ctr"/>
                </a:tc>
              </a:tr>
              <a:tr h="641738">
                <a:tc>
                  <a:txBody>
                    <a:bodyPr/>
                    <a:lstStyle/>
                    <a:p>
                      <a:pPr algn="ctr"/>
                      <a:r>
                        <a:rPr lang="ru-RU" b="1" dirty="0">
                          <a:solidFill>
                            <a:schemeClr val="bg2">
                              <a:lumMod val="10000"/>
                            </a:schemeClr>
                          </a:solidFill>
                        </a:rPr>
                        <a:t>229 946</a:t>
                      </a:r>
                    </a:p>
                  </a:txBody>
                  <a:tcPr anchor="ctr"/>
                </a:tc>
                <a:tc>
                  <a:txBody>
                    <a:bodyPr/>
                    <a:lstStyle/>
                    <a:p>
                      <a:pPr algn="ctr"/>
                      <a:r>
                        <a:rPr lang="ru-RU" b="1">
                          <a:solidFill>
                            <a:schemeClr val="bg2">
                              <a:lumMod val="10000"/>
                            </a:schemeClr>
                          </a:solidFill>
                        </a:rPr>
                        <a:t>66</a:t>
                      </a:r>
                    </a:p>
                  </a:txBody>
                  <a:tcPr anchor="ctr"/>
                </a:tc>
                <a:tc>
                  <a:txBody>
                    <a:bodyPr/>
                    <a:lstStyle/>
                    <a:p>
                      <a:pPr algn="ctr"/>
                      <a:r>
                        <a:rPr lang="ru-RU" b="1">
                          <a:solidFill>
                            <a:schemeClr val="bg2">
                              <a:lumMod val="10000"/>
                            </a:schemeClr>
                          </a:solidFill>
                        </a:rPr>
                        <a:t>17</a:t>
                      </a:r>
                    </a:p>
                  </a:txBody>
                  <a:tcPr anchor="ctr"/>
                </a:tc>
                <a:tc>
                  <a:txBody>
                    <a:bodyPr/>
                    <a:lstStyle/>
                    <a:p>
                      <a:pPr algn="ctr"/>
                      <a:r>
                        <a:rPr lang="ru-RU" b="1">
                          <a:solidFill>
                            <a:schemeClr val="bg2">
                              <a:lumMod val="10000"/>
                            </a:schemeClr>
                          </a:solidFill>
                        </a:rPr>
                        <a:t>65</a:t>
                      </a:r>
                    </a:p>
                  </a:txBody>
                  <a:tcPr anchor="ctr"/>
                </a:tc>
                <a:tc>
                  <a:txBody>
                    <a:bodyPr/>
                    <a:lstStyle/>
                    <a:p>
                      <a:pPr algn="ctr"/>
                      <a:r>
                        <a:rPr lang="ru-RU" b="1" dirty="0">
                          <a:solidFill>
                            <a:schemeClr val="bg2">
                              <a:lumMod val="10000"/>
                            </a:schemeClr>
                          </a:solidFill>
                        </a:rPr>
                        <a:t>18</a:t>
                      </a:r>
                    </a:p>
                  </a:txBody>
                  <a:tcPr anchor="ctr"/>
                </a:tc>
                <a:tc>
                  <a:txBody>
                    <a:bodyPr/>
                    <a:lstStyle/>
                    <a:p>
                      <a:pPr algn="ctr"/>
                      <a:r>
                        <a:rPr lang="ru-RU" b="1" dirty="0">
                          <a:solidFill>
                            <a:schemeClr val="bg2">
                              <a:lumMod val="10000"/>
                            </a:schemeClr>
                          </a:solidFill>
                        </a:rPr>
                        <a:t>2. Великобритания</a:t>
                      </a:r>
                    </a:p>
                  </a:txBody>
                  <a:tcPr anchor="ctr"/>
                </a:tc>
              </a:tr>
              <a:tr h="641738">
                <a:tc>
                  <a:txBody>
                    <a:bodyPr/>
                    <a:lstStyle/>
                    <a:p>
                      <a:pPr algn="ctr"/>
                      <a:r>
                        <a:rPr lang="ru-RU" b="1" dirty="0">
                          <a:solidFill>
                            <a:schemeClr val="bg2">
                              <a:lumMod val="10000"/>
                            </a:schemeClr>
                          </a:solidFill>
                        </a:rPr>
                        <a:t>1 266 700</a:t>
                      </a:r>
                    </a:p>
                  </a:txBody>
                  <a:tcPr anchor="ctr"/>
                </a:tc>
                <a:tc>
                  <a:txBody>
                    <a:bodyPr/>
                    <a:lstStyle/>
                    <a:p>
                      <a:pPr algn="ctr"/>
                      <a:r>
                        <a:rPr lang="ru-RU" b="1">
                          <a:solidFill>
                            <a:schemeClr val="bg2">
                              <a:lumMod val="10000"/>
                            </a:schemeClr>
                          </a:solidFill>
                        </a:rPr>
                        <a:t>22</a:t>
                      </a:r>
                    </a:p>
                  </a:txBody>
                  <a:tcPr anchor="ctr"/>
                </a:tc>
                <a:tc>
                  <a:txBody>
                    <a:bodyPr/>
                    <a:lstStyle/>
                    <a:p>
                      <a:pPr algn="ctr"/>
                      <a:r>
                        <a:rPr lang="ru-RU" b="1">
                          <a:solidFill>
                            <a:schemeClr val="bg2">
                              <a:lumMod val="10000"/>
                            </a:schemeClr>
                          </a:solidFill>
                        </a:rPr>
                        <a:t>49</a:t>
                      </a:r>
                    </a:p>
                  </a:txBody>
                  <a:tcPr anchor="ctr"/>
                </a:tc>
                <a:tc>
                  <a:txBody>
                    <a:bodyPr/>
                    <a:lstStyle/>
                    <a:p>
                      <a:pPr algn="ctr"/>
                      <a:r>
                        <a:rPr lang="ru-RU" b="1">
                          <a:solidFill>
                            <a:schemeClr val="bg2">
                              <a:lumMod val="10000"/>
                            </a:schemeClr>
                          </a:solidFill>
                        </a:rPr>
                        <a:t>48</a:t>
                      </a:r>
                    </a:p>
                  </a:txBody>
                  <a:tcPr anchor="ctr"/>
                </a:tc>
                <a:tc>
                  <a:txBody>
                    <a:bodyPr/>
                    <a:lstStyle/>
                    <a:p>
                      <a:pPr algn="ctr"/>
                      <a:r>
                        <a:rPr lang="ru-RU" b="1" dirty="0">
                          <a:solidFill>
                            <a:schemeClr val="bg2">
                              <a:lumMod val="10000"/>
                            </a:schemeClr>
                          </a:solidFill>
                        </a:rPr>
                        <a:t>3</a:t>
                      </a:r>
                    </a:p>
                  </a:txBody>
                  <a:tcPr anchor="ctr"/>
                </a:tc>
                <a:tc>
                  <a:txBody>
                    <a:bodyPr/>
                    <a:lstStyle/>
                    <a:p>
                      <a:pPr algn="ctr"/>
                      <a:r>
                        <a:rPr lang="ru-RU" b="1" dirty="0">
                          <a:solidFill>
                            <a:schemeClr val="bg2">
                              <a:lumMod val="10000"/>
                            </a:schemeClr>
                          </a:solidFill>
                        </a:rPr>
                        <a:t>3. Нигер</a:t>
                      </a:r>
                    </a:p>
                  </a:txBody>
                  <a:tcPr anchor="ctr"/>
                </a:tc>
              </a:tr>
              <a:tr h="641738">
                <a:tc>
                  <a:txBody>
                    <a:bodyPr/>
                    <a:lstStyle/>
                    <a:p>
                      <a:pPr algn="ctr"/>
                      <a:r>
                        <a:rPr lang="ru-RU" b="1" dirty="0">
                          <a:solidFill>
                            <a:schemeClr val="bg2">
                              <a:lumMod val="10000"/>
                            </a:schemeClr>
                          </a:solidFill>
                        </a:rPr>
                        <a:t>364 485</a:t>
                      </a:r>
                    </a:p>
                  </a:txBody>
                  <a:tcPr anchor="ctr"/>
                </a:tc>
                <a:tc>
                  <a:txBody>
                    <a:bodyPr/>
                    <a:lstStyle/>
                    <a:p>
                      <a:pPr algn="ctr"/>
                      <a:r>
                        <a:rPr lang="ru-RU" b="1" dirty="0">
                          <a:solidFill>
                            <a:schemeClr val="bg2">
                              <a:lumMod val="10000"/>
                            </a:schemeClr>
                          </a:solidFill>
                        </a:rPr>
                        <a:t>126</a:t>
                      </a:r>
                    </a:p>
                  </a:txBody>
                  <a:tcPr anchor="ctr"/>
                </a:tc>
                <a:tc>
                  <a:txBody>
                    <a:bodyPr/>
                    <a:lstStyle/>
                    <a:p>
                      <a:pPr algn="ctr"/>
                      <a:r>
                        <a:rPr lang="ru-RU" b="1" dirty="0">
                          <a:solidFill>
                            <a:schemeClr val="bg2">
                              <a:lumMod val="10000"/>
                            </a:schemeClr>
                          </a:solidFill>
                        </a:rPr>
                        <a:t>13</a:t>
                      </a:r>
                    </a:p>
                  </a:txBody>
                  <a:tcPr anchor="ctr"/>
                </a:tc>
                <a:tc>
                  <a:txBody>
                    <a:bodyPr/>
                    <a:lstStyle/>
                    <a:p>
                      <a:pPr algn="ctr"/>
                      <a:r>
                        <a:rPr lang="ru-RU" b="1" dirty="0">
                          <a:solidFill>
                            <a:schemeClr val="bg2">
                              <a:lumMod val="10000"/>
                            </a:schemeClr>
                          </a:solidFill>
                        </a:rPr>
                        <a:t>59</a:t>
                      </a:r>
                    </a:p>
                  </a:txBody>
                  <a:tcPr anchor="ctr"/>
                </a:tc>
                <a:tc>
                  <a:txBody>
                    <a:bodyPr/>
                    <a:lstStyle/>
                    <a:p>
                      <a:pPr algn="ctr"/>
                      <a:r>
                        <a:rPr lang="ru-RU" b="1" dirty="0">
                          <a:solidFill>
                            <a:schemeClr val="bg2">
                              <a:lumMod val="10000"/>
                            </a:schemeClr>
                          </a:solidFill>
                        </a:rPr>
                        <a:t>28</a:t>
                      </a:r>
                    </a:p>
                  </a:txBody>
                  <a:tcPr anchor="ctr"/>
                </a:tc>
                <a:tc>
                  <a:txBody>
                    <a:bodyPr/>
                    <a:lstStyle/>
                    <a:p>
                      <a:pPr algn="ctr"/>
                      <a:r>
                        <a:rPr lang="ru-RU" b="1" dirty="0">
                          <a:solidFill>
                            <a:schemeClr val="bg2">
                              <a:lumMod val="10000"/>
                            </a:schemeClr>
                          </a:solidFill>
                        </a:rPr>
                        <a:t>4. Япония</a:t>
                      </a:r>
                    </a:p>
                  </a:txBody>
                  <a:tcPr anchor="ctr"/>
                </a:tc>
              </a:tr>
            </a:tbl>
          </a:graphicData>
        </a:graphic>
      </p:graphicFrame>
      <p:sp>
        <p:nvSpPr>
          <p:cNvPr id="5" name="TextBox 4"/>
          <p:cNvSpPr txBox="1"/>
          <p:nvPr/>
        </p:nvSpPr>
        <p:spPr>
          <a:xfrm>
            <a:off x="8229600" y="1582057"/>
            <a:ext cx="3280228" cy="523220"/>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3, 2, 4, 1</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450286" cy="1325563"/>
          </a:xfrm>
        </p:spPr>
        <p:txBody>
          <a:bodyPr>
            <a:normAutofit/>
          </a:bodyPr>
          <a:lstStyle/>
          <a:p>
            <a:r>
              <a:rPr lang="ru-RU" sz="2800" b="1" dirty="0" smtClean="0">
                <a:latin typeface="Times New Roman" pitchFamily="18" charset="0"/>
                <a:cs typeface="Times New Roman" pitchFamily="18" charset="0"/>
              </a:rPr>
              <a:t>Вопрос 13. </a:t>
            </a:r>
            <a:r>
              <a:rPr lang="ru-RU" sz="2800" dirty="0" smtClean="0">
                <a:solidFill>
                  <a:schemeClr val="bg2">
                    <a:lumMod val="10000"/>
                  </a:schemeClr>
                </a:solidFill>
                <a:latin typeface="Times New Roman" pitchFamily="18" charset="0"/>
                <a:cs typeface="Times New Roman" pitchFamily="18" charset="0"/>
              </a:rPr>
              <a:t>Возрастной состав населения какой страны отражает представленная на рисунке диаграмма? Запишите в ответе название страны.</a:t>
            </a:r>
            <a:endParaRPr lang="ru-RU" sz="2800" dirty="0">
              <a:solidFill>
                <a:schemeClr val="bg2">
                  <a:lumMod val="10000"/>
                </a:schemeClr>
              </a:solidFill>
              <a:latin typeface="Times New Roman" pitchFamily="18" charset="0"/>
              <a:cs typeface="Times New Roman" pitchFamily="18" charset="0"/>
            </a:endParaRPr>
          </a:p>
        </p:txBody>
      </p:sp>
      <p:pic>
        <p:nvPicPr>
          <p:cNvPr id="48130" name="Picture 2"/>
          <p:cNvPicPr>
            <a:picLocks noGrp="1" noChangeAspect="1" noChangeArrowheads="1"/>
          </p:cNvPicPr>
          <p:nvPr>
            <p:ph idx="1"/>
          </p:nvPr>
        </p:nvPicPr>
        <p:blipFill>
          <a:blip r:embed="rId2"/>
          <a:srcRect/>
          <a:stretch>
            <a:fillRect/>
          </a:stretch>
        </p:blipFill>
        <p:spPr bwMode="auto">
          <a:xfrm>
            <a:off x="2770237" y="1016001"/>
            <a:ext cx="8491714" cy="2365942"/>
          </a:xfrm>
          <a:prstGeom prst="rect">
            <a:avLst/>
          </a:prstGeom>
          <a:noFill/>
          <a:ln w="9525">
            <a:noFill/>
            <a:miter lim="800000"/>
            <a:headEnd/>
            <a:tailEnd/>
          </a:ln>
          <a:effectLst/>
        </p:spPr>
      </p:pic>
      <p:graphicFrame>
        <p:nvGraphicFramePr>
          <p:cNvPr id="5" name="Таблица 4"/>
          <p:cNvGraphicFramePr>
            <a:graphicFrameLocks noGrp="1"/>
          </p:cNvGraphicFramePr>
          <p:nvPr/>
        </p:nvGraphicFramePr>
        <p:xfrm>
          <a:off x="0" y="3759200"/>
          <a:ext cx="7982856" cy="2895600"/>
        </p:xfrm>
        <a:graphic>
          <a:graphicData uri="http://schemas.openxmlformats.org/drawingml/2006/table">
            <a:tbl>
              <a:tblPr firstRow="1" bandRow="1">
                <a:tableStyleId>{5C22544A-7EE6-4342-B048-85BDC9FD1C3A}</a:tableStyleId>
              </a:tblPr>
              <a:tblGrid>
                <a:gridCol w="1330476"/>
                <a:gridCol w="1330476"/>
                <a:gridCol w="1330476"/>
                <a:gridCol w="1330476"/>
                <a:gridCol w="1330476"/>
                <a:gridCol w="1330476"/>
              </a:tblGrid>
              <a:tr h="295913">
                <a:tc gridSpan="6">
                  <a:txBody>
                    <a:bodyPr/>
                    <a:lstStyle/>
                    <a:p>
                      <a:r>
                        <a:rPr lang="ru-RU" sz="1400" dirty="0" smtClean="0"/>
                        <a:t>Территория, численность и возрастной состав населения некоторых стран, 2017 г.</a:t>
                      </a:r>
                      <a:endParaRPr lang="ru-RU" sz="1400"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1124470">
                <a:tc>
                  <a:txBody>
                    <a:bodyPr/>
                    <a:lstStyle/>
                    <a:p>
                      <a:r>
                        <a:rPr lang="ru-RU" sz="1400" b="1" dirty="0" smtClean="0">
                          <a:solidFill>
                            <a:schemeClr val="bg2">
                              <a:lumMod val="10000"/>
                            </a:schemeClr>
                          </a:solidFill>
                        </a:rPr>
                        <a:t>Площадь территории, км</a:t>
                      </a:r>
                      <a:r>
                        <a:rPr lang="ru-RU" sz="1400" b="1" baseline="30000" dirty="0" smtClean="0">
                          <a:solidFill>
                            <a:schemeClr val="bg2">
                              <a:lumMod val="10000"/>
                            </a:schemeClr>
                          </a:solidFill>
                        </a:rPr>
                        <a:t>2</a:t>
                      </a:r>
                      <a:endParaRPr lang="ru-RU" sz="1400" b="1" dirty="0">
                        <a:solidFill>
                          <a:schemeClr val="bg2">
                            <a:lumMod val="10000"/>
                          </a:schemeClr>
                        </a:solidFill>
                      </a:endParaRPr>
                    </a:p>
                  </a:txBody>
                  <a:tcPr/>
                </a:tc>
                <a:tc>
                  <a:txBody>
                    <a:bodyPr/>
                    <a:lstStyle/>
                    <a:p>
                      <a:r>
                        <a:rPr lang="ru-RU" sz="1400" b="1" dirty="0" smtClean="0">
                          <a:solidFill>
                            <a:schemeClr val="bg2">
                              <a:lumMod val="10000"/>
                            </a:schemeClr>
                          </a:solidFill>
                        </a:rPr>
                        <a:t>Численность населения, </a:t>
                      </a:r>
                      <a:r>
                        <a:rPr lang="ru-RU" sz="1400" b="1" dirty="0" err="1" smtClean="0">
                          <a:solidFill>
                            <a:schemeClr val="bg2">
                              <a:lumMod val="10000"/>
                            </a:schemeClr>
                          </a:solidFill>
                        </a:rPr>
                        <a:t>млн</a:t>
                      </a:r>
                      <a:r>
                        <a:rPr lang="ru-RU" sz="1400" b="1" dirty="0" smtClean="0">
                          <a:solidFill>
                            <a:schemeClr val="bg2">
                              <a:lumMod val="10000"/>
                            </a:schemeClr>
                          </a:solidFill>
                        </a:rPr>
                        <a:t> человек</a:t>
                      </a:r>
                      <a:endParaRPr lang="ru-RU" sz="1400" b="1" dirty="0">
                        <a:solidFill>
                          <a:schemeClr val="bg2">
                            <a:lumMod val="10000"/>
                          </a:schemeClr>
                        </a:solidFill>
                      </a:endParaRPr>
                    </a:p>
                  </a:txBody>
                  <a:tcPr/>
                </a:tc>
                <a:tc>
                  <a:txBody>
                    <a:bodyPr/>
                    <a:lstStyle/>
                    <a:p>
                      <a:r>
                        <a:rPr lang="ru-RU" sz="1400" b="1" dirty="0" smtClean="0">
                          <a:solidFill>
                            <a:schemeClr val="bg2">
                              <a:lumMod val="10000"/>
                            </a:schemeClr>
                          </a:solidFill>
                        </a:rPr>
                        <a:t>Доля населения в возрасте до 15 лет, %</a:t>
                      </a:r>
                      <a:endParaRPr lang="ru-RU" sz="1400" b="1" dirty="0">
                        <a:solidFill>
                          <a:schemeClr val="bg2">
                            <a:lumMod val="10000"/>
                          </a:schemeClr>
                        </a:solidFill>
                      </a:endParaRPr>
                    </a:p>
                  </a:txBody>
                  <a:tcPr/>
                </a:tc>
                <a:tc>
                  <a:txBody>
                    <a:bodyPr/>
                    <a:lstStyle/>
                    <a:p>
                      <a:r>
                        <a:rPr lang="ru-RU" sz="1400" b="1" dirty="0" smtClean="0">
                          <a:solidFill>
                            <a:schemeClr val="bg2">
                              <a:lumMod val="10000"/>
                            </a:schemeClr>
                          </a:solidFill>
                        </a:rPr>
                        <a:t>Доля населения в возрасте от 15 до 65 лет, %</a:t>
                      </a:r>
                      <a:endParaRPr lang="ru-RU" sz="1400" b="1" dirty="0">
                        <a:solidFill>
                          <a:schemeClr val="bg2">
                            <a:lumMod val="10000"/>
                          </a:schemeClr>
                        </a:solidFill>
                      </a:endParaRPr>
                    </a:p>
                  </a:txBody>
                  <a:tcPr/>
                </a:tc>
                <a:tc>
                  <a:txBody>
                    <a:bodyPr/>
                    <a:lstStyle/>
                    <a:p>
                      <a:r>
                        <a:rPr lang="ru-RU" sz="1400" b="1" dirty="0" smtClean="0">
                          <a:solidFill>
                            <a:schemeClr val="bg2">
                              <a:lumMod val="10000"/>
                            </a:schemeClr>
                          </a:solidFill>
                        </a:rPr>
                        <a:t>Доля населения в возрасте 65 лет и старше, %</a:t>
                      </a:r>
                      <a:endParaRPr lang="ru-RU" sz="1400" b="1" dirty="0">
                        <a:solidFill>
                          <a:schemeClr val="bg2">
                            <a:lumMod val="10000"/>
                          </a:schemeClr>
                        </a:solidFill>
                      </a:endParaRPr>
                    </a:p>
                  </a:txBody>
                  <a:tcPr/>
                </a:tc>
                <a:tc>
                  <a:txBody>
                    <a:bodyPr/>
                    <a:lstStyle/>
                    <a:p>
                      <a:r>
                        <a:rPr lang="ru-RU" sz="1400" b="1" dirty="0" smtClean="0">
                          <a:solidFill>
                            <a:schemeClr val="bg2">
                              <a:lumMod val="10000"/>
                            </a:schemeClr>
                          </a:solidFill>
                        </a:rPr>
                        <a:t>Страна</a:t>
                      </a:r>
                      <a:endParaRPr lang="ru-RU" sz="1400" b="1" dirty="0">
                        <a:solidFill>
                          <a:schemeClr val="bg2">
                            <a:lumMod val="10000"/>
                          </a:schemeClr>
                        </a:solidFill>
                      </a:endParaRPr>
                    </a:p>
                  </a:txBody>
                  <a:tcPr/>
                </a:tc>
              </a:tr>
              <a:tr h="295913">
                <a:tc>
                  <a:txBody>
                    <a:bodyPr/>
                    <a:lstStyle/>
                    <a:p>
                      <a:pPr algn="ctr"/>
                      <a:r>
                        <a:rPr lang="ru-RU" sz="1400" b="1" dirty="0">
                          <a:solidFill>
                            <a:schemeClr val="bg2">
                              <a:lumMod val="10000"/>
                            </a:schemeClr>
                          </a:solidFill>
                        </a:rPr>
                        <a:t>8 358 140</a:t>
                      </a:r>
                    </a:p>
                  </a:txBody>
                  <a:tcPr anchor="ctr"/>
                </a:tc>
                <a:tc>
                  <a:txBody>
                    <a:bodyPr/>
                    <a:lstStyle/>
                    <a:p>
                      <a:pPr algn="ctr"/>
                      <a:r>
                        <a:rPr lang="ru-RU" sz="1400" b="1">
                          <a:solidFill>
                            <a:schemeClr val="bg2">
                              <a:lumMod val="10000"/>
                            </a:schemeClr>
                          </a:solidFill>
                        </a:rPr>
                        <a:t>211</a:t>
                      </a:r>
                    </a:p>
                  </a:txBody>
                  <a:tcPr anchor="ctr"/>
                </a:tc>
                <a:tc>
                  <a:txBody>
                    <a:bodyPr/>
                    <a:lstStyle/>
                    <a:p>
                      <a:pPr algn="ctr"/>
                      <a:r>
                        <a:rPr lang="ru-RU" sz="1400" b="1" dirty="0">
                          <a:solidFill>
                            <a:schemeClr val="bg2">
                              <a:lumMod val="10000"/>
                            </a:schemeClr>
                          </a:solidFill>
                        </a:rPr>
                        <a:t>22</a:t>
                      </a:r>
                    </a:p>
                  </a:txBody>
                  <a:tcPr anchor="ctr"/>
                </a:tc>
                <a:tc>
                  <a:txBody>
                    <a:bodyPr/>
                    <a:lstStyle/>
                    <a:p>
                      <a:pPr algn="ctr"/>
                      <a:r>
                        <a:rPr lang="ru-RU" sz="1400" b="1">
                          <a:solidFill>
                            <a:schemeClr val="bg2">
                              <a:lumMod val="10000"/>
                            </a:schemeClr>
                          </a:solidFill>
                        </a:rPr>
                        <a:t>69</a:t>
                      </a:r>
                    </a:p>
                  </a:txBody>
                  <a:tcPr anchor="ctr"/>
                </a:tc>
                <a:tc>
                  <a:txBody>
                    <a:bodyPr/>
                    <a:lstStyle/>
                    <a:p>
                      <a:pPr algn="ctr"/>
                      <a:r>
                        <a:rPr lang="ru-RU" sz="1400" b="1" dirty="0">
                          <a:solidFill>
                            <a:schemeClr val="bg2">
                              <a:lumMod val="10000"/>
                            </a:schemeClr>
                          </a:solidFill>
                        </a:rPr>
                        <a:t>9</a:t>
                      </a:r>
                    </a:p>
                  </a:txBody>
                  <a:tcPr anchor="ctr"/>
                </a:tc>
                <a:tc>
                  <a:txBody>
                    <a:bodyPr/>
                    <a:lstStyle/>
                    <a:p>
                      <a:pPr algn="ctr"/>
                      <a:r>
                        <a:rPr lang="ru-RU" sz="1400" b="1" dirty="0">
                          <a:solidFill>
                            <a:schemeClr val="bg2">
                              <a:lumMod val="10000"/>
                            </a:schemeClr>
                          </a:solidFill>
                        </a:rPr>
                        <a:t>1. Бразилия</a:t>
                      </a:r>
                    </a:p>
                  </a:txBody>
                  <a:tcPr anchor="ctr"/>
                </a:tc>
              </a:tr>
              <a:tr h="503052">
                <a:tc>
                  <a:txBody>
                    <a:bodyPr/>
                    <a:lstStyle/>
                    <a:p>
                      <a:pPr algn="ctr"/>
                      <a:r>
                        <a:rPr lang="ru-RU" sz="1400" b="1" dirty="0">
                          <a:solidFill>
                            <a:schemeClr val="bg2">
                              <a:lumMod val="10000"/>
                            </a:schemeClr>
                          </a:solidFill>
                        </a:rPr>
                        <a:t>229 946</a:t>
                      </a:r>
                    </a:p>
                  </a:txBody>
                  <a:tcPr anchor="ctr"/>
                </a:tc>
                <a:tc>
                  <a:txBody>
                    <a:bodyPr/>
                    <a:lstStyle/>
                    <a:p>
                      <a:pPr algn="ctr"/>
                      <a:r>
                        <a:rPr lang="ru-RU" sz="1400" b="1">
                          <a:solidFill>
                            <a:schemeClr val="bg2">
                              <a:lumMod val="10000"/>
                            </a:schemeClr>
                          </a:solidFill>
                        </a:rPr>
                        <a:t>66</a:t>
                      </a:r>
                    </a:p>
                  </a:txBody>
                  <a:tcPr anchor="ctr"/>
                </a:tc>
                <a:tc>
                  <a:txBody>
                    <a:bodyPr/>
                    <a:lstStyle/>
                    <a:p>
                      <a:pPr algn="ctr"/>
                      <a:r>
                        <a:rPr lang="ru-RU" sz="1400" b="1" dirty="0">
                          <a:solidFill>
                            <a:schemeClr val="bg2">
                              <a:lumMod val="10000"/>
                            </a:schemeClr>
                          </a:solidFill>
                        </a:rPr>
                        <a:t>17</a:t>
                      </a:r>
                    </a:p>
                  </a:txBody>
                  <a:tcPr anchor="ctr"/>
                </a:tc>
                <a:tc>
                  <a:txBody>
                    <a:bodyPr/>
                    <a:lstStyle/>
                    <a:p>
                      <a:pPr algn="ctr"/>
                      <a:r>
                        <a:rPr lang="ru-RU" sz="1400" b="1" dirty="0">
                          <a:solidFill>
                            <a:schemeClr val="bg2">
                              <a:lumMod val="10000"/>
                            </a:schemeClr>
                          </a:solidFill>
                        </a:rPr>
                        <a:t>65</a:t>
                      </a:r>
                    </a:p>
                  </a:txBody>
                  <a:tcPr anchor="ctr"/>
                </a:tc>
                <a:tc>
                  <a:txBody>
                    <a:bodyPr/>
                    <a:lstStyle/>
                    <a:p>
                      <a:pPr algn="ctr"/>
                      <a:r>
                        <a:rPr lang="ru-RU" sz="1400" b="1">
                          <a:solidFill>
                            <a:schemeClr val="bg2">
                              <a:lumMod val="10000"/>
                            </a:schemeClr>
                          </a:solidFill>
                        </a:rPr>
                        <a:t>18</a:t>
                      </a:r>
                    </a:p>
                  </a:txBody>
                  <a:tcPr anchor="ctr"/>
                </a:tc>
                <a:tc>
                  <a:txBody>
                    <a:bodyPr/>
                    <a:lstStyle/>
                    <a:p>
                      <a:pPr algn="ctr"/>
                      <a:r>
                        <a:rPr lang="ru-RU" sz="1400" b="1" dirty="0">
                          <a:solidFill>
                            <a:schemeClr val="bg2">
                              <a:lumMod val="10000"/>
                            </a:schemeClr>
                          </a:solidFill>
                        </a:rPr>
                        <a:t>2. Великобритания</a:t>
                      </a:r>
                    </a:p>
                  </a:txBody>
                  <a:tcPr anchor="ctr"/>
                </a:tc>
              </a:tr>
              <a:tr h="295913">
                <a:tc>
                  <a:txBody>
                    <a:bodyPr/>
                    <a:lstStyle/>
                    <a:p>
                      <a:pPr algn="ctr"/>
                      <a:r>
                        <a:rPr lang="ru-RU" sz="1400" b="1" dirty="0">
                          <a:solidFill>
                            <a:schemeClr val="bg2">
                              <a:lumMod val="10000"/>
                            </a:schemeClr>
                          </a:solidFill>
                        </a:rPr>
                        <a:t>1 266 700</a:t>
                      </a:r>
                    </a:p>
                  </a:txBody>
                  <a:tcPr anchor="ctr"/>
                </a:tc>
                <a:tc>
                  <a:txBody>
                    <a:bodyPr/>
                    <a:lstStyle/>
                    <a:p>
                      <a:pPr algn="ctr"/>
                      <a:r>
                        <a:rPr lang="ru-RU" sz="1400" b="1">
                          <a:solidFill>
                            <a:schemeClr val="bg2">
                              <a:lumMod val="10000"/>
                            </a:schemeClr>
                          </a:solidFill>
                        </a:rPr>
                        <a:t>22</a:t>
                      </a:r>
                    </a:p>
                  </a:txBody>
                  <a:tcPr anchor="ctr"/>
                </a:tc>
                <a:tc>
                  <a:txBody>
                    <a:bodyPr/>
                    <a:lstStyle/>
                    <a:p>
                      <a:pPr algn="ctr"/>
                      <a:r>
                        <a:rPr lang="ru-RU" sz="1400" b="1">
                          <a:solidFill>
                            <a:schemeClr val="bg2">
                              <a:lumMod val="10000"/>
                            </a:schemeClr>
                          </a:solidFill>
                        </a:rPr>
                        <a:t>49</a:t>
                      </a:r>
                    </a:p>
                  </a:txBody>
                  <a:tcPr anchor="ctr"/>
                </a:tc>
                <a:tc>
                  <a:txBody>
                    <a:bodyPr/>
                    <a:lstStyle/>
                    <a:p>
                      <a:pPr algn="ctr"/>
                      <a:r>
                        <a:rPr lang="ru-RU" sz="1400" b="1" dirty="0">
                          <a:solidFill>
                            <a:schemeClr val="bg2">
                              <a:lumMod val="10000"/>
                            </a:schemeClr>
                          </a:solidFill>
                        </a:rPr>
                        <a:t>48</a:t>
                      </a:r>
                    </a:p>
                  </a:txBody>
                  <a:tcPr anchor="ctr"/>
                </a:tc>
                <a:tc>
                  <a:txBody>
                    <a:bodyPr/>
                    <a:lstStyle/>
                    <a:p>
                      <a:pPr algn="ctr"/>
                      <a:r>
                        <a:rPr lang="ru-RU" sz="1400" b="1" dirty="0">
                          <a:solidFill>
                            <a:schemeClr val="bg2">
                              <a:lumMod val="10000"/>
                            </a:schemeClr>
                          </a:solidFill>
                        </a:rPr>
                        <a:t>3</a:t>
                      </a:r>
                    </a:p>
                  </a:txBody>
                  <a:tcPr anchor="ctr"/>
                </a:tc>
                <a:tc>
                  <a:txBody>
                    <a:bodyPr/>
                    <a:lstStyle/>
                    <a:p>
                      <a:pPr algn="ctr"/>
                      <a:r>
                        <a:rPr lang="ru-RU" sz="1400" b="1" dirty="0">
                          <a:solidFill>
                            <a:schemeClr val="bg2">
                              <a:lumMod val="10000"/>
                            </a:schemeClr>
                          </a:solidFill>
                        </a:rPr>
                        <a:t>3. Нигер</a:t>
                      </a:r>
                    </a:p>
                  </a:txBody>
                  <a:tcPr anchor="ctr"/>
                </a:tc>
              </a:tr>
              <a:tr h="295913">
                <a:tc>
                  <a:txBody>
                    <a:bodyPr/>
                    <a:lstStyle/>
                    <a:p>
                      <a:pPr algn="ctr"/>
                      <a:r>
                        <a:rPr lang="ru-RU" sz="1400" b="1" dirty="0">
                          <a:solidFill>
                            <a:schemeClr val="bg2">
                              <a:lumMod val="10000"/>
                            </a:schemeClr>
                          </a:solidFill>
                        </a:rPr>
                        <a:t>364 485</a:t>
                      </a:r>
                    </a:p>
                  </a:txBody>
                  <a:tcPr anchor="ctr"/>
                </a:tc>
                <a:tc>
                  <a:txBody>
                    <a:bodyPr/>
                    <a:lstStyle/>
                    <a:p>
                      <a:pPr algn="ctr"/>
                      <a:r>
                        <a:rPr lang="ru-RU" sz="1400" b="1" dirty="0">
                          <a:solidFill>
                            <a:schemeClr val="bg2">
                              <a:lumMod val="10000"/>
                            </a:schemeClr>
                          </a:solidFill>
                        </a:rPr>
                        <a:t>126</a:t>
                      </a:r>
                    </a:p>
                  </a:txBody>
                  <a:tcPr anchor="ctr"/>
                </a:tc>
                <a:tc>
                  <a:txBody>
                    <a:bodyPr/>
                    <a:lstStyle/>
                    <a:p>
                      <a:pPr algn="ctr"/>
                      <a:r>
                        <a:rPr lang="ru-RU" sz="1400" b="1" dirty="0">
                          <a:solidFill>
                            <a:schemeClr val="bg2">
                              <a:lumMod val="10000"/>
                            </a:schemeClr>
                          </a:solidFill>
                        </a:rPr>
                        <a:t>13</a:t>
                      </a:r>
                    </a:p>
                  </a:txBody>
                  <a:tcPr anchor="ctr"/>
                </a:tc>
                <a:tc>
                  <a:txBody>
                    <a:bodyPr/>
                    <a:lstStyle/>
                    <a:p>
                      <a:pPr algn="ctr"/>
                      <a:r>
                        <a:rPr lang="ru-RU" sz="1400" b="1" dirty="0">
                          <a:solidFill>
                            <a:schemeClr val="bg2">
                              <a:lumMod val="10000"/>
                            </a:schemeClr>
                          </a:solidFill>
                        </a:rPr>
                        <a:t>59</a:t>
                      </a:r>
                    </a:p>
                  </a:txBody>
                  <a:tcPr anchor="ctr"/>
                </a:tc>
                <a:tc>
                  <a:txBody>
                    <a:bodyPr/>
                    <a:lstStyle/>
                    <a:p>
                      <a:pPr algn="ctr"/>
                      <a:r>
                        <a:rPr lang="ru-RU" sz="1400" b="1" dirty="0">
                          <a:solidFill>
                            <a:schemeClr val="bg2">
                              <a:lumMod val="10000"/>
                            </a:schemeClr>
                          </a:solidFill>
                        </a:rPr>
                        <a:t>28</a:t>
                      </a:r>
                    </a:p>
                  </a:txBody>
                  <a:tcPr anchor="ctr"/>
                </a:tc>
                <a:tc>
                  <a:txBody>
                    <a:bodyPr/>
                    <a:lstStyle/>
                    <a:p>
                      <a:pPr algn="ctr"/>
                      <a:r>
                        <a:rPr lang="ru-RU" sz="1400" b="1" dirty="0">
                          <a:solidFill>
                            <a:schemeClr val="bg2">
                              <a:lumMod val="10000"/>
                            </a:schemeClr>
                          </a:solidFill>
                        </a:rPr>
                        <a:t>4. Япония</a:t>
                      </a:r>
                    </a:p>
                  </a:txBody>
                  <a:tcPr anchor="ctr"/>
                </a:tc>
              </a:tr>
            </a:tbl>
          </a:graphicData>
        </a:graphic>
      </p:graphicFrame>
      <p:sp>
        <p:nvSpPr>
          <p:cNvPr id="6" name="TextBox 5"/>
          <p:cNvSpPr txBox="1"/>
          <p:nvPr/>
        </p:nvSpPr>
        <p:spPr>
          <a:xfrm>
            <a:off x="8040914" y="3811012"/>
            <a:ext cx="3672115" cy="3046988"/>
          </a:xfrm>
          <a:prstGeom prst="rect">
            <a:avLst/>
          </a:prstGeom>
          <a:noFill/>
        </p:spPr>
        <p:txBody>
          <a:bodyPr wrap="square" rtlCol="0">
            <a:spAutoFit/>
          </a:bodyPr>
          <a:lstStyle/>
          <a:p>
            <a:r>
              <a:rPr lang="ru-RU" sz="2400" dirty="0" smtClean="0">
                <a:solidFill>
                  <a:srgbClr val="C00000"/>
                </a:solidFill>
                <a:latin typeface="Times New Roman" pitchFamily="18" charset="0"/>
                <a:cs typeface="Times New Roman" pitchFamily="18" charset="0"/>
              </a:rPr>
              <a:t>Задание проверяет умение интерпретировать и интегрировать знания, данные в различной графической и табличной форме; проверяет умение анализировать и делать выводы</a:t>
            </a:r>
            <a:endParaRPr lang="ru-RU" sz="2400" dirty="0">
              <a:solidFill>
                <a:srgbClr val="C00000"/>
              </a:solidFill>
              <a:latin typeface="Times New Roman" pitchFamily="18" charset="0"/>
              <a:cs typeface="Times New Roman" pitchFamily="18" charset="0"/>
            </a:endParaRPr>
          </a:p>
        </p:txBody>
      </p:sp>
      <p:sp>
        <p:nvSpPr>
          <p:cNvPr id="7" name="TextBox 6"/>
          <p:cNvSpPr txBox="1"/>
          <p:nvPr/>
        </p:nvSpPr>
        <p:spPr>
          <a:xfrm>
            <a:off x="7620000" y="2975428"/>
            <a:ext cx="4238171" cy="523220"/>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Великобритания</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10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628" y="205468"/>
            <a:ext cx="10515600" cy="1325563"/>
          </a:xfrm>
        </p:spPr>
        <p:txBody>
          <a:bodyPr>
            <a:noAutofit/>
          </a:bodyPr>
          <a:lstStyle/>
          <a:p>
            <a:r>
              <a:rPr lang="ru-RU" sz="3200" b="1" dirty="0" smtClean="0">
                <a:latin typeface="Times New Roman" pitchFamily="18" charset="0"/>
                <a:cs typeface="Times New Roman" pitchFamily="18" charset="0"/>
              </a:rPr>
              <a:t>Вопрос 14. </a:t>
            </a:r>
            <a:r>
              <a:rPr lang="ru-RU" sz="3200" dirty="0" smtClean="0">
                <a:solidFill>
                  <a:schemeClr val="bg2">
                    <a:lumMod val="10000"/>
                  </a:schemeClr>
                </a:solidFill>
                <a:latin typeface="Times New Roman" pitchFamily="18" charset="0"/>
                <a:cs typeface="Times New Roman" pitchFamily="18" charset="0"/>
              </a:rPr>
              <a:t>Определите, в какой из представленных в таблице стран средняя плотность населения наибольшая. Запишите в ответе название страны.</a:t>
            </a:r>
            <a:endParaRPr lang="ru-RU" sz="3200" dirty="0">
              <a:solidFill>
                <a:schemeClr val="bg2">
                  <a:lumMod val="10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0" y="1723073"/>
          <a:ext cx="10686144" cy="3618079"/>
        </p:xfrm>
        <a:graphic>
          <a:graphicData uri="http://schemas.openxmlformats.org/drawingml/2006/table">
            <a:tbl>
              <a:tblPr firstRow="1" bandRow="1">
                <a:tableStyleId>{5C22544A-7EE6-4342-B048-85BDC9FD1C3A}</a:tableStyleId>
              </a:tblPr>
              <a:tblGrid>
                <a:gridCol w="1781024"/>
                <a:gridCol w="1781024"/>
                <a:gridCol w="1781024"/>
                <a:gridCol w="1781024"/>
                <a:gridCol w="1781024"/>
                <a:gridCol w="1781024"/>
              </a:tblGrid>
              <a:tr h="487203">
                <a:tc gridSpan="6">
                  <a:txBody>
                    <a:bodyPr/>
                    <a:lstStyle/>
                    <a:p>
                      <a:r>
                        <a:rPr lang="ru-RU" sz="1600" dirty="0" smtClean="0">
                          <a:latin typeface="Times New Roman" pitchFamily="18" charset="0"/>
                          <a:cs typeface="Times New Roman" pitchFamily="18" charset="0"/>
                        </a:rPr>
                        <a:t>Территория, численность и возрастной состав населения некоторых стран, 2017 г.</a:t>
                      </a:r>
                      <a:endParaRPr lang="ru-RU" sz="1600" dirty="0">
                        <a:latin typeface="Times New Roman" pitchFamily="18" charset="0"/>
                        <a:cs typeface="Times New Roman" pitchFamily="18" charset="0"/>
                      </a:endParaRPr>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1077775">
                <a:tc>
                  <a:txBody>
                    <a:bodyPr/>
                    <a:lstStyle/>
                    <a:p>
                      <a:r>
                        <a:rPr lang="ru-RU" sz="1600" b="1" dirty="0" smtClean="0">
                          <a:solidFill>
                            <a:schemeClr val="bg2">
                              <a:lumMod val="10000"/>
                            </a:schemeClr>
                          </a:solidFill>
                          <a:latin typeface="Times New Roman" pitchFamily="18" charset="0"/>
                          <a:cs typeface="Times New Roman" pitchFamily="18" charset="0"/>
                        </a:rPr>
                        <a:t>Площадь территории, км</a:t>
                      </a:r>
                      <a:r>
                        <a:rPr lang="ru-RU" sz="1600" b="1" baseline="30000" dirty="0" smtClean="0">
                          <a:solidFill>
                            <a:schemeClr val="bg2">
                              <a:lumMod val="10000"/>
                            </a:schemeClr>
                          </a:solidFill>
                          <a:latin typeface="Times New Roman" pitchFamily="18" charset="0"/>
                          <a:cs typeface="Times New Roman" pitchFamily="18" charset="0"/>
                        </a:rPr>
                        <a:t>2</a:t>
                      </a:r>
                      <a:endParaRPr lang="ru-RU" sz="1600" b="1" dirty="0">
                        <a:solidFill>
                          <a:schemeClr val="bg2">
                            <a:lumMod val="10000"/>
                          </a:schemeClr>
                        </a:solidFill>
                        <a:latin typeface="Times New Roman" pitchFamily="18" charset="0"/>
                        <a:cs typeface="Times New Roman" pitchFamily="18" charset="0"/>
                      </a:endParaRPr>
                    </a:p>
                  </a:txBody>
                  <a:tcPr/>
                </a:tc>
                <a:tc>
                  <a:txBody>
                    <a:bodyPr/>
                    <a:lstStyle/>
                    <a:p>
                      <a:r>
                        <a:rPr lang="ru-RU" sz="1600" b="1" dirty="0" smtClean="0">
                          <a:solidFill>
                            <a:schemeClr val="bg2">
                              <a:lumMod val="10000"/>
                            </a:schemeClr>
                          </a:solidFill>
                          <a:latin typeface="Times New Roman" pitchFamily="18" charset="0"/>
                          <a:cs typeface="Times New Roman" pitchFamily="18" charset="0"/>
                        </a:rPr>
                        <a:t>Численность населения, </a:t>
                      </a:r>
                      <a:r>
                        <a:rPr lang="ru-RU" sz="1600" b="1" dirty="0" err="1" smtClean="0">
                          <a:solidFill>
                            <a:schemeClr val="bg2">
                              <a:lumMod val="10000"/>
                            </a:schemeClr>
                          </a:solidFill>
                          <a:latin typeface="Times New Roman" pitchFamily="18" charset="0"/>
                          <a:cs typeface="Times New Roman" pitchFamily="18" charset="0"/>
                        </a:rPr>
                        <a:t>млн</a:t>
                      </a:r>
                      <a:r>
                        <a:rPr lang="ru-RU" sz="1600" b="1" dirty="0" smtClean="0">
                          <a:solidFill>
                            <a:schemeClr val="bg2">
                              <a:lumMod val="10000"/>
                            </a:schemeClr>
                          </a:solidFill>
                          <a:latin typeface="Times New Roman" pitchFamily="18" charset="0"/>
                          <a:cs typeface="Times New Roman" pitchFamily="18" charset="0"/>
                        </a:rPr>
                        <a:t> человек</a:t>
                      </a:r>
                      <a:endParaRPr lang="ru-RU" sz="1600" b="1" dirty="0">
                        <a:solidFill>
                          <a:schemeClr val="bg2">
                            <a:lumMod val="10000"/>
                          </a:schemeClr>
                        </a:solidFill>
                        <a:latin typeface="Times New Roman" pitchFamily="18" charset="0"/>
                        <a:cs typeface="Times New Roman" pitchFamily="18" charset="0"/>
                      </a:endParaRPr>
                    </a:p>
                  </a:txBody>
                  <a:tcPr/>
                </a:tc>
                <a:tc>
                  <a:txBody>
                    <a:bodyPr/>
                    <a:lstStyle/>
                    <a:p>
                      <a:r>
                        <a:rPr lang="ru-RU" sz="1600" b="1" dirty="0" smtClean="0">
                          <a:solidFill>
                            <a:schemeClr val="bg2">
                              <a:lumMod val="10000"/>
                            </a:schemeClr>
                          </a:solidFill>
                          <a:latin typeface="Times New Roman" pitchFamily="18" charset="0"/>
                          <a:cs typeface="Times New Roman" pitchFamily="18" charset="0"/>
                        </a:rPr>
                        <a:t>Доля населения в возрасте до 15 лет, %</a:t>
                      </a:r>
                      <a:endParaRPr lang="ru-RU" sz="1600" b="1" dirty="0">
                        <a:solidFill>
                          <a:schemeClr val="bg2">
                            <a:lumMod val="10000"/>
                          </a:schemeClr>
                        </a:solidFill>
                        <a:latin typeface="Times New Roman" pitchFamily="18" charset="0"/>
                        <a:cs typeface="Times New Roman" pitchFamily="18" charset="0"/>
                      </a:endParaRPr>
                    </a:p>
                  </a:txBody>
                  <a:tcPr/>
                </a:tc>
                <a:tc>
                  <a:txBody>
                    <a:bodyPr/>
                    <a:lstStyle/>
                    <a:p>
                      <a:r>
                        <a:rPr lang="ru-RU" sz="1600" b="1" dirty="0" smtClean="0">
                          <a:solidFill>
                            <a:schemeClr val="bg2">
                              <a:lumMod val="10000"/>
                            </a:schemeClr>
                          </a:solidFill>
                          <a:latin typeface="Times New Roman" pitchFamily="18" charset="0"/>
                          <a:cs typeface="Times New Roman" pitchFamily="18" charset="0"/>
                        </a:rPr>
                        <a:t>Доля населения в возрасте от 15 до 65 лет, %</a:t>
                      </a:r>
                      <a:endParaRPr lang="ru-RU" sz="1600" b="1" dirty="0">
                        <a:solidFill>
                          <a:schemeClr val="bg2">
                            <a:lumMod val="10000"/>
                          </a:schemeClr>
                        </a:solidFill>
                        <a:latin typeface="Times New Roman" pitchFamily="18" charset="0"/>
                        <a:cs typeface="Times New Roman" pitchFamily="18" charset="0"/>
                      </a:endParaRPr>
                    </a:p>
                  </a:txBody>
                  <a:tcPr/>
                </a:tc>
                <a:tc>
                  <a:txBody>
                    <a:bodyPr/>
                    <a:lstStyle/>
                    <a:p>
                      <a:r>
                        <a:rPr lang="ru-RU" sz="1600" b="1" dirty="0" smtClean="0">
                          <a:solidFill>
                            <a:schemeClr val="bg2">
                              <a:lumMod val="10000"/>
                            </a:schemeClr>
                          </a:solidFill>
                          <a:latin typeface="Times New Roman" pitchFamily="18" charset="0"/>
                          <a:cs typeface="Times New Roman" pitchFamily="18" charset="0"/>
                        </a:rPr>
                        <a:t>Доля населения в возрасте 65 лет и старше, %</a:t>
                      </a:r>
                      <a:endParaRPr lang="ru-RU" sz="1600" b="1" dirty="0">
                        <a:solidFill>
                          <a:schemeClr val="bg2">
                            <a:lumMod val="10000"/>
                          </a:schemeClr>
                        </a:solidFill>
                        <a:latin typeface="Times New Roman" pitchFamily="18" charset="0"/>
                        <a:cs typeface="Times New Roman" pitchFamily="18" charset="0"/>
                      </a:endParaRPr>
                    </a:p>
                  </a:txBody>
                  <a:tcPr/>
                </a:tc>
                <a:tc>
                  <a:txBody>
                    <a:bodyPr/>
                    <a:lstStyle/>
                    <a:p>
                      <a:r>
                        <a:rPr lang="ru-RU" sz="1600" b="1" dirty="0" smtClean="0">
                          <a:solidFill>
                            <a:schemeClr val="bg2">
                              <a:lumMod val="10000"/>
                            </a:schemeClr>
                          </a:solidFill>
                          <a:latin typeface="Times New Roman" pitchFamily="18" charset="0"/>
                          <a:cs typeface="Times New Roman" pitchFamily="18" charset="0"/>
                        </a:rPr>
                        <a:t>Страна</a:t>
                      </a:r>
                      <a:endParaRPr lang="ru-RU" sz="1600" b="1" dirty="0">
                        <a:solidFill>
                          <a:schemeClr val="bg2">
                            <a:lumMod val="10000"/>
                          </a:schemeClr>
                        </a:solidFill>
                        <a:latin typeface="Times New Roman" pitchFamily="18" charset="0"/>
                        <a:cs typeface="Times New Roman" pitchFamily="18" charset="0"/>
                      </a:endParaRPr>
                    </a:p>
                  </a:txBody>
                  <a:tcPr/>
                </a:tc>
              </a:tr>
              <a:tr h="491327">
                <a:tc>
                  <a:txBody>
                    <a:bodyPr/>
                    <a:lstStyle/>
                    <a:p>
                      <a:pPr algn="ctr"/>
                      <a:r>
                        <a:rPr lang="ru-RU" sz="1600" b="1" dirty="0">
                          <a:solidFill>
                            <a:schemeClr val="bg2">
                              <a:lumMod val="10000"/>
                            </a:schemeClr>
                          </a:solidFill>
                          <a:latin typeface="Times New Roman" pitchFamily="18" charset="0"/>
                          <a:cs typeface="Times New Roman" pitchFamily="18" charset="0"/>
                        </a:rPr>
                        <a:t>8 358 140</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211</a:t>
                      </a:r>
                    </a:p>
                  </a:txBody>
                  <a:tcPr anchor="ctr"/>
                </a:tc>
                <a:tc>
                  <a:txBody>
                    <a:bodyPr/>
                    <a:lstStyle/>
                    <a:p>
                      <a:pPr algn="ctr"/>
                      <a:r>
                        <a:rPr lang="ru-RU" sz="1600" b="1">
                          <a:solidFill>
                            <a:schemeClr val="bg2">
                              <a:lumMod val="10000"/>
                            </a:schemeClr>
                          </a:solidFill>
                          <a:latin typeface="Times New Roman" pitchFamily="18" charset="0"/>
                          <a:cs typeface="Times New Roman" pitchFamily="18" charset="0"/>
                        </a:rPr>
                        <a:t>22</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69</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9</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1. Бразилия</a:t>
                      </a:r>
                    </a:p>
                  </a:txBody>
                  <a:tcPr anchor="ctr"/>
                </a:tc>
              </a:tr>
              <a:tr h="545963">
                <a:tc>
                  <a:txBody>
                    <a:bodyPr/>
                    <a:lstStyle/>
                    <a:p>
                      <a:pPr algn="ctr"/>
                      <a:r>
                        <a:rPr lang="ru-RU" sz="1600" b="1" dirty="0">
                          <a:solidFill>
                            <a:schemeClr val="bg2">
                              <a:lumMod val="10000"/>
                            </a:schemeClr>
                          </a:solidFill>
                          <a:latin typeface="Times New Roman" pitchFamily="18" charset="0"/>
                          <a:cs typeface="Times New Roman" pitchFamily="18" charset="0"/>
                        </a:rPr>
                        <a:t>229 946</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66</a:t>
                      </a:r>
                    </a:p>
                  </a:txBody>
                  <a:tcPr anchor="ctr"/>
                </a:tc>
                <a:tc>
                  <a:txBody>
                    <a:bodyPr/>
                    <a:lstStyle/>
                    <a:p>
                      <a:pPr algn="ctr"/>
                      <a:r>
                        <a:rPr lang="ru-RU" sz="1600" b="1">
                          <a:solidFill>
                            <a:schemeClr val="bg2">
                              <a:lumMod val="10000"/>
                            </a:schemeClr>
                          </a:solidFill>
                          <a:latin typeface="Times New Roman" pitchFamily="18" charset="0"/>
                          <a:cs typeface="Times New Roman" pitchFamily="18" charset="0"/>
                        </a:rPr>
                        <a:t>17</a:t>
                      </a:r>
                    </a:p>
                  </a:txBody>
                  <a:tcPr anchor="ctr"/>
                </a:tc>
                <a:tc>
                  <a:txBody>
                    <a:bodyPr/>
                    <a:lstStyle/>
                    <a:p>
                      <a:pPr algn="ctr"/>
                      <a:r>
                        <a:rPr lang="ru-RU" sz="1600" b="1">
                          <a:solidFill>
                            <a:schemeClr val="bg2">
                              <a:lumMod val="10000"/>
                            </a:schemeClr>
                          </a:solidFill>
                          <a:latin typeface="Times New Roman" pitchFamily="18" charset="0"/>
                          <a:cs typeface="Times New Roman" pitchFamily="18" charset="0"/>
                        </a:rPr>
                        <a:t>65</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18</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2. Великобритания</a:t>
                      </a:r>
                    </a:p>
                  </a:txBody>
                  <a:tcPr anchor="ctr"/>
                </a:tc>
              </a:tr>
              <a:tr h="491327">
                <a:tc>
                  <a:txBody>
                    <a:bodyPr/>
                    <a:lstStyle/>
                    <a:p>
                      <a:pPr algn="ctr"/>
                      <a:r>
                        <a:rPr lang="ru-RU" sz="1600" b="1" dirty="0">
                          <a:solidFill>
                            <a:schemeClr val="bg2">
                              <a:lumMod val="10000"/>
                            </a:schemeClr>
                          </a:solidFill>
                          <a:latin typeface="Times New Roman" pitchFamily="18" charset="0"/>
                          <a:cs typeface="Times New Roman" pitchFamily="18" charset="0"/>
                        </a:rPr>
                        <a:t>1 266 700</a:t>
                      </a:r>
                    </a:p>
                  </a:txBody>
                  <a:tcPr anchor="ctr"/>
                </a:tc>
                <a:tc>
                  <a:txBody>
                    <a:bodyPr/>
                    <a:lstStyle/>
                    <a:p>
                      <a:pPr algn="ctr"/>
                      <a:r>
                        <a:rPr lang="ru-RU" sz="1600" b="1">
                          <a:solidFill>
                            <a:schemeClr val="bg2">
                              <a:lumMod val="10000"/>
                            </a:schemeClr>
                          </a:solidFill>
                          <a:latin typeface="Times New Roman" pitchFamily="18" charset="0"/>
                          <a:cs typeface="Times New Roman" pitchFamily="18" charset="0"/>
                        </a:rPr>
                        <a:t>22</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49</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48</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3</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3. Нигер</a:t>
                      </a:r>
                    </a:p>
                  </a:txBody>
                  <a:tcPr anchor="ctr"/>
                </a:tc>
              </a:tr>
              <a:tr h="491327">
                <a:tc>
                  <a:txBody>
                    <a:bodyPr/>
                    <a:lstStyle/>
                    <a:p>
                      <a:pPr algn="ctr"/>
                      <a:r>
                        <a:rPr lang="ru-RU" sz="1600" b="1" dirty="0">
                          <a:solidFill>
                            <a:schemeClr val="bg2">
                              <a:lumMod val="10000"/>
                            </a:schemeClr>
                          </a:solidFill>
                          <a:latin typeface="Times New Roman" pitchFamily="18" charset="0"/>
                          <a:cs typeface="Times New Roman" pitchFamily="18" charset="0"/>
                        </a:rPr>
                        <a:t>364 485</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126</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13</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59</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28</a:t>
                      </a:r>
                    </a:p>
                  </a:txBody>
                  <a:tcPr anchor="ctr"/>
                </a:tc>
                <a:tc>
                  <a:txBody>
                    <a:bodyPr/>
                    <a:lstStyle/>
                    <a:p>
                      <a:pPr algn="ctr"/>
                      <a:r>
                        <a:rPr lang="ru-RU" sz="1600" b="1" dirty="0">
                          <a:solidFill>
                            <a:schemeClr val="bg2">
                              <a:lumMod val="10000"/>
                            </a:schemeClr>
                          </a:solidFill>
                          <a:latin typeface="Times New Roman" pitchFamily="18" charset="0"/>
                          <a:cs typeface="Times New Roman" pitchFamily="18" charset="0"/>
                        </a:rPr>
                        <a:t>4. Япония</a:t>
                      </a:r>
                    </a:p>
                  </a:txBody>
                  <a:tcPr anchor="ctr"/>
                </a:tc>
              </a:tr>
            </a:tbl>
          </a:graphicData>
        </a:graphic>
      </p:graphicFrame>
      <p:sp>
        <p:nvSpPr>
          <p:cNvPr id="5" name="TextBox 4"/>
          <p:cNvSpPr txBox="1"/>
          <p:nvPr/>
        </p:nvSpPr>
        <p:spPr>
          <a:xfrm>
            <a:off x="9434286" y="6022461"/>
            <a:ext cx="2409371" cy="400110"/>
          </a:xfrm>
          <a:prstGeom prst="rect">
            <a:avLst/>
          </a:prstGeom>
          <a:noFill/>
        </p:spPr>
        <p:txBody>
          <a:bodyPr wrap="square" rtlCol="0">
            <a:spAutoFit/>
          </a:bodyPr>
          <a:lstStyle/>
          <a:p>
            <a:r>
              <a:rPr lang="ru-RU" sz="2000" b="1" dirty="0" smtClean="0">
                <a:solidFill>
                  <a:srgbClr val="C00000"/>
                </a:solidFill>
              </a:rPr>
              <a:t>Ответ: Япония</a:t>
            </a:r>
            <a:endParaRPr lang="ru-RU" sz="2000" b="1" dirty="0">
              <a:solidFill>
                <a:srgbClr val="C00000"/>
              </a:solidFill>
            </a:endParaRPr>
          </a:p>
        </p:txBody>
      </p:sp>
      <p:sp>
        <p:nvSpPr>
          <p:cNvPr id="6" name="TextBox 5"/>
          <p:cNvSpPr txBox="1"/>
          <p:nvPr/>
        </p:nvSpPr>
        <p:spPr>
          <a:xfrm>
            <a:off x="1712686" y="5288340"/>
            <a:ext cx="7620000" cy="1323439"/>
          </a:xfrm>
          <a:prstGeom prst="rect">
            <a:avLst/>
          </a:prstGeom>
          <a:noFill/>
        </p:spPr>
        <p:txBody>
          <a:bodyPr wrap="square" rtlCol="0">
            <a:spAutoFit/>
          </a:bodyPr>
          <a:lstStyle/>
          <a:p>
            <a:r>
              <a:rPr lang="ru-RU" sz="2000" dirty="0" smtClean="0">
                <a:solidFill>
                  <a:srgbClr val="C00000"/>
                </a:solidFill>
                <a:latin typeface="Times New Roman" pitchFamily="18" charset="0"/>
                <a:cs typeface="Times New Roman" pitchFamily="18" charset="0"/>
              </a:rPr>
              <a:t>Проверяется умение находить плотность населения по данным из таблицы. Необходимо выполнить математические расчеты, используя калькулятор – численность населения делим на площадь.</a:t>
            </a:r>
          </a:p>
          <a:p>
            <a:r>
              <a:rPr lang="ru-RU" sz="2000" dirty="0" smtClean="0">
                <a:solidFill>
                  <a:srgbClr val="C00000"/>
                </a:solidFill>
                <a:latin typeface="Times New Roman" pitchFamily="18" charset="0"/>
                <a:cs typeface="Times New Roman" pitchFamily="18" charset="0"/>
              </a:rPr>
              <a:t>Плотность населения измеряется в ч/км</a:t>
            </a:r>
            <a:r>
              <a:rPr lang="ru-RU" sz="2000" b="1" baseline="30000" dirty="0" smtClean="0">
                <a:solidFill>
                  <a:srgbClr val="C00000"/>
                </a:solidFill>
                <a:latin typeface="Times New Roman" pitchFamily="18" charset="0"/>
                <a:cs typeface="Times New Roman" pitchFamily="18" charset="0"/>
              </a:rPr>
              <a:t>2</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67983" y="253218"/>
            <a:ext cx="9742805" cy="6372665"/>
          </a:xfrm>
        </p:spPr>
        <p:txBody>
          <a:bodyPr>
            <a:normAutofit/>
          </a:bodyPr>
          <a:lstStyle/>
          <a:p>
            <a:pPr marL="0" indent="0" algn="just" fontAlgn="base">
              <a:spcBef>
                <a:spcPct val="0"/>
              </a:spcBef>
              <a:spcAft>
                <a:spcPct val="0"/>
              </a:spcAft>
              <a:buNone/>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mn-ea"/>
              </a:rPr>
              <a:t>ВПР для 7 класса </a:t>
            </a:r>
            <a:r>
              <a:rPr lang="ru-RU" dirty="0" smtClean="0">
                <a:latin typeface="Times New Roman" panose="02020603050405020304" pitchFamily="18" charset="0"/>
                <a:cs typeface="Times New Roman" panose="02020603050405020304" pitchFamily="18" charset="0"/>
                <a:sym typeface="+mn-ea"/>
              </a:rPr>
              <a:t>состоит </a:t>
            </a:r>
            <a:r>
              <a:rPr lang="ru-RU" dirty="0">
                <a:latin typeface="Times New Roman" panose="02020603050405020304" pitchFamily="18" charset="0"/>
                <a:cs typeface="Times New Roman" panose="02020603050405020304" pitchFamily="18" charset="0"/>
                <a:sym typeface="+mn-ea"/>
              </a:rPr>
              <a:t>из двух частей и включает в себя 17 заданий. На выполнение работы отводится два урока.</a:t>
            </a:r>
          </a:p>
          <a:p>
            <a:pPr marL="0" indent="0" algn="just" fontAlgn="base">
              <a:spcBef>
                <a:spcPct val="0"/>
              </a:spcBef>
              <a:spcAft>
                <a:spcPct val="0"/>
              </a:spcAft>
              <a:buNone/>
            </a:pPr>
            <a:r>
              <a:rPr lang="ru-RU" dirty="0" smtClean="0">
                <a:solidFill>
                  <a:schemeClr val="bg2">
                    <a:lumMod val="10000"/>
                  </a:schemeClr>
                </a:solidFill>
                <a:latin typeface="Times New Roman" panose="02020603050405020304" pitchFamily="18" charset="0"/>
                <a:cs typeface="Times New Roman" panose="02020603050405020304" pitchFamily="18" charset="0"/>
                <a:sym typeface="+mn-ea"/>
              </a:rPr>
              <a:t>1 часть</a:t>
            </a:r>
            <a:r>
              <a:rPr lang="ru-RU" dirty="0" smtClean="0">
                <a:latin typeface="Times New Roman" panose="02020603050405020304" pitchFamily="18" charset="0"/>
                <a:cs typeface="Times New Roman" panose="02020603050405020304" pitchFamily="18" charset="0"/>
                <a:sym typeface="+mn-ea"/>
              </a:rPr>
              <a:t> включает 9 заданий; </a:t>
            </a:r>
            <a:endParaRPr lang="ru-RU" dirty="0">
              <a:latin typeface="Times New Roman" panose="02020603050405020304" pitchFamily="18" charset="0"/>
              <a:cs typeface="Times New Roman" panose="02020603050405020304" pitchFamily="18" charset="0"/>
              <a:sym typeface="+mn-ea"/>
            </a:endParaRPr>
          </a:p>
          <a:p>
            <a:pPr marL="0" indent="0" algn="just" fontAlgn="base">
              <a:spcBef>
                <a:spcPct val="0"/>
              </a:spcBef>
              <a:spcAft>
                <a:spcPct val="0"/>
              </a:spcAft>
              <a:buNone/>
            </a:pPr>
            <a:r>
              <a:rPr lang="ru-RU" dirty="0" smtClean="0">
                <a:latin typeface="Times New Roman" panose="02020603050405020304" pitchFamily="18" charset="0"/>
                <a:cs typeface="Times New Roman" panose="02020603050405020304" pitchFamily="18" charset="0"/>
                <a:sym typeface="+mn-ea"/>
              </a:rPr>
              <a:t>В </a:t>
            </a:r>
            <a:r>
              <a:rPr lang="ru-RU" dirty="0">
                <a:solidFill>
                  <a:schemeClr val="bg2">
                    <a:lumMod val="10000"/>
                  </a:schemeClr>
                </a:solidFill>
                <a:latin typeface="Times New Roman" panose="02020603050405020304" pitchFamily="18" charset="0"/>
                <a:cs typeface="Times New Roman" panose="02020603050405020304" pitchFamily="18" charset="0"/>
                <a:sym typeface="+mn-ea"/>
              </a:rPr>
              <a:t>части 2</a:t>
            </a:r>
            <a:r>
              <a:rPr lang="ru-RU" dirty="0">
                <a:latin typeface="Times New Roman" panose="02020603050405020304" pitchFamily="18" charset="0"/>
                <a:cs typeface="Times New Roman" panose="02020603050405020304" pitchFamily="18" charset="0"/>
                <a:sym typeface="+mn-ea"/>
              </a:rPr>
              <a:t> </a:t>
            </a:r>
            <a:r>
              <a:rPr lang="ru-RU" dirty="0" smtClean="0">
                <a:latin typeface="Times New Roman" panose="02020603050405020304" pitchFamily="18" charset="0"/>
                <a:cs typeface="Times New Roman" panose="02020603050405020304" pitchFamily="18" charset="0"/>
                <a:sym typeface="+mn-ea"/>
              </a:rPr>
              <a:t>–8 заданий.</a:t>
            </a:r>
            <a:endParaRPr lang="ru-RU" dirty="0">
              <a:latin typeface="Times New Roman" panose="02020603050405020304" pitchFamily="18" charset="0"/>
              <a:cs typeface="Times New Roman" panose="02020603050405020304" pitchFamily="18" charset="0"/>
              <a:sym typeface="+mn-ea"/>
            </a:endParaRPr>
          </a:p>
          <a:p>
            <a:pPr marL="0" indent="0" fontAlgn="base">
              <a:spcBef>
                <a:spcPct val="0"/>
              </a:spcBef>
              <a:spcAft>
                <a:spcPct val="0"/>
              </a:spcAft>
              <a:buNone/>
            </a:pPr>
            <a:r>
              <a:rPr lang="ru-RU" dirty="0" smtClean="0">
                <a:latin typeface="Times New Roman" pitchFamily="18" charset="0"/>
                <a:cs typeface="Times New Roman" pitchFamily="18" charset="0"/>
              </a:rPr>
              <a:t>При выполнении работы не разрешается пользоваться учебниками, рабочими тетрадями, справочным материалом.</a:t>
            </a:r>
          </a:p>
          <a:p>
            <a:pPr marL="0" indent="0" fontAlgn="base">
              <a:spcBef>
                <a:spcPct val="0"/>
              </a:spcBef>
              <a:spcAft>
                <a:spcPct val="0"/>
              </a:spcAft>
              <a:buNone/>
            </a:pPr>
            <a:r>
              <a:rPr lang="ru-RU" dirty="0" smtClean="0">
                <a:latin typeface="Times New Roman" pitchFamily="18" charset="0"/>
                <a:cs typeface="Times New Roman" pitchFamily="18" charset="0"/>
              </a:rPr>
              <a:t> </a:t>
            </a:r>
          </a:p>
          <a:p>
            <a:pPr marL="0" indent="0" fontAlgn="base">
              <a:spcBef>
                <a:spcPct val="0"/>
              </a:spcBef>
              <a:spcAft>
                <a:spcPct val="0"/>
              </a:spcAft>
              <a:buNone/>
            </a:pPr>
            <a:r>
              <a:rPr lang="ru-RU" dirty="0" smtClean="0">
                <a:latin typeface="Times New Roman" pitchFamily="18" charset="0"/>
                <a:cs typeface="Times New Roman" pitchFamily="18" charset="0"/>
              </a:rPr>
              <a:t>Можно использовать карты атласа 7 класса. При вычислениях разрешается использовать непрограммируемый калькулятор. Для выполнения задания 2 потребуется карандаш</a:t>
            </a:r>
            <a:r>
              <a:rPr lang="ru-RU" dirty="0" smtClean="0"/>
              <a:t>.</a:t>
            </a:r>
          </a:p>
          <a:p>
            <a:pPr marL="0" indent="0" fontAlgn="base">
              <a:spcBef>
                <a:spcPct val="0"/>
              </a:spcBef>
              <a:spcAft>
                <a:spcPct val="0"/>
              </a:spcAft>
              <a:buNone/>
            </a:pPr>
            <a:r>
              <a:rPr lang="ru-RU" dirty="0" smtClean="0"/>
              <a:t> </a:t>
            </a:r>
          </a:p>
          <a:p>
            <a:pPr marL="0" indent="0" fontAlgn="base">
              <a:spcBef>
                <a:spcPct val="0"/>
              </a:spcBef>
              <a:spcAft>
                <a:spcPct val="0"/>
              </a:spcAft>
              <a:buNone/>
            </a:pPr>
            <a:r>
              <a:rPr lang="ru-RU" altLang="en-US" sz="2665" dirty="0" smtClean="0">
                <a:latin typeface="Times New Roman" panose="02020603050405020304" pitchFamily="18" charset="0"/>
                <a:cs typeface="Times New Roman" panose="02020603050405020304" pitchFamily="18" charset="0"/>
              </a:rPr>
              <a:t>         </a:t>
            </a:r>
            <a:r>
              <a:rPr lang="en-US" altLang="en-US" sz="2665" dirty="0" smtClean="0">
                <a:latin typeface="Times New Roman" panose="02020603050405020304" pitchFamily="18" charset="0"/>
                <a:cs typeface="Times New Roman" panose="02020603050405020304" pitchFamily="18" charset="0"/>
              </a:rPr>
              <a:t>Максимальный</a:t>
            </a:r>
            <a:r>
              <a:rPr lang="en-US" altLang="ru-RU" sz="2665" dirty="0" smtClean="0">
                <a:latin typeface="Times New Roman" panose="02020603050405020304" pitchFamily="18" charset="0"/>
                <a:cs typeface="Times New Roman" panose="02020603050405020304" pitchFamily="18" charset="0"/>
              </a:rPr>
              <a:t> </a:t>
            </a:r>
            <a:r>
              <a:rPr lang="en-US" altLang="en-US" sz="2665" dirty="0">
                <a:latin typeface="Times New Roman" panose="02020603050405020304" pitchFamily="18" charset="0"/>
                <a:cs typeface="Times New Roman" panose="02020603050405020304" pitchFamily="18" charset="0"/>
              </a:rPr>
              <a:t>первичный</a:t>
            </a:r>
            <a:r>
              <a:rPr lang="en-US" altLang="ru-RU" sz="2665" dirty="0">
                <a:latin typeface="Times New Roman" panose="02020603050405020304" pitchFamily="18" charset="0"/>
                <a:cs typeface="Times New Roman" panose="02020603050405020304" pitchFamily="18" charset="0"/>
              </a:rPr>
              <a:t> </a:t>
            </a:r>
            <a:r>
              <a:rPr lang="en-US" altLang="en-US" sz="2665" dirty="0">
                <a:latin typeface="Times New Roman" panose="02020603050405020304" pitchFamily="18" charset="0"/>
                <a:cs typeface="Times New Roman" panose="02020603050405020304" pitchFamily="18" charset="0"/>
              </a:rPr>
              <a:t>балл</a:t>
            </a:r>
            <a:r>
              <a:rPr lang="en-US" altLang="ru-RU" sz="2665" dirty="0">
                <a:latin typeface="Times New Roman" panose="02020603050405020304" pitchFamily="18" charset="0"/>
                <a:cs typeface="Times New Roman" panose="02020603050405020304" pitchFamily="18" charset="0"/>
              </a:rPr>
              <a:t> </a:t>
            </a:r>
            <a:r>
              <a:rPr lang="en-US" altLang="en-US" sz="2665" dirty="0">
                <a:latin typeface="Times New Roman" panose="02020603050405020304" pitchFamily="18" charset="0"/>
                <a:cs typeface="Times New Roman" panose="02020603050405020304" pitchFamily="18" charset="0"/>
              </a:rPr>
              <a:t>за</a:t>
            </a:r>
            <a:r>
              <a:rPr lang="en-US" altLang="ru-RU" sz="2665" dirty="0">
                <a:latin typeface="Times New Roman" panose="02020603050405020304" pitchFamily="18" charset="0"/>
                <a:cs typeface="Times New Roman" panose="02020603050405020304" pitchFamily="18" charset="0"/>
              </a:rPr>
              <a:t> </a:t>
            </a:r>
            <a:r>
              <a:rPr lang="en-US" altLang="en-US" sz="2665" dirty="0">
                <a:latin typeface="Times New Roman" panose="02020603050405020304" pitchFamily="18" charset="0"/>
                <a:cs typeface="Times New Roman" panose="02020603050405020304" pitchFamily="18" charset="0"/>
              </a:rPr>
              <a:t>выполнение</a:t>
            </a:r>
            <a:r>
              <a:rPr lang="en-US" altLang="ru-RU" sz="2665" dirty="0">
                <a:latin typeface="Times New Roman" panose="02020603050405020304" pitchFamily="18" charset="0"/>
                <a:cs typeface="Times New Roman" panose="02020603050405020304" pitchFamily="18" charset="0"/>
              </a:rPr>
              <a:t> </a:t>
            </a:r>
            <a:r>
              <a:rPr lang="en-US" altLang="en-US" sz="2665" dirty="0">
                <a:latin typeface="Times New Roman" panose="02020603050405020304" pitchFamily="18" charset="0"/>
                <a:cs typeface="Times New Roman" panose="02020603050405020304" pitchFamily="18" charset="0"/>
              </a:rPr>
              <a:t>работы</a:t>
            </a:r>
            <a:r>
              <a:rPr lang="en-US" altLang="ru-RU" sz="2665" b="1" dirty="0">
                <a:latin typeface="Times New Roman" panose="02020603050405020304" pitchFamily="18" charset="0"/>
                <a:cs typeface="Times New Roman" panose="02020603050405020304" pitchFamily="18" charset="0"/>
              </a:rPr>
              <a:t> – </a:t>
            </a:r>
            <a:r>
              <a:rPr lang="ru-RU" altLang="ru-RU" sz="2665" b="1" dirty="0" smtClean="0">
                <a:latin typeface="Times New Roman" panose="02020603050405020304" pitchFamily="18" charset="0"/>
                <a:cs typeface="Times New Roman" panose="02020603050405020304" pitchFamily="18" charset="0"/>
              </a:rPr>
              <a:t>19</a:t>
            </a:r>
            <a:r>
              <a:rPr lang="en-US" altLang="ru-RU" sz="2665" b="1" dirty="0" smtClean="0">
                <a:latin typeface="Times New Roman" panose="02020603050405020304" pitchFamily="18" charset="0"/>
                <a:cs typeface="Times New Roman" panose="02020603050405020304" pitchFamily="18" charset="0"/>
              </a:rPr>
              <a:t>.</a:t>
            </a:r>
            <a:endParaRPr lang="en-US" altLang="ru-RU" sz="2665" b="1" dirty="0">
              <a:latin typeface="Times New Roman" panose="02020603050405020304" pitchFamily="18" charset="0"/>
              <a:cs typeface="Times New Roman" panose="02020603050405020304" pitchFamily="18" charset="0"/>
            </a:endParaRPr>
          </a:p>
          <a:p>
            <a:pPr marL="0" indent="0" algn="ctr">
              <a:buNone/>
            </a:pPr>
            <a:r>
              <a:rPr lang="ru-RU" sz="2400" b="1" dirty="0" smtClean="0"/>
              <a:t>Перевод баллов в оценки</a:t>
            </a:r>
            <a:r>
              <a:rPr lang="ru-RU" sz="2400" dirty="0" smtClean="0"/>
              <a:t/>
            </a:r>
            <a:br>
              <a:rPr lang="ru-RU" sz="2400" dirty="0" smtClean="0"/>
            </a:br>
            <a:r>
              <a:rPr lang="ru-RU" sz="2400" b="1" dirty="0" smtClean="0">
                <a:solidFill>
                  <a:srgbClr val="FF0000"/>
                </a:solidFill>
              </a:rPr>
              <a:t>«2»: 0–5     «3»: 6–11     «4»: 12–16      «5»: 17–19</a:t>
            </a:r>
            <a:endParaRPr lang="en-US" altLang="en-US" sz="2665"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6315" y="176439"/>
            <a:ext cx="10515600" cy="1325563"/>
          </a:xfrm>
        </p:spPr>
        <p:txBody>
          <a:bodyPr>
            <a:normAutofit/>
          </a:bodyPr>
          <a:lstStyle/>
          <a:p>
            <a:r>
              <a:rPr lang="ru-RU" sz="3600" b="1" dirty="0" smtClean="0">
                <a:latin typeface="Times New Roman" pitchFamily="18" charset="0"/>
                <a:cs typeface="Times New Roman" pitchFamily="18" charset="0"/>
              </a:rPr>
              <a:t>Вопрос 15</a:t>
            </a:r>
            <a:r>
              <a:rPr lang="ru-RU" sz="3600" dirty="0" smtClean="0">
                <a:latin typeface="Times New Roman" pitchFamily="18" charset="0"/>
                <a:cs typeface="Times New Roman" pitchFamily="18" charset="0"/>
              </a:rPr>
              <a:t>.</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 </a:t>
            </a:r>
            <a:r>
              <a:rPr lang="ru-RU" sz="3600" dirty="0" smtClean="0">
                <a:solidFill>
                  <a:schemeClr val="bg2">
                    <a:lumMod val="10000"/>
                  </a:schemeClr>
                </a:solidFill>
                <a:latin typeface="Times New Roman" pitchFamily="18" charset="0"/>
                <a:cs typeface="Times New Roman" pitchFamily="18" charset="0"/>
              </a:rPr>
              <a:t>Определите страну по её краткому описанию.</a:t>
            </a:r>
            <a:endParaRPr lang="ru-RU" sz="3600" dirty="0">
              <a:solidFill>
                <a:schemeClr val="bg2">
                  <a:lumMod val="1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262743" y="1422401"/>
            <a:ext cx="10508342" cy="4760685"/>
          </a:xfrm>
        </p:spPr>
        <p:txBody>
          <a:bodyPr>
            <a:noAutofit/>
          </a:bodyPr>
          <a:lstStyle/>
          <a:p>
            <a:pPr algn="just">
              <a:buNone/>
            </a:pPr>
            <a:r>
              <a:rPr lang="ru-RU" sz="3200" dirty="0" smtClean="0">
                <a:latin typeface="Times New Roman" pitchFamily="18" charset="0"/>
                <a:cs typeface="Times New Roman" pitchFamily="18" charset="0"/>
              </a:rPr>
              <a:t>Особенностью географического положения этой страны является выход к морям Тихого океана. По численности населения и размерам территории она входит в пятёрку крупнейших стран мира. Её территория расположена в трёх климатических поясах, для восточной части характерен муссонный климат. Коренное население относится к монголоидной расе. В городах проживает около 60% населения. Страна занимает лидирующие позиции в мире по производству многих видов промышленной и сельскохозяйственной продукции.</a:t>
            </a:r>
            <a:endParaRPr lang="ru-RU" sz="3200" dirty="0">
              <a:latin typeface="Times New Roman" pitchFamily="18" charset="0"/>
              <a:cs typeface="Times New Roman" pitchFamily="18" charset="0"/>
            </a:endParaRPr>
          </a:p>
        </p:txBody>
      </p:sp>
      <p:sp>
        <p:nvSpPr>
          <p:cNvPr id="4" name="TextBox 3"/>
          <p:cNvSpPr txBox="1"/>
          <p:nvPr/>
        </p:nvSpPr>
        <p:spPr>
          <a:xfrm>
            <a:off x="6995886" y="6008914"/>
            <a:ext cx="3918857" cy="523220"/>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Китай</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normAutofit/>
          </a:bodyPr>
          <a:lstStyle/>
          <a:p>
            <a:pPr algn="ctr"/>
            <a:r>
              <a:rPr lang="ru-RU" sz="3600" b="1" dirty="0" smtClean="0">
                <a:latin typeface="Times New Roman" pitchFamily="18" charset="0"/>
                <a:cs typeface="Times New Roman" pitchFamily="18" charset="0"/>
              </a:rPr>
              <a:t>Вопросы 16 и 17 выполняются по приведенному тексту</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809171" y="1451429"/>
            <a:ext cx="10845800" cy="4522334"/>
          </a:xfrm>
        </p:spPr>
        <p:txBody>
          <a:bodyPr>
            <a:normAutofit fontScale="77500" lnSpcReduction="20000"/>
          </a:bodyPr>
          <a:lstStyle/>
          <a:p>
            <a:pPr algn="ctr">
              <a:buNone/>
            </a:pPr>
            <a:r>
              <a:rPr lang="ru-RU" sz="3400" b="1" dirty="0" smtClean="0">
                <a:solidFill>
                  <a:schemeClr val="bg2">
                    <a:lumMod val="10000"/>
                  </a:schemeClr>
                </a:solidFill>
                <a:latin typeface="Times New Roman" pitchFamily="18" charset="0"/>
                <a:cs typeface="Times New Roman" pitchFamily="18" charset="0"/>
              </a:rPr>
              <a:t>Пустыня </a:t>
            </a:r>
            <a:r>
              <a:rPr lang="ru-RU" sz="3400" b="1" dirty="0" err="1" smtClean="0">
                <a:solidFill>
                  <a:schemeClr val="bg2">
                    <a:lumMod val="10000"/>
                  </a:schemeClr>
                </a:solidFill>
                <a:latin typeface="Times New Roman" pitchFamily="18" charset="0"/>
                <a:cs typeface="Times New Roman" pitchFamily="18" charset="0"/>
              </a:rPr>
              <a:t>Намиб</a:t>
            </a:r>
            <a:endParaRPr lang="ru-RU" sz="3400" dirty="0" smtClean="0">
              <a:solidFill>
                <a:schemeClr val="bg2">
                  <a:lumMod val="10000"/>
                </a:schemeClr>
              </a:solidFill>
              <a:latin typeface="Times New Roman" pitchFamily="18" charset="0"/>
              <a:cs typeface="Times New Roman" pitchFamily="18" charset="0"/>
            </a:endParaRPr>
          </a:p>
          <a:p>
            <a:r>
              <a:rPr lang="ru-RU" sz="3400" dirty="0" err="1" smtClean="0">
                <a:solidFill>
                  <a:schemeClr val="bg2">
                    <a:lumMod val="10000"/>
                  </a:schemeClr>
                </a:solidFill>
                <a:latin typeface="Times New Roman" pitchFamily="18" charset="0"/>
                <a:cs typeface="Times New Roman" pitchFamily="18" charset="0"/>
              </a:rPr>
              <a:t>Намиб</a:t>
            </a:r>
            <a:r>
              <a:rPr lang="ru-RU" sz="3400" dirty="0" smtClean="0">
                <a:solidFill>
                  <a:schemeClr val="bg2">
                    <a:lumMod val="10000"/>
                  </a:schemeClr>
                </a:solidFill>
                <a:latin typeface="Times New Roman" pitchFamily="18" charset="0"/>
                <a:cs typeface="Times New Roman" pitchFamily="18" charset="0"/>
              </a:rPr>
              <a:t>  — прибрежная пустыня в юго-западной части Африки. Пустыня простирается на 1900 км вдоль побережья Атлантического океана. От океана она уходит в глубь материка на расстояние от 50 до 160 км. Это одна из самых засушливых территорий в мире. Среднегодовое количество атмосферных осадков на побережье не превышает 15 мм, но при движении в глубь материка постепенно увеличивается, достигая уровня 52 мм. У побережья практически нет разницы между дневными и ночными или зимними и летними температурами, температура воздуха редко опускается ниже +10°С или поднимается выше +16°С Во внутренних областях пустыни летняя температура достигает +31°С</a:t>
            </a:r>
          </a:p>
          <a:p>
            <a:r>
              <a:rPr lang="ru-RU" sz="3400" dirty="0" smtClean="0">
                <a:solidFill>
                  <a:schemeClr val="bg2">
                    <a:lumMod val="10000"/>
                  </a:schemeClr>
                </a:solidFill>
                <a:latin typeface="Times New Roman" pitchFamily="18" charset="0"/>
                <a:cs typeface="Times New Roman" pitchFamily="18" charset="0"/>
              </a:rPr>
              <a:t>Основным источником влаги для большинства растений и животных является роса, выпадающая из насыщенного водяным паром воздуха, который приносят ветры, дующие днём с океана.</a:t>
            </a:r>
          </a:p>
          <a:p>
            <a:pPr>
              <a:buNone/>
            </a:pP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05468"/>
            <a:ext cx="10515600" cy="1325563"/>
          </a:xfrm>
        </p:spPr>
        <p:txBody>
          <a:bodyPr>
            <a:normAutofit/>
          </a:bodyPr>
          <a:lstStyle/>
          <a:p>
            <a:r>
              <a:rPr lang="ru-RU" sz="3200" b="1" dirty="0" smtClean="0">
                <a:latin typeface="Times New Roman" pitchFamily="18" charset="0"/>
                <a:cs typeface="Times New Roman" pitchFamily="18" charset="0"/>
              </a:rPr>
              <a:t>Вопрос 16. </a:t>
            </a:r>
            <a:r>
              <a:rPr lang="ru-RU" sz="3200" dirty="0" smtClean="0">
                <a:solidFill>
                  <a:schemeClr val="bg2">
                    <a:lumMod val="10000"/>
                  </a:schemeClr>
                </a:solidFill>
                <a:latin typeface="Times New Roman" pitchFamily="18" charset="0"/>
                <a:cs typeface="Times New Roman" pitchFamily="18" charset="0"/>
              </a:rPr>
              <a:t>Как называются ветры, дующие днём с океана?</a:t>
            </a:r>
            <a:endParaRPr lang="ru-RU" sz="3200" dirty="0">
              <a:solidFill>
                <a:schemeClr val="bg2">
                  <a:lumMod val="10000"/>
                </a:schemeClr>
              </a:solidFill>
              <a:latin typeface="Times New Roman" pitchFamily="18" charset="0"/>
              <a:cs typeface="Times New Roman" pitchFamily="18" charset="0"/>
            </a:endParaRPr>
          </a:p>
        </p:txBody>
      </p:sp>
      <p:pic>
        <p:nvPicPr>
          <p:cNvPr id="49154" name="Picture 2"/>
          <p:cNvPicPr>
            <a:picLocks noGrp="1" noChangeAspect="1" noChangeArrowheads="1"/>
          </p:cNvPicPr>
          <p:nvPr>
            <p:ph idx="1"/>
          </p:nvPr>
        </p:nvPicPr>
        <p:blipFill>
          <a:blip r:embed="rId2"/>
          <a:srcRect/>
          <a:stretch>
            <a:fillRect/>
          </a:stretch>
        </p:blipFill>
        <p:spPr bwMode="auto">
          <a:xfrm>
            <a:off x="838200" y="2393366"/>
            <a:ext cx="10515600" cy="3215856"/>
          </a:xfrm>
          <a:prstGeom prst="rect">
            <a:avLst/>
          </a:prstGeom>
          <a:noFill/>
          <a:ln w="9525">
            <a:noFill/>
            <a:miter lim="800000"/>
            <a:headEnd/>
            <a:tailEnd/>
          </a:ln>
          <a:effectLst/>
        </p:spPr>
      </p:pic>
      <p:sp>
        <p:nvSpPr>
          <p:cNvPr id="5" name="TextBox 4"/>
          <p:cNvSpPr txBox="1"/>
          <p:nvPr/>
        </p:nvSpPr>
        <p:spPr>
          <a:xfrm>
            <a:off x="899885" y="1567543"/>
            <a:ext cx="8694058" cy="830997"/>
          </a:xfrm>
          <a:prstGeom prst="rect">
            <a:avLst/>
          </a:prstGeom>
          <a:noFill/>
        </p:spPr>
        <p:txBody>
          <a:bodyPr wrap="square" rtlCol="0">
            <a:spAutoFit/>
          </a:bodyPr>
          <a:lstStyle/>
          <a:p>
            <a:r>
              <a:rPr lang="ru-RU" sz="2400" dirty="0" smtClean="0">
                <a:solidFill>
                  <a:srgbClr val="C00000"/>
                </a:solidFill>
                <a:latin typeface="Times New Roman" pitchFamily="18" charset="0"/>
                <a:cs typeface="Times New Roman" pitchFamily="18" charset="0"/>
              </a:rPr>
              <a:t>Учащиеся должны вспомнить схему образования прибрежного ветра, меняющего свое направление ночью и днем</a:t>
            </a:r>
            <a:endParaRPr lang="ru-RU" sz="2400" dirty="0">
              <a:solidFill>
                <a:srgbClr val="C00000"/>
              </a:solidFill>
              <a:latin typeface="Times New Roman" pitchFamily="18" charset="0"/>
              <a:cs typeface="Times New Roman" pitchFamily="18" charset="0"/>
            </a:endParaRPr>
          </a:p>
        </p:txBody>
      </p:sp>
      <p:sp>
        <p:nvSpPr>
          <p:cNvPr id="6" name="TextBox 5"/>
          <p:cNvSpPr txBox="1"/>
          <p:nvPr/>
        </p:nvSpPr>
        <p:spPr>
          <a:xfrm>
            <a:off x="7213600" y="5355771"/>
            <a:ext cx="3120571" cy="523220"/>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Бриз</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7624" y="239151"/>
            <a:ext cx="10170942" cy="1331295"/>
          </a:xfrm>
        </p:spPr>
        <p:txBody>
          <a:bodyPr>
            <a:normAutofit fontScale="90000"/>
          </a:bodyPr>
          <a:lstStyle/>
          <a:p>
            <a:r>
              <a:rPr lang="ru-RU" sz="3200" b="1" dirty="0" smtClean="0">
                <a:latin typeface="Times New Roman" pitchFamily="18" charset="0"/>
                <a:cs typeface="Times New Roman" pitchFamily="18" charset="0"/>
              </a:rPr>
              <a:t>Вопрос 17.</a:t>
            </a:r>
            <a:r>
              <a:rPr lang="ru-RU" sz="3200" b="1" dirty="0" smtClean="0">
                <a:solidFill>
                  <a:schemeClr val="bg2">
                    <a:lumMod val="10000"/>
                  </a:schemeClr>
                </a:solidFill>
                <a:latin typeface="Times New Roman" pitchFamily="18" charset="0"/>
                <a:cs typeface="Times New Roman" pitchFamily="18" charset="0"/>
              </a:rPr>
              <a:t> Объясните, почему на территории пустыни </a:t>
            </a:r>
            <a:r>
              <a:rPr lang="ru-RU" sz="3200" b="1" dirty="0" err="1" smtClean="0">
                <a:solidFill>
                  <a:schemeClr val="bg2">
                    <a:lumMod val="10000"/>
                  </a:schemeClr>
                </a:solidFill>
                <a:latin typeface="Times New Roman" pitchFamily="18" charset="0"/>
                <a:cs typeface="Times New Roman" pitchFamily="18" charset="0"/>
              </a:rPr>
              <a:t>Намиб</a:t>
            </a:r>
            <a:r>
              <a:rPr lang="ru-RU" sz="3200" b="1" dirty="0" smtClean="0">
                <a:solidFill>
                  <a:schemeClr val="bg2">
                    <a:lumMod val="10000"/>
                  </a:schemeClr>
                </a:solidFill>
                <a:latin typeface="Times New Roman" pitchFamily="18" charset="0"/>
                <a:cs typeface="Times New Roman" pitchFamily="18" charset="0"/>
              </a:rPr>
              <a:t> количество атмосферных осадков увеличивается при движении на восток.</a:t>
            </a:r>
            <a:br>
              <a:rPr lang="ru-RU" sz="3200" b="1" dirty="0" smtClean="0">
                <a:solidFill>
                  <a:schemeClr val="bg2">
                    <a:lumMod val="10000"/>
                  </a:schemeClr>
                </a:solidFill>
                <a:latin typeface="Times New Roman" pitchFamily="18" charset="0"/>
                <a:cs typeface="Times New Roman" pitchFamily="18" charset="0"/>
              </a:rPr>
            </a:br>
            <a:endParaRPr lang="ru-RU" sz="3200" b="1" dirty="0">
              <a:latin typeface="Times New Roman" pitchFamily="18" charset="0"/>
              <a:cs typeface="Times New Roman" pitchFamily="18" charset="0"/>
            </a:endParaRPr>
          </a:p>
        </p:txBody>
      </p:sp>
      <p:sp>
        <p:nvSpPr>
          <p:cNvPr id="3" name="Содержимое 2"/>
          <p:cNvSpPr>
            <a:spLocks noGrp="1"/>
          </p:cNvSpPr>
          <p:nvPr>
            <p:ph idx="1"/>
          </p:nvPr>
        </p:nvSpPr>
        <p:spPr>
          <a:xfrm>
            <a:off x="359228" y="1409002"/>
            <a:ext cx="10515600" cy="3976915"/>
          </a:xfrm>
        </p:spPr>
        <p:txBody>
          <a:bodyPr>
            <a:normAutofit/>
          </a:bodyPr>
          <a:lstStyle/>
          <a:p>
            <a:pPr>
              <a:buNone/>
            </a:pPr>
            <a:r>
              <a:rPr lang="ru-RU" dirty="0" smtClean="0"/>
              <a:t>  </a:t>
            </a:r>
            <a:r>
              <a:rPr lang="ru-RU" dirty="0" smtClean="0">
                <a:latin typeface="Times New Roman" pitchFamily="18" charset="0"/>
                <a:cs typeface="Times New Roman" pitchFamily="18" charset="0"/>
              </a:rPr>
              <a:t>Чтобы ответить на этот вопрос, учащиеся должны знать причины образования прибрежных пустынь (</a:t>
            </a:r>
            <a:r>
              <a:rPr lang="ru-RU" dirty="0" err="1" smtClean="0">
                <a:latin typeface="Times New Roman" pitchFamily="18" charset="0"/>
                <a:cs typeface="Times New Roman" pitchFamily="18" charset="0"/>
              </a:rPr>
              <a:t>Намиб</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Атакама</a:t>
            </a:r>
            <a:r>
              <a:rPr lang="ru-RU" dirty="0" smtClean="0">
                <a:latin typeface="Times New Roman" pitchFamily="18" charset="0"/>
                <a:cs typeface="Times New Roman" pitchFamily="18" charset="0"/>
              </a:rPr>
              <a:t>) – это холодные течения, проходящие вдоль побережья. </a:t>
            </a:r>
          </a:p>
          <a:p>
            <a:pPr>
              <a:buNone/>
            </a:pPr>
            <a:r>
              <a:rPr lang="ru-RU" dirty="0" smtClean="0">
                <a:latin typeface="Times New Roman" pitchFamily="18" charset="0"/>
                <a:cs typeface="Times New Roman" pitchFamily="18" charset="0"/>
              </a:rPr>
              <a:t>Холодные течения охлаждают воздух. Холодный воздух не поднимается в атмосферу, не происходит конденсация и не образуются осадки.</a:t>
            </a:r>
          </a:p>
          <a:p>
            <a:pPr>
              <a:buNone/>
            </a:pPr>
            <a:r>
              <a:rPr lang="ru-RU" dirty="0" smtClean="0">
                <a:latin typeface="Times New Roman" pitchFamily="18" charset="0"/>
                <a:cs typeface="Times New Roman" pitchFamily="18" charset="0"/>
              </a:rPr>
              <a:t>При продвижении на восток от океана, воздух становится более теплым и появляется возможность образования осадков.</a:t>
            </a:r>
            <a:endParaRPr lang="ru-RU" dirty="0">
              <a:latin typeface="Times New Roman" pitchFamily="18" charset="0"/>
              <a:cs typeface="Times New Roman" pitchFamily="18" charset="0"/>
            </a:endParaRPr>
          </a:p>
        </p:txBody>
      </p:sp>
      <p:sp>
        <p:nvSpPr>
          <p:cNvPr id="4" name="TextBox 3"/>
          <p:cNvSpPr txBox="1"/>
          <p:nvPr/>
        </p:nvSpPr>
        <p:spPr>
          <a:xfrm>
            <a:off x="2278743" y="5297714"/>
            <a:ext cx="9114971" cy="954107"/>
          </a:xfrm>
          <a:prstGeom prst="rect">
            <a:avLst/>
          </a:prstGeom>
          <a:noFill/>
        </p:spPr>
        <p:txBody>
          <a:bodyPr wrap="square" rtlCol="0">
            <a:spAutoFit/>
          </a:bodyPr>
          <a:lstStyle/>
          <a:p>
            <a:r>
              <a:rPr lang="ru-RU" sz="2800" b="1" dirty="0" smtClean="0">
                <a:solidFill>
                  <a:srgbClr val="C00000"/>
                </a:solidFill>
                <a:latin typeface="Times New Roman" pitchFamily="18" charset="0"/>
                <a:cs typeface="Times New Roman" pitchFamily="18" charset="0"/>
              </a:rPr>
              <a:t>Ответ: при удалении от берега к востоку, влияние холодного </a:t>
            </a:r>
            <a:r>
              <a:rPr lang="ru-RU" sz="2800" b="1" dirty="0" err="1" smtClean="0">
                <a:solidFill>
                  <a:srgbClr val="C00000"/>
                </a:solidFill>
                <a:latin typeface="Times New Roman" pitchFamily="18" charset="0"/>
                <a:cs typeface="Times New Roman" pitchFamily="18" charset="0"/>
              </a:rPr>
              <a:t>Бенгельского</a:t>
            </a:r>
            <a:r>
              <a:rPr lang="ru-RU" sz="2800" b="1" dirty="0" smtClean="0">
                <a:solidFill>
                  <a:srgbClr val="C00000"/>
                </a:solidFill>
                <a:latin typeface="Times New Roman" pitchFamily="18" charset="0"/>
                <a:cs typeface="Times New Roman" pitchFamily="18" charset="0"/>
              </a:rPr>
              <a:t> течения ослабевает.</a:t>
            </a:r>
            <a:endParaRPr lang="ru-RU" sz="28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2440" y="210380"/>
            <a:ext cx="10515600" cy="1325563"/>
          </a:xfrm>
        </p:spPr>
        <p:txBody>
          <a:bodyPr>
            <a:normAutofit/>
          </a:bodyPr>
          <a:lstStyle/>
          <a:p>
            <a:r>
              <a:rPr lang="ru-RU" sz="3600" dirty="0" smtClean="0">
                <a:latin typeface="Times New Roman" pitchFamily="18" charset="0"/>
                <a:cs typeface="Times New Roman" pitchFamily="18" charset="0"/>
              </a:rPr>
              <a:t>Рекомендации при подготовке к ВПР.</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838200" y="1406769"/>
            <a:ext cx="10515600" cy="4770194"/>
          </a:xfrm>
        </p:spPr>
        <p:txBody>
          <a:bodyPr/>
          <a:lstStyle/>
          <a:p>
            <a:r>
              <a:rPr lang="ru-RU" dirty="0" smtClean="0"/>
              <a:t>Проводить отработку заданий из ВПР постоянно в течение учебного времени.</a:t>
            </a:r>
          </a:p>
          <a:p>
            <a:r>
              <a:rPr lang="ru-RU" dirty="0" smtClean="0"/>
              <a:t>Главные знания и умения </a:t>
            </a:r>
          </a:p>
          <a:p>
            <a:r>
              <a:rPr lang="ru-RU" sz="2000" dirty="0" smtClean="0"/>
              <a:t>1. Номенклатура (географические объекты на карте)</a:t>
            </a:r>
          </a:p>
          <a:p>
            <a:r>
              <a:rPr lang="ru-RU" sz="2000" dirty="0" smtClean="0"/>
              <a:t>2. Географические явления (причины их возникновения)</a:t>
            </a:r>
          </a:p>
          <a:p>
            <a:r>
              <a:rPr lang="ru-RU" sz="2000" dirty="0" smtClean="0"/>
              <a:t>3. Географические процессы (основные закономерности и взаимосвязи)</a:t>
            </a:r>
          </a:p>
          <a:p>
            <a:r>
              <a:rPr lang="ru-RU" sz="2000" dirty="0" smtClean="0"/>
              <a:t>4. Умение анализировать информацию, представленную в разном виде.</a:t>
            </a:r>
          </a:p>
          <a:p>
            <a:r>
              <a:rPr lang="ru-RU" dirty="0" smtClean="0"/>
              <a:t>На уроках применять задания из демоверсий.</a:t>
            </a:r>
          </a:p>
          <a:p>
            <a:r>
              <a:rPr lang="ru-RU" dirty="0" smtClean="0"/>
              <a:t>Учить работать с картами атласа.</a:t>
            </a:r>
          </a:p>
          <a:p>
            <a:r>
              <a:rPr lang="ru-RU" dirty="0" smtClean="0"/>
              <a:t>Уделять особое внимание трудным темам.</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Прямоугольник 2"/>
          <p:cNvSpPr/>
          <p:nvPr/>
        </p:nvSpPr>
        <p:spPr>
          <a:xfrm>
            <a:off x="1146350" y="1206728"/>
            <a:ext cx="5886450" cy="769441"/>
          </a:xfrm>
          <a:prstGeom prst="rect">
            <a:avLst/>
          </a:prstGeom>
        </p:spPr>
        <p:txBody>
          <a:bodyPr wrap="square">
            <a:spAutoFit/>
          </a:bodyPr>
          <a:lstStyle/>
          <a:p>
            <a:r>
              <a:rPr lang="ru-RU" sz="4400" b="1" i="0" u="none" strike="noStrike" dirty="0">
                <a:solidFill>
                  <a:srgbClr val="16625C"/>
                </a:solidFill>
                <a:effectLst/>
                <a:latin typeface="Century Gothic" panose="020B0502020202020204" pitchFamily="34" charset="0"/>
              </a:rPr>
              <a:t>Контакты</a:t>
            </a:r>
            <a:endParaRPr lang="ru-RU" sz="4400" dirty="0">
              <a:latin typeface="Century Gothic" panose="020B0502020202020204" pitchFamily="34" charset="0"/>
            </a:endParaRPr>
          </a:p>
        </p:txBody>
      </p:sp>
      <p:sp>
        <p:nvSpPr>
          <p:cNvPr id="4" name="Прямоугольник 3"/>
          <p:cNvSpPr/>
          <p:nvPr/>
        </p:nvSpPr>
        <p:spPr>
          <a:xfrm>
            <a:off x="242445" y="2823193"/>
            <a:ext cx="7512277" cy="1568450"/>
          </a:xfrm>
          <a:prstGeom prst="rect">
            <a:avLst/>
          </a:prstGeom>
        </p:spPr>
        <p:txBody>
          <a:bodyPr wrap="square">
            <a:spAutoFit/>
          </a:bodyPr>
          <a:lstStyle/>
          <a:p>
            <a:r>
              <a:rPr lang="ru-RU" sz="2400" b="1" i="1" dirty="0" smtClean="0">
                <a:solidFill>
                  <a:srgbClr val="2A7972"/>
                </a:solidFill>
                <a:latin typeface="Century Gothic" panose="020B0502020202020204" pitchFamily="34" charset="0"/>
              </a:rPr>
              <a:t>Любушкина Наталья Николаевна</a:t>
            </a:r>
            <a:endParaRPr lang="ru-RU" sz="2000" i="1" dirty="0">
              <a:solidFill>
                <a:srgbClr val="2A7972"/>
              </a:solidFill>
              <a:latin typeface="Century Gothic" panose="020B0502020202020204" pitchFamily="34" charset="0"/>
            </a:endParaRPr>
          </a:p>
          <a:p>
            <a:r>
              <a:rPr lang="ru-RU" sz="2400" i="1" dirty="0">
                <a:solidFill>
                  <a:srgbClr val="16625C"/>
                </a:solidFill>
              </a:rPr>
              <a:t>Учитель географии МАОУ СОШ № </a:t>
            </a:r>
            <a:r>
              <a:rPr lang="ru-RU" sz="2400" i="1" dirty="0" smtClean="0">
                <a:solidFill>
                  <a:srgbClr val="16625C"/>
                </a:solidFill>
              </a:rPr>
              <a:t>40 </a:t>
            </a:r>
            <a:r>
              <a:rPr lang="ru-RU" sz="2400" i="1" dirty="0">
                <a:solidFill>
                  <a:srgbClr val="16625C"/>
                </a:solidFill>
              </a:rPr>
              <a:t>г. Томска</a:t>
            </a:r>
            <a:endParaRPr lang="ru-RU" sz="2400" i="1" dirty="0">
              <a:solidFill>
                <a:srgbClr val="2A7972"/>
              </a:solidFill>
              <a:latin typeface="Century Gothic" panose="020B0502020202020204" pitchFamily="34" charset="0"/>
            </a:endParaRPr>
          </a:p>
          <a:p>
            <a:r>
              <a:rPr lang="ru-RU" sz="2400" i="1" dirty="0" smtClean="0">
                <a:solidFill>
                  <a:srgbClr val="2A7972"/>
                </a:solidFill>
                <a:latin typeface="Century Gothic" panose="020B0502020202020204" pitchFamily="34" charset="0"/>
              </a:rPr>
              <a:t>Тел. </a:t>
            </a:r>
            <a:r>
              <a:rPr lang="ru-RU" sz="2400" i="1" dirty="0">
                <a:solidFill>
                  <a:srgbClr val="2A7972"/>
                </a:solidFill>
                <a:latin typeface="Century Gothic" panose="020B0502020202020204" pitchFamily="34" charset="0"/>
              </a:rPr>
              <a:t>8</a:t>
            </a:r>
            <a:r>
              <a:rPr lang="en-US" sz="2400" i="1" dirty="0" smtClean="0">
                <a:solidFill>
                  <a:srgbClr val="2A7972"/>
                </a:solidFill>
                <a:latin typeface="Century Gothic" panose="020B0502020202020204" pitchFamily="34" charset="0"/>
              </a:rPr>
              <a:t>9</a:t>
            </a:r>
            <a:r>
              <a:rPr lang="ru-RU" sz="2400" i="1" dirty="0" smtClean="0">
                <a:solidFill>
                  <a:srgbClr val="2A7972"/>
                </a:solidFill>
                <a:latin typeface="Century Gothic" panose="020B0502020202020204" pitchFamily="34" charset="0"/>
              </a:rPr>
              <a:t>8</a:t>
            </a:r>
            <a:r>
              <a:rPr lang="en-US" sz="2400" i="1" dirty="0" smtClean="0">
                <a:solidFill>
                  <a:srgbClr val="2A7972"/>
                </a:solidFill>
                <a:latin typeface="Century Gothic" panose="020B0502020202020204" pitchFamily="34" charset="0"/>
              </a:rPr>
              <a:t>3</a:t>
            </a:r>
            <a:r>
              <a:rPr lang="ru-RU" sz="2400" i="1" dirty="0" smtClean="0">
                <a:solidFill>
                  <a:srgbClr val="2A7972"/>
                </a:solidFill>
                <a:latin typeface="Century Gothic" panose="020B0502020202020204" pitchFamily="34" charset="0"/>
              </a:rPr>
              <a:t>2331538</a:t>
            </a:r>
            <a:endParaRPr lang="ru-RU" sz="2400" i="1" dirty="0">
              <a:solidFill>
                <a:srgbClr val="2A7972"/>
              </a:solidFill>
              <a:latin typeface="Century Gothic" panose="020B0502020202020204" pitchFamily="34" charset="0"/>
            </a:endParaRPr>
          </a:p>
          <a:p>
            <a:r>
              <a:rPr lang="ru-RU" sz="2400" i="1" dirty="0" smtClean="0">
                <a:solidFill>
                  <a:srgbClr val="2A7972"/>
                </a:solidFill>
                <a:latin typeface="Century Gothic" panose="020B0502020202020204" pitchFamily="34" charset="0"/>
              </a:rPr>
              <a:t>Электронная почта: </a:t>
            </a:r>
            <a:r>
              <a:rPr lang="en-US" sz="2400" b="1" i="1" dirty="0" smtClean="0">
                <a:solidFill>
                  <a:srgbClr val="2A7972"/>
                </a:solidFill>
                <a:latin typeface="Century Gothic" panose="020B0502020202020204" pitchFamily="34" charset="0"/>
              </a:rPr>
              <a:t>lunatom@yandex.ru</a:t>
            </a:r>
            <a:endParaRPr lang="ru-RU" sz="2400" b="1" i="1" dirty="0">
              <a:solidFill>
                <a:srgbClr val="2A7972"/>
              </a:solidFill>
              <a:latin typeface="Century Gothic" panose="020B0502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2857" y="225084"/>
            <a:ext cx="10334172" cy="1744394"/>
          </a:xfrm>
        </p:spPr>
        <p:txBody>
          <a:bodyPr>
            <a:noAutofit/>
          </a:bodyPr>
          <a:lstStyle/>
          <a:p>
            <a:pPr algn="ctr"/>
            <a:r>
              <a:rPr lang="ru-RU" sz="3200" b="1" dirty="0">
                <a:latin typeface="Times New Roman" panose="02020603050405020304" pitchFamily="18" charset="0"/>
                <a:cs typeface="Times New Roman" panose="02020603050405020304" pitchFamily="18" charset="0"/>
                <a:sym typeface="+mn-ea"/>
              </a:rPr>
              <a:t>Часть 1. </a:t>
            </a:r>
            <a:r>
              <a:rPr lang="ru-RU" sz="3200" b="1" dirty="0">
                <a:latin typeface="Times New Roman" panose="02020603050405020304" pitchFamily="18" charset="0"/>
                <a:cs typeface="Times New Roman" panose="02020603050405020304" pitchFamily="18" charset="0"/>
              </a:rPr>
              <a:t/>
            </a:r>
            <a:br>
              <a:rPr lang="ru-RU" sz="3200" b="1" dirty="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З</a:t>
            </a:r>
            <a:r>
              <a:rPr lang="ru-RU" sz="3200" b="1" dirty="0" smtClean="0">
                <a:latin typeface="Times New Roman" panose="02020603050405020304" pitchFamily="18" charset="0"/>
                <a:cs typeface="Times New Roman" panose="02020603050405020304" pitchFamily="18" charset="0"/>
                <a:sym typeface="+mn-ea"/>
              </a:rPr>
              <a:t>адания с 1 по 3 выполняются по приведенной карте.</a:t>
            </a:r>
            <a:br>
              <a:rPr lang="ru-RU" sz="3200" b="1" dirty="0" smtClean="0">
                <a:latin typeface="Times New Roman" panose="02020603050405020304" pitchFamily="18" charset="0"/>
                <a:cs typeface="Times New Roman" panose="02020603050405020304" pitchFamily="18" charset="0"/>
                <a:sym typeface="+mn-ea"/>
              </a:rPr>
            </a:br>
            <a:r>
              <a:rPr lang="ru-RU" sz="3200" dirty="0" smtClean="0">
                <a:latin typeface="Times New Roman" panose="02020603050405020304" pitchFamily="18" charset="0"/>
                <a:cs typeface="Times New Roman" panose="02020603050405020304" pitchFamily="18" charset="0"/>
                <a:sym typeface="+mn-ea"/>
              </a:rPr>
              <a:t>проверяются знания номенклатуры и умения работать с картой</a:t>
            </a:r>
            <a:endParaRPr lang="ru-RU" sz="3200" b="1" dirty="0"/>
          </a:p>
        </p:txBody>
      </p:sp>
      <p:sp>
        <p:nvSpPr>
          <p:cNvPr id="6" name="Текстовое поле 5"/>
          <p:cNvSpPr txBox="1"/>
          <p:nvPr/>
        </p:nvSpPr>
        <p:spPr>
          <a:xfrm>
            <a:off x="745588" y="1903095"/>
            <a:ext cx="10753627" cy="4110355"/>
          </a:xfrm>
          <a:prstGeom prst="rect">
            <a:avLst/>
          </a:prstGeom>
          <a:noFill/>
        </p:spPr>
        <p:txBody>
          <a:bodyPr wrap="square" rtlCol="0" anchor="t">
            <a:noAutofit/>
          </a:bodyPr>
          <a:lstStyle/>
          <a:p>
            <a:r>
              <a:rPr lang="ru-RU" sz="3200" b="1" dirty="0" smtClean="0">
                <a:latin typeface="Times New Roman" pitchFamily="18" charset="0"/>
                <a:cs typeface="Times New Roman" pitchFamily="18" charset="0"/>
              </a:rPr>
              <a:t>Вопрос 1.</a:t>
            </a:r>
            <a:r>
              <a:rPr lang="ru-RU" sz="3200" dirty="0" smtClean="0">
                <a:latin typeface="Times New Roman" pitchFamily="18" charset="0"/>
                <a:cs typeface="Times New Roman" pitchFamily="18" charset="0"/>
              </a:rPr>
              <a:t> </a:t>
            </a:r>
            <a:r>
              <a:rPr lang="ru-RU" sz="3200" dirty="0" smtClean="0">
                <a:solidFill>
                  <a:schemeClr val="bg2">
                    <a:lumMod val="10000"/>
                  </a:schemeClr>
                </a:solidFill>
                <a:latin typeface="Times New Roman" pitchFamily="18" charset="0"/>
                <a:cs typeface="Times New Roman" pitchFamily="18" charset="0"/>
              </a:rPr>
              <a:t>Реки играют важную роль во многих природных процессах на всех материках Земли. Определите, какой буквой на карте обозначена река Миссисипи.</a:t>
            </a:r>
            <a:endParaRPr lang="ru-RU" sz="3200" b="1" dirty="0">
              <a:solidFill>
                <a:schemeClr val="bg2">
                  <a:lumMod val="10000"/>
                </a:schemeClr>
              </a:solidFill>
              <a:latin typeface="Times New Roman" pitchFamily="18" charset="0"/>
              <a:cs typeface="Times New Roman" pitchFamily="18" charset="0"/>
            </a:endParaRPr>
          </a:p>
          <a:p>
            <a:endParaRPr lang="ru-RU" sz="3200" b="1" dirty="0" smtClean="0">
              <a:latin typeface="Times New Roman" pitchFamily="18" charset="0"/>
              <a:cs typeface="Times New Roman" pitchFamily="18" charset="0"/>
              <a:sym typeface="+mn-ea"/>
            </a:endParaRPr>
          </a:p>
          <a:p>
            <a:r>
              <a:rPr lang="ru-RU" sz="3200" b="1" dirty="0" smtClean="0">
                <a:latin typeface="Times New Roman" pitchFamily="18" charset="0"/>
                <a:cs typeface="Times New Roman" pitchFamily="18" charset="0"/>
                <a:sym typeface="+mn-ea"/>
              </a:rPr>
              <a:t>Вопрос 2. </a:t>
            </a:r>
            <a:r>
              <a:rPr lang="ru-RU" sz="3200" dirty="0" smtClean="0">
                <a:solidFill>
                  <a:schemeClr val="bg2">
                    <a:lumMod val="10000"/>
                  </a:schemeClr>
                </a:solidFill>
                <a:latin typeface="Times New Roman" pitchFamily="18" charset="0"/>
                <a:cs typeface="Times New Roman" pitchFamily="18" charset="0"/>
              </a:rPr>
              <a:t>Остров Калимантан относится к числу крупнейших островов Земли. Отметьте его знаком «V» на карте.</a:t>
            </a:r>
            <a:endParaRPr lang="ru-RU" altLang="en-US" sz="3200" dirty="0">
              <a:solidFill>
                <a:schemeClr val="bg2">
                  <a:lumMod val="10000"/>
                </a:schemeClr>
              </a:solidFill>
              <a:latin typeface="Times New Roman" pitchFamily="18" charset="0"/>
              <a:cs typeface="Times New Roman" pitchFamily="18" charset="0"/>
              <a:sym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geo7-vpr.sdamgia.ru/get_file?id=78054"/>
          <p:cNvPicPr>
            <a:picLocks noGrp="1" noChangeAspect="1" noChangeArrowheads="1"/>
          </p:cNvPicPr>
          <p:nvPr>
            <p:ph idx="1"/>
          </p:nvPr>
        </p:nvPicPr>
        <p:blipFill>
          <a:blip r:embed="rId2"/>
          <a:srcRect/>
          <a:stretch>
            <a:fillRect/>
          </a:stretch>
        </p:blipFill>
        <p:spPr bwMode="auto">
          <a:xfrm>
            <a:off x="189673" y="0"/>
            <a:ext cx="10289642" cy="6802597"/>
          </a:xfrm>
          <a:prstGeom prst="rect">
            <a:avLst/>
          </a:prstGeom>
          <a:noFill/>
        </p:spPr>
      </p:pic>
      <p:sp>
        <p:nvSpPr>
          <p:cNvPr id="2" name="Заголовок 1"/>
          <p:cNvSpPr>
            <a:spLocks noGrp="1"/>
          </p:cNvSpPr>
          <p:nvPr>
            <p:ph type="title"/>
          </p:nvPr>
        </p:nvSpPr>
        <p:spPr>
          <a:xfrm>
            <a:off x="8447314" y="5710589"/>
            <a:ext cx="3744686" cy="888830"/>
          </a:xfrm>
        </p:spPr>
        <p:txBody>
          <a:bodyPr>
            <a:normAutofit/>
          </a:bodyPr>
          <a:lstStyle/>
          <a:p>
            <a:r>
              <a:rPr lang="ru-RU" sz="2000" b="1" dirty="0" smtClean="0">
                <a:latin typeface="Times New Roman" pitchFamily="18" charset="0"/>
                <a:cs typeface="Times New Roman" pitchFamily="18" charset="0"/>
              </a:rPr>
              <a:t>Ответ на вопрос 1 – буква </a:t>
            </a:r>
            <a:r>
              <a:rPr lang="ru-RU" sz="2000" b="1" dirty="0" smtClean="0">
                <a:solidFill>
                  <a:srgbClr val="C00000"/>
                </a:solidFill>
                <a:latin typeface="Times New Roman" pitchFamily="18" charset="0"/>
                <a:cs typeface="Times New Roman" pitchFamily="18" charset="0"/>
              </a:rPr>
              <a:t>А</a:t>
            </a:r>
            <a:br>
              <a:rPr lang="ru-RU" sz="2000" b="1" dirty="0" smtClean="0">
                <a:solidFill>
                  <a:srgbClr val="C00000"/>
                </a:solidFill>
                <a:latin typeface="Times New Roman" pitchFamily="18" charset="0"/>
                <a:cs typeface="Times New Roman" pitchFamily="18" charset="0"/>
              </a:rPr>
            </a:br>
            <a:r>
              <a:rPr lang="ru-RU" sz="2000" b="1" dirty="0" smtClean="0">
                <a:latin typeface="Times New Roman" pitchFamily="18" charset="0"/>
                <a:cs typeface="Times New Roman" pitchFamily="18" charset="0"/>
              </a:rPr>
              <a:t>Ответ на вопрос 2  - </a:t>
            </a:r>
            <a:r>
              <a:rPr lang="en-US" sz="2000" b="1" dirty="0" smtClean="0">
                <a:solidFill>
                  <a:srgbClr val="C00000"/>
                </a:solidFill>
                <a:latin typeface="Times New Roman" pitchFamily="18" charset="0"/>
                <a:cs typeface="Times New Roman" pitchFamily="18" charset="0"/>
              </a:rPr>
              <a:t>V</a:t>
            </a:r>
            <a:endParaRPr lang="ru-RU" sz="2000" b="1" dirty="0">
              <a:solidFill>
                <a:srgbClr val="C00000"/>
              </a:solidFill>
              <a:latin typeface="Times New Roman" pitchFamily="18" charset="0"/>
              <a:cs typeface="Times New Roman" pitchFamily="18" charset="0"/>
            </a:endParaRPr>
          </a:p>
        </p:txBody>
      </p:sp>
      <p:sp>
        <p:nvSpPr>
          <p:cNvPr id="5" name="TextBox 4"/>
          <p:cNvSpPr txBox="1"/>
          <p:nvPr/>
        </p:nvSpPr>
        <p:spPr>
          <a:xfrm>
            <a:off x="7192835" y="3335606"/>
            <a:ext cx="309489" cy="369332"/>
          </a:xfrm>
          <a:prstGeom prst="rect">
            <a:avLst/>
          </a:prstGeom>
          <a:noFill/>
        </p:spPr>
        <p:txBody>
          <a:bodyPr wrap="square" rtlCol="0">
            <a:spAutoFit/>
          </a:bodyPr>
          <a:lstStyle/>
          <a:p>
            <a:r>
              <a:rPr lang="en-US" b="1" dirty="0" smtClean="0">
                <a:solidFill>
                  <a:srgbClr val="C00000"/>
                </a:solidFill>
                <a:latin typeface="Times New Roman" pitchFamily="18" charset="0"/>
                <a:cs typeface="Times New Roman" pitchFamily="18" charset="0"/>
              </a:rPr>
              <a:t>V</a:t>
            </a:r>
            <a:endParaRPr lang="ru-RU"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s://geo7-vpr.sdamgia.ru/get_file?id=78054"/>
          <p:cNvPicPr>
            <a:picLocks noChangeAspect="1" noChangeArrowheads="1"/>
          </p:cNvPicPr>
          <p:nvPr/>
        </p:nvPicPr>
        <p:blipFill>
          <a:blip r:embed="rId2"/>
          <a:srcRect/>
          <a:stretch>
            <a:fillRect/>
          </a:stretch>
        </p:blipFill>
        <p:spPr bwMode="auto">
          <a:xfrm>
            <a:off x="6458857" y="1785257"/>
            <a:ext cx="5733143" cy="3790245"/>
          </a:xfrm>
          <a:prstGeom prst="rect">
            <a:avLst/>
          </a:prstGeom>
          <a:noFill/>
        </p:spPr>
      </p:pic>
      <p:sp>
        <p:nvSpPr>
          <p:cNvPr id="2" name="Заголовок 1"/>
          <p:cNvSpPr>
            <a:spLocks noGrp="1"/>
          </p:cNvSpPr>
          <p:nvPr>
            <p:ph type="title"/>
          </p:nvPr>
        </p:nvSpPr>
        <p:spPr>
          <a:xfrm>
            <a:off x="266700" y="241935"/>
            <a:ext cx="10152380" cy="1706245"/>
          </a:xfrm>
        </p:spPr>
        <p:txBody>
          <a:bodyPr>
            <a:normAutofit fontScale="90000"/>
          </a:bodyPr>
          <a:lstStyle/>
          <a:p>
            <a:pPr algn="just"/>
            <a:r>
              <a:rPr lang="ru-RU" sz="3110" b="1" dirty="0">
                <a:ln>
                  <a:noFill/>
                </a:ln>
                <a:effectLst/>
                <a:latin typeface="Times New Roman" panose="02020603050405020304" pitchFamily="18" charset="0"/>
                <a:ea typeface="Calibri" panose="020F0502020204030204" charset="0"/>
                <a:cs typeface="Times New Roman" panose="02020603050405020304" pitchFamily="18" charset="0"/>
                <a:sym typeface="+mn-ea"/>
              </a:rPr>
              <a:t/>
            </a:r>
            <a:br>
              <a:rPr lang="ru-RU" sz="3110" b="1" dirty="0">
                <a:ln>
                  <a:noFill/>
                </a:ln>
                <a:effectLst/>
                <a:latin typeface="Times New Roman" panose="02020603050405020304" pitchFamily="18" charset="0"/>
                <a:ea typeface="Calibri" panose="020F0502020204030204" charset="0"/>
                <a:cs typeface="Times New Roman" panose="02020603050405020304" pitchFamily="18" charset="0"/>
                <a:sym typeface="+mn-ea"/>
              </a:rPr>
            </a:br>
            <a:r>
              <a:rPr lang="ru-RU" sz="3110" b="1" dirty="0" smtClean="0">
                <a:ln>
                  <a:noFill/>
                </a:ln>
                <a:effectLst/>
                <a:latin typeface="Times New Roman" panose="02020603050405020304" pitchFamily="18" charset="0"/>
                <a:ea typeface="Calibri" panose="020F0502020204030204" charset="0"/>
                <a:cs typeface="Times New Roman" panose="02020603050405020304" pitchFamily="18" charset="0"/>
                <a:sym typeface="+mn-ea"/>
              </a:rPr>
              <a:t>Задание 3. </a:t>
            </a:r>
            <a:r>
              <a:rPr lang="ru-RU" sz="2800" dirty="0" smtClean="0">
                <a:latin typeface="Times New Roman" pitchFamily="18" charset="0"/>
                <a:cs typeface="Times New Roman" pitchFamily="18" charset="0"/>
              </a:rPr>
              <a:t>На уроке географии Сергей построил профиль рельефа Южной Америки, представленный на рисунке. По какому из отрезков, проведённых на карте вдоль трёх параллелей, пересекающих материк Южная Америка, построен профиль рельефа, представленный на рисунке? Укажите в ответе эту параллель.</a:t>
            </a:r>
            <a:endParaRPr lang="ru-RU" sz="3110" dirty="0">
              <a:latin typeface="Times New Roman" pitchFamily="18" charset="0"/>
              <a:cs typeface="Times New Roman" pitchFamily="18" charset="0"/>
            </a:endParaRPr>
          </a:p>
        </p:txBody>
      </p:sp>
      <p:sp>
        <p:nvSpPr>
          <p:cNvPr id="3" name="Содержимое 2"/>
          <p:cNvSpPr>
            <a:spLocks noGrp="1"/>
          </p:cNvSpPr>
          <p:nvPr>
            <p:ph idx="1"/>
          </p:nvPr>
        </p:nvSpPr>
        <p:spPr>
          <a:xfrm>
            <a:off x="266700" y="1028700"/>
            <a:ext cx="5742940" cy="1511300"/>
          </a:xfrm>
        </p:spPr>
        <p:txBody>
          <a:bodyPr>
            <a:normAutofit/>
          </a:bodyPr>
          <a:lstStyle/>
          <a:p>
            <a:pPr marL="0" marR="5080" indent="0">
              <a:lnSpc>
                <a:spcPct val="101000"/>
              </a:lnSpc>
              <a:spcBef>
                <a:spcPts val="95"/>
              </a:spcBef>
              <a:buNone/>
            </a:pPr>
            <a:r>
              <a:rPr lang="ru-RU" dirty="0">
                <a:latin typeface="Times New Roman" panose="02020603050405020304" pitchFamily="18" charset="0"/>
                <a:cs typeface="Times New Roman" panose="02020603050405020304" pitchFamily="18" charset="0"/>
              </a:rPr>
              <a:t> </a:t>
            </a:r>
            <a:r>
              <a:rPr lang="ru-RU" b="1" i="1" dirty="0">
                <a:solidFill>
                  <a:schemeClr val="tx2"/>
                </a:solidFill>
                <a:latin typeface="Times New Roman" panose="02020603050405020304" pitchFamily="18" charset="0"/>
                <a:cs typeface="Times New Roman" panose="02020603050405020304" pitchFamily="18" charset="0"/>
              </a:rPr>
              <a:t>     </a:t>
            </a:r>
            <a:endParaRPr lang="ru-RU" sz="9600" dirty="0"/>
          </a:p>
        </p:txBody>
      </p:sp>
      <p:sp>
        <p:nvSpPr>
          <p:cNvPr id="6" name="Текстовое поле 5"/>
          <p:cNvSpPr txBox="1"/>
          <p:nvPr/>
        </p:nvSpPr>
        <p:spPr>
          <a:xfrm>
            <a:off x="6849745" y="1948180"/>
            <a:ext cx="4925695" cy="4284980"/>
          </a:xfrm>
          <a:prstGeom prst="rect">
            <a:avLst/>
          </a:prstGeom>
          <a:noFill/>
        </p:spPr>
        <p:txBody>
          <a:bodyPr wrap="square" rtlCol="0" anchor="t">
            <a:noAutofit/>
          </a:bodyPr>
          <a:lstStyle/>
          <a:p>
            <a:endParaRPr lang="ru-RU" sz="2400" dirty="0">
              <a:latin typeface="Times New Roman" panose="02020603050405020304" pitchFamily="18" charset="0"/>
              <a:cs typeface="Times New Roman" panose="02020603050405020304" pitchFamily="18" charset="0"/>
              <a:sym typeface="+mn-ea"/>
            </a:endParaRPr>
          </a:p>
        </p:txBody>
      </p:sp>
      <p:sp>
        <p:nvSpPr>
          <p:cNvPr id="21506" name="AutoShape 2" descr="https://geo7-vpr.sdamgia.ru/get_file?id=8236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08" name="AutoShape 4" descr="https://geo7-vpr.sdamgia.ru/get_file?id=8236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10" name="AutoShape 6" descr="https://geo7-vpr.sdamgia.ru/get_file?id=8236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 name="Picture 3"/>
          <p:cNvPicPr>
            <a:picLocks noChangeAspect="1" noChangeArrowheads="1"/>
          </p:cNvPicPr>
          <p:nvPr/>
        </p:nvPicPr>
        <p:blipFill>
          <a:blip r:embed="rId3"/>
          <a:srcRect/>
          <a:stretch>
            <a:fillRect/>
          </a:stretch>
        </p:blipFill>
        <p:spPr bwMode="auto">
          <a:xfrm>
            <a:off x="0" y="2759490"/>
            <a:ext cx="8665028" cy="3464757"/>
          </a:xfrm>
          <a:prstGeom prst="rect">
            <a:avLst/>
          </a:prstGeom>
          <a:noFill/>
          <a:ln w="9525">
            <a:noFill/>
            <a:miter lim="800000"/>
            <a:headEnd/>
            <a:tailEnd/>
          </a:ln>
          <a:effectLst/>
        </p:spPr>
      </p:pic>
      <p:sp>
        <p:nvSpPr>
          <p:cNvPr id="12" name="TextBox 11"/>
          <p:cNvSpPr txBox="1"/>
          <p:nvPr/>
        </p:nvSpPr>
        <p:spPr>
          <a:xfrm>
            <a:off x="5138056" y="6270171"/>
            <a:ext cx="3004457" cy="400110"/>
          </a:xfrm>
          <a:prstGeom prst="rect">
            <a:avLst/>
          </a:prstGeom>
          <a:noFill/>
        </p:spPr>
        <p:txBody>
          <a:bodyPr wrap="square" rtlCol="0">
            <a:spAutoFit/>
          </a:bodyPr>
          <a:lstStyle/>
          <a:p>
            <a:r>
              <a:rPr lang="ru-RU" sz="2000" b="1" dirty="0" smtClean="0">
                <a:solidFill>
                  <a:srgbClr val="C00000"/>
                </a:solidFill>
              </a:rPr>
              <a:t>Ответ 20°ю.ш</a:t>
            </a:r>
            <a:r>
              <a:rPr lang="ru-RU" dirty="0" smtClean="0"/>
              <a:t>.</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1886" y="365125"/>
            <a:ext cx="10961914" cy="1325563"/>
          </a:xfrm>
        </p:spPr>
        <p:txBody>
          <a:bodyPr>
            <a:normAutofit fontScale="90000"/>
          </a:bodyPr>
          <a:lstStyle/>
          <a:p>
            <a:r>
              <a:rPr lang="ru-RU" sz="3600" b="1" dirty="0" smtClean="0">
                <a:latin typeface="Times New Roman" pitchFamily="18" charset="0"/>
                <a:cs typeface="Times New Roman" pitchFamily="18" charset="0"/>
              </a:rPr>
              <a:t>Вопрос 4</a:t>
            </a:r>
            <a:r>
              <a:rPr lang="ru-RU" sz="3600" dirty="0" smtClean="0">
                <a:latin typeface="Times New Roman" pitchFamily="18" charset="0"/>
                <a:cs typeface="Times New Roman" pitchFamily="18" charset="0"/>
              </a:rPr>
              <a:t>. </a:t>
            </a:r>
            <a:r>
              <a:rPr lang="ru-RU" sz="3600" dirty="0" smtClean="0">
                <a:solidFill>
                  <a:schemeClr val="bg2">
                    <a:lumMod val="10000"/>
                  </a:schemeClr>
                </a:solidFill>
                <a:latin typeface="Times New Roman" pitchFamily="18" charset="0"/>
                <a:cs typeface="Times New Roman" pitchFamily="18" charset="0"/>
              </a:rPr>
              <a:t>Какой крупной форме рельефа соответствует участок профиля, обозначенный на рисунке буквой В?</a:t>
            </a:r>
            <a:endParaRPr lang="ru-RU" sz="3600" dirty="0">
              <a:solidFill>
                <a:schemeClr val="bg2">
                  <a:lumMod val="10000"/>
                </a:schemeClr>
              </a:solidFill>
              <a:latin typeface="Times New Roman" pitchFamily="18" charset="0"/>
              <a:cs typeface="Times New Roman" pitchFamily="18" charset="0"/>
            </a:endParaRPr>
          </a:p>
        </p:txBody>
      </p:sp>
      <p:pic>
        <p:nvPicPr>
          <p:cNvPr id="37891" name="Picture 3"/>
          <p:cNvPicPr>
            <a:picLocks noGrp="1" noChangeAspect="1" noChangeArrowheads="1"/>
          </p:cNvPicPr>
          <p:nvPr>
            <p:ph idx="1"/>
          </p:nvPr>
        </p:nvPicPr>
        <p:blipFill>
          <a:blip r:embed="rId2"/>
          <a:srcRect/>
          <a:stretch>
            <a:fillRect/>
          </a:stretch>
        </p:blipFill>
        <p:spPr bwMode="auto">
          <a:xfrm>
            <a:off x="502828" y="1698173"/>
            <a:ext cx="10887914" cy="4122056"/>
          </a:xfrm>
          <a:prstGeom prst="rect">
            <a:avLst/>
          </a:prstGeom>
          <a:noFill/>
          <a:ln w="9525">
            <a:noFill/>
            <a:miter lim="800000"/>
            <a:headEnd/>
            <a:tailEnd/>
          </a:ln>
          <a:effectLst/>
        </p:spPr>
      </p:pic>
      <p:sp>
        <p:nvSpPr>
          <p:cNvPr id="6" name="TextBox 5"/>
          <p:cNvSpPr txBox="1"/>
          <p:nvPr/>
        </p:nvSpPr>
        <p:spPr>
          <a:xfrm>
            <a:off x="4804229" y="5863771"/>
            <a:ext cx="5747657" cy="461665"/>
          </a:xfrm>
          <a:prstGeom prst="rect">
            <a:avLst/>
          </a:prstGeom>
          <a:noFill/>
        </p:spPr>
        <p:txBody>
          <a:bodyPr wrap="square" rtlCol="0">
            <a:spAutoFit/>
          </a:bodyPr>
          <a:lstStyle/>
          <a:p>
            <a:r>
              <a:rPr lang="ru-RU" sz="2400" b="1" dirty="0" smtClean="0">
                <a:solidFill>
                  <a:srgbClr val="C00000"/>
                </a:solidFill>
              </a:rPr>
              <a:t>Ответ: 3. Бразильское плоскогорье</a:t>
            </a:r>
            <a:endParaRPr lang="ru-RU" sz="2400" b="1" dirty="0">
              <a:solidFill>
                <a:srgbClr val="C00000"/>
              </a:solidFill>
            </a:endParaRPr>
          </a:p>
        </p:txBody>
      </p:sp>
      <p:sp>
        <p:nvSpPr>
          <p:cNvPr id="7" name="TextBox 6"/>
          <p:cNvSpPr txBox="1"/>
          <p:nvPr/>
        </p:nvSpPr>
        <p:spPr>
          <a:xfrm>
            <a:off x="188686" y="2061029"/>
            <a:ext cx="1799771" cy="2308324"/>
          </a:xfrm>
          <a:prstGeom prst="rect">
            <a:avLst/>
          </a:prstGeom>
          <a:noFill/>
        </p:spPr>
        <p:txBody>
          <a:bodyPr wrap="square" rtlCol="0">
            <a:spAutoFit/>
          </a:bodyPr>
          <a:lstStyle/>
          <a:p>
            <a:r>
              <a:rPr lang="ru-RU" dirty="0" smtClean="0">
                <a:solidFill>
                  <a:schemeClr val="tx2">
                    <a:lumMod val="50000"/>
                  </a:schemeClr>
                </a:solidFill>
                <a:latin typeface="Times New Roman" pitchFamily="18" charset="0"/>
                <a:cs typeface="Times New Roman" pitchFamily="18" charset="0"/>
              </a:rPr>
              <a:t>1)  Амазонская низменность</a:t>
            </a:r>
          </a:p>
          <a:p>
            <a:r>
              <a:rPr lang="ru-RU" dirty="0" smtClean="0">
                <a:solidFill>
                  <a:schemeClr val="tx2">
                    <a:lumMod val="50000"/>
                  </a:schemeClr>
                </a:solidFill>
                <a:latin typeface="Times New Roman" pitchFamily="18" charset="0"/>
                <a:cs typeface="Times New Roman" pitchFamily="18" charset="0"/>
              </a:rPr>
              <a:t>2)  горы Анды</a:t>
            </a:r>
          </a:p>
          <a:p>
            <a:r>
              <a:rPr lang="ru-RU" dirty="0" smtClean="0">
                <a:solidFill>
                  <a:schemeClr val="tx2">
                    <a:lumMod val="50000"/>
                  </a:schemeClr>
                </a:solidFill>
                <a:latin typeface="Times New Roman" pitchFamily="18" charset="0"/>
                <a:cs typeface="Times New Roman" pitchFamily="18" charset="0"/>
              </a:rPr>
              <a:t>3)  Бразильское плоскогорье</a:t>
            </a:r>
          </a:p>
          <a:p>
            <a:r>
              <a:rPr lang="ru-RU" dirty="0" smtClean="0">
                <a:solidFill>
                  <a:schemeClr val="tx2">
                    <a:lumMod val="50000"/>
                  </a:schemeClr>
                </a:solidFill>
                <a:latin typeface="Times New Roman" pitchFamily="18" charset="0"/>
                <a:cs typeface="Times New Roman" pitchFamily="18" charset="0"/>
              </a:rPr>
              <a:t>4)  </a:t>
            </a:r>
            <a:r>
              <a:rPr lang="ru-RU" dirty="0" err="1" smtClean="0">
                <a:solidFill>
                  <a:schemeClr val="tx2">
                    <a:lumMod val="50000"/>
                  </a:schemeClr>
                </a:solidFill>
                <a:latin typeface="Times New Roman" pitchFamily="18" charset="0"/>
                <a:cs typeface="Times New Roman" pitchFamily="18" charset="0"/>
              </a:rPr>
              <a:t>Ла-Платская</a:t>
            </a:r>
            <a:r>
              <a:rPr lang="ru-RU" dirty="0" smtClean="0">
                <a:solidFill>
                  <a:schemeClr val="tx2">
                    <a:lumMod val="50000"/>
                  </a:schemeClr>
                </a:solidFill>
                <a:latin typeface="Times New Roman" pitchFamily="18" charset="0"/>
                <a:cs typeface="Times New Roman" pitchFamily="18" charset="0"/>
              </a:rPr>
              <a:t> низменность</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8344" y="551543"/>
            <a:ext cx="11005457" cy="1059543"/>
          </a:xfrm>
        </p:spPr>
        <p:txBody>
          <a:bodyPr>
            <a:normAutofit fontScale="90000"/>
          </a:bodyPr>
          <a:lstStyle/>
          <a:p>
            <a:r>
              <a:rPr lang="ru-RU" sz="3100" b="1" dirty="0" smtClean="0">
                <a:latin typeface="Times New Roman" pitchFamily="18" charset="0"/>
                <a:cs typeface="Times New Roman" pitchFamily="18" charset="0"/>
              </a:rPr>
              <a:t>Вопрос 5.</a:t>
            </a:r>
            <a:r>
              <a:rPr lang="ru-RU" sz="3100" dirty="0" smtClean="0">
                <a:latin typeface="Times New Roman" pitchFamily="18" charset="0"/>
                <a:cs typeface="Times New Roman" pitchFamily="18" charset="0"/>
              </a:rPr>
              <a:t> </a:t>
            </a:r>
            <a:r>
              <a:rPr lang="ru-RU" sz="3100" dirty="0" smtClean="0">
                <a:solidFill>
                  <a:schemeClr val="tx2">
                    <a:lumMod val="50000"/>
                  </a:schemeClr>
                </a:solidFill>
                <a:latin typeface="Times New Roman" pitchFamily="18" charset="0"/>
                <a:cs typeface="Times New Roman" pitchFamily="18" charset="0"/>
              </a:rPr>
              <a:t>Определите абсолютную высоту (в метрах) наиболее высокой точки на линии профиля в пределах участка, обозначенного на рисунке буквой В.</a:t>
            </a:r>
            <a:r>
              <a:rPr lang="ru-RU" dirty="0" smtClean="0"/>
              <a:t/>
            </a:r>
            <a:br>
              <a:rPr lang="ru-RU" dirty="0" smtClean="0"/>
            </a:br>
            <a:endParaRPr lang="ru-RU" dirty="0"/>
          </a:p>
        </p:txBody>
      </p:sp>
      <p:pic>
        <p:nvPicPr>
          <p:cNvPr id="4" name="Picture 3"/>
          <p:cNvPicPr>
            <a:picLocks noGrp="1" noChangeAspect="1" noChangeArrowheads="1"/>
          </p:cNvPicPr>
          <p:nvPr>
            <p:ph idx="1"/>
          </p:nvPr>
        </p:nvPicPr>
        <p:blipFill>
          <a:blip r:embed="rId2"/>
          <a:srcRect/>
          <a:stretch>
            <a:fillRect/>
          </a:stretch>
        </p:blipFill>
        <p:spPr bwMode="auto">
          <a:xfrm>
            <a:off x="625983" y="1582058"/>
            <a:ext cx="10038198" cy="3800362"/>
          </a:xfrm>
          <a:prstGeom prst="rect">
            <a:avLst/>
          </a:prstGeom>
          <a:noFill/>
          <a:ln w="9525">
            <a:noFill/>
            <a:miter lim="800000"/>
            <a:headEnd/>
            <a:tailEnd/>
          </a:ln>
          <a:effectLst/>
        </p:spPr>
      </p:pic>
      <p:sp>
        <p:nvSpPr>
          <p:cNvPr id="5" name="TextBox 4"/>
          <p:cNvSpPr txBox="1"/>
          <p:nvPr/>
        </p:nvSpPr>
        <p:spPr>
          <a:xfrm>
            <a:off x="4891314" y="5646057"/>
            <a:ext cx="4934857" cy="461665"/>
          </a:xfrm>
          <a:prstGeom prst="rect">
            <a:avLst/>
          </a:prstGeom>
          <a:noFill/>
        </p:spPr>
        <p:txBody>
          <a:bodyPr wrap="square" rtlCol="0">
            <a:spAutoFit/>
          </a:bodyPr>
          <a:lstStyle/>
          <a:p>
            <a:r>
              <a:rPr lang="ru-RU" sz="2400" b="1" dirty="0" smtClean="0">
                <a:solidFill>
                  <a:srgbClr val="C00000"/>
                </a:solidFill>
                <a:latin typeface="Times New Roman" pitchFamily="18" charset="0"/>
                <a:cs typeface="Times New Roman" pitchFamily="18" charset="0"/>
              </a:rPr>
              <a:t>Ответ:  1000 м.</a:t>
            </a:r>
            <a:endParaRPr lang="ru-RU" sz="24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9229" y="219982"/>
            <a:ext cx="10515600" cy="1325563"/>
          </a:xfrm>
        </p:spPr>
        <p:txBody>
          <a:bodyPr>
            <a:noAutofit/>
          </a:bodyPr>
          <a:lstStyle/>
          <a:p>
            <a:r>
              <a:rPr lang="ru-RU" sz="3200" b="1" dirty="0" smtClean="0">
                <a:latin typeface="Times New Roman" panose="02020603050405020304" pitchFamily="18" charset="0"/>
                <a:ea typeface="Calibri" panose="020F0502020204030204" charset="0"/>
                <a:cs typeface="Times New Roman" panose="02020603050405020304" pitchFamily="18" charset="0"/>
                <a:sym typeface="+mn-ea"/>
              </a:rPr>
              <a:t>В 6 и 7 заданиях проверяется знание типов климата, умение их классифицировать и представлять в различных формах графическую информацию</a:t>
            </a:r>
            <a:endParaRPr lang="ru-RU" sz="3200" dirty="0"/>
          </a:p>
        </p:txBody>
      </p:sp>
      <p:pic>
        <p:nvPicPr>
          <p:cNvPr id="4" name="Picture 2" descr="https://geo7-vpr.sdamgia.ru/get_file?id=78054"/>
          <p:cNvPicPr>
            <a:picLocks noGrp="1" noChangeAspect="1" noChangeArrowheads="1"/>
          </p:cNvPicPr>
          <p:nvPr>
            <p:ph idx="1"/>
          </p:nvPr>
        </p:nvPicPr>
        <p:blipFill>
          <a:blip r:embed="rId2"/>
          <a:srcRect/>
          <a:stretch>
            <a:fillRect/>
          </a:stretch>
        </p:blipFill>
        <p:spPr bwMode="auto">
          <a:xfrm>
            <a:off x="2046513" y="1672096"/>
            <a:ext cx="7663544" cy="506645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74171" y="549819"/>
            <a:ext cx="10711543" cy="1903095"/>
          </a:xfrm>
        </p:spPr>
        <p:txBody>
          <a:bodyPr>
            <a:normAutofit fontScale="90000"/>
          </a:bodyPr>
          <a:lstStyle/>
          <a:p>
            <a:pPr lvl="0"/>
            <a:r>
              <a:rPr lang="ru-RU" sz="3110" b="1" dirty="0" smtClean="0">
                <a:ln>
                  <a:noFill/>
                </a:ln>
                <a:effectLst/>
                <a:latin typeface="Times New Roman" panose="02020603050405020304" pitchFamily="18" charset="0"/>
                <a:ea typeface="Calibri" panose="020F0502020204030204" charset="0"/>
                <a:cs typeface="Times New Roman" panose="02020603050405020304" pitchFamily="18" charset="0"/>
                <a:sym typeface="+mn-ea"/>
              </a:rPr>
              <a:t/>
            </a:r>
            <a:br>
              <a:rPr lang="ru-RU" sz="3110" b="1" dirty="0" smtClean="0">
                <a:ln>
                  <a:noFill/>
                </a:ln>
                <a:effectLst/>
                <a:latin typeface="Times New Roman" panose="02020603050405020304" pitchFamily="18" charset="0"/>
                <a:ea typeface="Calibri" panose="020F0502020204030204" charset="0"/>
                <a:cs typeface="Times New Roman" panose="02020603050405020304" pitchFamily="18" charset="0"/>
                <a:sym typeface="+mn-ea"/>
              </a:rPr>
            </a:br>
            <a:r>
              <a:rPr lang="ru-RU" sz="3110" b="1" dirty="0" smtClean="0">
                <a:ln>
                  <a:noFill/>
                </a:ln>
                <a:effectLst/>
                <a:latin typeface="Times New Roman" panose="02020603050405020304" pitchFamily="18" charset="0"/>
                <a:ea typeface="Calibri" panose="020F0502020204030204" charset="0"/>
                <a:cs typeface="Times New Roman" panose="02020603050405020304" pitchFamily="18" charset="0"/>
                <a:sym typeface="+mn-ea"/>
              </a:rPr>
              <a:t/>
            </a:r>
            <a:br>
              <a:rPr lang="ru-RU" sz="3110" b="1" dirty="0" smtClean="0">
                <a:ln>
                  <a:noFill/>
                </a:ln>
                <a:effectLst/>
                <a:latin typeface="Times New Roman" panose="02020603050405020304" pitchFamily="18" charset="0"/>
                <a:ea typeface="Calibri" panose="020F0502020204030204" charset="0"/>
                <a:cs typeface="Times New Roman" panose="02020603050405020304" pitchFamily="18" charset="0"/>
                <a:sym typeface="+mn-ea"/>
              </a:rPr>
            </a:br>
            <a:r>
              <a:rPr lang="ru-RU" sz="3110" b="1" dirty="0" smtClean="0">
                <a:ln>
                  <a:noFill/>
                </a:ln>
                <a:effectLst/>
                <a:latin typeface="Times New Roman" panose="02020603050405020304" pitchFamily="18" charset="0"/>
                <a:ea typeface="Calibri" panose="020F0502020204030204" charset="0"/>
                <a:cs typeface="Times New Roman" panose="02020603050405020304" pitchFamily="18" charset="0"/>
                <a:sym typeface="+mn-ea"/>
              </a:rPr>
              <a:t>Вопрос 6. </a:t>
            </a:r>
            <a:r>
              <a:rPr lang="ru-RU" sz="2800" dirty="0" smtClean="0">
                <a:latin typeface="Times New Roman" pitchFamily="18" charset="0"/>
                <a:cs typeface="Times New Roman" pitchFamily="18" charset="0"/>
              </a:rPr>
              <a:t>На карте мира пункты, для которых построены изображённые на рисунках климатограммы, </a:t>
            </a:r>
            <a:r>
              <a:rPr lang="ru-RU" sz="2800" b="1" dirty="0" smtClean="0">
                <a:latin typeface="Times New Roman" pitchFamily="18" charset="0"/>
                <a:cs typeface="Times New Roman" pitchFamily="18" charset="0"/>
              </a:rPr>
              <a:t>обозначены цифрами</a:t>
            </a:r>
            <a:r>
              <a:rPr lang="ru-RU" sz="2800" dirty="0" smtClean="0">
                <a:latin typeface="Times New Roman" pitchFamily="18" charset="0"/>
                <a:cs typeface="Times New Roman" pitchFamily="18" charset="0"/>
              </a:rPr>
              <a:t>, соответствующими номерам климатограмм. Определите, какому климатическому поясу соответствует каждая климатограмма. Подпишите названия климатических поясов под соответствующими климатограммами. </a:t>
            </a:r>
            <a:br>
              <a:rPr lang="ru-RU" sz="2800" dirty="0" smtClean="0">
                <a:latin typeface="Times New Roman" pitchFamily="18" charset="0"/>
                <a:cs typeface="Times New Roman" pitchFamily="18" charset="0"/>
              </a:rPr>
            </a:br>
            <a:endParaRPr lang="ru-RU" altLang="en-US" sz="3110" dirty="0"/>
          </a:p>
        </p:txBody>
      </p:sp>
      <p:sp>
        <p:nvSpPr>
          <p:cNvPr id="10" name="Текстовое поле 9"/>
          <p:cNvSpPr txBox="1"/>
          <p:nvPr/>
        </p:nvSpPr>
        <p:spPr>
          <a:xfrm>
            <a:off x="545465" y="1449070"/>
            <a:ext cx="10657840" cy="2783840"/>
          </a:xfrm>
          <a:prstGeom prst="rect">
            <a:avLst/>
          </a:prstGeom>
          <a:noFill/>
        </p:spPr>
        <p:txBody>
          <a:bodyPr wrap="square" rtlCol="0" anchor="t">
            <a:noAutofit/>
          </a:bodyPr>
          <a:lstStyle/>
          <a:p>
            <a:endParaRPr lang="ru-RU" altLang="en-US" sz="2400" b="1" dirty="0">
              <a:latin typeface="Times New Roman" panose="02020603050405020304" pitchFamily="18" charset="0"/>
              <a:cs typeface="Times New Roman" panose="02020603050405020304" pitchFamily="18" charset="0"/>
              <a:sym typeface="+mn-ea"/>
            </a:endParaRPr>
          </a:p>
        </p:txBody>
      </p:sp>
      <p:sp>
        <p:nvSpPr>
          <p:cNvPr id="11" name="Текстовое поле 10"/>
          <p:cNvSpPr txBox="1"/>
          <p:nvPr/>
        </p:nvSpPr>
        <p:spPr>
          <a:xfrm>
            <a:off x="4948827" y="3300821"/>
            <a:ext cx="915035" cy="487045"/>
          </a:xfrm>
          <a:prstGeom prst="rect">
            <a:avLst/>
          </a:prstGeom>
          <a:noFill/>
        </p:spPr>
        <p:txBody>
          <a:bodyPr wrap="square" rtlCol="0" anchor="t">
            <a:noAutofit/>
          </a:bodyPr>
          <a:lstStyle/>
          <a:p>
            <a:endParaRPr lang="ru-RU" altLang="en-US" sz="2400" b="1" dirty="0">
              <a:latin typeface="Times New Roman" panose="02020603050405020304" pitchFamily="18" charset="0"/>
              <a:cs typeface="Times New Roman" panose="02020603050405020304" pitchFamily="18" charset="0"/>
              <a:sym typeface="+mn-ea"/>
            </a:endParaRPr>
          </a:p>
        </p:txBody>
      </p:sp>
      <p:sp>
        <p:nvSpPr>
          <p:cNvPr id="12" name="Текстовое поле 11"/>
          <p:cNvSpPr txBox="1"/>
          <p:nvPr/>
        </p:nvSpPr>
        <p:spPr>
          <a:xfrm>
            <a:off x="557983" y="2263865"/>
            <a:ext cx="10821670" cy="1800860"/>
          </a:xfrm>
          <a:prstGeom prst="rect">
            <a:avLst/>
          </a:prstGeom>
        </p:spPr>
        <p:txBody>
          <a:bodyPr>
            <a:noAutofit/>
          </a:bodyPr>
          <a:lstStyle/>
          <a:p>
            <a:endParaRPr lang="ru-RU" sz="2400" dirty="0">
              <a:latin typeface="Times New Roman" panose="02020603050405020304" pitchFamily="18" charset="0"/>
              <a:cs typeface="Times New Roman" panose="02020603050405020304" pitchFamily="18" charset="0"/>
            </a:endParaRPr>
          </a:p>
        </p:txBody>
      </p:sp>
      <p:pic>
        <p:nvPicPr>
          <p:cNvPr id="6" name="Picture 2"/>
          <p:cNvPicPr>
            <a:picLocks noGrp="1" noChangeAspect="1" noChangeArrowheads="1"/>
          </p:cNvPicPr>
          <p:nvPr>
            <p:ph idx="1"/>
          </p:nvPr>
        </p:nvPicPr>
        <p:blipFill>
          <a:blip r:embed="rId2"/>
          <a:srcRect/>
          <a:stretch>
            <a:fillRect/>
          </a:stretch>
        </p:blipFill>
        <p:spPr bwMode="auto">
          <a:xfrm>
            <a:off x="928914" y="2975314"/>
            <a:ext cx="2931887" cy="2487661"/>
          </a:xfrm>
          <a:prstGeom prst="rect">
            <a:avLst/>
          </a:prstGeom>
          <a:noFill/>
          <a:ln w="9525">
            <a:noFill/>
            <a:miter lim="800000"/>
            <a:headEnd/>
            <a:tailEnd/>
          </a:ln>
          <a:effectLst/>
        </p:spPr>
      </p:pic>
      <p:pic>
        <p:nvPicPr>
          <p:cNvPr id="7" name="Picture 2"/>
          <p:cNvPicPr>
            <a:picLocks noChangeAspect="1" noChangeArrowheads="1"/>
          </p:cNvPicPr>
          <p:nvPr/>
        </p:nvPicPr>
        <p:blipFill>
          <a:blip r:embed="rId3"/>
          <a:srcRect/>
          <a:stretch>
            <a:fillRect/>
          </a:stretch>
        </p:blipFill>
        <p:spPr bwMode="auto">
          <a:xfrm>
            <a:off x="4467809" y="2975314"/>
            <a:ext cx="2959494" cy="2511086"/>
          </a:xfrm>
          <a:prstGeom prst="rect">
            <a:avLst/>
          </a:prstGeom>
          <a:noFill/>
          <a:ln w="9525">
            <a:noFill/>
            <a:miter lim="800000"/>
            <a:headEnd/>
            <a:tailEnd/>
          </a:ln>
          <a:effectLst/>
        </p:spPr>
      </p:pic>
      <p:pic>
        <p:nvPicPr>
          <p:cNvPr id="8" name="Picture 2"/>
          <p:cNvPicPr>
            <a:picLocks noChangeAspect="1" noChangeArrowheads="1"/>
          </p:cNvPicPr>
          <p:nvPr/>
        </p:nvPicPr>
        <p:blipFill>
          <a:blip r:embed="rId4"/>
          <a:srcRect/>
          <a:stretch>
            <a:fillRect/>
          </a:stretch>
        </p:blipFill>
        <p:spPr bwMode="auto">
          <a:xfrm>
            <a:off x="8468533" y="2910002"/>
            <a:ext cx="2968044" cy="2518341"/>
          </a:xfrm>
          <a:prstGeom prst="rect">
            <a:avLst/>
          </a:prstGeom>
          <a:noFill/>
          <a:ln w="9525">
            <a:noFill/>
            <a:miter lim="800000"/>
            <a:headEnd/>
            <a:tailEnd/>
          </a:ln>
          <a:effectLst/>
        </p:spPr>
      </p:pic>
      <p:sp>
        <p:nvSpPr>
          <p:cNvPr id="14" name="TextBox 13"/>
          <p:cNvSpPr txBox="1"/>
          <p:nvPr/>
        </p:nvSpPr>
        <p:spPr>
          <a:xfrm>
            <a:off x="1756229" y="6081485"/>
            <a:ext cx="2148114" cy="461665"/>
          </a:xfrm>
          <a:prstGeom prst="rect">
            <a:avLst/>
          </a:prstGeom>
          <a:noFill/>
        </p:spPr>
        <p:txBody>
          <a:bodyPr wrap="square" rtlCol="0">
            <a:spAutoFit/>
          </a:bodyPr>
          <a:lstStyle/>
          <a:p>
            <a:r>
              <a:rPr lang="ru-RU" sz="2400" b="1" dirty="0" smtClean="0">
                <a:solidFill>
                  <a:srgbClr val="C00000"/>
                </a:solidFill>
              </a:rPr>
              <a:t>Умеренный</a:t>
            </a:r>
            <a:endParaRPr lang="ru-RU" sz="2400" b="1" dirty="0">
              <a:solidFill>
                <a:srgbClr val="C00000"/>
              </a:solidFill>
            </a:endParaRPr>
          </a:p>
        </p:txBody>
      </p:sp>
      <p:sp>
        <p:nvSpPr>
          <p:cNvPr id="15" name="TextBox 14"/>
          <p:cNvSpPr txBox="1"/>
          <p:nvPr/>
        </p:nvSpPr>
        <p:spPr>
          <a:xfrm>
            <a:off x="5007429" y="6008914"/>
            <a:ext cx="2322285" cy="461665"/>
          </a:xfrm>
          <a:prstGeom prst="rect">
            <a:avLst/>
          </a:prstGeom>
          <a:noFill/>
        </p:spPr>
        <p:txBody>
          <a:bodyPr wrap="square" rtlCol="0">
            <a:spAutoFit/>
          </a:bodyPr>
          <a:lstStyle/>
          <a:p>
            <a:r>
              <a:rPr lang="ru-RU" sz="2400" b="1" dirty="0" smtClean="0">
                <a:solidFill>
                  <a:srgbClr val="C00000"/>
                </a:solidFill>
              </a:rPr>
              <a:t>Тропический</a:t>
            </a:r>
            <a:endParaRPr lang="ru-RU" sz="2400" b="1" dirty="0">
              <a:solidFill>
                <a:srgbClr val="C00000"/>
              </a:solidFill>
            </a:endParaRPr>
          </a:p>
        </p:txBody>
      </p:sp>
      <p:sp>
        <p:nvSpPr>
          <p:cNvPr id="16" name="TextBox 15"/>
          <p:cNvSpPr txBox="1"/>
          <p:nvPr/>
        </p:nvSpPr>
        <p:spPr>
          <a:xfrm>
            <a:off x="8679544" y="6066971"/>
            <a:ext cx="2859314" cy="461665"/>
          </a:xfrm>
          <a:prstGeom prst="rect">
            <a:avLst/>
          </a:prstGeom>
          <a:noFill/>
        </p:spPr>
        <p:txBody>
          <a:bodyPr wrap="square" rtlCol="0">
            <a:spAutoFit/>
          </a:bodyPr>
          <a:lstStyle/>
          <a:p>
            <a:r>
              <a:rPr lang="ru-RU" sz="2400" b="1" dirty="0" smtClean="0">
                <a:solidFill>
                  <a:srgbClr val="C00000"/>
                </a:solidFill>
              </a:rPr>
              <a:t>Экваториальный</a:t>
            </a:r>
            <a:endParaRPr lang="ru-RU" sz="2400" b="1" dirty="0">
              <a:solidFill>
                <a:srgbClr val="C00000"/>
              </a:solidFill>
            </a:endParaRPr>
          </a:p>
        </p:txBody>
      </p:sp>
      <p:sp>
        <p:nvSpPr>
          <p:cNvPr id="17" name="TextBox 16"/>
          <p:cNvSpPr txBox="1"/>
          <p:nvPr/>
        </p:nvSpPr>
        <p:spPr>
          <a:xfrm>
            <a:off x="2322286" y="5457371"/>
            <a:ext cx="580571" cy="461665"/>
          </a:xfrm>
          <a:prstGeom prst="rect">
            <a:avLst/>
          </a:prstGeom>
          <a:noFill/>
        </p:spPr>
        <p:txBody>
          <a:bodyPr wrap="square" rtlCol="0">
            <a:spAutoFit/>
          </a:bodyPr>
          <a:lstStyle/>
          <a:p>
            <a:r>
              <a:rPr lang="ru-RU" sz="2400" b="1" dirty="0" smtClean="0">
                <a:solidFill>
                  <a:srgbClr val="C00000"/>
                </a:solidFill>
              </a:rPr>
              <a:t>1</a:t>
            </a:r>
            <a:endParaRPr lang="ru-RU" sz="2400" b="1" dirty="0">
              <a:solidFill>
                <a:srgbClr val="C00000"/>
              </a:solidFill>
            </a:endParaRPr>
          </a:p>
        </p:txBody>
      </p:sp>
      <p:sp>
        <p:nvSpPr>
          <p:cNvPr id="18" name="TextBox 17"/>
          <p:cNvSpPr txBox="1"/>
          <p:nvPr/>
        </p:nvSpPr>
        <p:spPr>
          <a:xfrm>
            <a:off x="5849258" y="5515428"/>
            <a:ext cx="449942" cy="461665"/>
          </a:xfrm>
          <a:prstGeom prst="rect">
            <a:avLst/>
          </a:prstGeom>
          <a:noFill/>
        </p:spPr>
        <p:txBody>
          <a:bodyPr wrap="square" rtlCol="0">
            <a:spAutoFit/>
          </a:bodyPr>
          <a:lstStyle/>
          <a:p>
            <a:r>
              <a:rPr lang="ru-RU" sz="2400" b="1" dirty="0" smtClean="0">
                <a:solidFill>
                  <a:srgbClr val="C00000"/>
                </a:solidFill>
              </a:rPr>
              <a:t>2</a:t>
            </a:r>
            <a:endParaRPr lang="ru-RU" sz="2400" b="1" dirty="0">
              <a:solidFill>
                <a:srgbClr val="C00000"/>
              </a:solidFill>
            </a:endParaRPr>
          </a:p>
        </p:txBody>
      </p:sp>
      <p:sp>
        <p:nvSpPr>
          <p:cNvPr id="19" name="TextBox 18"/>
          <p:cNvSpPr txBox="1"/>
          <p:nvPr/>
        </p:nvSpPr>
        <p:spPr>
          <a:xfrm>
            <a:off x="9840686" y="5486400"/>
            <a:ext cx="595086" cy="461665"/>
          </a:xfrm>
          <a:prstGeom prst="rect">
            <a:avLst/>
          </a:prstGeom>
          <a:noFill/>
        </p:spPr>
        <p:txBody>
          <a:bodyPr wrap="square" rtlCol="0">
            <a:spAutoFit/>
          </a:bodyPr>
          <a:lstStyle/>
          <a:p>
            <a:r>
              <a:rPr lang="ru-RU" sz="2400" b="1" dirty="0" smtClean="0">
                <a:solidFill>
                  <a:srgbClr val="C00000"/>
                </a:solidFill>
              </a:rPr>
              <a:t>3</a:t>
            </a:r>
            <a:endParaRPr lang="ru-RU" sz="24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1000" fill="hold"/>
                                        <p:tgtEl>
                                          <p:spTgt spid="15"/>
                                        </p:tgtEl>
                                        <p:attrNameLst>
                                          <p:attrName>ppt_x</p:attrName>
                                        </p:attrNameLst>
                                      </p:cBhvr>
                                      <p:tavLst>
                                        <p:tav tm="0">
                                          <p:val>
                                            <p:strVal val="#ppt_x"/>
                                          </p:val>
                                        </p:tav>
                                        <p:tav tm="100000">
                                          <p:val>
                                            <p:strVal val="#ppt_x"/>
                                          </p:val>
                                        </p:tav>
                                      </p:tavLst>
                                    </p:anim>
                                    <p:anim calcmode="lin" valueType="num">
                                      <p:cBhvr additive="base">
                                        <p:cTn id="14"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1000" fill="hold"/>
                                        <p:tgtEl>
                                          <p:spTgt spid="16"/>
                                        </p:tgtEl>
                                        <p:attrNameLst>
                                          <p:attrName>ppt_x</p:attrName>
                                        </p:attrNameLst>
                                      </p:cBhvr>
                                      <p:tavLst>
                                        <p:tav tm="0">
                                          <p:val>
                                            <p:strVal val="#ppt_x"/>
                                          </p:val>
                                        </p:tav>
                                        <p:tav tm="100000">
                                          <p:val>
                                            <p:strVal val="#ppt_x"/>
                                          </p:val>
                                        </p:tav>
                                      </p:tavLst>
                                    </p:anim>
                                    <p:anim calcmode="lin" valueType="num">
                                      <p:cBhvr additive="base">
                                        <p:cTn id="20"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theme/theme1.xml><?xml version="1.0" encoding="utf-8"?>
<a:theme xmlns:a="http://schemas.openxmlformats.org/drawingml/2006/main" name="Шаблон МАУ ИМЦ">
  <a:themeElements>
    <a:clrScheme name="Другая 4">
      <a:dk1>
        <a:srgbClr val="006666"/>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Шаблон МАУ ИМЦ</Template>
  <TotalTime>335</TotalTime>
  <Words>1202</Words>
  <Application>Microsoft Office PowerPoint</Application>
  <PresentationFormat>Произвольный</PresentationFormat>
  <Paragraphs>225</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Шаблон МАУ ИМЦ</vt:lpstr>
      <vt:lpstr>Слайд 1</vt:lpstr>
      <vt:lpstr>Слайд 2</vt:lpstr>
      <vt:lpstr>Часть 1.  Задания с 1 по 3 выполняются по приведенной карте. проверяются знания номенклатуры и умения работать с картой</vt:lpstr>
      <vt:lpstr>Ответ на вопрос 1 – буква А Ответ на вопрос 2  - V</vt:lpstr>
      <vt:lpstr> Задание 3. На уроке географии Сергей построил профиль рельефа Южной Америки, представленный на рисунке. По какому из отрезков, проведённых на карте вдоль трёх параллелей, пересекающих материк Южная Америка, построен профиль рельефа, представленный на рисунке? Укажите в ответе эту параллель.</vt:lpstr>
      <vt:lpstr>Вопрос 4. Какой крупной форме рельефа соответствует участок профиля, обозначенный на рисунке буквой В?</vt:lpstr>
      <vt:lpstr>Вопрос 5. Определите абсолютную высоту (в метрах) наиболее высокой точки на линии профиля в пределах участка, обозначенного на рисунке буквой В. </vt:lpstr>
      <vt:lpstr>В 6 и 7 заданиях проверяется знание типов климата, умение их классифицировать и представлять в различных формах графическую информацию</vt:lpstr>
      <vt:lpstr>  Вопрос 6. На карте мира пункты, для которых построены изображённые на рисунках климатограммы, обозначены цифрами, соответствующими номерам климатограмм. Определите, какому климатическому поясу соответствует каждая климатограмма. Подпишите названия климатических поясов под соответствующими климатограммами.  </vt:lpstr>
      <vt:lpstr>Вопрос 7. Выберите любую из приведённых выше климатограмм. Укажите в названии таблицы номер этой климатограммы и заполните таблицу климатических показателей, используя данные соответствующей климатограммы.</vt:lpstr>
      <vt:lpstr>Вопрос 8. Определите, какой природной зоне мира соответствуют приведённые ниже характеристики? Укажите в ответе название этой природной зоны.   </vt:lpstr>
      <vt:lpstr>Вопрос 9. Определите, развитие какого природного процесса отображено на схеме.</vt:lpstr>
      <vt:lpstr>Часть 2 </vt:lpstr>
      <vt:lpstr>Вопрос 11. Определите, какой процесс происходит на границе литосферных плит в точке, обозначенной на карте буквой А.</vt:lpstr>
      <vt:lpstr>Или</vt:lpstr>
      <vt:lpstr>Или</vt:lpstr>
      <vt:lpstr>Вопрос 12. Расположите страны в порядке увеличения численности населения, начиная со страны с самой маленькой численностью. Запишите в ответе последовательность порядковых номеров этих стран.</vt:lpstr>
      <vt:lpstr>Вопрос 13. Возрастной состав населения какой страны отражает представленная на рисунке диаграмма? Запишите в ответе название страны.</vt:lpstr>
      <vt:lpstr>Вопрос 14. Определите, в какой из представленных в таблице стран средняя плотность населения наибольшая. Запишите в ответе название страны.</vt:lpstr>
      <vt:lpstr>Вопрос 15.  Определите страну по её краткому описанию.</vt:lpstr>
      <vt:lpstr>Вопросы 16 и 17 выполняются по приведенному тексту</vt:lpstr>
      <vt:lpstr>Вопрос 16. Как называются ветры, дующие днём с океана?</vt:lpstr>
      <vt:lpstr>Вопрос 17. Объясните, почему на территории пустыни Намиб количество атмосферных осадков увеличивается при движении на восток. </vt:lpstr>
      <vt:lpstr>Рекомендации при подготовке к ВПР.</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Екатерина Ковбаса</dc:creator>
  <cp:lastModifiedBy>Windows 7</cp:lastModifiedBy>
  <cp:revision>166</cp:revision>
  <dcterms:created xsi:type="dcterms:W3CDTF">2020-08-10T04:19:00Z</dcterms:created>
  <dcterms:modified xsi:type="dcterms:W3CDTF">2026-01-30T15:30:17Z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2BE856B857E64F2AA75B055A50CDD702_12</vt:lpwstr>
  </property>
  <property fmtid="{D5CDD505-2E9C-101B-9397-08002B2CF9AE}" pid="3" name="KSOProductBuildVer">
    <vt:lpwstr>1049-12.2.0.23155</vt:lpwstr>
  </property>
</Properties>
</file>