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3" r:id="rId3"/>
    <p:sldId id="269" r:id="rId4"/>
    <p:sldId id="262" r:id="rId5"/>
    <p:sldId id="274" r:id="rId6"/>
    <p:sldId id="261" r:id="rId7"/>
    <p:sldId id="272" r:id="rId8"/>
    <p:sldId id="270" r:id="rId9"/>
  </p:sldIdLst>
  <p:sldSz cx="12192000" cy="6858000"/>
  <p:notesSz cx="6858000" cy="9144000"/>
  <p:embeddedFontLst>
    <p:embeddedFont>
      <p:font typeface="TomskObl2104" panose="020B060402020202020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libri Light" panose="020F0302020204030204" pitchFamily="34" charset="0"/>
      <p:regular r:id="rId15"/>
      <p:italic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81B"/>
    <a:srgbClr val="121316"/>
    <a:srgbClr val="005AA3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96433" autoAdjust="0"/>
  </p:normalViewPr>
  <p:slideViewPr>
    <p:cSldViewPr snapToGrid="0">
      <p:cViewPr varScale="1">
        <p:scale>
          <a:sx n="112" d="100"/>
          <a:sy n="112" d="100"/>
        </p:scale>
        <p:origin x="378" y="108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7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f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2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12.png"/><Relationship Id="rId7" Type="http://schemas.openxmlformats.org/officeDocument/2006/relationships/image" Target="../media/image2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.png"/><Relationship Id="rId7" Type="http://schemas.openxmlformats.org/officeDocument/2006/relationships/image" Target="../media/image3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4.png"/><Relationship Id="rId4" Type="http://schemas.openxmlformats.org/officeDocument/2006/relationships/image" Target="../media/image34.jp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7203" y="3120662"/>
            <a:ext cx="4943474" cy="120015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solidFill>
                  <a:schemeClr val="bg1"/>
                </a:solidFill>
                <a:latin typeface="TomskObl2104" pitchFamily="50" charset="0"/>
              </a:rPr>
              <a:t>«Как </a:t>
            </a:r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подготовиться к ЕГЭ по географии и достичь 100 баллов: </a:t>
            </a:r>
            <a:r>
              <a:rPr lang="ru-RU" sz="4000" dirty="0" smtClean="0">
                <a:solidFill>
                  <a:schemeClr val="bg1"/>
                </a:solidFill>
                <a:latin typeface="TomskObl2104" pitchFamily="50" charset="0"/>
              </a:rPr>
              <a:t>пошаговое РУКОВОДСТВО»</a:t>
            </a:r>
            <a:endParaRPr lang="ru-RU" sz="40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686299"/>
            <a:ext cx="4812668" cy="733425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latin typeface="Gerbera Light" panose="02000300000000000000" pitchFamily="50" charset="-52"/>
              </a:rPr>
              <a:t>Ковалева Алёна Анатольевна, </a:t>
            </a:r>
            <a:endParaRPr lang="ru-RU" dirty="0" smtClean="0">
              <a:latin typeface="Gerbera Light" panose="02000300000000000000" pitchFamily="50" charset="-52"/>
            </a:endParaRPr>
          </a:p>
          <a:p>
            <a:r>
              <a:rPr lang="ru-RU" dirty="0" smtClean="0">
                <a:latin typeface="Gerbera Light" panose="02000300000000000000" pitchFamily="50" charset="-52"/>
              </a:rPr>
              <a:t>учитель </a:t>
            </a:r>
            <a:r>
              <a:rPr lang="ru-RU" dirty="0">
                <a:latin typeface="Gerbera Light" panose="02000300000000000000" pitchFamily="50" charset="-52"/>
              </a:rPr>
              <a:t>географии МАОУ гимназии №</a:t>
            </a:r>
            <a:r>
              <a:rPr lang="ru-RU" dirty="0" smtClean="0">
                <a:latin typeface="Gerbera Light" panose="02000300000000000000" pitchFamily="50" charset="-52"/>
              </a:rPr>
              <a:t>55            им</a:t>
            </a:r>
            <a:r>
              <a:rPr lang="ru-RU" dirty="0">
                <a:latin typeface="Gerbera Light" panose="02000300000000000000" pitchFamily="50" charset="-52"/>
              </a:rPr>
              <a:t>. Е.Г. </a:t>
            </a:r>
            <a:r>
              <a:rPr lang="ru-RU" dirty="0" err="1">
                <a:latin typeface="Gerbera Light" panose="02000300000000000000" pitchFamily="50" charset="-52"/>
              </a:rPr>
              <a:t>Вёрсткиной</a:t>
            </a:r>
            <a:r>
              <a:rPr lang="ru-RU" dirty="0">
                <a:latin typeface="Gerbera Light" panose="02000300000000000000" pitchFamily="50" charset="-52"/>
              </a:rPr>
              <a:t> г. </a:t>
            </a:r>
            <a:r>
              <a:rPr lang="ru-RU" dirty="0" smtClean="0">
                <a:latin typeface="Gerbera Light" panose="02000300000000000000" pitchFamily="50" charset="-52"/>
              </a:rPr>
              <a:t>Томска</a:t>
            </a:r>
            <a:endParaRPr lang="ru-RU" dirty="0"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ВОЗМОЖНО ЛИ?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5003" y="1725951"/>
            <a:ext cx="7186294" cy="479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119" y="365125"/>
            <a:ext cx="10587681" cy="1325563"/>
          </a:xfrm>
        </p:spPr>
        <p:txBody>
          <a:bodyPr>
            <a:normAutofit fontScale="90000"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 </a:t>
            </a:r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Гордость любого учителя </a:t>
            </a:r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>                                              – </a:t>
            </a:r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это успехи его </a:t>
            </a:r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>УЧЕНИКОВ</a:t>
            </a:r>
            <a:b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>.  </a:t>
            </a:r>
            <a:endParaRPr lang="ru-RU" sz="4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669" y="55178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Gerbera Light" panose="02000300000000000000" pitchFamily="50" charset="-52"/>
              </a:rPr>
              <a:t>Кожин </a:t>
            </a:r>
            <a:r>
              <a:rPr lang="ru-RU" sz="2000" dirty="0">
                <a:latin typeface="Gerbera Light" panose="02000300000000000000" pitchFamily="50" charset="-52"/>
              </a:rPr>
              <a:t>Богдан, выпускник – </a:t>
            </a:r>
            <a:r>
              <a:rPr lang="ru-RU" sz="2000" dirty="0" smtClean="0">
                <a:latin typeface="Gerbera Light" panose="02000300000000000000" pitchFamily="50" charset="-52"/>
              </a:rPr>
              <a:t>2026 МАОУ гимназии №55 </a:t>
            </a:r>
            <a:r>
              <a:rPr lang="ru-RU" sz="2000" dirty="0" err="1" smtClean="0">
                <a:latin typeface="Gerbera Light" panose="02000300000000000000" pitchFamily="50" charset="-52"/>
              </a:rPr>
              <a:t>им.Е.Г.Вёрсткиной</a:t>
            </a:r>
            <a:r>
              <a:rPr lang="ru-RU" sz="2000" dirty="0" smtClean="0">
                <a:latin typeface="Gerbera Light" panose="02000300000000000000" pitchFamily="50" charset="-52"/>
              </a:rPr>
              <a:t> г. Томска, </a:t>
            </a:r>
            <a:r>
              <a:rPr lang="ru-RU" sz="2000" dirty="0">
                <a:latin typeface="Gerbera Light" panose="02000300000000000000" pitchFamily="50" charset="-52"/>
              </a:rPr>
              <a:t>медалист, </a:t>
            </a:r>
            <a:r>
              <a:rPr lang="ru-RU" sz="2000" dirty="0" smtClean="0">
                <a:latin typeface="Gerbera Light" panose="02000300000000000000" pitchFamily="50" charset="-52"/>
              </a:rPr>
              <a:t>студент </a:t>
            </a:r>
            <a:r>
              <a:rPr lang="ru-RU" sz="2000" dirty="0">
                <a:latin typeface="Gerbera Light" panose="02000300000000000000" pitchFamily="50" charset="-52"/>
              </a:rPr>
              <a:t>Московского государственного университета </a:t>
            </a:r>
            <a:r>
              <a:rPr lang="ru-RU" sz="2000" dirty="0" smtClean="0">
                <a:latin typeface="Gerbera Light" panose="02000300000000000000" pitchFamily="50" charset="-52"/>
              </a:rPr>
              <a:t>геодезии </a:t>
            </a:r>
            <a:r>
              <a:rPr lang="ru-RU" sz="2000" dirty="0">
                <a:latin typeface="Gerbera Light" panose="02000300000000000000" pitchFamily="50" charset="-52"/>
              </a:rPr>
              <a:t>и </a:t>
            </a:r>
            <a:r>
              <a:rPr lang="ru-RU" sz="2000" dirty="0" smtClean="0">
                <a:latin typeface="Gerbera Light" panose="02000300000000000000" pitchFamily="50" charset="-52"/>
              </a:rPr>
              <a:t>картографии</a:t>
            </a:r>
            <a:endParaRPr lang="ru-RU" sz="2000" dirty="0"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65" y="1356581"/>
            <a:ext cx="2776579" cy="39266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193" y="1356581"/>
            <a:ext cx="2841835" cy="39266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180" y="1356581"/>
            <a:ext cx="2811780" cy="39266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545" y="1356581"/>
            <a:ext cx="2849134" cy="392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7937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СИСТЕМА  МОЕЙ  ПЕДАГОГИЧЕСКОЙ ДЕЯТЕЛЬНОСТИ</a:t>
            </a:r>
            <a:endParaRPr lang="ru-RU" sz="36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8682" y="1756488"/>
            <a:ext cx="6850965" cy="363832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95038" y="1665442"/>
            <a:ext cx="9978389" cy="420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30437" y="4238714"/>
            <a:ext cx="1777713" cy="24451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9184" y="5376183"/>
            <a:ext cx="1877189" cy="14088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737" y="3913973"/>
            <a:ext cx="2916047" cy="21102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28659" y="2085571"/>
            <a:ext cx="1779491" cy="203192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8737" y="2085572"/>
            <a:ext cx="2932602" cy="158911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50645" y="5338200"/>
            <a:ext cx="1828150" cy="137213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01187" y="5373919"/>
            <a:ext cx="1883725" cy="141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8816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Непрерывность профессионального развития </a:t>
            </a:r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учителя</a:t>
            </a:r>
            <a:endParaRPr lang="ru-RU" sz="36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130" y="213732"/>
            <a:ext cx="2410097" cy="6458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676" y="1736966"/>
            <a:ext cx="2985996" cy="410625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1470" y="1453120"/>
            <a:ext cx="4659649" cy="31653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743349" y="4335526"/>
            <a:ext cx="2009657" cy="26795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98405" y="4335525"/>
            <a:ext cx="2009657" cy="26795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721" y="1736966"/>
            <a:ext cx="3079691" cy="410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8816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5 ключевых </a:t>
            </a:r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шагов  ПОДГОТОВКИ             ГИА ЕГЭ ПО ГЕОГРАФИИ</a:t>
            </a:r>
            <a:endParaRPr lang="ru-RU" sz="36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951270" y="1666235"/>
            <a:ext cx="105080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spc="-10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Шаг 1.</a:t>
            </a:r>
            <a:r>
              <a:rPr lang="ru-RU" sz="3600" b="1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</a:t>
            </a:r>
            <a:r>
              <a:rPr lang="ru-RU" sz="3600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Диагностика </a:t>
            </a:r>
            <a:r>
              <a:rPr lang="ru-RU" sz="36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и </a:t>
            </a:r>
            <a:r>
              <a:rPr lang="ru-RU" sz="3600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целеполагание</a:t>
            </a:r>
          </a:p>
          <a:p>
            <a:r>
              <a:rPr lang="ru-RU" sz="3600" b="1" spc="-10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Шаг </a:t>
            </a:r>
            <a:r>
              <a:rPr lang="ru-RU" sz="3600" b="1" spc="-10" dirty="0">
                <a:solidFill>
                  <a:srgbClr val="00881B"/>
                </a:solidFill>
                <a:latin typeface="Gerbera Light" panose="02000300000000000000" pitchFamily="50" charset="-52"/>
              </a:rPr>
              <a:t>2.</a:t>
            </a:r>
            <a:r>
              <a:rPr lang="ru-RU" sz="36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Блочное повторение теории + </a:t>
            </a:r>
            <a:r>
              <a:rPr lang="ru-RU" sz="3600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конспектирование</a:t>
            </a:r>
          </a:p>
          <a:p>
            <a:r>
              <a:rPr lang="ru-RU" sz="3600" b="1" spc="-10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Шаг </a:t>
            </a:r>
            <a:r>
              <a:rPr lang="ru-RU" sz="3600" b="1" spc="-10" dirty="0">
                <a:solidFill>
                  <a:srgbClr val="00881B"/>
                </a:solidFill>
                <a:latin typeface="Gerbera Light" panose="02000300000000000000" pitchFamily="50" charset="-52"/>
              </a:rPr>
              <a:t>3.</a:t>
            </a:r>
            <a:r>
              <a:rPr lang="ru-RU" sz="36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Ежедневная работа с картами и </a:t>
            </a:r>
            <a:r>
              <a:rPr lang="ru-RU" sz="3600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номенклатурой 10–15 </a:t>
            </a:r>
            <a:r>
              <a:rPr lang="ru-RU" sz="36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минут в день </a:t>
            </a:r>
            <a:endParaRPr lang="ru-RU" sz="3600" spc="-10" dirty="0" smtClean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  <a:p>
            <a:r>
              <a:rPr lang="ru-RU" sz="3600" b="1" spc="-10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Шаг </a:t>
            </a:r>
            <a:r>
              <a:rPr lang="ru-RU" sz="3600" b="1" spc="-10" dirty="0">
                <a:solidFill>
                  <a:srgbClr val="00881B"/>
                </a:solidFill>
                <a:latin typeface="Gerbera Light" panose="02000300000000000000" pitchFamily="50" charset="-52"/>
              </a:rPr>
              <a:t>4.</a:t>
            </a:r>
            <a:r>
              <a:rPr lang="ru-RU" sz="36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Системное решение пробников с полным </a:t>
            </a:r>
            <a:r>
              <a:rPr lang="ru-RU" sz="3600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разбором </a:t>
            </a:r>
          </a:p>
          <a:p>
            <a:r>
              <a:rPr lang="ru-RU" sz="3600" b="1" spc="-10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Шаг 5</a:t>
            </a:r>
            <a:r>
              <a:rPr lang="ru-RU" sz="3600" b="1" spc="-10" dirty="0">
                <a:solidFill>
                  <a:srgbClr val="00881B"/>
                </a:solidFill>
                <a:latin typeface="Gerbera Light" panose="02000300000000000000" pitchFamily="50" charset="-52"/>
              </a:rPr>
              <a:t>.</a:t>
            </a:r>
            <a:r>
              <a:rPr lang="ru-RU" sz="36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Отработка развёрнутой части (№22–29</a:t>
            </a:r>
            <a:r>
              <a:rPr lang="ru-RU" sz="3600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)</a:t>
            </a:r>
            <a:endParaRPr lang="ru-RU" sz="36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8816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881B"/>
                </a:solidFill>
                <a:latin typeface="TomskObl2104" pitchFamily="50" charset="0"/>
              </a:rPr>
              <a:t>Здоровье и психологическое состояние</a:t>
            </a:r>
            <a:endParaRPr lang="ru-RU" sz="36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130" y="213732"/>
            <a:ext cx="2410097" cy="6458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424" y="1375871"/>
            <a:ext cx="2733141" cy="48707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695" y="1905712"/>
            <a:ext cx="3512347" cy="46831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4292" y="1988898"/>
            <a:ext cx="4257675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Ковалева Алена Анатольевна,        учитель географии 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8315058" y="2076627"/>
            <a:ext cx="2758761" cy="28186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91486" y="873913"/>
            <a:ext cx="5205904" cy="520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136</Words>
  <Application>Microsoft Office PowerPoint</Application>
  <PresentationFormat>Широкоэкранный</PresentationFormat>
  <Paragraphs>16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TomskObl2104</vt:lpstr>
      <vt:lpstr>Calibri</vt:lpstr>
      <vt:lpstr>Gerbera Light</vt:lpstr>
      <vt:lpstr>Arial</vt:lpstr>
      <vt:lpstr>Calibri Light</vt:lpstr>
      <vt:lpstr>Тема Office</vt:lpstr>
      <vt:lpstr>«Как подготовиться к ЕГЭ по географии и достичь 100 баллов: пошаговое РУКОВОДСТВО»</vt:lpstr>
      <vt:lpstr>Презентация PowerPoint</vt:lpstr>
      <vt:lpstr> Гордость любого учителя                                                – это успехи его УЧЕНИКОВ .  </vt:lpstr>
      <vt:lpstr>Презентация PowerPoint</vt:lpstr>
      <vt:lpstr>Презентация PowerPoint</vt:lpstr>
      <vt:lpstr>Презентация PowerPoint</vt:lpstr>
      <vt:lpstr>Презентация PowerPoint</vt:lpstr>
      <vt:lpstr>Ковалева Алена Анатольевна,        учитель географии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Uchitel</cp:lastModifiedBy>
  <cp:revision>136</cp:revision>
  <dcterms:created xsi:type="dcterms:W3CDTF">2025-07-14T10:33:41Z</dcterms:created>
  <dcterms:modified xsi:type="dcterms:W3CDTF">2026-08-24T08:00:59Z</dcterms:modified>
</cp:coreProperties>
</file>