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478" r:id="rId2"/>
    <p:sldId id="459" r:id="rId3"/>
    <p:sldId id="482" r:id="rId4"/>
    <p:sldId id="483" r:id="rId5"/>
    <p:sldId id="487" r:id="rId6"/>
    <p:sldId id="488" r:id="rId7"/>
    <p:sldId id="492" r:id="rId8"/>
    <p:sldId id="500" r:id="rId9"/>
    <p:sldId id="614" r:id="rId10"/>
    <p:sldId id="269" r:id="rId11"/>
    <p:sldId id="272" r:id="rId12"/>
    <p:sldId id="276" r:id="rId13"/>
    <p:sldId id="448" r:id="rId14"/>
    <p:sldId id="274" r:id="rId15"/>
    <p:sldId id="273" r:id="rId16"/>
    <p:sldId id="625" r:id="rId17"/>
    <p:sldId id="278" r:id="rId18"/>
    <p:sldId id="279" r:id="rId19"/>
    <p:sldId id="280" r:id="rId20"/>
    <p:sldId id="282" r:id="rId21"/>
    <p:sldId id="283" r:id="rId22"/>
    <p:sldId id="447" r:id="rId23"/>
    <p:sldId id="446" r:id="rId24"/>
    <p:sldId id="281" r:id="rId25"/>
    <p:sldId id="621" r:id="rId26"/>
  </p:sldIdLst>
  <p:sldSz cx="12192000" cy="6858000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4543" userDrawn="1">
          <p15:clr>
            <a:srgbClr val="A4A3A4"/>
          </p15:clr>
        </p15:guide>
        <p15:guide id="3" orient="horz" pos="10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ристина" initials="К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C4B1"/>
    <a:srgbClr val="00679D"/>
    <a:srgbClr val="0563C1"/>
    <a:srgbClr val="ACA59C"/>
    <a:srgbClr val="DDE0E7"/>
    <a:srgbClr val="FDDFFD"/>
    <a:srgbClr val="78736D"/>
    <a:srgbClr val="45759E"/>
    <a:srgbClr val="736E68"/>
    <a:srgbClr val="A3A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73" autoAdjust="0"/>
    <p:restoredTop sz="96374" autoAdjust="0"/>
  </p:normalViewPr>
  <p:slideViewPr>
    <p:cSldViewPr snapToGrid="0" showGuides="1">
      <p:cViewPr varScale="1">
        <p:scale>
          <a:sx n="114" d="100"/>
          <a:sy n="114" d="100"/>
        </p:scale>
        <p:origin x="618" y="114"/>
      </p:cViewPr>
      <p:guideLst>
        <p:guide pos="4543"/>
        <p:guide orient="horz" pos="107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4014" y="1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4186"/>
          </a:xfrm>
          <a:prstGeom prst="rect">
            <a:avLst/>
          </a:prstGeom>
        </p:spPr>
        <p:txBody>
          <a:bodyPr vert="horz" lIns="91138" tIns="45569" rIns="91138" bIns="45569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9" y="0"/>
            <a:ext cx="2946400" cy="494186"/>
          </a:xfrm>
          <a:prstGeom prst="rect">
            <a:avLst/>
          </a:prstGeom>
        </p:spPr>
        <p:txBody>
          <a:bodyPr vert="horz" lIns="91138" tIns="45569" rIns="91138" bIns="45569" rtlCol="0"/>
          <a:lstStyle>
            <a:lvl1pPr algn="r">
              <a:defRPr sz="1200"/>
            </a:lvl1pPr>
          </a:lstStyle>
          <a:p>
            <a:fld id="{3FA2B1C4-24A1-4AEF-B479-7D28DBA5E6B1}" type="datetimeFigureOut">
              <a:rPr lang="ru-RU" smtClean="0"/>
              <a:pPr/>
              <a:t>18.11.2025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477"/>
            <a:ext cx="2946400" cy="494186"/>
          </a:xfrm>
          <a:prstGeom prst="rect">
            <a:avLst/>
          </a:prstGeom>
        </p:spPr>
        <p:txBody>
          <a:bodyPr vert="horz" lIns="91138" tIns="45569" rIns="91138" bIns="4556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9" y="9378477"/>
            <a:ext cx="2946400" cy="494186"/>
          </a:xfrm>
          <a:prstGeom prst="rect">
            <a:avLst/>
          </a:prstGeom>
        </p:spPr>
        <p:txBody>
          <a:bodyPr vert="horz" lIns="91138" tIns="45569" rIns="91138" bIns="45569" rtlCol="0" anchor="b"/>
          <a:lstStyle>
            <a:lvl1pPr algn="r">
              <a:defRPr sz="1200"/>
            </a:lvl1pPr>
          </a:lstStyle>
          <a:p>
            <a:fld id="{3E5C797B-B7F7-4930-AF7A-6DAB440CD3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4186"/>
          </a:xfrm>
          <a:prstGeom prst="rect">
            <a:avLst/>
          </a:prstGeom>
        </p:spPr>
        <p:txBody>
          <a:bodyPr vert="horz" lIns="91123" tIns="45561" rIns="91123" bIns="4556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97" y="0"/>
            <a:ext cx="2946400" cy="494186"/>
          </a:xfrm>
          <a:prstGeom prst="rect">
            <a:avLst/>
          </a:prstGeom>
        </p:spPr>
        <p:txBody>
          <a:bodyPr vert="horz" lIns="91123" tIns="45561" rIns="91123" bIns="45561" rtlCol="0"/>
          <a:lstStyle>
            <a:lvl1pPr algn="r">
              <a:defRPr sz="1200"/>
            </a:lvl1pPr>
          </a:lstStyle>
          <a:p>
            <a:fld id="{4049F8CC-6230-4FDB-AC8F-876D6ECFB848}" type="datetimeFigureOut">
              <a:rPr lang="ru-RU" smtClean="0"/>
              <a:pPr/>
              <a:t>18.11.2025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23" tIns="45561" rIns="91123" bIns="4556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1" y="4750823"/>
            <a:ext cx="5438775" cy="3887173"/>
          </a:xfrm>
          <a:prstGeom prst="rect">
            <a:avLst/>
          </a:prstGeom>
        </p:spPr>
        <p:txBody>
          <a:bodyPr vert="horz" lIns="91123" tIns="45561" rIns="91123" bIns="4556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477"/>
            <a:ext cx="2946400" cy="494186"/>
          </a:xfrm>
          <a:prstGeom prst="rect">
            <a:avLst/>
          </a:prstGeom>
        </p:spPr>
        <p:txBody>
          <a:bodyPr vert="horz" lIns="91123" tIns="45561" rIns="91123" bIns="4556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97" y="9378477"/>
            <a:ext cx="2946400" cy="494186"/>
          </a:xfrm>
          <a:prstGeom prst="rect">
            <a:avLst/>
          </a:prstGeom>
        </p:spPr>
        <p:txBody>
          <a:bodyPr vert="horz" lIns="91123" tIns="45561" rIns="91123" bIns="45561" rtlCol="0" anchor="b"/>
          <a:lstStyle>
            <a:lvl1pPr algn="r">
              <a:defRPr sz="1200"/>
            </a:lvl1pPr>
          </a:lstStyle>
          <a:p>
            <a:fld id="{130E7CBB-965E-4FF4-9DCC-483F45EC0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На слайде представлен проект структуры центра.</a:t>
            </a:r>
          </a:p>
          <a:p>
            <a:r>
              <a:rPr lang="ru-RU" dirty="0"/>
              <a:t>Ввиду того, что центр будет являться СП ТТСТ, то структура будет выглядеть следующим образом:</a:t>
            </a:r>
          </a:p>
          <a:p>
            <a:r>
              <a:rPr lang="ru-RU" dirty="0"/>
              <a:t>Руководителем центра является заместитель директора ТТСТ</a:t>
            </a:r>
          </a:p>
          <a:p>
            <a:r>
              <a:rPr lang="ru-RU" dirty="0"/>
              <a:t>В центре будет несколько направлений (отделов) и ЦПМПК, в некоторых отделах будут организованы службы.</a:t>
            </a:r>
          </a:p>
          <a:p>
            <a:r>
              <a:rPr lang="ru-RU" dirty="0"/>
              <a:t>Подробнее о направлениях работы каждого отдела и функционирования </a:t>
            </a:r>
            <a:r>
              <a:rPr lang="ru-RU" dirty="0" err="1"/>
              <a:t>ПМПк</a:t>
            </a:r>
            <a:r>
              <a:rPr lang="ru-RU" dirty="0"/>
              <a:t> на слайдах ниже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E7CBB-965E-4FF4-9DCC-483F45EC02E2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962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E7CBB-965E-4FF4-9DCC-483F45EC02E2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6088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E7CBB-965E-4FF4-9DCC-483F45EC02E2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1799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На слайде представлен проект структуры центра.</a:t>
            </a:r>
          </a:p>
          <a:p>
            <a:r>
              <a:rPr lang="ru-RU" dirty="0"/>
              <a:t>Ввиду того, что центр будет являться СП ТТСТ, то структура будет выглядеть следующим образом:</a:t>
            </a:r>
          </a:p>
          <a:p>
            <a:r>
              <a:rPr lang="ru-RU" dirty="0"/>
              <a:t>Руководителем центра является заместитель директора ТТСТ</a:t>
            </a:r>
          </a:p>
          <a:p>
            <a:r>
              <a:rPr lang="ru-RU" dirty="0"/>
              <a:t>В центре будет несколько направлений (отделов) и ЦПМПК, в некоторых отделах будут организованы службы.</a:t>
            </a:r>
          </a:p>
          <a:p>
            <a:r>
              <a:rPr lang="ru-RU" dirty="0"/>
              <a:t>Подробнее о направлениях работы каждого отдела и функционирования </a:t>
            </a:r>
            <a:r>
              <a:rPr lang="ru-RU" dirty="0" err="1"/>
              <a:t>ПМПк</a:t>
            </a:r>
            <a:r>
              <a:rPr lang="ru-RU" dirty="0"/>
              <a:t> на слайдах ниже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E7CBB-965E-4FF4-9DCC-483F45EC02E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131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На слайде представлен проект структуры центра.</a:t>
            </a:r>
          </a:p>
          <a:p>
            <a:r>
              <a:rPr lang="ru-RU" dirty="0"/>
              <a:t>Ввиду того, что центр будет являться СП ТТСТ, то структура будет выглядеть следующим образом:</a:t>
            </a:r>
          </a:p>
          <a:p>
            <a:r>
              <a:rPr lang="ru-RU" dirty="0"/>
              <a:t>Руководителем центра является заместитель директора ТТСТ</a:t>
            </a:r>
          </a:p>
          <a:p>
            <a:r>
              <a:rPr lang="ru-RU" dirty="0"/>
              <a:t>В центре будет несколько направлений (отделов) и ЦПМПК, в некоторых отделах будут организованы службы.</a:t>
            </a:r>
          </a:p>
          <a:p>
            <a:r>
              <a:rPr lang="ru-RU" dirty="0"/>
              <a:t>Подробнее о направлениях работы каждого отдела и функционирования </a:t>
            </a:r>
            <a:r>
              <a:rPr lang="ru-RU" dirty="0" err="1"/>
              <a:t>ПМПк</a:t>
            </a:r>
            <a:r>
              <a:rPr lang="ru-RU" dirty="0"/>
              <a:t> на слайдах ниже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E7CBB-965E-4FF4-9DCC-483F45EC02E2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824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На слайде представлен проект структуры центра.</a:t>
            </a:r>
          </a:p>
          <a:p>
            <a:r>
              <a:rPr lang="ru-RU" dirty="0"/>
              <a:t>Ввиду того, что центр будет являться СП ТТСТ, то структура будет выглядеть следующим образом:</a:t>
            </a:r>
          </a:p>
          <a:p>
            <a:r>
              <a:rPr lang="ru-RU" dirty="0"/>
              <a:t>Руководителем центра является заместитель директора ТТСТ</a:t>
            </a:r>
          </a:p>
          <a:p>
            <a:r>
              <a:rPr lang="ru-RU" dirty="0"/>
              <a:t>В центре будет несколько направлений (отделов) и ЦПМПК, в некоторых отделах будут организованы службы.</a:t>
            </a:r>
          </a:p>
          <a:p>
            <a:r>
              <a:rPr lang="ru-RU" dirty="0"/>
              <a:t>Подробнее о направлениях работы каждого отдела и функционирования </a:t>
            </a:r>
            <a:r>
              <a:rPr lang="ru-RU" dirty="0" err="1"/>
              <a:t>ПМПк</a:t>
            </a:r>
            <a:r>
              <a:rPr lang="ru-RU" dirty="0"/>
              <a:t> на слайдах ниже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E7CBB-965E-4FF4-9DCC-483F45EC02E2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307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На слайде представлен проект структуры центра.</a:t>
            </a:r>
          </a:p>
          <a:p>
            <a:r>
              <a:rPr lang="ru-RU" dirty="0"/>
              <a:t>Ввиду того, что центр будет являться СП ТТСТ, то структура будет выглядеть следующим образом:</a:t>
            </a:r>
          </a:p>
          <a:p>
            <a:r>
              <a:rPr lang="ru-RU" dirty="0"/>
              <a:t>Руководителем центра является заместитель директора ТТСТ</a:t>
            </a:r>
          </a:p>
          <a:p>
            <a:r>
              <a:rPr lang="ru-RU" dirty="0"/>
              <a:t>В центре будет несколько направлений (отделов) и ЦПМПК, в некоторых отделах будут организованы службы.</a:t>
            </a:r>
          </a:p>
          <a:p>
            <a:r>
              <a:rPr lang="ru-RU" dirty="0"/>
              <a:t>Подробнее о направлениях работы каждого отдела и функционирования </a:t>
            </a:r>
            <a:r>
              <a:rPr lang="ru-RU" dirty="0" err="1"/>
              <a:t>ПМПк</a:t>
            </a:r>
            <a:r>
              <a:rPr lang="ru-RU" dirty="0"/>
              <a:t> на слайдах ниже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E7CBB-965E-4FF4-9DCC-483F45EC02E2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439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737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085F8976-6995-4F5E-9D3E-AF9A71970BFF}" type="slidenum">
              <a:rPr lang="ru-RU" altLang="ru-RU"/>
              <a:pPr/>
              <a:t>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56064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E7CBB-965E-4FF4-9DCC-483F45EC02E2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8828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E7CBB-965E-4FF4-9DCC-483F45EC02E2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2057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E7CBB-965E-4FF4-9DCC-483F45EC02E2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700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C4C28-52F1-4285-8A03-DDF9E53B77FF}" type="datetime1">
              <a:rPr lang="ru-RU" smtClean="0"/>
              <a:pPr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B3622-4B60-424C-A9BB-C6A73C5955CF}" type="datetime1">
              <a:rPr lang="ru-RU" smtClean="0"/>
              <a:pPr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56132-5267-4B91-9415-801C6123358F}" type="datetime1">
              <a:rPr lang="ru-RU" smtClean="0"/>
              <a:pPr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Franklin Gothic Medium" panose="020B0603020102020204"/>
                <a:cs typeface="Franklin Gothic Medium" panose="020B0603020102020204"/>
              </a:defRPr>
            </a:lvl1pPr>
          </a:lstStyle>
          <a:p>
            <a:pPr marL="95885">
              <a:lnSpc>
                <a:spcPts val="2110"/>
              </a:lnSpc>
            </a:pPr>
            <a:fld id="{81D60167-4931-47E6-BA6A-407CBD079E47}" type="slidenum">
              <a:rPr spc="-50" dirty="0"/>
              <a:pPr marL="95885">
                <a:lnSpc>
                  <a:spcPts val="2110"/>
                </a:lnSpc>
              </a:pPr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521187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98C93-1778-4A1D-BD30-B0396FC885A0}" type="datetime1">
              <a:rPr lang="ru-RU" smtClean="0"/>
              <a:pPr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39DCE-FCDF-4C98-9CAC-BB4CAA894225}" type="datetime1">
              <a:rPr lang="ru-RU" smtClean="0"/>
              <a:pPr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4DDD-F569-4850-BD5D-5E93CBA789EE}" type="datetime1">
              <a:rPr lang="ru-RU" smtClean="0"/>
              <a:pPr/>
              <a:t>18.11.2025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E2A8C-6659-470F-AD85-0B21CB5DA48E}" type="datetime1">
              <a:rPr lang="ru-RU" smtClean="0"/>
              <a:pPr/>
              <a:t>18.11.2025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DEF04-ECFB-4D52-950D-9AA4C0A35BF1}" type="datetime1">
              <a:rPr lang="ru-RU" smtClean="0"/>
              <a:pPr/>
              <a:t>18.11.2025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0336C-5E50-4896-9677-F81BF16078D5}" type="datetime1">
              <a:rPr lang="ru-RU" smtClean="0"/>
              <a:pPr/>
              <a:t>18.11.2025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330E8-D311-49C2-9C68-17CC8015D776}" type="datetime1">
              <a:rPr lang="ru-RU" smtClean="0"/>
              <a:pPr/>
              <a:t>18.11.2025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EB267-7EC0-4888-B704-55BBF7969D46}" type="datetime1">
              <a:rPr lang="ru-RU" smtClean="0"/>
              <a:pPr/>
              <a:t>18.11.2025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198F4-3A54-414D-A832-929A520D2E8B}" type="datetime1">
              <a:rPr lang="ru-RU" smtClean="0"/>
              <a:pPr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6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microsoft.com/office/2007/relationships/hdphoto" Target="../media/hdphoto3.wdp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7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hyperlink" Target="https://tst.tomsk.ru/files/Rasporyazhenie_DOTO_ot_25_02_2025__308_compressed.pdf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hyperlink" Target="http://tst.tomsk.ru/" TargetMode="External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hyperlink" Target="mailto:tst-cpmpk@do.tomsk.gov.ru" TargetMode="External"/><Relationship Id="rId11" Type="http://schemas.openxmlformats.org/officeDocument/2006/relationships/image" Target="../media/image34.png"/><Relationship Id="rId5" Type="http://schemas.microsoft.com/office/2007/relationships/hdphoto" Target="../media/hdphoto5.wdp"/><Relationship Id="rId10" Type="http://schemas.openxmlformats.org/officeDocument/2006/relationships/image" Target="../media/image33.png"/><Relationship Id="rId4" Type="http://schemas.openxmlformats.org/officeDocument/2006/relationships/image" Target="../media/image29.png"/><Relationship Id="rId9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4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6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6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9" y="1995731"/>
            <a:ext cx="4828107" cy="2816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" t="6489" r="1254" b="27475"/>
          <a:stretch/>
        </p:blipFill>
        <p:spPr bwMode="auto">
          <a:xfrm>
            <a:off x="-529" y="5009323"/>
            <a:ext cx="12174016" cy="1848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884141"/>
            <a:ext cx="12192000" cy="479146"/>
          </a:xfrm>
          <a:prstGeom prst="rect">
            <a:avLst/>
          </a:prstGeom>
          <a:solidFill>
            <a:srgbClr val="4575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ru-RU" dirty="0">
              <a:solidFill>
                <a:srgbClr val="FEBC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1553" y="94569"/>
            <a:ext cx="707197" cy="69500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3824" y="939048"/>
            <a:ext cx="3973484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17-21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НОЯБРЯ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2025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ГОДА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6031139"/>
            <a:ext cx="12193057" cy="48162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177456"/>
            <a:ext cx="12985605" cy="33530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114800" y="1486055"/>
            <a:ext cx="77972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нормативно-правовые требования к организации образования обучающихся с ОВЗ и инвалидностью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52613" y="54176"/>
            <a:ext cx="664522" cy="70719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47566" y="96851"/>
            <a:ext cx="664522" cy="664522"/>
          </a:xfrm>
          <a:prstGeom prst="rect">
            <a:avLst/>
          </a:prstGeom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023" y="2629610"/>
            <a:ext cx="7713679" cy="1741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DC472AD-953B-4BE9-B646-D7DE658C35E3}"/>
              </a:ext>
            </a:extLst>
          </p:cNvPr>
          <p:cNvSpPr txBox="1"/>
          <p:nvPr/>
        </p:nvSpPr>
        <p:spPr>
          <a:xfrm>
            <a:off x="5057193" y="4347260"/>
            <a:ext cx="7323155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ru-RU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Шмыга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Елена Николаевна, начальник отдела коррекционно-диагностической деятельности</a:t>
            </a:r>
          </a:p>
          <a:p>
            <a:pPr>
              <a:spcBef>
                <a:spcPts val="1800"/>
              </a:spcBef>
            </a:pPr>
            <a:r>
              <a:rPr lang="ru-RU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Даренская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Галина Валерьевна, руководитель ЦПМПК Томской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703835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333" y="1"/>
            <a:ext cx="8360789" cy="1233778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Изменения в нормативных документах, касающиеся организации образовательного процесса в работе с детьми с ограниченными возможностями здоровья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236" y="1660149"/>
            <a:ext cx="10052749" cy="482484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Федеральный закон от 08.08.2024 г. № 315-ФЗ «О внесении изменений в Федеральный закон «Об образовании в Российской Федерации»»</a:t>
            </a:r>
          </a:p>
          <a:p>
            <a:pPr marL="0" indent="0">
              <a:buNone/>
            </a:pPr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Приказ </a:t>
            </a:r>
            <a:r>
              <a:rPr lang="ru-RU" spc="-1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Минпросвещения</a:t>
            </a:r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 России от 01.11.2024 № 763 «Об утверждении Положения о психолого-медико-педагогической комиссии»</a:t>
            </a:r>
          </a:p>
          <a:p>
            <a:pPr marL="0" indent="0">
              <a:buNone/>
            </a:pPr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Приказ Министерства просвещения Российской Федерации от 22.10.2024 № 731 "Об утверждении образца свидетельства об обучении и порядка его выдачи лицам с ограниченными возможностями здоровья (с нарушением интеллекта), не имеющим основного общего и среднего общего образования и обучавшимся по адаптированным основным общеобразовательным программам"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9ED997-F773-4081-AD32-C2E8C47B7B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704" r="86463" b="58434"/>
          <a:stretch/>
        </p:blipFill>
        <p:spPr>
          <a:xfrm>
            <a:off x="10529409" y="4749068"/>
            <a:ext cx="1379354" cy="145261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A69284-88CE-40C3-8BAB-6E5ACD5DF2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0388" r="85999" b="28335"/>
          <a:stretch/>
        </p:blipFill>
        <p:spPr>
          <a:xfrm>
            <a:off x="10529409" y="2668313"/>
            <a:ext cx="1426651" cy="152137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AFDC43-77BE-4691-9C34-53C26D359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1553" y="94569"/>
            <a:ext cx="707197" cy="69500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CE78E37-999C-4D3C-8C91-EE67414FE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2613" y="54176"/>
            <a:ext cx="664522" cy="70719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98F2EE1-84FD-4467-AD53-5958FC63C7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47566" y="96851"/>
            <a:ext cx="664522" cy="664522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45A55EC-707E-46BC-93A8-BDA9E566E120}"/>
              </a:ext>
            </a:extLst>
          </p:cNvPr>
          <p:cNvSpPr/>
          <p:nvPr/>
        </p:nvSpPr>
        <p:spPr>
          <a:xfrm flipV="1">
            <a:off x="-1" y="1187742"/>
            <a:ext cx="12192001" cy="460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333" y="1"/>
            <a:ext cx="8337357" cy="1377951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Обзор изменений Федерального закона от 29.12.2012 N 273-ФЗ Об образовании в Российской Федерации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237" y="1825625"/>
            <a:ext cx="11683036" cy="4799462"/>
          </a:xfrm>
        </p:spPr>
        <p:txBody>
          <a:bodyPr>
            <a:noAutofit/>
          </a:bodyPr>
          <a:lstStyle/>
          <a:p>
            <a:pPr marL="285750" lvl="0" indent="-285750" algn="just">
              <a:lnSpc>
                <a:spcPct val="100000"/>
              </a:lnSpc>
              <a:buClr>
                <a:srgbClr val="00679D"/>
              </a:buClr>
              <a:buFont typeface="Wingdings" panose="05000000000000000000" pitchFamily="2" charset="2"/>
              <a:buChar char="ü"/>
              <a:tabLst>
                <a:tab pos="450215" algn="l"/>
                <a:tab pos="540385" algn="l"/>
                <a:tab pos="810260" algn="l"/>
              </a:tabLst>
            </a:pPr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Статья 28. Компетенция, права, обязанности и ответственность образовательной организации (часть 6 </a:t>
            </a:r>
            <a:r>
              <a:rPr lang="ru-RU" u="sng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дополнена</a:t>
            </a:r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 п.4)</a:t>
            </a:r>
          </a:p>
          <a:p>
            <a:pPr marL="0" lvl="0" indent="0" algn="just">
              <a:lnSpc>
                <a:spcPct val="100000"/>
              </a:lnSpc>
              <a:buClr>
                <a:srgbClr val="00679D"/>
              </a:buClr>
              <a:buNone/>
              <a:tabLst>
                <a:tab pos="450215" algn="l"/>
                <a:tab pos="540385" algn="l"/>
                <a:tab pos="810260" algn="l"/>
              </a:tabLst>
            </a:pPr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6.Образовательная организация обязана осуществлять свою деятельность в соответствии с законодательством об образовании, в том числе:</a:t>
            </a:r>
          </a:p>
          <a:p>
            <a:pPr marL="0" lvl="0" indent="0" algn="just">
              <a:lnSpc>
                <a:spcPct val="100000"/>
              </a:lnSpc>
              <a:buClr>
                <a:srgbClr val="00679D"/>
              </a:buClr>
              <a:buNone/>
              <a:tabLst>
                <a:tab pos="450215" algn="l"/>
                <a:tab pos="540385" algn="l"/>
                <a:tab pos="810260" algn="l"/>
              </a:tabLst>
            </a:pPr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4) Создавать специальные условия для получения образования </a:t>
            </a:r>
            <a:r>
              <a:rPr lang="ru-RU" b="1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обучающимися с ограниченными возможностями здоровья, инвалидами </a:t>
            </a:r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(детьми-инвалидами) в соответствии с рекомендациями психолого-медико-педагогической комиссии, а для инвалидов (детей-инвалидов) также в соответствии с индивидуальной программой реабилитации и </a:t>
            </a:r>
            <a:r>
              <a:rPr lang="ru-RU" spc="-1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абилитации</a:t>
            </a:r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 инвалида (ребенка-инвалида);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82D5C44-A1A3-484B-ABD4-2539F49620DB}"/>
              </a:ext>
            </a:extLst>
          </p:cNvPr>
          <p:cNvSpPr/>
          <p:nvPr/>
        </p:nvSpPr>
        <p:spPr>
          <a:xfrm flipV="1">
            <a:off x="-1" y="1187742"/>
            <a:ext cx="12192001" cy="460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C700790-2936-4169-AC5C-9C4E2A17D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0393" y="345574"/>
            <a:ext cx="757070" cy="7440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BBB2D1B-24A8-44BF-A187-8400FAE4EB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2957" y="304752"/>
            <a:ext cx="711386" cy="75707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C7969B2-DE85-4543-816F-2F33344597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87910" y="348931"/>
            <a:ext cx="711386" cy="71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278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237" y="1587083"/>
            <a:ext cx="11683036" cy="5048610"/>
          </a:xfrm>
        </p:spPr>
        <p:txBody>
          <a:bodyPr>
            <a:noAutofit/>
          </a:bodyPr>
          <a:lstStyle/>
          <a:p>
            <a:pPr marL="285750" lvl="0" indent="-285750" algn="just">
              <a:buClr>
                <a:srgbClr val="00679D"/>
              </a:buClr>
              <a:buFont typeface="Wingdings" panose="05000000000000000000" pitchFamily="2" charset="2"/>
              <a:buChar char="ü"/>
              <a:tabLst>
                <a:tab pos="450215" algn="l"/>
                <a:tab pos="540385" algn="l"/>
                <a:tab pos="810260" algn="l"/>
              </a:tabLst>
            </a:pPr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Статья 79. Организация получения образования обучающимися с ограниченными возможностями здоровья, инвалидами (детьми-инвалидами) </a:t>
            </a:r>
          </a:p>
          <a:p>
            <a:pPr marL="0" lvl="0" indent="0" algn="just">
              <a:buClr>
                <a:srgbClr val="00679D"/>
              </a:buClr>
              <a:buNone/>
              <a:tabLst>
                <a:tab pos="450215" algn="l"/>
                <a:tab pos="540385" algn="l"/>
                <a:tab pos="810260" algn="l"/>
              </a:tabLst>
            </a:pPr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3. Под </a:t>
            </a:r>
            <a:r>
              <a:rPr lang="ru-RU" b="1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специальными условиями</a:t>
            </a:r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 для получения образования обучающимися с ограниченными возможностями здоровья, инвалидами (детьми-инвалидами) в настоящем Федеральном законе понимаются:</a:t>
            </a:r>
          </a:p>
          <a:p>
            <a:pPr marL="0" indent="0">
              <a:buNone/>
              <a:tabLst>
                <a:tab pos="2333625" algn="l"/>
                <a:tab pos="2690813" algn="l"/>
              </a:tabLst>
            </a:pPr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1) условия обучения, воспитания и развития, обеспечивающие адаптацию содержания образования и включающие в себя использование </a:t>
            </a:r>
            <a:r>
              <a:rPr lang="ru-RU" b="1" spc="-10" dirty="0">
                <a:latin typeface="Gerbera Light" panose="02000300000000000000" pitchFamily="50" charset="-52"/>
              </a:rPr>
              <a:t>адаптированных образовательных программ</a:t>
            </a:r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, методов и средств обучения и воспитания, учитывающих особенности психофизического развития таких обучающихся и состояние их здоровья; «…»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C69B406-4496-4619-B7D8-19031E2B5CA9}"/>
              </a:ext>
            </a:extLst>
          </p:cNvPr>
          <p:cNvSpPr/>
          <p:nvPr/>
        </p:nvSpPr>
        <p:spPr>
          <a:xfrm flipV="1">
            <a:off x="-1" y="1187742"/>
            <a:ext cx="12192001" cy="460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97A4BDE-0417-4B14-A854-B0EEAC192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0393" y="345574"/>
            <a:ext cx="757070" cy="74401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D730126-7B16-4363-95EB-CDD4E21F1F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2957" y="304752"/>
            <a:ext cx="711386" cy="75707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D76D3E0-471B-4780-8B0A-22B52BD59B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87910" y="348931"/>
            <a:ext cx="711386" cy="711386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97C40561-DCB4-46F1-8C47-47FC14F53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333" y="1"/>
            <a:ext cx="8337357" cy="1377951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Обзор изменений Федерального закона от 29.12.2012 N 273-ФЗ Об образовании в 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41780713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Прямоугольник 50"/>
          <p:cNvSpPr/>
          <p:nvPr/>
        </p:nvSpPr>
        <p:spPr>
          <a:xfrm>
            <a:off x="4580308" y="5217172"/>
            <a:ext cx="3256559" cy="13910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EBC00"/>
              </a:solidFill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3" cstate="print"/>
          <a:srcRect l="21990" t="67408" r="6723" b="14987"/>
          <a:stretch>
            <a:fillRect/>
          </a:stretch>
        </p:blipFill>
        <p:spPr>
          <a:xfrm>
            <a:off x="57728" y="4705722"/>
            <a:ext cx="12192000" cy="1351111"/>
          </a:xfrm>
          <a:prstGeom prst="rect">
            <a:avLst/>
          </a:prstGeom>
          <a:effectLst>
            <a:glow rad="127000">
              <a:schemeClr val="accent1">
                <a:alpha val="0"/>
              </a:schemeClr>
            </a:glow>
            <a:reflection blurRad="6350" stA="50000" endA="300" endPos="55500" dist="50800" dir="5400000" sy="-100000" algn="bl" rotWithShape="0"/>
          </a:effectLst>
        </p:spPr>
      </p:pic>
      <p:sp>
        <p:nvSpPr>
          <p:cNvPr id="48" name="Прямоугольник 47"/>
          <p:cNvSpPr/>
          <p:nvPr/>
        </p:nvSpPr>
        <p:spPr>
          <a:xfrm>
            <a:off x="28699" y="412176"/>
            <a:ext cx="12163301" cy="4823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EBC00"/>
              </a:solidFill>
            </a:endParaRPr>
          </a:p>
        </p:txBody>
      </p:sp>
      <p:sp>
        <p:nvSpPr>
          <p:cNvPr id="50" name="Прямоугольник: скругленные углы 34"/>
          <p:cNvSpPr/>
          <p:nvPr/>
        </p:nvSpPr>
        <p:spPr>
          <a:xfrm>
            <a:off x="4093356" y="1825796"/>
            <a:ext cx="7805940" cy="346977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253C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Ни ФЗ-273, ни положение о ПМПК, утвержденное приказом </a:t>
            </a:r>
            <a:r>
              <a:rPr lang="ru-RU" sz="2000" dirty="0" err="1">
                <a:solidFill>
                  <a:schemeClr val="tx1"/>
                </a:solidFill>
              </a:rPr>
              <a:t>Минпросвещения</a:t>
            </a:r>
            <a:r>
              <a:rPr lang="ru-RU" sz="2000" dirty="0">
                <a:solidFill>
                  <a:schemeClr val="tx1"/>
                </a:solidFill>
              </a:rPr>
              <a:t> России от 6 ноября 2024 г. № 778, </a:t>
            </a:r>
            <a:r>
              <a:rPr lang="ru-RU" sz="2000" b="1" dirty="0">
                <a:solidFill>
                  <a:srgbClr val="FF0000"/>
                </a:solidFill>
              </a:rPr>
              <a:t>не содержит положений о присвоении по итогам обследования лицу статуса «ребенок с ограниченными возможностями здоровья»!!!</a:t>
            </a:r>
          </a:p>
          <a:p>
            <a:pPr algn="ctr"/>
            <a:r>
              <a:rPr lang="ru-RU" i="1" dirty="0">
                <a:solidFill>
                  <a:schemeClr val="tx1"/>
                </a:solidFill>
              </a:rPr>
              <a:t>В соответствии с пунктом 16 статьи 2 ФЗ-273 «обучающийся с ограниченными возможностями здоровья» – физическое лицо, имеющее недостатки в физическом и (или) психологическом развитии, подтвержденные ПМПК и препятствующие получению образования без создания специальных условий. </a:t>
            </a:r>
          </a:p>
          <a:p>
            <a:pPr algn="ctr"/>
            <a:r>
              <a:rPr lang="ru-RU" i="1" dirty="0">
                <a:solidFill>
                  <a:schemeClr val="tx1"/>
                </a:solidFill>
              </a:rPr>
              <a:t>Основным специальным условием, определяемым ПМПК, является адаптированная образовательная программа в соответствии с частью 3 статьи 79 ФЗ-273</a:t>
            </a:r>
          </a:p>
        </p:txBody>
      </p:sp>
      <p:sp>
        <p:nvSpPr>
          <p:cNvPr id="47" name="Прямоугольник 46"/>
          <p:cNvSpPr/>
          <p:nvPr/>
        </p:nvSpPr>
        <p:spPr>
          <a:xfrm flipV="1">
            <a:off x="0" y="6646685"/>
            <a:ext cx="12192001" cy="555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Прямоугольник: скругленные углы 34">
            <a:extLst>
              <a:ext uri="{FF2B5EF4-FFF2-40B4-BE49-F238E27FC236}">
                <a16:creationId xmlns:a16="http://schemas.microsoft.com/office/drawing/2014/main" id="{6A46BDB0-CCDE-4B0D-A154-8B3A64270E52}"/>
              </a:ext>
            </a:extLst>
          </p:cNvPr>
          <p:cNvSpPr/>
          <p:nvPr/>
        </p:nvSpPr>
        <p:spPr>
          <a:xfrm>
            <a:off x="57727" y="1464751"/>
            <a:ext cx="4035627" cy="148029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253C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В заключении о создании специальных условий получения образования – </a:t>
            </a:r>
          </a:p>
          <a:p>
            <a:pPr algn="ctr"/>
            <a:r>
              <a:rPr lang="ru-RU" sz="1600" b="1" dirty="0">
                <a:solidFill>
                  <a:srgbClr val="FF0000"/>
                </a:solidFill>
              </a:rPr>
              <a:t>нет строки о присвоении</a:t>
            </a:r>
          </a:p>
          <a:p>
            <a:pPr algn="ctr"/>
            <a:r>
              <a:rPr lang="ru-RU" sz="1600" b="1" dirty="0">
                <a:solidFill>
                  <a:srgbClr val="FF0000"/>
                </a:solidFill>
              </a:rPr>
              <a:t> статуса ребенка с ОВЗ!!!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2202CF2-7E91-43FE-B405-1C19E66E78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347" y="3024564"/>
            <a:ext cx="2651183" cy="2454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C3929A2-2F5D-4C65-B197-CCDE9D09A68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276"/>
          <a:stretch/>
        </p:blipFill>
        <p:spPr>
          <a:xfrm>
            <a:off x="693347" y="5397411"/>
            <a:ext cx="2651183" cy="1197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8DC55C3-0D45-4491-8394-CE13652F3EBA}"/>
              </a:ext>
            </a:extLst>
          </p:cNvPr>
          <p:cNvSpPr txBox="1"/>
          <p:nvPr/>
        </p:nvSpPr>
        <p:spPr>
          <a:xfrm>
            <a:off x="4719016" y="5522494"/>
            <a:ext cx="6609383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0253C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/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dirty="0">
                <a:solidFill>
                  <a:schemeClr val="tx1"/>
                </a:solidFill>
              </a:rPr>
              <a:t>Данные разъяснения содержатся в письме </a:t>
            </a:r>
            <a:r>
              <a:rPr lang="ru-RU" dirty="0" err="1">
                <a:solidFill>
                  <a:schemeClr val="tx1"/>
                </a:solidFill>
              </a:rPr>
              <a:t>Минпросвещения</a:t>
            </a:r>
            <a:r>
              <a:rPr lang="ru-RU" dirty="0">
                <a:solidFill>
                  <a:schemeClr val="tx1"/>
                </a:solidFill>
              </a:rPr>
              <a:t> РФ № АБ-4018/07 от 24.12.2024 «О направлении информации» </a:t>
            </a:r>
          </a:p>
          <a:p>
            <a:r>
              <a:rPr lang="ru-RU" dirty="0">
                <a:solidFill>
                  <a:schemeClr val="tx1"/>
                </a:solidFill>
              </a:rPr>
              <a:t>(в п.16 приложения к данному письму).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D74777F1-CEF6-4790-92D7-F7970B91E26B}"/>
              </a:ext>
            </a:extLst>
          </p:cNvPr>
          <p:cNvSpPr/>
          <p:nvPr/>
        </p:nvSpPr>
        <p:spPr>
          <a:xfrm flipV="1">
            <a:off x="0" y="1493231"/>
            <a:ext cx="12192001" cy="460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8D5EA830-C7A6-4CA0-B9D0-996CAB4BD1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30393" y="345574"/>
            <a:ext cx="757070" cy="744018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4F03E3F9-F03A-4062-A0FE-E34B828531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92957" y="304752"/>
            <a:ext cx="711386" cy="75707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CD3B774-398C-41A3-A848-5E054041CE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87910" y="348931"/>
            <a:ext cx="711386" cy="711386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370B8A49-923B-4B0F-A9C2-7B6B3F63A4ED}"/>
              </a:ext>
            </a:extLst>
          </p:cNvPr>
          <p:cNvSpPr txBox="1"/>
          <p:nvPr/>
        </p:nvSpPr>
        <p:spPr>
          <a:xfrm>
            <a:off x="367392" y="117418"/>
            <a:ext cx="88955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Приказ </a:t>
            </a:r>
            <a:r>
              <a:rPr lang="ru-RU" sz="2400" b="1" dirty="0" err="1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Минпросвещения</a:t>
            </a:r>
            <a:r>
              <a:rPr lang="ru-RU" sz="2400" b="1" dirty="0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 России от 01.11.2024 № 763    «Об утверждении Положения о психолого-медико-педагогической комиссии»</a:t>
            </a:r>
          </a:p>
        </p:txBody>
      </p:sp>
    </p:spTree>
    <p:extLst>
      <p:ext uri="{BB962C8B-B14F-4D97-AF65-F5344CB8AC3E}">
        <p14:creationId xmlns:p14="http://schemas.microsoft.com/office/powerpoint/2010/main" val="13163786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333" y="365125"/>
            <a:ext cx="8691221" cy="1325563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Обзор изменений Федерального закона от 29.12.2012 N 273-ФЗ Об образовании в Российской Федерации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785" y="1693413"/>
            <a:ext cx="11683036" cy="4799462"/>
          </a:xfrm>
        </p:spPr>
        <p:txBody>
          <a:bodyPr>
            <a:noAutofit/>
          </a:bodyPr>
          <a:lstStyle/>
          <a:p>
            <a:pPr marL="285750" lvl="0" indent="-285750" algn="just">
              <a:lnSpc>
                <a:spcPct val="100000"/>
              </a:lnSpc>
              <a:buClr>
                <a:srgbClr val="00679D"/>
              </a:buClr>
              <a:buFont typeface="Wingdings" panose="05000000000000000000" pitchFamily="2" charset="2"/>
              <a:buChar char="ü"/>
              <a:tabLst>
                <a:tab pos="450215" algn="l"/>
                <a:tab pos="540385" algn="l"/>
                <a:tab pos="810260" algn="l"/>
              </a:tabLst>
            </a:pPr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Статья 41. Охрана здоровья обучающихся</a:t>
            </a:r>
          </a:p>
          <a:p>
            <a:pPr marL="0" lvl="0" indent="0" algn="just">
              <a:lnSpc>
                <a:spcPct val="100000"/>
              </a:lnSpc>
              <a:buClr>
                <a:srgbClr val="00679D"/>
              </a:buClr>
              <a:buNone/>
              <a:tabLst>
                <a:tab pos="450215" algn="l"/>
                <a:tab pos="540385" algn="l"/>
                <a:tab pos="810260" algn="l"/>
              </a:tabLst>
            </a:pPr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5.«…»Основанием для организации обучения</a:t>
            </a:r>
            <a:r>
              <a:rPr lang="ru-RU" b="1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 на дому </a:t>
            </a:r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являются:</a:t>
            </a:r>
          </a:p>
          <a:p>
            <a:pPr marL="0" lvl="0" indent="0" algn="just">
              <a:lnSpc>
                <a:spcPct val="100000"/>
              </a:lnSpc>
              <a:buClr>
                <a:srgbClr val="00679D"/>
              </a:buClr>
              <a:buNone/>
              <a:tabLst>
                <a:tab pos="450215" algn="l"/>
                <a:tab pos="540385" algn="l"/>
                <a:tab pos="810260" algn="l"/>
              </a:tabLst>
            </a:pPr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- обращение в письменной форме родителей (законных представителей);</a:t>
            </a:r>
          </a:p>
          <a:p>
            <a:pPr marL="0" lvl="0" indent="0" algn="just">
              <a:lnSpc>
                <a:spcPct val="100000"/>
              </a:lnSpc>
              <a:buClr>
                <a:srgbClr val="00679D"/>
              </a:buClr>
              <a:buNone/>
              <a:tabLst>
                <a:tab pos="450215" algn="l"/>
                <a:tab pos="540385" algn="l"/>
                <a:tab pos="810260" algn="l"/>
              </a:tabLst>
            </a:pPr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-медицинское заключение, выданное медицинской организацией в установленном порядке. </a:t>
            </a:r>
          </a:p>
          <a:p>
            <a:pPr marL="0" lvl="0" indent="0" algn="just">
              <a:lnSpc>
                <a:spcPct val="100000"/>
              </a:lnSpc>
              <a:buClr>
                <a:srgbClr val="00679D"/>
              </a:buClr>
              <a:buNone/>
              <a:tabLst>
                <a:tab pos="450215" algn="l"/>
                <a:tab pos="540385" algn="l"/>
                <a:tab pos="810260" algn="l"/>
              </a:tabLst>
            </a:pPr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Основанием для организации обучения</a:t>
            </a:r>
            <a:r>
              <a:rPr lang="ru-RU" b="1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 в медицинской организации </a:t>
            </a:r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являются:</a:t>
            </a:r>
          </a:p>
          <a:p>
            <a:pPr marL="0" lvl="0" indent="0" algn="just">
              <a:lnSpc>
                <a:spcPct val="100000"/>
              </a:lnSpc>
              <a:buClr>
                <a:srgbClr val="00679D"/>
              </a:buClr>
              <a:buNone/>
              <a:tabLst>
                <a:tab pos="450215" algn="l"/>
                <a:tab pos="540385" algn="l"/>
                <a:tab pos="810260" algn="l"/>
              </a:tabLst>
            </a:pPr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- обращение в письменной форме родителей (законных представителей);</a:t>
            </a:r>
          </a:p>
          <a:p>
            <a:pPr marL="0" lvl="0" indent="0" algn="just">
              <a:lnSpc>
                <a:spcPct val="100000"/>
              </a:lnSpc>
              <a:buClr>
                <a:srgbClr val="00679D"/>
              </a:buClr>
              <a:buNone/>
              <a:tabLst>
                <a:tab pos="450215" algn="l"/>
                <a:tab pos="540385" algn="l"/>
                <a:tab pos="810260" algn="l"/>
              </a:tabLst>
            </a:pPr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- справка, выданная медицинской организацией в установленном порядке.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53D82F-008F-4FB4-A062-BC6CFFB40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1554" y="407246"/>
            <a:ext cx="707197" cy="69500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10835E-C870-4767-AF52-6DA1C14835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2614" y="366853"/>
            <a:ext cx="664522" cy="70719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49C716C-72FA-47D5-9321-4BC627CCB9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7567" y="409528"/>
            <a:ext cx="664522" cy="664522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EE3E245-405F-4F55-AE86-F3D14B984090}"/>
              </a:ext>
            </a:extLst>
          </p:cNvPr>
          <p:cNvSpPr/>
          <p:nvPr/>
        </p:nvSpPr>
        <p:spPr>
          <a:xfrm flipV="1">
            <a:off x="0" y="1500419"/>
            <a:ext cx="12192001" cy="460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5802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237" y="1482724"/>
            <a:ext cx="11683036" cy="5375275"/>
          </a:xfrm>
        </p:spPr>
        <p:txBody>
          <a:bodyPr>
            <a:normAutofit fontScale="92500" lnSpcReduction="10000"/>
          </a:bodyPr>
          <a:lstStyle/>
          <a:p>
            <a:pPr marL="285750" lvl="0" indent="-285750" algn="just">
              <a:buClr>
                <a:srgbClr val="00679D"/>
              </a:buClr>
              <a:buFont typeface="Wingdings" panose="05000000000000000000" pitchFamily="2" charset="2"/>
              <a:buChar char="ü"/>
              <a:tabLst>
                <a:tab pos="450215" algn="l"/>
                <a:tab pos="540385" algn="l"/>
                <a:tab pos="810260" algn="l"/>
              </a:tabLst>
            </a:pPr>
            <a:r>
              <a:rPr lang="ru-RU" sz="30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Статья 42. Обязанности и ответственность обучающихся (часть 5 слова "и различными формами умственной отсталости" заменены словами "или нарушением интеллекта")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5. Меры дисциплинарного взыскания не применяются к обучающимся по образовательным программам дошкольного, начального общего образования, а также к обучающимся с ограниченными возможностями здоровья (с задержкой психического развития или нарушением интеллекта).</a:t>
            </a:r>
          </a:p>
          <a:p>
            <a:pPr marL="285750" indent="-285750" algn="just">
              <a:buClr>
                <a:srgbClr val="00679D"/>
              </a:buClr>
              <a:buFont typeface="Wingdings" panose="05000000000000000000" pitchFamily="2" charset="2"/>
              <a:buChar char="ü"/>
              <a:tabLst>
                <a:tab pos="450215" algn="l"/>
                <a:tab pos="540385" algn="l"/>
                <a:tab pos="810260" algn="l"/>
              </a:tabLst>
            </a:pPr>
            <a:r>
              <a:rPr lang="ru-RU" sz="30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Статья 60. Документы об образовании и (или) о квалификации. Документы об обучении</a:t>
            </a:r>
          </a:p>
          <a:p>
            <a:pPr marL="0" indent="0" algn="just">
              <a:buClr>
                <a:srgbClr val="00679D"/>
              </a:buClr>
              <a:buNone/>
              <a:tabLst>
                <a:tab pos="450215" algn="l"/>
                <a:tab pos="540385" algn="l"/>
                <a:tab pos="810260" algn="l"/>
              </a:tabLst>
            </a:pPr>
            <a:r>
              <a:rPr lang="ru-RU" sz="2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13. Лицам с ограниченными возможностями здоровья (с нарушением интеллекта), не имеющим основного общего и среднего общего образования и обучавшимся по адаптированным основным общеобразовательным программам, выдается свидетельство об обучении по образцу и в порядке, которые устанавливаются федеральным органом исполнительной власти, осуществляющим функции по выработке и реализации государственной политики и нормативно-правовому регулированию в сфере общего образования.</a:t>
            </a:r>
          </a:p>
          <a:p>
            <a:pPr marL="0" indent="0" algn="just">
              <a:buClr>
                <a:srgbClr val="00679D"/>
              </a:buClr>
              <a:buNone/>
              <a:tabLst>
                <a:tab pos="450215" algn="l"/>
                <a:tab pos="540385" algn="l"/>
                <a:tab pos="810260" algn="l"/>
              </a:tabLst>
            </a:pPr>
            <a:endParaRPr lang="ru-RU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ru-RU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22D909-6B6B-469F-9DB5-7CA877E1E0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1554" y="407246"/>
            <a:ext cx="707197" cy="69500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5BD0B54-9A79-4E23-AD03-1580FA9EBF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2614" y="366853"/>
            <a:ext cx="664522" cy="70719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9CB8CDE-98B3-4E7D-AEE9-760743DC0F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7567" y="409528"/>
            <a:ext cx="664522" cy="664522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675637F-E1FA-4E25-81ED-AF66BD65D992}"/>
              </a:ext>
            </a:extLst>
          </p:cNvPr>
          <p:cNvSpPr/>
          <p:nvPr/>
        </p:nvSpPr>
        <p:spPr>
          <a:xfrm flipV="1">
            <a:off x="0" y="1500419"/>
            <a:ext cx="12192001" cy="460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893C3F94-22CD-4AEA-AD9B-33C391062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Обзор изменений Федерального закона от 29.12.2012 N 273-ФЗ Об образовании в 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33147608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237" y="1825625"/>
            <a:ext cx="11683036" cy="4799462"/>
          </a:xfrm>
        </p:spPr>
        <p:txBody>
          <a:bodyPr>
            <a:normAutofit/>
          </a:bodyPr>
          <a:lstStyle/>
          <a:p>
            <a:pPr marL="285750" lvl="0" indent="-285750" algn="just">
              <a:buClr>
                <a:srgbClr val="00679D"/>
              </a:buClr>
              <a:buFont typeface="Wingdings" panose="05000000000000000000" pitchFamily="2" charset="2"/>
              <a:buChar char="ü"/>
              <a:tabLst>
                <a:tab pos="450215" algn="l"/>
                <a:tab pos="540385" algn="l"/>
                <a:tab pos="810260" algn="l"/>
              </a:tabLst>
            </a:pPr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Статья 42. Обязанности и ответственность педагогических работников</a:t>
            </a:r>
          </a:p>
          <a:p>
            <a:pPr marL="0" lvl="0" indent="0" algn="just">
              <a:buClr>
                <a:srgbClr val="00679D"/>
              </a:buClr>
              <a:buNone/>
              <a:tabLst>
                <a:tab pos="450215" algn="l"/>
                <a:tab pos="540385" algn="l"/>
                <a:tab pos="810260" algn="l"/>
              </a:tabLst>
            </a:pPr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пункт 6 части 1. Педагогические работники обязаны: изложен в следующей редакции:</a:t>
            </a:r>
          </a:p>
          <a:p>
            <a:pPr marL="0" indent="0" algn="just">
              <a:buNone/>
            </a:pPr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6) учитывать особенности психофизического развития обучающихся и состояние их здоровья, соблюдать специальные условия, необходимые для получения образования лицами с ограниченными возможностями здоровья, инвалидами (детьми-инвалидами) в части реализации адаптированных образовательных программ, использования форм, методов и средств обучения и воспитания, взаимодействовать при необходимости с медицинскими организациями и центрами психолого-педагогической, медицинской и социальной помощи;"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7EABC15-6CC4-4ADD-A93E-F574CF0008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1554" y="407246"/>
            <a:ext cx="707197" cy="69500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8BD1594-9982-4779-BAA2-D241B9C75C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2614" y="366853"/>
            <a:ext cx="664522" cy="70719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8BA68E-FF26-4BE2-9BE7-D7D70E46B3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7567" y="409528"/>
            <a:ext cx="664522" cy="664522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D7A6F88-69A1-47DA-AFC9-D39953E44153}"/>
              </a:ext>
            </a:extLst>
          </p:cNvPr>
          <p:cNvSpPr/>
          <p:nvPr/>
        </p:nvSpPr>
        <p:spPr>
          <a:xfrm flipV="1">
            <a:off x="0" y="1500419"/>
            <a:ext cx="12192001" cy="460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C12C2024-C08C-400B-84CB-F7010AB69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478" y="232913"/>
            <a:ext cx="8782013" cy="1325563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Обзор изменений Федерального закона от 29.12.2012        N 273-ФЗ Об образовании в 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1150463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333" y="365125"/>
            <a:ext cx="8186467" cy="1325563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Приказ </a:t>
            </a:r>
            <a:r>
              <a:rPr lang="ru-RU" sz="2400" b="1" dirty="0" err="1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Минпросвещения</a:t>
            </a:r>
            <a:r>
              <a:rPr lang="ru-RU" sz="2400" b="1" dirty="0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России от 01.11.2024 № 763 «Об утверждении Положения о психолого-медико-педагогической комиссии»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037" y="6023368"/>
            <a:ext cx="2776141" cy="79508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Вступил в силу с 1 марта 2025 года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00FD50-DD96-4977-B41F-F5EFF3C6C5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27" y="1860219"/>
            <a:ext cx="2828754" cy="3993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: скругленные углы 34">
            <a:extLst>
              <a:ext uri="{FF2B5EF4-FFF2-40B4-BE49-F238E27FC236}">
                <a16:creationId xmlns:a16="http://schemas.microsoft.com/office/drawing/2014/main" id="{5F6A399F-52DF-40F7-889C-C1E85EB84349}"/>
              </a:ext>
            </a:extLst>
          </p:cNvPr>
          <p:cNvSpPr/>
          <p:nvPr/>
        </p:nvSpPr>
        <p:spPr>
          <a:xfrm>
            <a:off x="3577024" y="1758632"/>
            <a:ext cx="3909202" cy="495823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Федеральный закон от 29.12.2012 N 273-ФЗ «Об образовании в Российской Федерации»</a:t>
            </a:r>
          </a:p>
          <a:p>
            <a:pPr algn="ctr"/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Статья 42. Психолого-педагогическая, медицинская и социальная помощь обучающимся, испытывающим трудности в освоении основных общеобразовательных программ, развитии и социальной адаптации.</a:t>
            </a:r>
          </a:p>
          <a:p>
            <a:pPr algn="ctr"/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5. На центр психолого-педагогической, медицинской и социальной помощи может быть возложено осуществление функций психолого-медико-педагогической комиссии.	</a:t>
            </a:r>
          </a:p>
        </p:txBody>
      </p:sp>
      <p:sp>
        <p:nvSpPr>
          <p:cNvPr id="6" name="Прямоугольник: скругленные углы 34">
            <a:extLst>
              <a:ext uri="{FF2B5EF4-FFF2-40B4-BE49-F238E27FC236}">
                <a16:creationId xmlns:a16="http://schemas.microsoft.com/office/drawing/2014/main" id="{1B0912FD-6558-4424-B60F-3DBFE0AE4157}"/>
              </a:ext>
            </a:extLst>
          </p:cNvPr>
          <p:cNvSpPr/>
          <p:nvPr/>
        </p:nvSpPr>
        <p:spPr>
          <a:xfrm>
            <a:off x="8057072" y="1860219"/>
            <a:ext cx="3909201" cy="495823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Федеральный закон от 29.12.2012 N 273-ФЗ «Об образовании в Российской Федерации»</a:t>
            </a:r>
          </a:p>
          <a:p>
            <a:pPr algn="ctr"/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Статья 42. Психолого-педагогическая, медицинская и социальная помощь обучающимся, испытывающим трудности в освоении основных общеобразовательных программ, развитии и социальной адаптации.</a:t>
            </a:r>
          </a:p>
          <a:p>
            <a:pPr algn="ctr"/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5. При центрах психолого-педагогической, медицинской и социальной помощи создаются психолого-медико-педагогические комиссии.</a:t>
            </a:r>
          </a:p>
        </p:txBody>
      </p:sp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81F6D12A-0773-45D3-98E7-5501999BFF87}"/>
              </a:ext>
            </a:extLst>
          </p:cNvPr>
          <p:cNvSpPr/>
          <p:nvPr/>
        </p:nvSpPr>
        <p:spPr>
          <a:xfrm>
            <a:off x="7608633" y="3857028"/>
            <a:ext cx="295011" cy="380722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2BC7330-ECEC-4A2F-BD54-D54F9FA852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1554" y="407246"/>
            <a:ext cx="707197" cy="69500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ABECC06-03DC-45E1-A456-170573A9D9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2614" y="366853"/>
            <a:ext cx="664522" cy="70719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485A0D2-865D-444F-A510-A1B7F09065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47567" y="409528"/>
            <a:ext cx="664522" cy="664522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764DBAB-4B91-48E6-BE96-4A94F034897B}"/>
              </a:ext>
            </a:extLst>
          </p:cNvPr>
          <p:cNvSpPr/>
          <p:nvPr/>
        </p:nvSpPr>
        <p:spPr>
          <a:xfrm flipV="1">
            <a:off x="0" y="1500419"/>
            <a:ext cx="12192001" cy="460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2385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67572D11-4331-4365-8BA7-9E64FAB225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7085850"/>
              </p:ext>
            </p:extLst>
          </p:nvPr>
        </p:nvGraphicFramePr>
        <p:xfrm>
          <a:off x="224287" y="1761687"/>
          <a:ext cx="11741986" cy="495477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398806">
                  <a:extLst>
                    <a:ext uri="{9D8B030D-6E8A-4147-A177-3AD203B41FA5}">
                      <a16:colId xmlns:a16="http://schemas.microsoft.com/office/drawing/2014/main" val="2300532648"/>
                    </a:ext>
                  </a:extLst>
                </a:gridCol>
                <a:gridCol w="8343180">
                  <a:extLst>
                    <a:ext uri="{9D8B030D-6E8A-4147-A177-3AD203B41FA5}">
                      <a16:colId xmlns:a16="http://schemas.microsoft.com/office/drawing/2014/main" val="57962804"/>
                    </a:ext>
                  </a:extLst>
                </a:gridCol>
              </a:tblGrid>
              <a:tr h="1011944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spc="-10" dirty="0">
                          <a:solidFill>
                            <a:schemeClr val="bg1"/>
                          </a:solidFill>
                        </a:rPr>
                        <a:t>приказ Минобрнауки России </a:t>
                      </a:r>
                    </a:p>
                    <a:p>
                      <a:pPr algn="ctr"/>
                      <a:r>
                        <a:rPr lang="ru-RU" sz="1800" kern="1200" spc="-10" dirty="0">
                          <a:solidFill>
                            <a:schemeClr val="bg1"/>
                          </a:solidFill>
                        </a:rPr>
                        <a:t>от 20 сентября 2013 г. № 1082</a:t>
                      </a:r>
                      <a:endParaRPr lang="ru-RU" sz="1800" kern="1200" spc="-10" dirty="0">
                        <a:solidFill>
                          <a:schemeClr val="bg1"/>
                        </a:solidFill>
                        <a:latin typeface="Gerbera Light" panose="02000300000000000000" pitchFamily="50" charset="-52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spc="-10" dirty="0">
                          <a:solidFill>
                            <a:schemeClr val="bg1"/>
                          </a:solidFill>
                        </a:rPr>
                        <a:t>приказ </a:t>
                      </a:r>
                      <a:r>
                        <a:rPr lang="ru-RU" sz="1800" kern="1200" spc="-10" dirty="0" err="1">
                          <a:solidFill>
                            <a:schemeClr val="bg1"/>
                          </a:solidFill>
                        </a:rPr>
                        <a:t>Минпросвещения</a:t>
                      </a:r>
                      <a:r>
                        <a:rPr lang="ru-RU" sz="1800" kern="1200" spc="-10" dirty="0">
                          <a:solidFill>
                            <a:schemeClr val="bg1"/>
                          </a:solidFill>
                        </a:rPr>
                        <a:t> России </a:t>
                      </a:r>
                    </a:p>
                    <a:p>
                      <a:pPr algn="ctr"/>
                      <a:r>
                        <a:rPr lang="ru-RU" sz="1800" kern="1200" spc="-10" dirty="0">
                          <a:solidFill>
                            <a:schemeClr val="bg1"/>
                          </a:solidFill>
                        </a:rPr>
                        <a:t>от 1 ноября 2024 г. № 763</a:t>
                      </a:r>
                      <a:endParaRPr lang="ru-RU" sz="1800" kern="1200" spc="-10" dirty="0">
                        <a:solidFill>
                          <a:schemeClr val="bg1"/>
                        </a:solidFill>
                        <a:latin typeface="Gerbera Light" panose="02000300000000000000" pitchFamily="50" charset="-52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09631157"/>
                  </a:ext>
                </a:extLst>
              </a:tr>
              <a:tr h="1445635">
                <a:tc>
                  <a:txBody>
                    <a:bodyPr/>
                    <a:lstStyle/>
                    <a:p>
                      <a:pPr algn="l"/>
                      <a:r>
                        <a:rPr lang="ru-RU" sz="2100" b="0" kern="1200" spc="-1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а)проведение обследования детей в возрасте от 0 до 18 лет</a:t>
                      </a:r>
                      <a:endParaRPr lang="ru-RU" sz="2100" b="0" i="1" kern="1200" spc="-1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Gerbera Light" panose="02000300000000000000" pitchFamily="50" charset="-52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100" b="0" kern="1200" spc="-10" noProof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а)проведение обследования детей, в том числе обучающихся с ОВЗ, детей-инвалидов до окончания ими обучения в организациях, осуществляющих образовательную деятельность;</a:t>
                      </a:r>
                      <a:endParaRPr lang="ru-RU" sz="2100" b="0" kern="1200" spc="-10" noProof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Gerbera Light" panose="02000300000000000000" pitchFamily="50" charset="-52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3286447"/>
                  </a:ext>
                </a:extLst>
              </a:tr>
              <a:tr h="1011944">
                <a:tc gridSpan="2">
                  <a:txBody>
                    <a:bodyPr/>
                    <a:lstStyle/>
                    <a:p>
                      <a:r>
                        <a:rPr lang="ru-RU" sz="2100" b="0" kern="1200" spc="-1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б)подготовка по результатам обследования рекомендаций по организации обучения и воспитания обследуемых, подтверждение, уточнение или изменение ранее данных комиссией рекомендаций (сохраненная норма);</a:t>
                      </a:r>
                      <a:endParaRPr lang="ru-RU" sz="2100" b="0" kern="1200" spc="-1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Gerbera Light" panose="02000300000000000000" pitchFamily="50" charset="-52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ru-RU" sz="1800" kern="1200" spc="-10" noProof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Gerbera Light" panose="02000300000000000000" pitchFamily="50" charset="-52"/>
                          <a:ea typeface="+mn-ea"/>
                          <a:cs typeface="+mn-cs"/>
                        </a:rPr>
                        <a:t>Информация</a:t>
                      </a:r>
                      <a:endParaRPr lang="ru-RU" sz="1800" kern="1200" spc="-1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Gerbera Light" panose="02000300000000000000" pitchFamily="50" charset="-52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94124143"/>
                  </a:ext>
                </a:extLst>
              </a:tr>
              <a:tr h="1445635">
                <a:tc>
                  <a:txBody>
                    <a:bodyPr/>
                    <a:lstStyle/>
                    <a:p>
                      <a:pPr algn="ctr"/>
                      <a:r>
                        <a:rPr lang="ru-RU" sz="2100" b="0" kern="1200" spc="-1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Х</a:t>
                      </a:r>
                      <a:endParaRPr lang="ru-RU" sz="2100" b="0" kern="1200" spc="-1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Gerbera Light" panose="02000300000000000000" pitchFamily="50" charset="-52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b="0" kern="1200" spc="-1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в)определение рекомендаций по организации индивидуальной профилактической работы с несовершеннолетними, находящимися в социально опасном положении (новая норма);</a:t>
                      </a:r>
                      <a:endParaRPr lang="ru-RU" sz="2100" b="0" kern="1200" spc="-1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Gerbera Light" panose="02000300000000000000" pitchFamily="50" charset="-52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5082681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7E4DCE-4E75-4F0D-B085-141C04682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1554" y="407246"/>
            <a:ext cx="707197" cy="69500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C01B94-F92E-45A2-9921-9FC2A08513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2614" y="366853"/>
            <a:ext cx="664522" cy="70719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45117FB-B0BC-4A1F-A25B-30D35D2153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7567" y="409528"/>
            <a:ext cx="664522" cy="664522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5F1554C-7C1C-4D3D-AADA-16069F5F9394}"/>
              </a:ext>
            </a:extLst>
          </p:cNvPr>
          <p:cNvSpPr/>
          <p:nvPr/>
        </p:nvSpPr>
        <p:spPr>
          <a:xfrm flipV="1">
            <a:off x="0" y="1500419"/>
            <a:ext cx="12192001" cy="460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94D2E5-8EDC-45C2-937C-ED671A8C30E2}"/>
              </a:ext>
            </a:extLst>
          </p:cNvPr>
          <p:cNvSpPr txBox="1"/>
          <p:nvPr/>
        </p:nvSpPr>
        <p:spPr>
          <a:xfrm>
            <a:off x="367393" y="117418"/>
            <a:ext cx="861834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Приказ </a:t>
            </a:r>
            <a:r>
              <a:rPr lang="ru-RU" sz="2400" b="1" dirty="0" err="1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Минпросвещения</a:t>
            </a:r>
            <a:r>
              <a:rPr lang="ru-RU" sz="2400" b="1" dirty="0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 России от 01.11.2024 № 763    «Об утверждении Положения о психолого-медико-педагогической комиссии»</a:t>
            </a:r>
          </a:p>
        </p:txBody>
      </p:sp>
    </p:spTree>
    <p:extLst>
      <p:ext uri="{BB962C8B-B14F-4D97-AF65-F5344CB8AC3E}">
        <p14:creationId xmlns:p14="http://schemas.microsoft.com/office/powerpoint/2010/main" val="12913105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34">
            <a:extLst>
              <a:ext uri="{FF2B5EF4-FFF2-40B4-BE49-F238E27FC236}">
                <a16:creationId xmlns:a16="http://schemas.microsoft.com/office/drawing/2014/main" id="{5F6A399F-52DF-40F7-889C-C1E85EB84349}"/>
              </a:ext>
            </a:extLst>
          </p:cNvPr>
          <p:cNvSpPr/>
          <p:nvPr/>
        </p:nvSpPr>
        <p:spPr>
          <a:xfrm>
            <a:off x="225726" y="1860219"/>
            <a:ext cx="5001882" cy="969245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Что подразумевается под формулировкой «условия организации индивидуальной профилактической работы»</a:t>
            </a:r>
          </a:p>
        </p:txBody>
      </p:sp>
      <p:sp>
        <p:nvSpPr>
          <p:cNvPr id="6" name="Прямоугольник: скругленные углы 34">
            <a:extLst>
              <a:ext uri="{FF2B5EF4-FFF2-40B4-BE49-F238E27FC236}">
                <a16:creationId xmlns:a16="http://schemas.microsoft.com/office/drawing/2014/main" id="{1B0912FD-6558-4424-B60F-3DBFE0AE4157}"/>
              </a:ext>
            </a:extLst>
          </p:cNvPr>
          <p:cNvSpPr/>
          <p:nvPr/>
        </p:nvSpPr>
        <p:spPr>
          <a:xfrm>
            <a:off x="5434641" y="1690688"/>
            <a:ext cx="6531631" cy="512776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В соответствии с пунктом 1 части 2 статьи 15 Федерального закона от 24 июня 1999 г. № 120-ФЗ «Об основах системы профилактики безнадзорности и правонарушений несовершеннолетних», которая действует с 2018 г, специальные учебно-воспитательные учреждения открытого типа принимают для содержания, воспитания и обучения лиц в возрасте от восьми до восемнадцати лет, требующих специального педагогического подхода, на основании постановления комиссии по делам несовершеннолетних и защите их прав, заключения психолого-медико-педагогической комиссии и при наличии согласия родителей или иных законных представителей несовершеннолетних, а также согласия несовершеннолетних, достигших возраста четырнадцати лет.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ABF95BA-5CE0-4074-8294-5F9377CFA7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1448"/>
          <a:stretch/>
        </p:blipFill>
        <p:spPr>
          <a:xfrm>
            <a:off x="693544" y="2998995"/>
            <a:ext cx="3065803" cy="3493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692A6CD-AC42-4FB8-88B7-AA77183C5C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1554" y="407246"/>
            <a:ext cx="707197" cy="69500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CBF7276-1A40-4454-B62B-BCD8D72190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2614" y="366853"/>
            <a:ext cx="664522" cy="70719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6856EA8-C271-45A3-BA5B-E021AFE483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47567" y="409528"/>
            <a:ext cx="664522" cy="664522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2915A87-AA11-447F-B604-1DF8DD13D178}"/>
              </a:ext>
            </a:extLst>
          </p:cNvPr>
          <p:cNvSpPr/>
          <p:nvPr/>
        </p:nvSpPr>
        <p:spPr>
          <a:xfrm flipV="1">
            <a:off x="0" y="1500419"/>
            <a:ext cx="12192001" cy="460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DF8893-F94C-44E7-AA5D-6D1AFB82BA6C}"/>
              </a:ext>
            </a:extLst>
          </p:cNvPr>
          <p:cNvSpPr txBox="1"/>
          <p:nvPr/>
        </p:nvSpPr>
        <p:spPr>
          <a:xfrm>
            <a:off x="367392" y="117418"/>
            <a:ext cx="88955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Приказ </a:t>
            </a:r>
            <a:r>
              <a:rPr lang="ru-RU" sz="2400" b="1" dirty="0" err="1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Минпросвещения</a:t>
            </a:r>
            <a:r>
              <a:rPr lang="ru-RU" sz="2400" b="1" dirty="0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 России от 01.11.2024 № 763    «Об утверждении Положения о психолого-медико-педагогической комиссии»</a:t>
            </a:r>
          </a:p>
        </p:txBody>
      </p:sp>
    </p:spTree>
    <p:extLst>
      <p:ext uri="{BB962C8B-B14F-4D97-AF65-F5344CB8AC3E}">
        <p14:creationId xmlns:p14="http://schemas.microsoft.com/office/powerpoint/2010/main" val="1797378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1"/>
            <a:ext cx="12192000" cy="797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EBC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0" y="1019463"/>
            <a:ext cx="12192001" cy="460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 flipV="1">
            <a:off x="0" y="6728600"/>
            <a:ext cx="12192001" cy="12055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1553" y="94569"/>
            <a:ext cx="707197" cy="695004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2613" y="54176"/>
            <a:ext cx="664522" cy="707197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47566" y="96851"/>
            <a:ext cx="664522" cy="664522"/>
          </a:xfrm>
          <a:prstGeom prst="rect">
            <a:avLst/>
          </a:prstGeom>
        </p:spPr>
      </p:pic>
      <p:grpSp>
        <p:nvGrpSpPr>
          <p:cNvPr id="19" name="Группа 18"/>
          <p:cNvGrpSpPr/>
          <p:nvPr/>
        </p:nvGrpSpPr>
        <p:grpSpPr>
          <a:xfrm>
            <a:off x="621941" y="1000450"/>
            <a:ext cx="10782300" cy="5848709"/>
            <a:chOff x="621941" y="1000450"/>
            <a:chExt cx="10782300" cy="5848709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  <a14:imgEffect>
                        <a14:brightnessContrast bright="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00" b="2004"/>
            <a:stretch/>
          </p:blipFill>
          <p:spPr>
            <a:xfrm>
              <a:off x="621941" y="1000450"/>
              <a:ext cx="10782300" cy="5848709"/>
            </a:xfrm>
            <a:prstGeom prst="rect">
              <a:avLst/>
            </a:prstGeom>
          </p:spPr>
        </p:pic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938579" y="1042481"/>
              <a:ext cx="8146363" cy="4564772"/>
            </a:xfrm>
            <a:prstGeom prst="rect">
              <a:avLst/>
            </a:prstGeom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789" b="10283"/>
          <a:stretch/>
        </p:blipFill>
        <p:spPr>
          <a:xfrm rot="21273790">
            <a:off x="86225" y="210184"/>
            <a:ext cx="5966299" cy="95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8435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67572D11-4331-4365-8BA7-9E64FAB225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625390"/>
              </p:ext>
            </p:extLst>
          </p:nvPr>
        </p:nvGraphicFramePr>
        <p:xfrm>
          <a:off x="224287" y="1761688"/>
          <a:ext cx="11741986" cy="465470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762445">
                  <a:extLst>
                    <a:ext uri="{9D8B030D-6E8A-4147-A177-3AD203B41FA5}">
                      <a16:colId xmlns:a16="http://schemas.microsoft.com/office/drawing/2014/main" val="2300532648"/>
                    </a:ext>
                  </a:extLst>
                </a:gridCol>
                <a:gridCol w="5979541">
                  <a:extLst>
                    <a:ext uri="{9D8B030D-6E8A-4147-A177-3AD203B41FA5}">
                      <a16:colId xmlns:a16="http://schemas.microsoft.com/office/drawing/2014/main" val="57962804"/>
                    </a:ext>
                  </a:extLst>
                </a:gridCol>
              </a:tblGrid>
              <a:tr h="770779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spc="-10" dirty="0">
                          <a:solidFill>
                            <a:schemeClr val="bg1"/>
                          </a:solidFill>
                        </a:rPr>
                        <a:t>приказ Минобрнауки России </a:t>
                      </a:r>
                    </a:p>
                    <a:p>
                      <a:pPr algn="ctr"/>
                      <a:r>
                        <a:rPr lang="ru-RU" sz="1800" kern="1200" spc="-10" dirty="0">
                          <a:solidFill>
                            <a:schemeClr val="bg1"/>
                          </a:solidFill>
                        </a:rPr>
                        <a:t>от 20 сентября 2013 г. № 1082</a:t>
                      </a:r>
                      <a:endParaRPr lang="ru-RU" sz="1800" kern="1200" spc="-10" dirty="0">
                        <a:solidFill>
                          <a:schemeClr val="bg1"/>
                        </a:solidFill>
                        <a:latin typeface="Gerbera Light" panose="02000300000000000000" pitchFamily="50" charset="-52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spc="-10" dirty="0">
                          <a:solidFill>
                            <a:schemeClr val="bg1"/>
                          </a:solidFill>
                        </a:rPr>
                        <a:t>приказ </a:t>
                      </a:r>
                      <a:r>
                        <a:rPr lang="ru-RU" sz="1800" kern="1200" spc="-10" dirty="0" err="1">
                          <a:solidFill>
                            <a:schemeClr val="bg1"/>
                          </a:solidFill>
                        </a:rPr>
                        <a:t>Минпросвещения</a:t>
                      </a:r>
                      <a:r>
                        <a:rPr lang="ru-RU" sz="1800" kern="1200" spc="-10" dirty="0">
                          <a:solidFill>
                            <a:schemeClr val="bg1"/>
                          </a:solidFill>
                        </a:rPr>
                        <a:t> России </a:t>
                      </a:r>
                    </a:p>
                    <a:p>
                      <a:pPr algn="ctr"/>
                      <a:r>
                        <a:rPr lang="ru-RU" sz="1800" kern="1200" spc="-10" dirty="0">
                          <a:solidFill>
                            <a:schemeClr val="bg1"/>
                          </a:solidFill>
                        </a:rPr>
                        <a:t>от 1 ноября 2024 г. № 763</a:t>
                      </a:r>
                      <a:endParaRPr lang="ru-RU" sz="1800" kern="1200" spc="-10" dirty="0">
                        <a:solidFill>
                          <a:schemeClr val="bg1"/>
                        </a:solidFill>
                        <a:latin typeface="Gerbera Light" panose="02000300000000000000" pitchFamily="50" charset="-52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09631157"/>
                  </a:ext>
                </a:extLst>
              </a:tr>
              <a:tr h="100166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spc="-10" noProof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оказание консультативной помощи по вопросам воспитания, обучения и коррекции нарушений развития детей с ограниченными возможностями здоровья и(или) девиантным (общественно опасным) поведением (сохраненная норма);</a:t>
                      </a:r>
                      <a:endParaRPr lang="ru-RU" sz="2100" kern="1200" spc="-10" noProof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Gerbera Light" panose="02000300000000000000" pitchFamily="50" charset="-52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3286447"/>
                  </a:ext>
                </a:extLst>
              </a:tr>
              <a:tr h="696812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spc="-1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оказание МСЭ содействия в разработке индивидуальной программы реабилитации или </a:t>
                      </a:r>
                      <a:r>
                        <a:rPr lang="ru-RU" sz="2100" kern="1200" spc="-1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абилитации</a:t>
                      </a:r>
                      <a:r>
                        <a:rPr lang="ru-RU" sz="2100" kern="1200" spc="-1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ребенка-инвалида; (сохраненная норма);</a:t>
                      </a:r>
                      <a:endParaRPr lang="ru-RU" sz="2100" kern="1200" spc="-1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Gerbera Light" panose="02000300000000000000" pitchFamily="50" charset="-52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100" kern="1200" spc="-1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Gerbera Light" panose="02000300000000000000" pitchFamily="50" charset="-52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5082681"/>
                  </a:ext>
                </a:extLst>
              </a:tr>
              <a:tr h="819035">
                <a:tc gridSpan="2">
                  <a:txBody>
                    <a:bodyPr/>
                    <a:lstStyle/>
                    <a:p>
                      <a:pPr algn="l"/>
                      <a:r>
                        <a:rPr lang="ru-RU" sz="2100" kern="1200" spc="-1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осуществление учета данных об обучающихся с ОВЗ, о детях с девиантным (общественно опасным) поведением (сохраненная норма);</a:t>
                      </a:r>
                      <a:endParaRPr lang="ru-RU" sz="2100" kern="1200" spc="-1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Gerbera Light" panose="02000300000000000000" pitchFamily="50" charset="-52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100" kern="1200" spc="-1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Gerbera Light" panose="02000300000000000000" pitchFamily="50" charset="-52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55437791"/>
                  </a:ext>
                </a:extLst>
              </a:tr>
              <a:tr h="128180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spc="-1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участие в организации информационно-просветительской работы с населением в области предупреждения и коррекции недостатков в физическом и (или) психическом развитии и (или) отклонений в поведении детей (сохраненная норма);</a:t>
                      </a:r>
                      <a:endParaRPr lang="ru-RU" sz="2100" kern="1200" spc="-1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Gerbera Light" panose="02000300000000000000" pitchFamily="50" charset="-52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2865521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415AE6-8B24-467C-A73A-CF2EDF2334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1554" y="407246"/>
            <a:ext cx="707197" cy="69500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4749E31-CE50-4EEB-ADF1-1BD437605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2614" y="366853"/>
            <a:ext cx="664522" cy="70719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BA4CB9B-A115-46D0-99BC-363F046569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7567" y="409528"/>
            <a:ext cx="664522" cy="664522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D64CEA8-9481-4323-850F-62CF8580C87E}"/>
              </a:ext>
            </a:extLst>
          </p:cNvPr>
          <p:cNvSpPr/>
          <p:nvPr/>
        </p:nvSpPr>
        <p:spPr>
          <a:xfrm flipV="1">
            <a:off x="0" y="1500419"/>
            <a:ext cx="12192001" cy="460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F05BA7-5825-4FCC-8D9C-ED4BC2523FA4}"/>
              </a:ext>
            </a:extLst>
          </p:cNvPr>
          <p:cNvSpPr txBox="1"/>
          <p:nvPr/>
        </p:nvSpPr>
        <p:spPr>
          <a:xfrm>
            <a:off x="367392" y="117418"/>
            <a:ext cx="88955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Приказ </a:t>
            </a:r>
            <a:r>
              <a:rPr lang="ru-RU" sz="2400" b="1" dirty="0" err="1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Минпросвещения</a:t>
            </a:r>
            <a:r>
              <a:rPr lang="ru-RU" sz="2400" b="1" dirty="0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 России от 01.11.2024 № 763    «Об утверждении Положения о психолого-медико-педагогической комиссии»</a:t>
            </a:r>
          </a:p>
        </p:txBody>
      </p:sp>
    </p:spTree>
    <p:extLst>
      <p:ext uri="{BB962C8B-B14F-4D97-AF65-F5344CB8AC3E}">
        <p14:creationId xmlns:p14="http://schemas.microsoft.com/office/powerpoint/2010/main" val="8067684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67572D11-4331-4365-8BA7-9E64FAB225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285216"/>
              </p:ext>
            </p:extLst>
          </p:nvPr>
        </p:nvGraphicFramePr>
        <p:xfrm>
          <a:off x="224287" y="1761688"/>
          <a:ext cx="11741985" cy="22860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623758">
                  <a:extLst>
                    <a:ext uri="{9D8B030D-6E8A-4147-A177-3AD203B41FA5}">
                      <a16:colId xmlns:a16="http://schemas.microsoft.com/office/drawing/2014/main" val="2300532648"/>
                    </a:ext>
                  </a:extLst>
                </a:gridCol>
                <a:gridCol w="7118227">
                  <a:extLst>
                    <a:ext uri="{9D8B030D-6E8A-4147-A177-3AD203B41FA5}">
                      <a16:colId xmlns:a16="http://schemas.microsoft.com/office/drawing/2014/main" val="2095765799"/>
                    </a:ext>
                  </a:extLst>
                </a:gridCol>
              </a:tblGrid>
              <a:tr h="770779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spc="-10" dirty="0">
                          <a:solidFill>
                            <a:schemeClr val="bg1"/>
                          </a:solidFill>
                        </a:rPr>
                        <a:t>приказ Минобрнауки России </a:t>
                      </a:r>
                    </a:p>
                    <a:p>
                      <a:pPr algn="ctr"/>
                      <a:r>
                        <a:rPr lang="ru-RU" sz="1800" kern="1200" spc="-10" dirty="0">
                          <a:solidFill>
                            <a:schemeClr val="bg1"/>
                          </a:solidFill>
                        </a:rPr>
                        <a:t>от 20 сентября 2013 г. № 1082</a:t>
                      </a:r>
                      <a:endParaRPr lang="ru-RU" sz="1800" kern="1200" spc="-10" dirty="0">
                        <a:solidFill>
                          <a:schemeClr val="bg1"/>
                        </a:solidFill>
                        <a:latin typeface="Gerbera Light" panose="02000300000000000000" pitchFamily="50" charset="-52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spc="-10" dirty="0">
                          <a:solidFill>
                            <a:schemeClr val="bg1"/>
                          </a:solidFill>
                        </a:rPr>
                        <a:t>приказ </a:t>
                      </a:r>
                      <a:r>
                        <a:rPr lang="ru-RU" sz="1800" kern="1200" spc="-10" dirty="0" err="1">
                          <a:solidFill>
                            <a:schemeClr val="bg1"/>
                          </a:solidFill>
                        </a:rPr>
                        <a:t>Минпросвещения</a:t>
                      </a:r>
                      <a:r>
                        <a:rPr lang="ru-RU" sz="1800" kern="1200" spc="-10" dirty="0">
                          <a:solidFill>
                            <a:schemeClr val="bg1"/>
                          </a:solidFill>
                        </a:rPr>
                        <a:t> России </a:t>
                      </a:r>
                    </a:p>
                    <a:p>
                      <a:pPr algn="ctr"/>
                      <a:r>
                        <a:rPr lang="ru-RU" sz="1800" kern="1200" spc="-10" dirty="0">
                          <a:solidFill>
                            <a:schemeClr val="bg1"/>
                          </a:solidFill>
                        </a:rPr>
                        <a:t>от 1 ноября 2024 г. № 763</a:t>
                      </a:r>
                    </a:p>
                    <a:p>
                      <a:pPr algn="ctr"/>
                      <a:endParaRPr lang="ru-RU" sz="1800" kern="1200" spc="-10" dirty="0">
                        <a:solidFill>
                          <a:schemeClr val="bg1"/>
                        </a:solidFill>
                        <a:latin typeface="Gerbera Light" panose="02000300000000000000" pitchFamily="50" charset="-52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096311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2100" kern="1200" spc="-1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ПМПК вправе:</a:t>
                      </a:r>
                    </a:p>
                    <a:p>
                      <a:pPr algn="just"/>
                      <a:r>
                        <a:rPr lang="ru-RU" sz="2100" kern="1200" spc="-1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осуществлять мониторинг учета рекомендаций ПМПК по созданию необходимых условий.</a:t>
                      </a:r>
                      <a:endParaRPr lang="ru-RU" sz="2100" kern="1200" spc="-1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Gerbera Light" panose="02000300000000000000" pitchFamily="50" charset="-52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kern="1200" spc="-1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Центральная ПМПК:</a:t>
                      </a:r>
                    </a:p>
                    <a:p>
                      <a:pPr algn="just"/>
                      <a:r>
                        <a:rPr lang="ru-RU" sz="2100" kern="1200" spc="-1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Проводит мониторинг исполнения рекомендаций о создании специальных условий для получения образования обучающимися (ранее было правом ПМПК)</a:t>
                      </a:r>
                      <a:endParaRPr lang="ru-RU" sz="2100" kern="1200" spc="-1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Gerbera Light" panose="02000300000000000000" pitchFamily="50" charset="-52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3286447"/>
                  </a:ext>
                </a:extLst>
              </a:tr>
            </a:tbl>
          </a:graphicData>
        </a:graphic>
      </p:graphicFrame>
      <p:sp>
        <p:nvSpPr>
          <p:cNvPr id="6" name="Прямоугольник: скругленные углы 34">
            <a:extLst>
              <a:ext uri="{FF2B5EF4-FFF2-40B4-BE49-F238E27FC236}">
                <a16:creationId xmlns:a16="http://schemas.microsoft.com/office/drawing/2014/main" id="{5E92ED08-DA3A-4D41-B88D-364D8BC67207}"/>
              </a:ext>
            </a:extLst>
          </p:cNvPr>
          <p:cNvSpPr/>
          <p:nvPr/>
        </p:nvSpPr>
        <p:spPr>
          <a:xfrm>
            <a:off x="224287" y="4375996"/>
            <a:ext cx="3909202" cy="2286001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Обязательно ли исполнение образовательной организацией рекомендаций о создании специальных условий для получения образования обучающимися	</a:t>
            </a:r>
          </a:p>
        </p:txBody>
      </p:sp>
      <p:sp>
        <p:nvSpPr>
          <p:cNvPr id="7" name="Прямоугольник: скругленные углы 34">
            <a:extLst>
              <a:ext uri="{FF2B5EF4-FFF2-40B4-BE49-F238E27FC236}">
                <a16:creationId xmlns:a16="http://schemas.microsoft.com/office/drawing/2014/main" id="{EEE48BD5-2651-42D0-9C03-089184A140E0}"/>
              </a:ext>
            </a:extLst>
          </p:cNvPr>
          <p:cNvSpPr/>
          <p:nvPr/>
        </p:nvSpPr>
        <p:spPr>
          <a:xfrm>
            <a:off x="4646900" y="4375995"/>
            <a:ext cx="7319372" cy="2286001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Статья 28. Компетенция, права, обязанности и ответственность образовательной организации </a:t>
            </a:r>
            <a:r>
              <a:rPr lang="ru-RU" b="1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(часть 6 дополнена п.4)</a:t>
            </a:r>
          </a:p>
          <a:p>
            <a:pPr algn="ctr"/>
            <a:r>
              <a:rPr lang="ru-RU"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. Образовательная организация обязана осуществлять свою деятельность в соответствии с законодательством об образовании, в том числе:</a:t>
            </a:r>
          </a:p>
          <a:p>
            <a:pPr algn="ctr"/>
            <a:r>
              <a:rPr lang="ru-RU"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4) создавать специальные условия для получения образования обучающимися с ограниченными возможностями здоровья, инвалидами (детьми-инвалидами) в соответствии с рекомендациями психолого-медико-педагогической комиссии, а для инвалидов (детей-инвалидов) также в соответствии с индивидуальной программой реабилитации и </a:t>
            </a:r>
            <a:r>
              <a:rPr lang="ru-RU" sz="1400" spc="-1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абилитации</a:t>
            </a:r>
            <a:r>
              <a:rPr lang="ru-RU"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 инвалида (ребенка-инвалида) </a:t>
            </a:r>
            <a:r>
              <a:rPr lang="ru-RU" sz="1400" u="sng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(норма отсутствовала)</a:t>
            </a:r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	</a:t>
            </a:r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6F8D72B3-AF84-44AB-A62E-140DD03BED56}"/>
              </a:ext>
            </a:extLst>
          </p:cNvPr>
          <p:cNvSpPr/>
          <p:nvPr/>
        </p:nvSpPr>
        <p:spPr>
          <a:xfrm>
            <a:off x="4242689" y="5328634"/>
            <a:ext cx="295011" cy="380722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141A678-6724-49B8-81D3-298BCE3E5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1554" y="407246"/>
            <a:ext cx="707197" cy="69500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3E56E3C-728F-47AF-81CE-142FB991BF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2614" y="366853"/>
            <a:ext cx="664522" cy="70719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77DC818-689F-4331-ABA2-9E854F9FBF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7567" y="409528"/>
            <a:ext cx="664522" cy="664522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5F9CAEA-D6A1-4B0F-AB75-E3939A04B289}"/>
              </a:ext>
            </a:extLst>
          </p:cNvPr>
          <p:cNvSpPr/>
          <p:nvPr/>
        </p:nvSpPr>
        <p:spPr>
          <a:xfrm flipV="1">
            <a:off x="0" y="1500419"/>
            <a:ext cx="12192001" cy="460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D2D619-6FE4-4F0A-882F-CF138C85EFA6}"/>
              </a:ext>
            </a:extLst>
          </p:cNvPr>
          <p:cNvSpPr txBox="1"/>
          <p:nvPr/>
        </p:nvSpPr>
        <p:spPr>
          <a:xfrm>
            <a:off x="367392" y="117418"/>
            <a:ext cx="88955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Приказ </a:t>
            </a:r>
            <a:r>
              <a:rPr lang="ru-RU" sz="2400" b="1" dirty="0" err="1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Минпросвещения</a:t>
            </a:r>
            <a:r>
              <a:rPr lang="ru-RU" sz="2400" b="1" dirty="0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 России от 01.11.2024 № 763    «Об утверждении Положения о психолого-медико-педагогической комиссии»</a:t>
            </a:r>
          </a:p>
        </p:txBody>
      </p:sp>
    </p:spTree>
    <p:extLst>
      <p:ext uri="{BB962C8B-B14F-4D97-AF65-F5344CB8AC3E}">
        <p14:creationId xmlns:p14="http://schemas.microsoft.com/office/powerpoint/2010/main" val="32704914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Прямоугольник 50"/>
          <p:cNvSpPr/>
          <p:nvPr/>
        </p:nvSpPr>
        <p:spPr>
          <a:xfrm>
            <a:off x="4580308" y="5217172"/>
            <a:ext cx="3256559" cy="13910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EBC00"/>
              </a:solidFill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3" cstate="print"/>
          <a:srcRect l="21990" t="67408" r="6723" b="14987"/>
          <a:stretch>
            <a:fillRect/>
          </a:stretch>
        </p:blipFill>
        <p:spPr>
          <a:xfrm>
            <a:off x="57728" y="4705722"/>
            <a:ext cx="12192000" cy="1351111"/>
          </a:xfrm>
          <a:prstGeom prst="rect">
            <a:avLst/>
          </a:prstGeom>
          <a:effectLst>
            <a:glow rad="127000">
              <a:schemeClr val="accent1">
                <a:alpha val="0"/>
              </a:schemeClr>
            </a:glow>
            <a:reflection blurRad="6350" stA="50000" endA="300" endPos="55500" dist="50800" dir="5400000" sy="-100000" algn="bl" rotWithShape="0"/>
          </a:effectLst>
        </p:spPr>
      </p:pic>
      <p:sp>
        <p:nvSpPr>
          <p:cNvPr id="48" name="Прямоугольник 47"/>
          <p:cNvSpPr/>
          <p:nvPr/>
        </p:nvSpPr>
        <p:spPr>
          <a:xfrm>
            <a:off x="-29029" y="-25042"/>
            <a:ext cx="12163301" cy="4823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EBC00"/>
              </a:solidFill>
            </a:endParaRPr>
          </a:p>
        </p:txBody>
      </p:sp>
      <p:sp>
        <p:nvSpPr>
          <p:cNvPr id="50" name="Прямоугольник: скругленные углы 34"/>
          <p:cNvSpPr/>
          <p:nvPr/>
        </p:nvSpPr>
        <p:spPr>
          <a:xfrm>
            <a:off x="5916101" y="2398802"/>
            <a:ext cx="6061480" cy="423225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253C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ПМПК вправе: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а) при недостаточности сведений о состоянии здоровья обследуемого или в случае необходимости уточнения диагноза комиссия вправе запросить у родителя (законного представителя) обследуемого дополнительную информацию о состоянии здоровья обследуемого </a:t>
            </a:r>
            <a:r>
              <a:rPr lang="ru-RU" i="1" dirty="0">
                <a:solidFill>
                  <a:srgbClr val="00679D"/>
                </a:solidFill>
              </a:rPr>
              <a:t>(норма актуализирована);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б) При недостаточности сведений об организации образовательного процесса обследуемого обучающегося и (или) при выявлении несоответствия его знаний требованиям образовательной программы комиссия вправе запросить у Организации дополнительную информацию </a:t>
            </a:r>
            <a:r>
              <a:rPr lang="ru-RU" i="1" dirty="0">
                <a:solidFill>
                  <a:srgbClr val="00679D"/>
                </a:solidFill>
              </a:rPr>
              <a:t>(норма актуализирована).</a:t>
            </a:r>
          </a:p>
          <a:p>
            <a:pPr algn="just"/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5" name="Прямоугольник: скругленные углы 34"/>
          <p:cNvSpPr/>
          <p:nvPr/>
        </p:nvSpPr>
        <p:spPr>
          <a:xfrm>
            <a:off x="93740" y="1737707"/>
            <a:ext cx="4906540" cy="62324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E6E6E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приказ Минобрнауки России </a:t>
            </a:r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от 20 сентября 2013 г. № 1082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: скругленные углы 36"/>
          <p:cNvSpPr/>
          <p:nvPr/>
        </p:nvSpPr>
        <p:spPr>
          <a:xfrm>
            <a:off x="5916100" y="1734427"/>
            <a:ext cx="5945443" cy="57979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rgbClr val="E6E6E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приказ </a:t>
            </a:r>
            <a:r>
              <a:rPr lang="ru-RU" b="1" dirty="0" err="1">
                <a:solidFill>
                  <a:schemeClr val="tx1"/>
                </a:solidFill>
              </a:rPr>
              <a:t>Минпросвещения</a:t>
            </a:r>
            <a:r>
              <a:rPr lang="ru-RU" b="1" dirty="0">
                <a:solidFill>
                  <a:schemeClr val="tx1"/>
                </a:solidFill>
              </a:rPr>
              <a:t> России 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от 1 ноября 2024 г. № 763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965168" y="2904075"/>
            <a:ext cx="58869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«на опережение» (прогнозирование и учет тенденций развития современного образования)</a:t>
            </a:r>
          </a:p>
        </p:txBody>
      </p:sp>
      <p:sp>
        <p:nvSpPr>
          <p:cNvPr id="47" name="Прямоугольник 46"/>
          <p:cNvSpPr/>
          <p:nvPr/>
        </p:nvSpPr>
        <p:spPr>
          <a:xfrm flipV="1">
            <a:off x="0" y="6646685"/>
            <a:ext cx="12192001" cy="555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Прямоугольник: скругленные углы 34">
            <a:extLst>
              <a:ext uri="{FF2B5EF4-FFF2-40B4-BE49-F238E27FC236}">
                <a16:creationId xmlns:a16="http://schemas.microsoft.com/office/drawing/2014/main" id="{6A46BDB0-CCDE-4B0D-A154-8B3A64270E52}"/>
              </a:ext>
            </a:extLst>
          </p:cNvPr>
          <p:cNvSpPr/>
          <p:nvPr/>
        </p:nvSpPr>
        <p:spPr>
          <a:xfrm>
            <a:off x="214420" y="2776547"/>
            <a:ext cx="4906540" cy="244062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253C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ПМПК вправе: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dirty="0">
                <a:solidFill>
                  <a:schemeClr val="tx1"/>
                </a:solidFill>
              </a:rPr>
              <a:t>а) запрашивать у органов, организаций и граждан сведения, необходимые для осуществления своей деятельности;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в) вносить предложения по вопросам совершенствования деятельности ПМПК </a:t>
            </a:r>
            <a:r>
              <a:rPr lang="ru-RU" i="1" dirty="0">
                <a:solidFill>
                  <a:srgbClr val="00679D"/>
                </a:solidFill>
              </a:rPr>
              <a:t>(норма исключена).</a:t>
            </a:r>
            <a:endParaRPr lang="ru-RU" b="1" i="1" dirty="0">
              <a:solidFill>
                <a:srgbClr val="00679D"/>
              </a:solidFill>
            </a:endParaRPr>
          </a:p>
        </p:txBody>
      </p:sp>
      <p:sp>
        <p:nvSpPr>
          <p:cNvPr id="15" name="Стрелка: вправо 14">
            <a:extLst>
              <a:ext uri="{FF2B5EF4-FFF2-40B4-BE49-F238E27FC236}">
                <a16:creationId xmlns:a16="http://schemas.microsoft.com/office/drawing/2014/main" id="{D684D039-4FB0-48F6-81F4-2DE616491C6C}"/>
              </a:ext>
            </a:extLst>
          </p:cNvPr>
          <p:cNvSpPr/>
          <p:nvPr/>
        </p:nvSpPr>
        <p:spPr>
          <a:xfrm>
            <a:off x="5262838" y="3759501"/>
            <a:ext cx="486526" cy="4172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D459310-C6BC-48E7-9370-64EF01D87BEE}"/>
              </a:ext>
            </a:extLst>
          </p:cNvPr>
          <p:cNvSpPr/>
          <p:nvPr/>
        </p:nvSpPr>
        <p:spPr>
          <a:xfrm flipV="1">
            <a:off x="0" y="1493231"/>
            <a:ext cx="12192001" cy="460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9A07918-0FA2-44AA-B4DB-C1B86561DA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0393" y="345574"/>
            <a:ext cx="757070" cy="74401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B43BBD4-F695-4EEF-8812-60A90C991B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2957" y="304752"/>
            <a:ext cx="711386" cy="75707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538F690-7263-4A23-AE35-012664C7FE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87910" y="348931"/>
            <a:ext cx="711386" cy="71138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20F5E1E-DDCD-4EDD-9BC3-C397E9B8FB82}"/>
              </a:ext>
            </a:extLst>
          </p:cNvPr>
          <p:cNvSpPr txBox="1"/>
          <p:nvPr/>
        </p:nvSpPr>
        <p:spPr>
          <a:xfrm>
            <a:off x="119408" y="155790"/>
            <a:ext cx="88955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Приказ </a:t>
            </a:r>
            <a:r>
              <a:rPr lang="ru-RU" sz="2400" b="1" dirty="0" err="1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Минпросвещения</a:t>
            </a:r>
            <a:r>
              <a:rPr lang="ru-RU" sz="2400" b="1" dirty="0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 России от 01.11.2024 № 763    «Об утверждении Положения о психолого-медико-педагогической комиссии»</a:t>
            </a:r>
          </a:p>
        </p:txBody>
      </p:sp>
    </p:spTree>
    <p:extLst>
      <p:ext uri="{BB962C8B-B14F-4D97-AF65-F5344CB8AC3E}">
        <p14:creationId xmlns:p14="http://schemas.microsoft.com/office/powerpoint/2010/main" val="30471662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Прямоугольник 50"/>
          <p:cNvSpPr/>
          <p:nvPr/>
        </p:nvSpPr>
        <p:spPr>
          <a:xfrm>
            <a:off x="4580308" y="5217172"/>
            <a:ext cx="3256559" cy="13910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EBC00"/>
              </a:solidFill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3" cstate="print"/>
          <a:srcRect l="21990" t="67408" r="6723" b="14987"/>
          <a:stretch>
            <a:fillRect/>
          </a:stretch>
        </p:blipFill>
        <p:spPr>
          <a:xfrm>
            <a:off x="57728" y="4705722"/>
            <a:ext cx="12192000" cy="1351111"/>
          </a:xfrm>
          <a:prstGeom prst="rect">
            <a:avLst/>
          </a:prstGeom>
          <a:effectLst>
            <a:glow rad="127000">
              <a:schemeClr val="accent1">
                <a:alpha val="0"/>
              </a:schemeClr>
            </a:glow>
            <a:reflection blurRad="6350" stA="50000" endA="300" endPos="55500" dist="50800" dir="5400000" sy="-100000" algn="bl" rotWithShape="0"/>
          </a:effectLst>
        </p:spPr>
      </p:pic>
      <p:sp>
        <p:nvSpPr>
          <p:cNvPr id="48" name="Прямоугольник 47"/>
          <p:cNvSpPr/>
          <p:nvPr/>
        </p:nvSpPr>
        <p:spPr>
          <a:xfrm>
            <a:off x="28699" y="412176"/>
            <a:ext cx="12163301" cy="4823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EBC00"/>
              </a:solidFill>
            </a:endParaRPr>
          </a:p>
        </p:txBody>
      </p:sp>
      <p:sp>
        <p:nvSpPr>
          <p:cNvPr id="50" name="Прямоугольник: скругленные углы 34"/>
          <p:cNvSpPr/>
          <p:nvPr/>
        </p:nvSpPr>
        <p:spPr>
          <a:xfrm>
            <a:off x="4093356" y="2410163"/>
            <a:ext cx="7648701" cy="350967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253C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В соответствии со статьей 28. Федерального закона от 29.12.2012 N 273-ФЗ «Об образовании в Российской Федерации»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6. Образовательная организация обязана осуществлять свою деятельность в соответствии с законодательством об образовании, в том числе:</a:t>
            </a:r>
          </a:p>
          <a:p>
            <a:pPr algn="just"/>
            <a:r>
              <a:rPr lang="ru-RU" dirty="0">
                <a:solidFill>
                  <a:srgbClr val="00679D"/>
                </a:solidFill>
              </a:rPr>
              <a:t>4) создавать специальные условия для получения образования обучающимися с ограниченными возможностями здоровья, инвалидами (детьми-инвалидами) в соответствии с рекомендациями психолого-медико-педагогической комиссии, а для инвалидов (детей-инвалидов) также в соответствии с индивидуальной программой реабилитации и </a:t>
            </a:r>
            <a:r>
              <a:rPr lang="ru-RU" dirty="0" err="1">
                <a:solidFill>
                  <a:srgbClr val="00679D"/>
                </a:solidFill>
              </a:rPr>
              <a:t>абилитации</a:t>
            </a:r>
            <a:r>
              <a:rPr lang="ru-RU" dirty="0">
                <a:solidFill>
                  <a:srgbClr val="00679D"/>
                </a:solidFill>
              </a:rPr>
              <a:t> инвалида (ребенка-инвалида) </a:t>
            </a:r>
          </a:p>
          <a:p>
            <a:pPr algn="just"/>
            <a:r>
              <a:rPr lang="ru-RU" i="1" dirty="0">
                <a:solidFill>
                  <a:srgbClr val="00679D"/>
                </a:solidFill>
              </a:rPr>
              <a:t>(норма отсутствовала)</a:t>
            </a:r>
          </a:p>
        </p:txBody>
      </p:sp>
      <p:sp>
        <p:nvSpPr>
          <p:cNvPr id="35" name="Прямоугольник: скругленные углы 34"/>
          <p:cNvSpPr/>
          <p:nvPr/>
        </p:nvSpPr>
        <p:spPr>
          <a:xfrm>
            <a:off x="421079" y="1806720"/>
            <a:ext cx="3236686" cy="34555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E6E6E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Вопрос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: скругленные углы 36"/>
          <p:cNvSpPr/>
          <p:nvPr/>
        </p:nvSpPr>
        <p:spPr>
          <a:xfrm>
            <a:off x="4122220" y="1839726"/>
            <a:ext cx="7648701" cy="32094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rgbClr val="E6E6E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Пояснения </a:t>
            </a:r>
          </a:p>
        </p:txBody>
      </p:sp>
      <p:sp>
        <p:nvSpPr>
          <p:cNvPr id="47" name="Прямоугольник 46"/>
          <p:cNvSpPr/>
          <p:nvPr/>
        </p:nvSpPr>
        <p:spPr>
          <a:xfrm flipV="1">
            <a:off x="0" y="6646685"/>
            <a:ext cx="12192001" cy="555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Прямоугольник: скругленные углы 34">
            <a:extLst>
              <a:ext uri="{FF2B5EF4-FFF2-40B4-BE49-F238E27FC236}">
                <a16:creationId xmlns:a16="http://schemas.microsoft.com/office/drawing/2014/main" id="{6A46BDB0-CCDE-4B0D-A154-8B3A64270E52}"/>
              </a:ext>
            </a:extLst>
          </p:cNvPr>
          <p:cNvSpPr/>
          <p:nvPr/>
        </p:nvSpPr>
        <p:spPr>
          <a:xfrm>
            <a:off x="449942" y="2452930"/>
            <a:ext cx="3461658" cy="166294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253C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Обязательно ли исполнение образовательной организацией рекомендаций о создании специальных условий для получения образования обучающимися</a:t>
            </a:r>
            <a:r>
              <a:rPr lang="ru-RU" sz="2000" dirty="0">
                <a:solidFill>
                  <a:schemeClr val="tx1"/>
                </a:solidFill>
              </a:rPr>
              <a:t>	</a:t>
            </a:r>
          </a:p>
        </p:txBody>
      </p:sp>
      <p:sp>
        <p:nvSpPr>
          <p:cNvPr id="16" name="Прямоугольник: скругленные углы 34">
            <a:extLst>
              <a:ext uri="{FF2B5EF4-FFF2-40B4-BE49-F238E27FC236}">
                <a16:creationId xmlns:a16="http://schemas.microsoft.com/office/drawing/2014/main" id="{7539E480-2F4F-478A-889E-D6D75F4E7CA4}"/>
              </a:ext>
            </a:extLst>
          </p:cNvPr>
          <p:cNvSpPr/>
          <p:nvPr/>
        </p:nvSpPr>
        <p:spPr>
          <a:xfrm>
            <a:off x="464456" y="4264097"/>
            <a:ext cx="3447144" cy="165573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0253C9"/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ФЕДЕРАЛЬНЫЙ ЗАКОН ОТ 8 АВГУСТА 2024 Г. № 315-ФЗ</a:t>
            </a:r>
            <a:endParaRPr lang="ru-RU" sz="1600" dirty="0">
              <a:solidFill>
                <a:schemeClr val="tx1"/>
              </a:solidFill>
            </a:endParaRP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«О ВНЕСЕНИИ ИЗМЕНЕНИЙ В ФЕДЕРАЛЬНЫЙ ЗАКОН </a:t>
            </a:r>
            <a:endParaRPr lang="ru-RU" sz="1600" dirty="0">
              <a:solidFill>
                <a:schemeClr val="tx1"/>
              </a:solidFill>
            </a:endParaRP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«ОБ ОБРАЗОВАНИИ В РОССИЙСКОЙ ФЕДЕРАЦИИ»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3BBFF8D-E16E-417C-A10E-5893DF26E32D}"/>
              </a:ext>
            </a:extLst>
          </p:cNvPr>
          <p:cNvSpPr/>
          <p:nvPr/>
        </p:nvSpPr>
        <p:spPr>
          <a:xfrm flipV="1">
            <a:off x="0" y="1493231"/>
            <a:ext cx="12192001" cy="460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E845C20-847C-4963-800A-FB05085E79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0393" y="345574"/>
            <a:ext cx="757070" cy="74401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140E3F4-2957-4B67-B445-65D1545141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2957" y="304752"/>
            <a:ext cx="711386" cy="75707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2E9BC92-A9A0-4F60-89DA-1856C1A0F3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87910" y="348931"/>
            <a:ext cx="711386" cy="71138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E61D11E-E0FB-49A3-A5DC-0B59E4069017}"/>
              </a:ext>
            </a:extLst>
          </p:cNvPr>
          <p:cNvSpPr txBox="1"/>
          <p:nvPr/>
        </p:nvSpPr>
        <p:spPr>
          <a:xfrm>
            <a:off x="93740" y="117418"/>
            <a:ext cx="88955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Приказ </a:t>
            </a:r>
            <a:r>
              <a:rPr lang="ru-RU" sz="2400" b="1" dirty="0" err="1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Минпросвещения</a:t>
            </a:r>
            <a:r>
              <a:rPr lang="ru-RU" sz="2400" b="1" dirty="0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 России от 01.11.2024 № 763    «Об утверждении Положения о психолого-медико-педагогической комиссии»</a:t>
            </a:r>
          </a:p>
        </p:txBody>
      </p:sp>
    </p:spTree>
    <p:extLst>
      <p:ext uri="{BB962C8B-B14F-4D97-AF65-F5344CB8AC3E}">
        <p14:creationId xmlns:p14="http://schemas.microsoft.com/office/powerpoint/2010/main" val="29397116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34">
            <a:extLst>
              <a:ext uri="{FF2B5EF4-FFF2-40B4-BE49-F238E27FC236}">
                <a16:creationId xmlns:a16="http://schemas.microsoft.com/office/drawing/2014/main" id="{5F6A399F-52DF-40F7-889C-C1E85EB84349}"/>
              </a:ext>
            </a:extLst>
          </p:cNvPr>
          <p:cNvSpPr/>
          <p:nvPr/>
        </p:nvSpPr>
        <p:spPr>
          <a:xfrm>
            <a:off x="225727" y="1966822"/>
            <a:ext cx="4104734" cy="469858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Предусмотрена возможность проведения обследования:</a:t>
            </a:r>
          </a:p>
          <a:p>
            <a:pPr marL="342900" indent="-342900" algn="just">
              <a:buAutoNum type="arabicParenR"/>
            </a:pPr>
            <a:r>
              <a:rPr lang="ru-RU" sz="20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В помещениях, где размещается ПМПК</a:t>
            </a:r>
          </a:p>
          <a:p>
            <a:pPr marL="342900" indent="-342900" algn="just">
              <a:buAutoNum type="arabicParenR"/>
            </a:pPr>
            <a:r>
              <a:rPr lang="ru-RU" sz="20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По месту проживания, лечения обследуемого или по месту обучения обследуемого при организации выездного заседания комиссии;</a:t>
            </a:r>
          </a:p>
          <a:p>
            <a:pPr marL="342900" indent="-342900" algn="just">
              <a:buAutoNum type="arabicParenR"/>
            </a:pPr>
            <a:r>
              <a:rPr lang="ru-RU" sz="20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Дистанционно (посредством видео-конференц-связи (дистанционно)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42FA63F-C74D-4263-9EDD-90CBEA355F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6" r="8286"/>
          <a:stretch/>
        </p:blipFill>
        <p:spPr>
          <a:xfrm>
            <a:off x="4553301" y="1982011"/>
            <a:ext cx="3308240" cy="213274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CDDA041-9AAC-4C08-B114-07E1BC5672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28" b="22601"/>
          <a:stretch/>
        </p:blipFill>
        <p:spPr>
          <a:xfrm>
            <a:off x="4579183" y="4360131"/>
            <a:ext cx="3308240" cy="21327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D38A344-EAE7-417A-AA26-CD0D1596103B}"/>
              </a:ext>
            </a:extLst>
          </p:cNvPr>
          <p:cNvSpPr txBox="1"/>
          <p:nvPr/>
        </p:nvSpPr>
        <p:spPr>
          <a:xfrm>
            <a:off x="8136145" y="6153266"/>
            <a:ext cx="3835159" cy="512137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2000" spc="-1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dirty="0"/>
              <a:t>https://tst.tomsk.ru/493/</a:t>
            </a:r>
          </a:p>
        </p:txBody>
      </p:sp>
      <p:sp>
        <p:nvSpPr>
          <p:cNvPr id="12" name="Прямоугольник: скругленные углы 34">
            <a:extLst>
              <a:ext uri="{FF2B5EF4-FFF2-40B4-BE49-F238E27FC236}">
                <a16:creationId xmlns:a16="http://schemas.microsoft.com/office/drawing/2014/main" id="{D0E8B4DB-4F88-4BD0-A940-4E79ACCDFB08}"/>
              </a:ext>
            </a:extLst>
          </p:cNvPr>
          <p:cNvSpPr/>
          <p:nvPr/>
        </p:nvSpPr>
        <p:spPr>
          <a:xfrm>
            <a:off x="8136146" y="1936869"/>
            <a:ext cx="3830128" cy="379768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0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График работы ЦПМПК       </a:t>
            </a:r>
          </a:p>
          <a:p>
            <a:pPr marL="0"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0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Согласно </a:t>
            </a:r>
            <a:r>
              <a:rPr lang="ru-RU" altLang="ru-RU" sz="20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Распоряжению         Департамента образования Томской области №308 от 25.02.2025 года «Об организации деятельности Центральной психолого-медико-педагогической комиссии»</a:t>
            </a:r>
            <a:r>
              <a:rPr lang="ru-RU" altLang="ru-RU" sz="20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AE07FEF-182C-4DDE-9971-9824521440A2}"/>
              </a:ext>
            </a:extLst>
          </p:cNvPr>
          <p:cNvSpPr/>
          <p:nvPr/>
        </p:nvSpPr>
        <p:spPr>
          <a:xfrm flipV="1">
            <a:off x="0" y="1493231"/>
            <a:ext cx="12192001" cy="460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D24C7CA-7B42-417F-A40C-8A48373920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30393" y="345574"/>
            <a:ext cx="757070" cy="74401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BE1C680-233A-4FA8-9B45-2AEDD9DC15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92957" y="304752"/>
            <a:ext cx="711386" cy="75707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BE90F89-6918-4DB0-A675-4820DA4EE7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87910" y="348931"/>
            <a:ext cx="711386" cy="71138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CFDF2DC-0955-4006-ACF2-2C1D030A7C32}"/>
              </a:ext>
            </a:extLst>
          </p:cNvPr>
          <p:cNvSpPr txBox="1"/>
          <p:nvPr/>
        </p:nvSpPr>
        <p:spPr>
          <a:xfrm>
            <a:off x="119408" y="155790"/>
            <a:ext cx="88955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Приказ </a:t>
            </a:r>
            <a:r>
              <a:rPr lang="ru-RU" sz="2400" b="1" dirty="0" err="1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Минпросвещения</a:t>
            </a:r>
            <a:r>
              <a:rPr lang="ru-RU" sz="2400" b="1" dirty="0">
                <a:solidFill>
                  <a:srgbClr val="37609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 России от 01.11.2024 № 763    «Об утверждении Положения о психолого-медико-педагогической комиссии»</a:t>
            </a:r>
          </a:p>
        </p:txBody>
      </p:sp>
    </p:spTree>
    <p:extLst>
      <p:ext uri="{BB962C8B-B14F-4D97-AF65-F5344CB8AC3E}">
        <p14:creationId xmlns:p14="http://schemas.microsoft.com/office/powerpoint/2010/main" val="41721820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825805" y="4677396"/>
            <a:ext cx="58711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ru-RU" altLang="ru-RU" sz="3200" b="1" dirty="0">
                <a:cs typeface="Segoe UI" charset="0"/>
              </a:rPr>
              <a:t>г. Томск, ул. Ив. Черных, 101/1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0671C28-E922-4005-84FF-F34E9FC643CB}"/>
              </a:ext>
            </a:extLst>
          </p:cNvPr>
          <p:cNvSpPr txBox="1"/>
          <p:nvPr/>
        </p:nvSpPr>
        <p:spPr>
          <a:xfrm>
            <a:off x="3694450" y="3317495"/>
            <a:ext cx="47495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en-US" altLang="ru-RU" sz="32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  <a:hlinkClick r:id="rId3"/>
              </a:rPr>
              <a:t>http://</a:t>
            </a:r>
            <a:r>
              <a:rPr lang="en-US" altLang="ru-RU" sz="3200" b="1" u="sng" dirty="0">
                <a:solidFill>
                  <a:srgbClr val="0563C1"/>
                </a:solidFill>
                <a:cs typeface="Arial" panose="020B0604020202020204" pitchFamily="34" charset="0"/>
                <a:hlinkClick r:id="rId3"/>
              </a:rPr>
              <a:t>tst.tomsk.ru</a:t>
            </a:r>
            <a:r>
              <a:rPr lang="en-US" altLang="ru-RU" sz="3200" b="1" u="sng" dirty="0">
                <a:solidFill>
                  <a:srgbClr val="0563C1"/>
                </a:solidFill>
                <a:cs typeface="Arial" panose="020B0604020202020204" pitchFamily="34" charset="0"/>
              </a:rPr>
              <a:t>/491/</a:t>
            </a:r>
            <a:endParaRPr lang="ru-RU" altLang="ru-RU" sz="3200" b="1" u="sng" dirty="0">
              <a:solidFill>
                <a:srgbClr val="0563C1"/>
              </a:solidFill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7646322-BC20-4E72-AEE5-40D059772737}"/>
              </a:ext>
            </a:extLst>
          </p:cNvPr>
          <p:cNvSpPr txBox="1"/>
          <p:nvPr/>
        </p:nvSpPr>
        <p:spPr>
          <a:xfrm>
            <a:off x="3825805" y="968546"/>
            <a:ext cx="37322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3200" b="1" dirty="0">
                <a:cs typeface="Segoe UI" charset="0"/>
              </a:rPr>
              <a:t>+7 (3822) 66-27-46 </a:t>
            </a:r>
            <a:endParaRPr lang="ru-RU" sz="3200" b="1" dirty="0">
              <a:cs typeface="Segoe UI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A405261-391A-4C8C-A4CE-74DE42C8C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878" y="2187711"/>
            <a:ext cx="635156" cy="61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C421A206-7157-4743-801A-4E8B95E5F80E}"/>
              </a:ext>
            </a:extLst>
          </p:cNvPr>
          <p:cNvSpPr txBox="1"/>
          <p:nvPr/>
        </p:nvSpPr>
        <p:spPr>
          <a:xfrm>
            <a:off x="3568422" y="2183279"/>
            <a:ext cx="54993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en-US" altLang="ru-RU" sz="3200" b="1" dirty="0">
                <a:cs typeface="Arial" panose="020B0604020202020204" pitchFamily="34" charset="0"/>
                <a:hlinkClick r:id="rId6"/>
              </a:rPr>
              <a:t>tst-cpmpk@do.tomsk.gov.ru</a:t>
            </a:r>
            <a:r>
              <a:rPr lang="ru-RU" altLang="ru-RU" sz="3200" b="1" dirty="0"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42786" y="4625223"/>
            <a:ext cx="2017715" cy="20177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40521"/>
            <a:ext cx="2279695" cy="68174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44641" y="4440517"/>
            <a:ext cx="1001512" cy="100151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9D8FDD07-9A1E-457B-84F9-2018D68225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05018" y="3338157"/>
            <a:ext cx="675062" cy="6750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92944" y="842845"/>
            <a:ext cx="801506" cy="71047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93D1125-46A4-437B-8CFD-89A55DAA337F}"/>
              </a:ext>
            </a:extLst>
          </p:cNvPr>
          <p:cNvSpPr txBox="1"/>
          <p:nvPr/>
        </p:nvSpPr>
        <p:spPr>
          <a:xfrm>
            <a:off x="7324615" y="352992"/>
            <a:ext cx="502402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2800" b="1" dirty="0">
                <a:cs typeface="Segoe UI" charset="0"/>
              </a:rPr>
              <a:t>ЦПМПК, Отдел диагностической и  коррекционно-развивающей деятельности</a:t>
            </a:r>
            <a:endParaRPr lang="ru-RU" sz="2800" b="1" dirty="0">
              <a:cs typeface="Segoe U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303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1"/>
            <a:ext cx="12192000" cy="797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EBC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0" y="1019463"/>
            <a:ext cx="12192001" cy="460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 flipV="1">
            <a:off x="0" y="6728600"/>
            <a:ext cx="12192001" cy="12055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1553" y="94569"/>
            <a:ext cx="707197" cy="695004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2613" y="54176"/>
            <a:ext cx="664522" cy="707197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47566" y="96851"/>
            <a:ext cx="664522" cy="66452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228" y="1065500"/>
            <a:ext cx="11532251" cy="566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85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1"/>
            <a:ext cx="12192000" cy="797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EBC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0" y="1019463"/>
            <a:ext cx="12192001" cy="460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 flipV="1">
            <a:off x="0" y="6728600"/>
            <a:ext cx="12192001" cy="12055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1553" y="94569"/>
            <a:ext cx="707197" cy="695004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2613" y="54176"/>
            <a:ext cx="664522" cy="707197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47566" y="96851"/>
            <a:ext cx="664522" cy="6645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0864" y="1065500"/>
            <a:ext cx="10730271" cy="562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361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1"/>
            <a:ext cx="12192000" cy="797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EBC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0" y="1148592"/>
            <a:ext cx="12192001" cy="460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 flipV="1">
            <a:off x="0" y="6728600"/>
            <a:ext cx="12192001" cy="12055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1553" y="94569"/>
            <a:ext cx="707197" cy="695004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2613" y="54176"/>
            <a:ext cx="664522" cy="707197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47566" y="96851"/>
            <a:ext cx="664522" cy="66452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0" b="93280"/>
          <a:stretch/>
        </p:blipFill>
        <p:spPr>
          <a:xfrm>
            <a:off x="0" y="20599"/>
            <a:ext cx="7255933" cy="321734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3"/>
          <a:stretch/>
        </p:blipFill>
        <p:spPr>
          <a:xfrm>
            <a:off x="1197447" y="1194629"/>
            <a:ext cx="8779414" cy="5610223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9" t="9544" b="78025"/>
          <a:stretch/>
        </p:blipFill>
        <p:spPr>
          <a:xfrm>
            <a:off x="2446021" y="362933"/>
            <a:ext cx="6282266" cy="751799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4445000" y="3005667"/>
            <a:ext cx="4746553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2573866" y="3225800"/>
            <a:ext cx="6375401" cy="846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6239933" y="2582333"/>
            <a:ext cx="2951620" cy="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2573866" y="2794000"/>
            <a:ext cx="2802467" cy="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4213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1"/>
            <a:ext cx="12192000" cy="797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EBC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0" y="1148592"/>
            <a:ext cx="12192001" cy="460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 flipV="1">
            <a:off x="0" y="6728600"/>
            <a:ext cx="12192001" cy="12055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1553" y="94569"/>
            <a:ext cx="707197" cy="695004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2613" y="54176"/>
            <a:ext cx="664522" cy="707197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47566" y="96851"/>
            <a:ext cx="664522" cy="66452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0" b="93280"/>
          <a:stretch/>
        </p:blipFill>
        <p:spPr>
          <a:xfrm>
            <a:off x="0" y="20599"/>
            <a:ext cx="7255933" cy="321734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9" t="9544" b="78025"/>
          <a:stretch/>
        </p:blipFill>
        <p:spPr>
          <a:xfrm>
            <a:off x="2446021" y="362933"/>
            <a:ext cx="6282266" cy="751799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775" y="1135332"/>
            <a:ext cx="8172450" cy="569595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50414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/>
          <a:srcRect l="21990" t="67408" r="6723" b="14987"/>
          <a:stretch>
            <a:fillRect/>
          </a:stretch>
        </p:blipFill>
        <p:spPr>
          <a:xfrm>
            <a:off x="0" y="5236037"/>
            <a:ext cx="12192000" cy="1351111"/>
          </a:xfrm>
          <a:prstGeom prst="rect">
            <a:avLst/>
          </a:prstGeom>
          <a:effectLst>
            <a:glow rad="127000">
              <a:schemeClr val="accent1">
                <a:alpha val="0"/>
              </a:schemeClr>
            </a:glow>
            <a:reflection blurRad="6350" stA="50000" endA="300" endPos="55500" dist="50800" dir="5400000" sy="-100000" algn="bl" rotWithShape="0"/>
          </a:effectLst>
        </p:spPr>
      </p:pic>
      <p:sp>
        <p:nvSpPr>
          <p:cNvPr id="37890" name="AutoShape 5" descr="save image"/>
          <p:cNvSpPr>
            <a:spLocks noChangeAspect="1" noChangeArrowheads="1"/>
          </p:cNvSpPr>
          <p:nvPr/>
        </p:nvSpPr>
        <p:spPr bwMode="auto">
          <a:xfrm>
            <a:off x="1668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grpSp>
        <p:nvGrpSpPr>
          <p:cNvPr id="37891" name="Группа 6"/>
          <p:cNvGrpSpPr>
            <a:grpSpLocks/>
          </p:cNvGrpSpPr>
          <p:nvPr/>
        </p:nvGrpSpPr>
        <p:grpSpPr bwMode="auto">
          <a:xfrm>
            <a:off x="1371864" y="1856701"/>
            <a:ext cx="9448272" cy="3295059"/>
            <a:chOff x="199328" y="640380"/>
            <a:chExt cx="11541909" cy="4257695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199328" y="640380"/>
              <a:ext cx="11541909" cy="1907692"/>
            </a:xfrm>
            <a:prstGeom prst="roundRect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ru-RU" sz="2200" b="1" kern="0" dirty="0">
                  <a:solidFill>
                    <a:srgbClr val="09213B">
                      <a:lumMod val="75000"/>
                      <a:lumOff val="2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2.8. При направлении обучающегося на психолого-медико-педагогическую комиссию</a:t>
              </a:r>
              <a:r>
                <a:rPr lang="ru-RU" sz="2200" kern="0" dirty="0">
                  <a:solidFill>
                    <a:srgbClr val="09213B">
                      <a:lumMod val="75000"/>
                      <a:lumOff val="2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(далее - ПМПК) оформляется </a:t>
              </a:r>
              <a:r>
                <a:rPr lang="ru-RU" sz="2200" b="1" kern="0" dirty="0">
                  <a:solidFill>
                    <a:srgbClr val="09213B">
                      <a:lumMod val="75000"/>
                      <a:lumOff val="2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Представление ППк </a:t>
              </a:r>
              <a:r>
                <a:rPr lang="ru-RU" sz="2200" kern="0" dirty="0">
                  <a:solidFill>
                    <a:srgbClr val="09213B">
                      <a:lumMod val="75000"/>
                      <a:lumOff val="2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на обучающегося </a:t>
              </a:r>
              <a:endParaRPr lang="ru-RU" sz="2200" b="1" kern="0" dirty="0">
                <a:solidFill>
                  <a:srgbClr val="09213B">
                    <a:lumMod val="75000"/>
                    <a:lumOff val="2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  <a:p>
              <a:pPr algn="ctr">
                <a:defRPr/>
              </a:pPr>
              <a:endParaRPr lang="ru-RU" sz="2200" b="1" kern="0" dirty="0">
                <a:solidFill>
                  <a:srgbClr val="09213B">
                    <a:lumMod val="75000"/>
                    <a:lumOff val="2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  <a:p>
              <a:pPr algn="ctr">
                <a:defRPr/>
              </a:pPr>
              <a:r>
                <a:rPr lang="ru-RU" sz="2200" kern="0" dirty="0">
                  <a:solidFill>
                    <a:srgbClr val="09213B">
                      <a:lumMod val="75000"/>
                      <a:lumOff val="2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Представление ППк на обучающегося для предоставления на ПМПК выдается родителям (законным представителям) под личную подпись</a:t>
              </a:r>
            </a:p>
          </p:txBody>
        </p:sp>
        <p:pic>
          <p:nvPicPr>
            <p:cNvPr id="37896" name="Picture 2" descr="Картинки по запросу &quot;документ пиктограмма&quot;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8552" y="2896519"/>
              <a:ext cx="2001555" cy="20015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7892" name="Прямоугольник 5"/>
          <p:cNvSpPr>
            <a:spLocks noChangeArrowheads="1"/>
          </p:cNvSpPr>
          <p:nvPr/>
        </p:nvSpPr>
        <p:spPr bwMode="auto">
          <a:xfrm>
            <a:off x="1860550" y="322263"/>
            <a:ext cx="84391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200" b="1">
                <a:solidFill>
                  <a:srgbClr val="18579B"/>
                </a:solidFill>
                <a:latin typeface="Cambria" panose="02040503050406030204" pitchFamily="18" charset="0"/>
              </a:rPr>
              <a:t>Организация деятельности ППк </a:t>
            </a:r>
          </a:p>
        </p:txBody>
      </p:sp>
      <p:sp>
        <p:nvSpPr>
          <p:cNvPr id="37893" name="TextBox 8"/>
          <p:cNvSpPr txBox="1">
            <a:spLocks noChangeArrowheads="1"/>
          </p:cNvSpPr>
          <p:nvPr/>
        </p:nvSpPr>
        <p:spPr bwMode="auto">
          <a:xfrm>
            <a:off x="1524001" y="112714"/>
            <a:ext cx="2320925" cy="9223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  <a:p>
            <a:endParaRPr lang="ru-RU" altLang="ru-RU"/>
          </a:p>
          <a:p>
            <a:endParaRPr lang="ru-RU" alt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056563" y="6165850"/>
            <a:ext cx="2216150" cy="2349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flipV="1">
            <a:off x="530" y="788401"/>
            <a:ext cx="12192001" cy="460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 flipV="1">
            <a:off x="530" y="6755702"/>
            <a:ext cx="12192001" cy="555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7181C72-58B5-4E44-BFB2-078A8958DD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691" y="176076"/>
            <a:ext cx="547186" cy="57779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91553" y="94569"/>
            <a:ext cx="707197" cy="69500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52613" y="54176"/>
            <a:ext cx="664522" cy="70719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47566" y="96851"/>
            <a:ext cx="664522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509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Прямоугольник 50"/>
          <p:cNvSpPr/>
          <p:nvPr/>
        </p:nvSpPr>
        <p:spPr>
          <a:xfrm>
            <a:off x="4580308" y="5217172"/>
            <a:ext cx="3256559" cy="13910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EBC00"/>
              </a:solidFill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3" cstate="print"/>
          <a:srcRect l="21990" t="67408" r="6723" b="14987"/>
          <a:stretch>
            <a:fillRect/>
          </a:stretch>
        </p:blipFill>
        <p:spPr>
          <a:xfrm>
            <a:off x="57728" y="4705722"/>
            <a:ext cx="12192000" cy="1351111"/>
          </a:xfrm>
          <a:prstGeom prst="rect">
            <a:avLst/>
          </a:prstGeom>
          <a:effectLst>
            <a:glow rad="127000">
              <a:schemeClr val="accent1">
                <a:alpha val="0"/>
              </a:schemeClr>
            </a:glow>
            <a:reflection blurRad="6350" stA="50000" endA="300" endPos="55500" dist="50800" dir="5400000" sy="-100000" algn="bl" rotWithShape="0"/>
          </a:effectLst>
        </p:spPr>
      </p:pic>
      <p:sp>
        <p:nvSpPr>
          <p:cNvPr id="48" name="Прямоугольник 47"/>
          <p:cNvSpPr/>
          <p:nvPr/>
        </p:nvSpPr>
        <p:spPr>
          <a:xfrm>
            <a:off x="28699" y="412176"/>
            <a:ext cx="12163301" cy="4823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EBC00"/>
              </a:solidFill>
            </a:endParaRPr>
          </a:p>
        </p:txBody>
      </p:sp>
      <p:sp>
        <p:nvSpPr>
          <p:cNvPr id="50" name="Прямоугольник: скругленные углы 34"/>
          <p:cNvSpPr/>
          <p:nvPr/>
        </p:nvSpPr>
        <p:spPr>
          <a:xfrm>
            <a:off x="4170090" y="1816653"/>
            <a:ext cx="7648701" cy="62324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253C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Приказом </a:t>
            </a:r>
            <a:r>
              <a:rPr lang="ru-RU" dirty="0" err="1">
                <a:solidFill>
                  <a:schemeClr val="tx1"/>
                </a:solidFill>
              </a:rPr>
              <a:t>Минпросвещения</a:t>
            </a:r>
            <a:r>
              <a:rPr lang="ru-RU" dirty="0">
                <a:solidFill>
                  <a:schemeClr val="tx1"/>
                </a:solidFill>
              </a:rPr>
              <a:t> России от 1 ноября 2024 г. № 763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700" y="17906"/>
            <a:ext cx="9105125" cy="1027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000" b="1" dirty="0">
                <a:solidFill>
                  <a:srgbClr val="0067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Представление психолого-педагогического консилиума организации</a:t>
            </a: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8700" y="955964"/>
            <a:ext cx="12192001" cy="460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 flipV="1">
            <a:off x="0" y="6646685"/>
            <a:ext cx="12192001" cy="555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Прямоугольник: скругленные углы 34">
            <a:extLst>
              <a:ext uri="{FF2B5EF4-FFF2-40B4-BE49-F238E27FC236}">
                <a16:creationId xmlns:a16="http://schemas.microsoft.com/office/drawing/2014/main" id="{6A46BDB0-CCDE-4B0D-A154-8B3A64270E52}"/>
              </a:ext>
            </a:extLst>
          </p:cNvPr>
          <p:cNvSpPr/>
          <p:nvPr/>
        </p:nvSpPr>
        <p:spPr>
          <a:xfrm>
            <a:off x="146161" y="1835466"/>
            <a:ext cx="3425373" cy="285100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253C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</a:rPr>
              <a:t>Каким документом должны руководствоваться образовательные организации при оформлении Представления </a:t>
            </a:r>
            <a:r>
              <a:rPr lang="ru-RU" sz="1600" dirty="0" err="1">
                <a:solidFill>
                  <a:schemeClr val="tx1"/>
                </a:solidFill>
              </a:rPr>
              <a:t>ППк</a:t>
            </a:r>
            <a:r>
              <a:rPr lang="ru-RU" sz="1600" dirty="0">
                <a:solidFill>
                  <a:schemeClr val="tx1"/>
                </a:solidFill>
              </a:rPr>
              <a:t> на обучающегося для предоставления на ПМПК - распоряжением </a:t>
            </a:r>
            <a:r>
              <a:rPr lang="ru-RU" sz="1600" dirty="0" err="1">
                <a:solidFill>
                  <a:schemeClr val="tx1"/>
                </a:solidFill>
              </a:rPr>
              <a:t>Минпросвещения</a:t>
            </a:r>
            <a:r>
              <a:rPr lang="ru-RU" sz="1600" dirty="0">
                <a:solidFill>
                  <a:schemeClr val="tx1"/>
                </a:solidFill>
              </a:rPr>
              <a:t> от 09.09.2019 № Р-93 или приказом </a:t>
            </a:r>
            <a:r>
              <a:rPr lang="ru-RU" sz="1600" dirty="0" err="1">
                <a:solidFill>
                  <a:schemeClr val="tx1"/>
                </a:solidFill>
              </a:rPr>
              <a:t>Минпросвещения</a:t>
            </a:r>
            <a:r>
              <a:rPr lang="ru-RU" sz="1600" dirty="0">
                <a:solidFill>
                  <a:schemeClr val="tx1"/>
                </a:solidFill>
              </a:rPr>
              <a:t> от 01.11.2024 № 763</a:t>
            </a:r>
            <a:r>
              <a:rPr lang="ru-RU" sz="2000" dirty="0">
                <a:solidFill>
                  <a:schemeClr val="tx1"/>
                </a:solidFill>
              </a:rPr>
              <a:t>	</a:t>
            </a:r>
          </a:p>
        </p:txBody>
      </p:sp>
      <p:sp>
        <p:nvSpPr>
          <p:cNvPr id="14" name="Прямоугольник: скругленные углы 34">
            <a:extLst>
              <a:ext uri="{FF2B5EF4-FFF2-40B4-BE49-F238E27FC236}">
                <a16:creationId xmlns:a16="http://schemas.microsoft.com/office/drawing/2014/main" id="{26868273-9139-4542-9465-7C583919625C}"/>
              </a:ext>
            </a:extLst>
          </p:cNvPr>
          <p:cNvSpPr/>
          <p:nvPr/>
        </p:nvSpPr>
        <p:spPr>
          <a:xfrm>
            <a:off x="202250" y="4888747"/>
            <a:ext cx="3455560" cy="165573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0253C9"/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ПИСЬМО МИНПРОСВЕЩЕНИЯ РФ № АБ-4018/07 ОТ 24.12.2024 «О НАПРАВЛЕНИИ ИНФОРМАЦИИ»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5405FE7-80D7-4EFE-9A57-D021A07957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3354" y="2564842"/>
            <a:ext cx="2508481" cy="3682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9F6686-BEB3-4849-9657-22D252BA9C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0201" y="2578459"/>
            <a:ext cx="2508481" cy="36689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C5BFBE-7FB8-4241-8DDF-56D8E006BC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87048" y="2563889"/>
            <a:ext cx="2542127" cy="3682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CF8F33C-DE88-47E0-8EF0-E79F96E582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91553" y="94569"/>
            <a:ext cx="707197" cy="69500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18B8BA8-58ED-4AC5-81C5-2D22393528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52613" y="54176"/>
            <a:ext cx="664522" cy="70719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5890BDC-8661-4D8F-AB16-E210C0C2D5E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47566" y="96851"/>
            <a:ext cx="664522" cy="664522"/>
          </a:xfrm>
          <a:prstGeom prst="rect">
            <a:avLst/>
          </a:prstGeom>
        </p:spPr>
      </p:pic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59FE471E-96E4-4A42-A8E1-D375FB1D1FA2}"/>
              </a:ext>
            </a:extLst>
          </p:cNvPr>
          <p:cNvSpPr/>
          <p:nvPr/>
        </p:nvSpPr>
        <p:spPr>
          <a:xfrm>
            <a:off x="449942" y="1245614"/>
            <a:ext cx="3236686" cy="36938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E6E6E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Вопрос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7501400C-1D69-4213-AD4C-76A36B6B237C}"/>
              </a:ext>
            </a:extLst>
          </p:cNvPr>
          <p:cNvSpPr/>
          <p:nvPr/>
        </p:nvSpPr>
        <p:spPr>
          <a:xfrm>
            <a:off x="4093354" y="1147572"/>
            <a:ext cx="7648701" cy="42397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rgbClr val="E6E6E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Пояснения </a:t>
            </a:r>
          </a:p>
        </p:txBody>
      </p:sp>
    </p:spTree>
    <p:extLst>
      <p:ext uri="{BB962C8B-B14F-4D97-AF65-F5344CB8AC3E}">
        <p14:creationId xmlns:p14="http://schemas.microsoft.com/office/powerpoint/2010/main" val="2012922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237" y="1587083"/>
            <a:ext cx="11683036" cy="504861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b="1" spc="-10" dirty="0">
                <a:solidFill>
                  <a:srgbClr val="00679D"/>
                </a:solidFill>
                <a:latin typeface="Gerbera Light" panose="02000300000000000000" pitchFamily="50" charset="-52"/>
              </a:rPr>
              <a:t>Обучающийся с ограниченными возможностями здоровья                                      </a:t>
            </a:r>
            <a:r>
              <a:rPr lang="ru-RU" spc="-10" dirty="0">
                <a:solidFill>
                  <a:srgbClr val="00679D"/>
                </a:solidFill>
                <a:latin typeface="Gerbera Light" panose="02000300000000000000" pitchFamily="50" charset="-52"/>
              </a:rPr>
              <a:t>(в соответствии с пунктом 16 статьи 2 ФЗ-273) </a:t>
            </a:r>
          </a:p>
          <a:p>
            <a:pPr marL="0" indent="0" algn="just">
              <a:buNone/>
            </a:pPr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– физическое лицо, имеющее недостатки в физическом и (или) психологическом развитии, подтвержденные ПМПК и препятствующие получению образования без создания специальных условий  </a:t>
            </a:r>
          </a:p>
          <a:p>
            <a:pPr marL="0" indent="0" algn="just">
              <a:buNone/>
            </a:pPr>
            <a:r>
              <a:rPr lang="ru-RU" b="1" spc="-10" dirty="0">
                <a:solidFill>
                  <a:srgbClr val="00679D"/>
                </a:solidFill>
                <a:latin typeface="Gerbera Light" panose="02000300000000000000" pitchFamily="50" charset="-52"/>
              </a:rPr>
              <a:t>Инвалид</a:t>
            </a:r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 (в соответствии с Федеральным законом от 24.11.1995 № 181-ФЗ «О социальной защите инвалидов в Российской Федерации»)</a:t>
            </a:r>
          </a:p>
          <a:p>
            <a:pPr marL="0" indent="0" algn="just">
              <a:buNone/>
            </a:pPr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–лицо, которое имеет нарушение здоровья со стойким расстройством функций организма, обусловленное заболеваниями, последствиями травм или дефектами, приводящее к ограничению жизнедеятельности и вызывающее необходимость его социальной защиты. Ребенок-инвалид - инвалид в возрасте до 18 лет.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775C6A-5AAA-472F-B066-DFD3E122FF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1553" y="94569"/>
            <a:ext cx="707197" cy="69500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7A99064-E4D3-46B7-97C5-ED493F83CC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2613" y="54176"/>
            <a:ext cx="664522" cy="70719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3B6E95D-0C1F-4338-BC08-94882550E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7566" y="96851"/>
            <a:ext cx="664522" cy="66452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7097DB8-F9DC-4A72-81AB-3566B1FEA4FA}"/>
              </a:ext>
            </a:extLst>
          </p:cNvPr>
          <p:cNvSpPr/>
          <p:nvPr/>
        </p:nvSpPr>
        <p:spPr>
          <a:xfrm flipV="1">
            <a:off x="-1" y="1187742"/>
            <a:ext cx="12192001" cy="460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7521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4055</TotalTime>
  <Words>2425</Words>
  <Application>Microsoft Office PowerPoint</Application>
  <PresentationFormat>Широкоэкранный</PresentationFormat>
  <Paragraphs>173</Paragraphs>
  <Slides>25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3" baseType="lpstr">
      <vt:lpstr>Arial</vt:lpstr>
      <vt:lpstr>Calibri</vt:lpstr>
      <vt:lpstr>Calibri Light</vt:lpstr>
      <vt:lpstr>Cambria</vt:lpstr>
      <vt:lpstr>Franklin Gothic Medium</vt:lpstr>
      <vt:lpstr>Gerbera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Изменения в нормативных документах, касающиеся организации образовательного процесса в работе с детьми с ограниченными возможностями здоровья</vt:lpstr>
      <vt:lpstr>Обзор изменений Федерального закона от 29.12.2012 N 273-ФЗ Об образовании в Российской Федерации</vt:lpstr>
      <vt:lpstr>Обзор изменений Федерального закона от 29.12.2012 N 273-ФЗ Об образовании в Российской Федерации</vt:lpstr>
      <vt:lpstr>Презентация PowerPoint</vt:lpstr>
      <vt:lpstr>Обзор изменений Федерального закона от 29.12.2012 N 273-ФЗ Об образовании в Российской Федерации</vt:lpstr>
      <vt:lpstr>Обзор изменений Федерального закона от 29.12.2012 N 273-ФЗ Об образовании в Российской Федерации</vt:lpstr>
      <vt:lpstr>Обзор изменений Федерального закона от 29.12.2012        N 273-ФЗ Об образовании в Российской Федерации</vt:lpstr>
      <vt:lpstr>Приказ Минпросвещения России от 01.11.2024 № 763 «Об утверждении Положения о психолого-медико-педагогической комиссии»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ТОИПКРО</dc:creator>
  <cp:lastModifiedBy>Елена Николаевна Шмыга</cp:lastModifiedBy>
  <cp:revision>1161</cp:revision>
  <cp:lastPrinted>2025-02-28T04:35:58Z</cp:lastPrinted>
  <dcterms:created xsi:type="dcterms:W3CDTF">2019-08-15T10:09:00Z</dcterms:created>
  <dcterms:modified xsi:type="dcterms:W3CDTF">2025-11-18T11:05:02Z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36E9D87E15994A57A9DCA65676414788_13</vt:lpwstr>
  </property>
  <property fmtid="{D5CDD505-2E9C-101B-9397-08002B2CF9AE}" pid="3" name="KSOProductBuildVer">
    <vt:lpwstr>1049-12.2.0.17562</vt:lpwstr>
  </property>
</Properties>
</file>