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6" r:id="rId14"/>
    <p:sldId id="272" r:id="rId15"/>
    <p:sldId id="273" r:id="rId16"/>
    <p:sldId id="27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CD5"/>
    <a:srgbClr val="BF1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 varScale="1">
        <p:scale>
          <a:sx n="68" d="100"/>
          <a:sy n="68" d="100"/>
        </p:scale>
        <p:origin x="-13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g"/><Relationship Id="rId4" Type="http://schemas.openxmlformats.org/officeDocument/2006/relationships/image" Target="../media/image5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59.png"/><Relationship Id="rId7" Type="http://schemas.openxmlformats.org/officeDocument/2006/relationships/image" Target="../media/image6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568952" cy="1584176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7030A0"/>
                </a:solidFill>
              </a:rPr>
              <a:t>Трудовые инклюзивные </a:t>
            </a:r>
            <a:r>
              <a:rPr lang="ru-RU" sz="4000" b="1" dirty="0" smtClean="0">
                <a:solidFill>
                  <a:srgbClr val="7030A0"/>
                </a:solidFill>
              </a:rPr>
              <a:t>мастерские 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Ассоциации 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«Союз родителей детей инвалидов»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320127" y="4033976"/>
            <a:ext cx="8572353" cy="2485224"/>
            <a:chOff x="400311" y="4032093"/>
            <a:chExt cx="8572353" cy="2485224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767" r="9630"/>
            <a:stretch/>
          </p:blipFill>
          <p:spPr>
            <a:xfrm>
              <a:off x="2458027" y="4190306"/>
              <a:ext cx="2185981" cy="2327011"/>
            </a:xfrm>
            <a:prstGeom prst="rect">
              <a:avLst/>
            </a:prstGeom>
          </p:spPr>
        </p:pic>
        <p:pic>
          <p:nvPicPr>
            <p:cNvPr id="1029" name="Picture 5" descr="C:\Users\user\Desktop\Лучшая организация по трудоустройству инвалидов\Фото\вшк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833" r="27795" b="20927"/>
            <a:stretch/>
          </p:blipFill>
          <p:spPr bwMode="auto">
            <a:xfrm>
              <a:off x="400311" y="4036145"/>
              <a:ext cx="2057716" cy="2327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0" t="14301" r="10801" b="16401"/>
            <a:stretch/>
          </p:blipFill>
          <p:spPr>
            <a:xfrm>
              <a:off x="4622355" y="4032093"/>
              <a:ext cx="2185981" cy="2327012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01" b="9050"/>
            <a:stretch/>
          </p:blipFill>
          <p:spPr>
            <a:xfrm>
              <a:off x="6797104" y="4172096"/>
              <a:ext cx="2175560" cy="23452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58538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3528" y="248160"/>
            <a:ext cx="612068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7030A0"/>
                </a:solidFill>
              </a:rPr>
              <a:t>Швейно-вышивальная мастерская.</a:t>
            </a:r>
          </a:p>
          <a:p>
            <a:pPr algn="l"/>
            <a:r>
              <a:rPr lang="ru-RU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Наши изделия ручной работы! </a:t>
            </a:r>
            <a:endParaRPr lang="ru-RU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5113" r="9838" b="7476"/>
          <a:stretch/>
        </p:blipFill>
        <p:spPr>
          <a:xfrm>
            <a:off x="2771801" y="4529906"/>
            <a:ext cx="2710032" cy="20674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r="12402" b="18301"/>
          <a:stretch/>
        </p:blipFill>
        <p:spPr>
          <a:xfrm rot="5400000">
            <a:off x="-181693" y="3143410"/>
            <a:ext cx="3384377" cy="23281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7"/>
          <a:stretch/>
        </p:blipFill>
        <p:spPr>
          <a:xfrm rot="5400000">
            <a:off x="2883330" y="1984424"/>
            <a:ext cx="2513242" cy="23042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243" y="2060848"/>
            <a:ext cx="3173672" cy="423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3528" y="248160"/>
            <a:ext cx="612068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7030A0"/>
                </a:solidFill>
              </a:rPr>
              <a:t>Швейно-вышивальная мастерская.</a:t>
            </a:r>
          </a:p>
          <a:p>
            <a:pPr algn="l"/>
            <a:r>
              <a:rPr lang="ru-RU" sz="28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Наши изделия ручной работы! </a:t>
            </a:r>
            <a:endParaRPr lang="ru-RU" sz="28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61" y="1763732"/>
            <a:ext cx="3456384" cy="48885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815916" y="2375800"/>
            <a:ext cx="4896544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514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832336"/>
            <a:ext cx="3381840" cy="45091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4704522" cy="3528392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620688"/>
            <a:ext cx="5400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Мастерская «Добрый Хлеб»!</a:t>
            </a:r>
          </a:p>
          <a:p>
            <a:pPr algn="l"/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Работа с тестом с использованием рецептуры </a:t>
            </a:r>
          </a:p>
          <a:p>
            <a:pPr algn="l"/>
            <a:r>
              <a:rPr lang="ru-RU" sz="28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 пошаговых алгоритмах.</a:t>
            </a:r>
            <a:endParaRPr lang="ru-RU" sz="2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l"/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860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02" y="1546268"/>
            <a:ext cx="2391049" cy="442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46268"/>
            <a:ext cx="2554151" cy="442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519" y="1546268"/>
            <a:ext cx="2383169" cy="442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127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95536" y="620688"/>
            <a:ext cx="5400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Мастерская «Добрый Хлеб»!</a:t>
            </a:r>
          </a:p>
          <a:p>
            <a:pPr algn="l"/>
            <a:r>
              <a:rPr lang="ru-RU" sz="28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Участие в городских мероприятиях и ярмарках. </a:t>
            </a:r>
          </a:p>
          <a:p>
            <a:pPr algn="l"/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76"/>
          <a:stretch/>
        </p:blipFill>
        <p:spPr>
          <a:xfrm rot="16200000">
            <a:off x="6032703" y="1283665"/>
            <a:ext cx="1479081" cy="28894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9420" r="13382" b="9420"/>
          <a:stretch/>
        </p:blipFill>
        <p:spPr>
          <a:xfrm>
            <a:off x="4932040" y="3605584"/>
            <a:ext cx="3680409" cy="28803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44" y="2276872"/>
            <a:ext cx="441649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56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420888"/>
            <a:ext cx="8350048" cy="9361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Мы всегда готовы учиться новому 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и поделиться имеющимся опытом!</a:t>
            </a:r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899592" y="332656"/>
            <a:ext cx="7680033" cy="1296144"/>
            <a:chOff x="564375" y="260648"/>
            <a:chExt cx="8216261" cy="1442611"/>
          </a:xfrm>
        </p:grpSpPr>
        <p:pic>
          <p:nvPicPr>
            <p:cNvPr id="1026" name="Picture 2" descr="C:\Users\user\Downloads\photo_5343767665547795917_x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0232" y="260648"/>
              <a:ext cx="2120404" cy="1265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375" y="603605"/>
              <a:ext cx="1656184" cy="1048016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7150" y="492724"/>
              <a:ext cx="1241406" cy="1210535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812" y="492723"/>
              <a:ext cx="1028219" cy="1032989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1738" y="338213"/>
              <a:ext cx="1017270" cy="1308053"/>
            </a:xfrm>
            <a:prstGeom prst="rect">
              <a:avLst/>
            </a:prstGeom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7" b="12500"/>
          <a:stretch/>
        </p:blipFill>
        <p:spPr>
          <a:xfrm>
            <a:off x="3482947" y="3700871"/>
            <a:ext cx="2592288" cy="24322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6" r="9829"/>
          <a:stretch/>
        </p:blipFill>
        <p:spPr>
          <a:xfrm>
            <a:off x="251520" y="3715304"/>
            <a:ext cx="3096344" cy="24423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5" r="23985"/>
          <a:stretch/>
        </p:blipFill>
        <p:spPr>
          <a:xfrm>
            <a:off x="6210318" y="3700871"/>
            <a:ext cx="2595502" cy="243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67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0588" y="2060848"/>
            <a:ext cx="8350048" cy="9361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Гончарова </a:t>
            </a:r>
            <a:r>
              <a:rPr lang="ru-RU" sz="2400" b="1" dirty="0">
                <a:solidFill>
                  <a:srgbClr val="7030A0"/>
                </a:solidFill>
              </a:rPr>
              <a:t>Елена Геннадьевна (Руководитель</a:t>
            </a:r>
            <a:r>
              <a:rPr lang="ru-RU" sz="2400" b="1" dirty="0" smtClean="0">
                <a:solidFill>
                  <a:srgbClr val="7030A0"/>
                </a:solidFill>
              </a:rPr>
              <a:t>).</a:t>
            </a:r>
            <a:r>
              <a:rPr lang="ru-RU" sz="3600" b="1" dirty="0" smtClean="0">
                <a:solidFill>
                  <a:srgbClr val="7030A0"/>
                </a:solidFill>
              </a:rPr>
              <a:t/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8-913-101-55-21</a:t>
            </a:r>
            <a:r>
              <a:rPr lang="ru-RU" sz="3600" b="1" dirty="0">
                <a:solidFill>
                  <a:srgbClr val="7030A0"/>
                </a:solidFill>
              </a:rPr>
              <a:t/>
            </a:r>
            <a:br>
              <a:rPr lang="ru-RU" sz="3600" b="1" dirty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0070C0"/>
                </a:solidFill>
              </a:rPr>
              <a:t>+</a:t>
            </a:r>
            <a:r>
              <a:rPr lang="ru-RU" sz="3600" b="1" dirty="0">
                <a:solidFill>
                  <a:srgbClr val="0070C0"/>
                </a:solidFill>
              </a:rPr>
              <a:t>7 </a:t>
            </a:r>
            <a:r>
              <a:rPr lang="ru-RU" sz="3600" b="1" dirty="0" smtClean="0">
                <a:solidFill>
                  <a:srgbClr val="0070C0"/>
                </a:solidFill>
              </a:rPr>
              <a:t>9234173975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15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60649"/>
            <a:ext cx="1616348" cy="96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Группа 19"/>
          <p:cNvGrpSpPr/>
          <p:nvPr/>
        </p:nvGrpSpPr>
        <p:grpSpPr>
          <a:xfrm>
            <a:off x="1580434" y="3900651"/>
            <a:ext cx="6050355" cy="2426751"/>
            <a:chOff x="753893" y="3212976"/>
            <a:chExt cx="7691769" cy="3008878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893" y="4133622"/>
              <a:ext cx="2179025" cy="2088232"/>
            </a:xfrm>
            <a:prstGeom prst="rect">
              <a:avLst/>
            </a:prstGeom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88" t="13775" r="31887" b="13775"/>
            <a:stretch/>
          </p:blipFill>
          <p:spPr>
            <a:xfrm>
              <a:off x="1547664" y="3212976"/>
              <a:ext cx="792088" cy="792088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200" y="4133622"/>
              <a:ext cx="2073462" cy="1959674"/>
            </a:xfrm>
            <a:prstGeom prst="rect">
              <a:avLst/>
            </a:prstGeom>
          </p:spPr>
        </p:pic>
      </p:grpSp>
      <p:sp>
        <p:nvSpPr>
          <p:cNvPr id="19" name="Заголовок 1"/>
          <p:cNvSpPr txBox="1">
            <a:spLocks/>
          </p:cNvSpPr>
          <p:nvPr/>
        </p:nvSpPr>
        <p:spPr>
          <a:xfrm>
            <a:off x="5148513" y="3867540"/>
            <a:ext cx="3453505" cy="3503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ru-RU" sz="2400" b="1" dirty="0" smtClean="0">
                <a:solidFill>
                  <a:srgbClr val="00B050"/>
                </a:solidFill>
              </a:rPr>
              <a:t>Наш сайт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союз-</a:t>
            </a:r>
            <a:r>
              <a:rPr lang="ru-RU" sz="2400" b="1" dirty="0" err="1" smtClean="0">
                <a:solidFill>
                  <a:srgbClr val="00B050"/>
                </a:solidFill>
              </a:rPr>
              <a:t>родителей.рф</a:t>
            </a:r>
            <a:endParaRPr lang="ru-RU" sz="1600" b="1" dirty="0">
              <a:solidFill>
                <a:srgbClr val="00B050"/>
              </a:solidFill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683568" y="594249"/>
            <a:ext cx="8350048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800" b="1" dirty="0" smtClean="0">
                <a:solidFill>
                  <a:srgbClr val="7030A0"/>
                </a:solidFill>
              </a:rPr>
              <a:t>НАШИ КОНТАКТЫ:</a:t>
            </a:r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124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98200"/>
            <a:ext cx="8568952" cy="93610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В данный момент действуют </a:t>
            </a:r>
            <a:br>
              <a:rPr lang="ru-RU" sz="28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4</a:t>
            </a:r>
            <a:r>
              <a:rPr lang="ru-RU" sz="2800" b="1" dirty="0" smtClean="0">
                <a:solidFill>
                  <a:srgbClr val="7030A0"/>
                </a:solidFill>
              </a:rPr>
              <a:t> трудовые </a:t>
            </a:r>
            <a:r>
              <a:rPr lang="ru-RU" sz="2800" b="1" dirty="0">
                <a:solidFill>
                  <a:srgbClr val="7030A0"/>
                </a:solidFill>
              </a:rPr>
              <a:t>инклюзивные </a:t>
            </a:r>
            <a:r>
              <a:rPr lang="ru-RU" sz="2800" b="1" dirty="0" smtClean="0">
                <a:solidFill>
                  <a:srgbClr val="7030A0"/>
                </a:solidFill>
              </a:rPr>
              <a:t>мастерские </a:t>
            </a:r>
            <a:r>
              <a:rPr lang="ru-RU" sz="3200" b="1" dirty="0" smtClean="0">
                <a:solidFill>
                  <a:srgbClr val="7030A0"/>
                </a:solidFill>
              </a:rPr>
              <a:t/>
            </a:r>
            <a:br>
              <a:rPr lang="ru-RU" sz="3200" b="1" dirty="0" smtClean="0">
                <a:solidFill>
                  <a:srgbClr val="7030A0"/>
                </a:solidFill>
              </a:rPr>
            </a:b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4169" y="3467893"/>
            <a:ext cx="270413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B0F0"/>
                </a:solidFill>
              </a:rPr>
              <a:t>Арт-студия</a:t>
            </a:r>
          </a:p>
          <a:p>
            <a:r>
              <a:rPr lang="ru-RU" sz="3200" b="1" dirty="0" smtClean="0">
                <a:solidFill>
                  <a:srgbClr val="00B0F0"/>
                </a:solidFill>
              </a:rPr>
              <a:t/>
            </a:r>
            <a:br>
              <a:rPr lang="ru-RU" sz="3200" b="1" dirty="0" smtClean="0">
                <a:solidFill>
                  <a:srgbClr val="00B0F0"/>
                </a:solidFill>
              </a:rPr>
            </a:b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119896" y="3492366"/>
            <a:ext cx="248810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B0F0"/>
                </a:solidFill>
              </a:rPr>
              <a:t>Швейно-вышивальная мастерская</a:t>
            </a:r>
            <a:r>
              <a:rPr lang="ru-RU" sz="2800" b="1" dirty="0" smtClean="0">
                <a:solidFill>
                  <a:srgbClr val="00B0F0"/>
                </a:solidFill>
              </a:rPr>
              <a:t/>
            </a:r>
            <a:br>
              <a:rPr lang="ru-RU" sz="2800" b="1" dirty="0" smtClean="0">
                <a:solidFill>
                  <a:srgbClr val="00B0F0"/>
                </a:solidFill>
              </a:rPr>
            </a:b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211960" y="3312346"/>
            <a:ext cx="270413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B0F0"/>
                </a:solidFill>
              </a:rPr>
              <a:t>Мастерская «</a:t>
            </a:r>
            <a:r>
              <a:rPr lang="ru-RU" sz="2000" b="1" dirty="0" err="1" smtClean="0">
                <a:solidFill>
                  <a:srgbClr val="00B0F0"/>
                </a:solidFill>
              </a:rPr>
              <a:t>ДоброЗелень</a:t>
            </a:r>
            <a:r>
              <a:rPr lang="ru-RU" sz="2000" b="1" dirty="0" smtClean="0">
                <a:solidFill>
                  <a:srgbClr val="00B0F0"/>
                </a:solidFill>
              </a:rPr>
              <a:t>»</a:t>
            </a:r>
            <a:r>
              <a:rPr lang="ru-RU" sz="2800" b="1" dirty="0" smtClean="0">
                <a:solidFill>
                  <a:srgbClr val="00B0F0"/>
                </a:solidFill>
              </a:rPr>
              <a:t/>
            </a:r>
            <a:br>
              <a:rPr lang="ru-RU" sz="2800" b="1" dirty="0" smtClean="0">
                <a:solidFill>
                  <a:srgbClr val="00B0F0"/>
                </a:solidFill>
              </a:rPr>
            </a:br>
            <a:endParaRPr lang="ru-RU" sz="2800" b="1" dirty="0">
              <a:solidFill>
                <a:srgbClr val="00B0F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300192" y="3312346"/>
            <a:ext cx="2704132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00B0F0"/>
                </a:solidFill>
              </a:rPr>
              <a:t>Мастерская </a:t>
            </a:r>
          </a:p>
          <a:p>
            <a:r>
              <a:rPr lang="ru-RU" sz="2000" b="1" dirty="0" smtClean="0">
                <a:solidFill>
                  <a:srgbClr val="00B0F0"/>
                </a:solidFill>
              </a:rPr>
              <a:t>«Добрый Хлеб»</a:t>
            </a:r>
            <a:r>
              <a:rPr lang="ru-RU" sz="3200" b="1" dirty="0" smtClean="0">
                <a:solidFill>
                  <a:srgbClr val="00B0F0"/>
                </a:solidFill>
              </a:rPr>
              <a:t/>
            </a:r>
            <a:br>
              <a:rPr lang="ru-RU" sz="3200" b="1" dirty="0" smtClean="0">
                <a:solidFill>
                  <a:srgbClr val="00B0F0"/>
                </a:solidFill>
              </a:rPr>
            </a:br>
            <a:endParaRPr lang="ru-RU" sz="3200" b="1" dirty="0">
              <a:solidFill>
                <a:srgbClr val="00B0F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12" y="4412769"/>
            <a:ext cx="2400819" cy="1519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347" y="4291408"/>
            <a:ext cx="1706134" cy="16637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619" y="4089669"/>
            <a:ext cx="1621278" cy="1628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387" y="4089669"/>
            <a:ext cx="1479956" cy="19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68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48160"/>
            <a:ext cx="6120680" cy="158417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00B050"/>
                </a:solidFill>
              </a:rPr>
              <a:t>Трудовая мастерская «</a:t>
            </a:r>
            <a:r>
              <a:rPr lang="ru-RU" sz="2800" b="1" dirty="0" err="1" smtClean="0">
                <a:solidFill>
                  <a:srgbClr val="00B050"/>
                </a:solidFill>
              </a:rPr>
              <a:t>ДоброЗелень</a:t>
            </a:r>
            <a:r>
              <a:rPr lang="ru-RU" sz="2800" b="1" dirty="0" smtClean="0">
                <a:solidFill>
                  <a:srgbClr val="00B050"/>
                </a:solidFill>
              </a:rPr>
              <a:t>».</a:t>
            </a:r>
            <a:r>
              <a:rPr lang="ru-RU" sz="2800" b="1" dirty="0" smtClean="0">
                <a:solidFill>
                  <a:srgbClr val="92D050"/>
                </a:solidFill>
              </a:rPr>
              <a:t/>
            </a:r>
            <a:br>
              <a:rPr lang="ru-RU" sz="2800" b="1" dirty="0" smtClean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Основы выращивания </a:t>
            </a:r>
            <a:r>
              <a:rPr lang="ru-RU" sz="2800" b="1" dirty="0" err="1" smtClean="0">
                <a:solidFill>
                  <a:srgbClr val="92D050"/>
                </a:solidFill>
              </a:rPr>
              <a:t>микрозелени</a:t>
            </a:r>
            <a:r>
              <a:rPr lang="ru-RU" sz="2800" b="1" dirty="0" smtClean="0">
                <a:solidFill>
                  <a:srgbClr val="92D050"/>
                </a:solidFill>
              </a:rPr>
              <a:t>.</a:t>
            </a:r>
            <a:endParaRPr lang="ru-RU" sz="2800" b="1" dirty="0">
              <a:solidFill>
                <a:srgbClr val="92D050"/>
              </a:solidFill>
            </a:endParaRPr>
          </a:p>
        </p:txBody>
      </p:sp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Лучшая организация по трудоустройству инвалидов\Фото\photo_2024-04-18_12-05-1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5" r="35502"/>
          <a:stretch/>
        </p:blipFill>
        <p:spPr bwMode="auto">
          <a:xfrm>
            <a:off x="3635896" y="4392993"/>
            <a:ext cx="1584176" cy="2251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08" y="1718861"/>
            <a:ext cx="3835859" cy="2556240"/>
          </a:xfrm>
          <a:prstGeom prst="rect">
            <a:avLst/>
          </a:prstGeom>
        </p:spPr>
      </p:pic>
      <p:pic>
        <p:nvPicPr>
          <p:cNvPr id="3075" name="Picture 3" descr="C:\Users\user\Desktop\Лучшая организация по трудоустройству инвалидов\Фото\photo_2024-04-18_12-05-2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1"/>
          <a:stretch/>
        </p:blipFill>
        <p:spPr bwMode="auto">
          <a:xfrm>
            <a:off x="5364088" y="4380951"/>
            <a:ext cx="3303761" cy="227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4863698"/>
            <a:ext cx="360040" cy="3117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40" y="4380951"/>
            <a:ext cx="3065960" cy="2299470"/>
          </a:xfrm>
          <a:prstGeom prst="rect">
            <a:avLst/>
          </a:prstGeom>
        </p:spPr>
      </p:pic>
      <p:pic>
        <p:nvPicPr>
          <p:cNvPr id="3079" name="Picture 7" descr="C:\Users\user\Desktop\Лучшая организация по трудоустройству инвалидов\Фото\photo_2024-04-18_12-05-5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042" y="1704028"/>
            <a:ext cx="1702990" cy="255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user\Desktop\Лучшая организация по трудоустройству инвалидов\Фото\fMMic53Z03I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2" b="14286"/>
          <a:stretch/>
        </p:blipFill>
        <p:spPr bwMode="auto">
          <a:xfrm>
            <a:off x="4427984" y="1718861"/>
            <a:ext cx="2376264" cy="255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073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Лучшая организация по трудоустройству инвалидов\Фото\5ZE2fYC-SJ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59" y="3429000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3528" y="248160"/>
            <a:ext cx="612068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00B050"/>
                </a:solidFill>
              </a:rPr>
              <a:t>Трудовая мастерская «</a:t>
            </a:r>
            <a:r>
              <a:rPr lang="ru-RU" sz="2800" b="1" dirty="0" err="1" smtClean="0">
                <a:solidFill>
                  <a:srgbClr val="00B050"/>
                </a:solidFill>
              </a:rPr>
              <a:t>ДоброЗелень</a:t>
            </a:r>
            <a:r>
              <a:rPr lang="ru-RU" sz="2800" b="1" dirty="0" smtClean="0">
                <a:solidFill>
                  <a:srgbClr val="00B050"/>
                </a:solidFill>
              </a:rPr>
              <a:t>».</a:t>
            </a:r>
            <a:r>
              <a:rPr lang="ru-RU" sz="2800" b="1" dirty="0" smtClean="0">
                <a:solidFill>
                  <a:srgbClr val="92D050"/>
                </a:solidFill>
              </a:rPr>
              <a:t/>
            </a:r>
            <a:br>
              <a:rPr lang="ru-RU" sz="2800" b="1" dirty="0" smtClean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Занятия по работе с </a:t>
            </a:r>
            <a:r>
              <a:rPr lang="ru-RU" sz="2800" b="1" dirty="0" err="1" smtClean="0">
                <a:solidFill>
                  <a:srgbClr val="92D050"/>
                </a:solidFill>
              </a:rPr>
              <a:t>микрозеленью</a:t>
            </a:r>
            <a:r>
              <a:rPr lang="ru-RU" sz="2800" b="1" dirty="0">
                <a:solidFill>
                  <a:srgbClr val="92D050"/>
                </a:solidFill>
              </a:rPr>
              <a:t> </a:t>
            </a:r>
            <a:r>
              <a:rPr lang="ru-RU" sz="2800" b="1" dirty="0" smtClean="0">
                <a:solidFill>
                  <a:srgbClr val="92D050"/>
                </a:solidFill>
              </a:rPr>
              <a:t>–теория.</a:t>
            </a:r>
            <a:endParaRPr lang="ru-RU" sz="2800" b="1" dirty="0">
              <a:solidFill>
                <a:srgbClr val="92D05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93694"/>
            <a:ext cx="3995936" cy="2996952"/>
          </a:xfrm>
          <a:prstGeom prst="rect">
            <a:avLst/>
          </a:prstGeom>
        </p:spPr>
      </p:pic>
      <p:pic>
        <p:nvPicPr>
          <p:cNvPr id="4102" name="Picture 6" descr="C:\Users\user\Downloads\seeds-and-sprouts-of-microgreens-of-peas-design-element-illustration-free-vector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59" b="23323"/>
          <a:stretch/>
        </p:blipFill>
        <p:spPr bwMode="auto">
          <a:xfrm>
            <a:off x="5048290" y="4914165"/>
            <a:ext cx="2902274" cy="161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6" t="26718" r="11395" b="26511"/>
          <a:stretch/>
        </p:blipFill>
        <p:spPr>
          <a:xfrm>
            <a:off x="1265608" y="1861776"/>
            <a:ext cx="2181141" cy="134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14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3528" y="248160"/>
            <a:ext cx="612068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00B050"/>
                </a:solidFill>
              </a:rPr>
              <a:t>Трудовая мастерская «</a:t>
            </a:r>
            <a:r>
              <a:rPr lang="ru-RU" sz="2800" b="1" dirty="0" err="1" smtClean="0">
                <a:solidFill>
                  <a:srgbClr val="00B050"/>
                </a:solidFill>
              </a:rPr>
              <a:t>ДоброЗелень</a:t>
            </a:r>
            <a:r>
              <a:rPr lang="ru-RU" sz="2800" b="1" dirty="0" smtClean="0">
                <a:solidFill>
                  <a:srgbClr val="00B050"/>
                </a:solidFill>
              </a:rPr>
              <a:t>».</a:t>
            </a:r>
            <a:r>
              <a:rPr lang="ru-RU" sz="2800" b="1" dirty="0" smtClean="0">
                <a:solidFill>
                  <a:srgbClr val="92D050"/>
                </a:solidFill>
              </a:rPr>
              <a:t/>
            </a:r>
            <a:br>
              <a:rPr lang="ru-RU" sz="2800" b="1" dirty="0" smtClean="0">
                <a:solidFill>
                  <a:srgbClr val="92D050"/>
                </a:solidFill>
              </a:rPr>
            </a:br>
            <a:r>
              <a:rPr lang="ru-RU" sz="2800" b="1" dirty="0" smtClean="0">
                <a:solidFill>
                  <a:srgbClr val="92D050"/>
                </a:solidFill>
              </a:rPr>
              <a:t>Участие в городских мероприятиях и ярмарках.</a:t>
            </a:r>
            <a:endParaRPr lang="ru-RU" sz="2800" b="1" dirty="0">
              <a:solidFill>
                <a:srgbClr val="92D050"/>
              </a:solidFill>
            </a:endParaRPr>
          </a:p>
        </p:txBody>
      </p:sp>
      <p:pic>
        <p:nvPicPr>
          <p:cNvPr id="5122" name="Picture 2" descr="C:\Users\user\Downloads\1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32336"/>
            <a:ext cx="2118838" cy="282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ownloads\1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449" y="1832336"/>
            <a:ext cx="2118838" cy="282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ownloads\132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32336"/>
            <a:ext cx="2118838" cy="2825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ownloads\2132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832331"/>
            <a:ext cx="2118839" cy="282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ownloads\3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0583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user\Downloads\jCE_OGxSB_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764752"/>
            <a:ext cx="2988745" cy="199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839" y="4757637"/>
            <a:ext cx="2992248" cy="199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204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3528" y="248160"/>
            <a:ext cx="612068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BF1185"/>
                </a:solidFill>
              </a:rPr>
              <a:t>Арт-студия.</a:t>
            </a:r>
          </a:p>
          <a:p>
            <a:pPr algn="l"/>
            <a:r>
              <a:rPr lang="ru-RU" sz="2800" b="1" dirty="0">
                <a:solidFill>
                  <a:srgbClr val="EE6CD5"/>
                </a:solidFill>
              </a:rPr>
              <a:t>Занятия по работе с гипсом, полимерной глиной, каллиграфией, и изобразительным искусством.</a:t>
            </a:r>
          </a:p>
        </p:txBody>
      </p:sp>
      <p:pic>
        <p:nvPicPr>
          <p:cNvPr id="6146" name="Picture 2" descr="C:\Users\user\Desktop\Лучшая организация по трудоустройству инвалидов\Фото\4KsAcyOYZx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93"/>
          <a:stretch/>
        </p:blipFill>
        <p:spPr bwMode="auto">
          <a:xfrm>
            <a:off x="333801" y="2134042"/>
            <a:ext cx="3446112" cy="2248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Лучшая организация по трудоустройству инвалидов\Фото\ыпп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525434"/>
            <a:ext cx="2880320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user\Desktop\Лучшая организация по трудоустройству инвалидов\Фото\ороо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1" t="4513"/>
          <a:stretch/>
        </p:blipFill>
        <p:spPr bwMode="auto">
          <a:xfrm>
            <a:off x="6329274" y="4671450"/>
            <a:ext cx="2441894" cy="1839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user\Desktop\Лучшая организация по трудоустройству инвалидов\Фото\poQ7k81rTck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27"/>
          <a:stretch/>
        </p:blipFill>
        <p:spPr bwMode="auto">
          <a:xfrm>
            <a:off x="3875384" y="2134042"/>
            <a:ext cx="2383966" cy="223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9051" r="18500" b="6951"/>
          <a:stretch/>
        </p:blipFill>
        <p:spPr>
          <a:xfrm>
            <a:off x="6329274" y="2134599"/>
            <a:ext cx="2451362" cy="24513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2" t="9261" r="7402" b="7387"/>
          <a:stretch/>
        </p:blipFill>
        <p:spPr>
          <a:xfrm>
            <a:off x="3291711" y="4510972"/>
            <a:ext cx="2936473" cy="216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71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3528" y="248160"/>
            <a:ext cx="612068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BF1185"/>
                </a:solidFill>
              </a:rPr>
              <a:t>Арт-студия.</a:t>
            </a:r>
          </a:p>
          <a:p>
            <a:pPr algn="l"/>
            <a:r>
              <a:rPr lang="ru-RU" sz="2800" b="1" dirty="0" smtClean="0">
                <a:solidFill>
                  <a:srgbClr val="EE6CD5"/>
                </a:solidFill>
              </a:rPr>
              <a:t>Подготовка изделий к ярмаркам.</a:t>
            </a:r>
            <a:endParaRPr lang="ru-RU" sz="2800" b="1" dirty="0">
              <a:solidFill>
                <a:srgbClr val="EE6CD5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88" t="-113" r="6095" b="113"/>
          <a:stretch/>
        </p:blipFill>
        <p:spPr>
          <a:xfrm>
            <a:off x="5908084" y="1628800"/>
            <a:ext cx="2872552" cy="5065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1" b="10101"/>
          <a:stretch/>
        </p:blipFill>
        <p:spPr>
          <a:xfrm>
            <a:off x="318770" y="4005064"/>
            <a:ext cx="1990736" cy="27178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5" b="9109"/>
          <a:stretch/>
        </p:blipFill>
        <p:spPr>
          <a:xfrm>
            <a:off x="318770" y="1628800"/>
            <a:ext cx="1990736" cy="23086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0" t="12201" r="17800" b="8001"/>
          <a:stretch/>
        </p:blipFill>
        <p:spPr>
          <a:xfrm>
            <a:off x="2411760" y="1628800"/>
            <a:ext cx="3384376" cy="514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94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3528" y="248160"/>
            <a:ext cx="5544616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BF1185"/>
                </a:solidFill>
              </a:rPr>
              <a:t>Арт-студия.</a:t>
            </a:r>
          </a:p>
          <a:p>
            <a:pPr algn="l"/>
            <a:r>
              <a:rPr lang="ru-RU" sz="2800" b="1" dirty="0" smtClean="0">
                <a:solidFill>
                  <a:srgbClr val="EE6CD5"/>
                </a:solidFill>
              </a:rPr>
              <a:t>Участие в городских мероприятиях и ярмарках. </a:t>
            </a:r>
            <a:endParaRPr lang="ru-RU" sz="2800" b="1" dirty="0">
              <a:solidFill>
                <a:srgbClr val="EE6CD5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 b="9050"/>
          <a:stretch/>
        </p:blipFill>
        <p:spPr>
          <a:xfrm>
            <a:off x="539552" y="2276872"/>
            <a:ext cx="3829157" cy="37525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629" y="1829830"/>
            <a:ext cx="4176464" cy="31323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801"/>
          <a:stretch/>
        </p:blipFill>
        <p:spPr>
          <a:xfrm>
            <a:off x="6273195" y="5050560"/>
            <a:ext cx="2373898" cy="13388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8" t="8001" r="8982" b="12201"/>
          <a:stretch/>
        </p:blipFill>
        <p:spPr>
          <a:xfrm>
            <a:off x="4470629" y="5050560"/>
            <a:ext cx="1561049" cy="133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094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photo_5343767665547795917_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2120404" cy="12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323528" y="248160"/>
            <a:ext cx="612068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dirty="0" smtClean="0">
                <a:solidFill>
                  <a:srgbClr val="7030A0"/>
                </a:solidFill>
              </a:rPr>
              <a:t>Швейно-вышивальная мастерская. </a:t>
            </a:r>
            <a:endParaRPr lang="ru-RU" sz="28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831" y="3212976"/>
            <a:ext cx="2537653" cy="3383537"/>
          </a:xfrm>
          <a:prstGeom prst="rect">
            <a:avLst/>
          </a:prstGeom>
        </p:spPr>
      </p:pic>
      <p:pic>
        <p:nvPicPr>
          <p:cNvPr id="8194" name="Picture 2" descr="C:\Users\user\Desktop\Лучшая организация по трудоустройству инвалидов\Фото\рарр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0" b="9735"/>
          <a:stretch/>
        </p:blipFill>
        <p:spPr bwMode="auto">
          <a:xfrm>
            <a:off x="330549" y="3929005"/>
            <a:ext cx="2009203" cy="266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9403"/>
            <a:ext cx="2952328" cy="22142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895461"/>
            <a:ext cx="3600400" cy="27003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868" y="1640411"/>
            <a:ext cx="2844316" cy="213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493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130</Words>
  <Application>Microsoft Office PowerPoint</Application>
  <PresentationFormat>Экран (4:3)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Трудовые инклюзивные мастерские  Ассоциации  «Союз родителей детей инвалидов»</vt:lpstr>
      <vt:lpstr>В данный момент действуют  4 трудовые инклюзивные мастерские  </vt:lpstr>
      <vt:lpstr>Трудовая мастерская «ДоброЗелень». Основы выращивания микрозелени.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Мы всегда готовы учиться новому  и поделиться имеющимся опытом! </vt:lpstr>
      <vt:lpstr>Гончарова Елена Геннадьевна (Руководитель). 8-913-101-55-21 +7 9234173975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Трудовые инклюзивные мастерские  Ассоциации  «Союз родителей детей инвалидов»</dc:title>
  <dc:creator>user</dc:creator>
  <cp:lastModifiedBy>user</cp:lastModifiedBy>
  <cp:revision>30</cp:revision>
  <dcterms:created xsi:type="dcterms:W3CDTF">2025-03-31T04:01:13Z</dcterms:created>
  <dcterms:modified xsi:type="dcterms:W3CDTF">2026-05-27T05:09:41Z</dcterms:modified>
</cp:coreProperties>
</file>