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83" r:id="rId3"/>
    <p:sldId id="291" r:id="rId4"/>
    <p:sldId id="281" r:id="rId5"/>
    <p:sldId id="284" r:id="rId6"/>
    <p:sldId id="280" r:id="rId7"/>
    <p:sldId id="279" r:id="rId8"/>
    <p:sldId id="285" r:id="rId9"/>
    <p:sldId id="261" r:id="rId10"/>
    <p:sldId id="259" r:id="rId11"/>
    <p:sldId id="263" r:id="rId12"/>
    <p:sldId id="268" r:id="rId13"/>
    <p:sldId id="271" r:id="rId14"/>
    <p:sldId id="272" r:id="rId15"/>
    <p:sldId id="273" r:id="rId16"/>
    <p:sldId id="265" r:id="rId17"/>
    <p:sldId id="269" r:id="rId18"/>
    <p:sldId id="288" r:id="rId19"/>
    <p:sldId id="286" r:id="rId20"/>
    <p:sldId id="287" r:id="rId21"/>
    <p:sldId id="274" r:id="rId22"/>
    <p:sldId id="276" r:id="rId23"/>
    <p:sldId id="277" r:id="rId24"/>
    <p:sldId id="266" r:id="rId25"/>
    <p:sldId id="267" r:id="rId26"/>
    <p:sldId id="264" r:id="rId27"/>
    <p:sldId id="289" r:id="rId28"/>
    <p:sldId id="290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E9261E1D-A326-4E23-885F-0F4334C95119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A29042C0-D782-4E0E-BC31-2C7849AFF70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6012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61E1D-A326-4E23-885F-0F4334C95119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042C0-D782-4E0E-BC31-2C7849AFF7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324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61E1D-A326-4E23-885F-0F4334C95119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042C0-D782-4E0E-BC31-2C7849AFF70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27316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61E1D-A326-4E23-885F-0F4334C95119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042C0-D782-4E0E-BC31-2C7849AFF70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5829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61E1D-A326-4E23-885F-0F4334C95119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042C0-D782-4E0E-BC31-2C7849AFF7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5314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61E1D-A326-4E23-885F-0F4334C95119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042C0-D782-4E0E-BC31-2C7849AFF709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86244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61E1D-A326-4E23-885F-0F4334C95119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042C0-D782-4E0E-BC31-2C7849AFF70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000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61E1D-A326-4E23-885F-0F4334C95119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042C0-D782-4E0E-BC31-2C7849AFF709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93380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61E1D-A326-4E23-885F-0F4334C95119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042C0-D782-4E0E-BC31-2C7849AFF709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999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61E1D-A326-4E23-885F-0F4334C95119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042C0-D782-4E0E-BC31-2C7849AFF7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3246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61E1D-A326-4E23-885F-0F4334C95119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042C0-D782-4E0E-BC31-2C7849AFF709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8284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61E1D-A326-4E23-885F-0F4334C95119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042C0-D782-4E0E-BC31-2C7849AFF7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5988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61E1D-A326-4E23-885F-0F4334C95119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042C0-D782-4E0E-BC31-2C7849AFF709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0239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61E1D-A326-4E23-885F-0F4334C95119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042C0-D782-4E0E-BC31-2C7849AFF709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0082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61E1D-A326-4E23-885F-0F4334C95119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042C0-D782-4E0E-BC31-2C7849AFF7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1009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61E1D-A326-4E23-885F-0F4334C95119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042C0-D782-4E0E-BC31-2C7849AFF709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060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61E1D-A326-4E23-885F-0F4334C95119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042C0-D782-4E0E-BC31-2C7849AFF7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8013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9261E1D-A326-4E23-885F-0F4334C95119}" type="datetimeFigureOut">
              <a:rPr lang="ru-RU" smtClean="0"/>
              <a:t>18.12.2025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29042C0-D782-4E0E-BC31-2C7849AFF7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813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51881" y="1378425"/>
            <a:ext cx="7410734" cy="3875964"/>
          </a:xfrm>
        </p:spPr>
        <p:txBody>
          <a:bodyPr/>
          <a:lstStyle/>
          <a:p>
            <a:r>
              <a:rPr lang="ru-RU" dirty="0" smtClean="0">
                <a:latin typeface="Impact" panose="020B0806030902050204" pitchFamily="34" charset="0"/>
              </a:rPr>
              <a:t/>
            </a:r>
            <a:br>
              <a:rPr lang="ru-RU" dirty="0" smtClean="0">
                <a:latin typeface="Impact" panose="020B0806030902050204" pitchFamily="34" charset="0"/>
              </a:rPr>
            </a:br>
            <a:r>
              <a:rPr lang="ru-RU" dirty="0" smtClean="0">
                <a:latin typeface="Impact" panose="020B0806030902050204" pitchFamily="34" charset="0"/>
              </a:rPr>
              <a:t/>
            </a:r>
            <a:br>
              <a:rPr lang="ru-RU" dirty="0" smtClean="0">
                <a:latin typeface="Impact" panose="020B0806030902050204" pitchFamily="34" charset="0"/>
              </a:rPr>
            </a:br>
            <a:r>
              <a:rPr lang="ru-RU" dirty="0" smtClean="0">
                <a:latin typeface="Impact" panose="020B0806030902050204" pitchFamily="34" charset="0"/>
              </a:rPr>
              <a:t/>
            </a:r>
            <a:br>
              <a:rPr lang="ru-RU" dirty="0" smtClean="0">
                <a:latin typeface="Impact" panose="020B0806030902050204" pitchFamily="34" charset="0"/>
              </a:rPr>
            </a:br>
            <a:r>
              <a:rPr lang="ru-RU" dirty="0" smtClean="0">
                <a:latin typeface="Impact" panose="020B0806030902050204" pitchFamily="34" charset="0"/>
              </a:rPr>
              <a:t/>
            </a:r>
            <a:br>
              <a:rPr lang="ru-RU" dirty="0" smtClean="0">
                <a:latin typeface="Impact" panose="020B0806030902050204" pitchFamily="34" charset="0"/>
              </a:rPr>
            </a:br>
            <a:r>
              <a:rPr lang="ru-RU" dirty="0" smtClean="0">
                <a:latin typeface="Impact" panose="020B0806030902050204" pitchFamily="34" charset="0"/>
              </a:rPr>
              <a:t/>
            </a:r>
            <a:br>
              <a:rPr lang="ru-RU" dirty="0" smtClean="0">
                <a:latin typeface="Impact" panose="020B0806030902050204" pitchFamily="34" charset="0"/>
              </a:rPr>
            </a:br>
            <a:r>
              <a:rPr lang="ru-RU" dirty="0" smtClean="0">
                <a:latin typeface="Impact" panose="020B0806030902050204" pitchFamily="34" charset="0"/>
              </a:rPr>
              <a:t/>
            </a:r>
            <a:br>
              <a:rPr lang="ru-RU" dirty="0" smtClean="0">
                <a:latin typeface="Impact" panose="020B0806030902050204" pitchFamily="34" charset="0"/>
              </a:rPr>
            </a:br>
            <a:r>
              <a:rPr lang="ru-RU" dirty="0" smtClean="0">
                <a:latin typeface="Impact" panose="020B0806030902050204" pitchFamily="34" charset="0"/>
              </a:rPr>
              <a:t/>
            </a:r>
            <a:br>
              <a:rPr lang="ru-RU" dirty="0" smtClean="0">
                <a:latin typeface="Impact" panose="020B0806030902050204" pitchFamily="34" charset="0"/>
              </a:rPr>
            </a:br>
            <a:r>
              <a:rPr lang="ru-RU" dirty="0" smtClean="0">
                <a:latin typeface="Impact" panose="020B0806030902050204" pitchFamily="34" charset="0"/>
              </a:rPr>
              <a:t/>
            </a:r>
            <a:br>
              <a:rPr lang="ru-RU" dirty="0" smtClean="0">
                <a:latin typeface="Impact" panose="020B0806030902050204" pitchFamily="34" charset="0"/>
              </a:rPr>
            </a:br>
            <a:r>
              <a:rPr lang="ru-RU" dirty="0" smtClean="0">
                <a:latin typeface="Impact" panose="020B0806030902050204" pitchFamily="34" charset="0"/>
              </a:rPr>
              <a:t/>
            </a:r>
            <a:br>
              <a:rPr lang="ru-RU" dirty="0" smtClean="0">
                <a:latin typeface="Impact" panose="020B0806030902050204" pitchFamily="34" charset="0"/>
              </a:rPr>
            </a:br>
            <a:r>
              <a:rPr lang="ru-RU" dirty="0" smtClean="0">
                <a:latin typeface="Impact" panose="020B0806030902050204" pitchFamily="34" charset="0"/>
              </a:rPr>
              <a:t/>
            </a:r>
            <a:br>
              <a:rPr lang="ru-RU" dirty="0" smtClean="0">
                <a:latin typeface="Impact" panose="020B0806030902050204" pitchFamily="34" charset="0"/>
              </a:rPr>
            </a:br>
            <a:r>
              <a:rPr lang="ru-RU" sz="1200" dirty="0" smtClean="0">
                <a:latin typeface="Impact" panose="020B0806030902050204" pitchFamily="34" charset="0"/>
              </a:rPr>
              <a:t/>
            </a:r>
            <a:br>
              <a:rPr lang="ru-RU" sz="1200" dirty="0" smtClean="0">
                <a:latin typeface="Impact" panose="020B0806030902050204" pitchFamily="34" charset="0"/>
              </a:rPr>
            </a:br>
            <a:r>
              <a:rPr lang="ru-RU" sz="1200" dirty="0" smtClean="0">
                <a:latin typeface="Impact" panose="020B0806030902050204" pitchFamily="34" charset="0"/>
              </a:rPr>
              <a:t/>
            </a:r>
            <a:br>
              <a:rPr lang="ru-RU" sz="1200" dirty="0" smtClean="0">
                <a:latin typeface="Impact" panose="020B0806030902050204" pitchFamily="34" charset="0"/>
              </a:rPr>
            </a:br>
            <a:r>
              <a:rPr lang="ru-RU" sz="1200" dirty="0" smtClean="0">
                <a:latin typeface="Impact" panose="020B0806030902050204" pitchFamily="34" charset="0"/>
              </a:rPr>
              <a:t/>
            </a:r>
            <a:br>
              <a:rPr lang="ru-RU" sz="1200" dirty="0" smtClean="0">
                <a:latin typeface="Impact" panose="020B0806030902050204" pitchFamily="34" charset="0"/>
              </a:rPr>
            </a:br>
            <a:r>
              <a:rPr lang="ru-RU" sz="1200" dirty="0" smtClean="0">
                <a:latin typeface="Impact" panose="020B0806030902050204" pitchFamily="34" charset="0"/>
              </a:rPr>
              <a:t/>
            </a:r>
            <a:br>
              <a:rPr lang="ru-RU" sz="1200" dirty="0" smtClean="0">
                <a:latin typeface="Impact" panose="020B0806030902050204" pitchFamily="34" charset="0"/>
              </a:rPr>
            </a:br>
            <a:r>
              <a:rPr lang="ru-RU" sz="1200" dirty="0" smtClean="0">
                <a:latin typeface="Impact" panose="020B0806030902050204" pitchFamily="34" charset="0"/>
              </a:rPr>
              <a:t/>
            </a:r>
            <a:br>
              <a:rPr lang="ru-RU" sz="1200" dirty="0" smtClean="0">
                <a:latin typeface="Impact" panose="020B0806030902050204" pitchFamily="34" charset="0"/>
              </a:rPr>
            </a:br>
            <a:r>
              <a:rPr lang="ru-RU" sz="1200" dirty="0" smtClean="0">
                <a:latin typeface="Impact" panose="020B0806030902050204" pitchFamily="34" charset="0"/>
              </a:rPr>
              <a:t/>
            </a:r>
            <a:br>
              <a:rPr lang="ru-RU" sz="1200" dirty="0" smtClean="0">
                <a:latin typeface="Impact" panose="020B0806030902050204" pitchFamily="34" charset="0"/>
              </a:rPr>
            </a:br>
            <a:r>
              <a:rPr lang="ru-RU" sz="1200" dirty="0" smtClean="0">
                <a:latin typeface="Impact" panose="020B0806030902050204" pitchFamily="34" charset="0"/>
              </a:rPr>
              <a:t/>
            </a:r>
            <a:br>
              <a:rPr lang="ru-RU" sz="1200" dirty="0" smtClean="0">
                <a:latin typeface="Impact" panose="020B0806030902050204" pitchFamily="34" charset="0"/>
              </a:rPr>
            </a:br>
            <a:r>
              <a:rPr lang="ru-RU" sz="1200" dirty="0" smtClean="0">
                <a:latin typeface="Impact" panose="020B0806030902050204" pitchFamily="34" charset="0"/>
              </a:rPr>
              <a:t/>
            </a:r>
            <a:br>
              <a:rPr lang="ru-RU" sz="1200" dirty="0" smtClean="0">
                <a:latin typeface="Impact" panose="020B0806030902050204" pitchFamily="34" charset="0"/>
              </a:rPr>
            </a:br>
            <a:r>
              <a:rPr lang="ru-RU" sz="1200" dirty="0" smtClean="0">
                <a:latin typeface="Impact" panose="020B0806030902050204" pitchFamily="34" charset="0"/>
              </a:rPr>
              <a:t/>
            </a:r>
            <a:br>
              <a:rPr lang="ru-RU" sz="1200" dirty="0" smtClean="0">
                <a:latin typeface="Impact" panose="020B0806030902050204" pitchFamily="34" charset="0"/>
              </a:rPr>
            </a:br>
            <a:r>
              <a:rPr lang="ru-RU" sz="1200" dirty="0" smtClean="0">
                <a:latin typeface="Impact" panose="020B0806030902050204" pitchFamily="34" charset="0"/>
              </a:rPr>
              <a:t/>
            </a:r>
            <a:br>
              <a:rPr lang="ru-RU" sz="1200" dirty="0" smtClean="0">
                <a:latin typeface="Impact" panose="020B0806030902050204" pitchFamily="34" charset="0"/>
              </a:rPr>
            </a:br>
            <a:r>
              <a:rPr lang="ru-RU" sz="1200" dirty="0" smtClean="0">
                <a:latin typeface="Impact" panose="020B0806030902050204" pitchFamily="34" charset="0"/>
              </a:rPr>
              <a:t/>
            </a:r>
            <a:br>
              <a:rPr lang="ru-RU" sz="1200" dirty="0" smtClean="0">
                <a:latin typeface="Impact" panose="020B0806030902050204" pitchFamily="34" charset="0"/>
              </a:rPr>
            </a:br>
            <a:r>
              <a:rPr lang="ru-RU" sz="1200" dirty="0" smtClean="0">
                <a:latin typeface="Impact" panose="020B0806030902050204" pitchFamily="34" charset="0"/>
              </a:rPr>
              <a:t/>
            </a:r>
            <a:br>
              <a:rPr lang="ru-RU" sz="1200" dirty="0" smtClean="0">
                <a:latin typeface="Impact" panose="020B0806030902050204" pitchFamily="34" charset="0"/>
              </a:rPr>
            </a:br>
            <a:r>
              <a:rPr lang="ru-RU" sz="1200" dirty="0" smtClean="0">
                <a:latin typeface="Impact" panose="020B0806030902050204" pitchFamily="34" charset="0"/>
              </a:rPr>
              <a:t/>
            </a:r>
            <a:br>
              <a:rPr lang="ru-RU" sz="1200" dirty="0" smtClean="0">
                <a:latin typeface="Impact" panose="020B0806030902050204" pitchFamily="34" charset="0"/>
              </a:rPr>
            </a:br>
            <a:r>
              <a:rPr lang="ru-RU" sz="1200" dirty="0" smtClean="0">
                <a:latin typeface="Impact" panose="020B0806030902050204" pitchFamily="34" charset="0"/>
              </a:rPr>
              <a:t/>
            </a:r>
            <a:br>
              <a:rPr lang="ru-RU" sz="1200" dirty="0" smtClean="0">
                <a:latin typeface="Impact" panose="020B0806030902050204" pitchFamily="34" charset="0"/>
              </a:rPr>
            </a:br>
            <a:r>
              <a:rPr lang="ru-RU" sz="1200" dirty="0" smtClean="0">
                <a:latin typeface="Impact" panose="020B0806030902050204" pitchFamily="34" charset="0"/>
              </a:rPr>
              <a:t/>
            </a:r>
            <a:br>
              <a:rPr lang="ru-RU" sz="1200" dirty="0" smtClean="0">
                <a:latin typeface="Impact" panose="020B0806030902050204" pitchFamily="34" charset="0"/>
              </a:rPr>
            </a:br>
            <a:r>
              <a:rPr lang="ru-RU" sz="1200" dirty="0" smtClean="0">
                <a:latin typeface="Impact" panose="020B0806030902050204" pitchFamily="34" charset="0"/>
              </a:rPr>
              <a:t/>
            </a:r>
            <a:br>
              <a:rPr lang="ru-RU" sz="1200" dirty="0" smtClean="0">
                <a:latin typeface="Impact" panose="020B0806030902050204" pitchFamily="34" charset="0"/>
              </a:rPr>
            </a:br>
            <a:r>
              <a:rPr lang="ru-RU" sz="1200" dirty="0" smtClean="0">
                <a:latin typeface="Impact" panose="020B0806030902050204" pitchFamily="34" charset="0"/>
              </a:rPr>
              <a:t/>
            </a:r>
            <a:br>
              <a:rPr lang="ru-RU" sz="1200" dirty="0" smtClean="0">
                <a:latin typeface="Impact" panose="020B0806030902050204" pitchFamily="34" charset="0"/>
              </a:rPr>
            </a:br>
            <a:r>
              <a:rPr lang="ru-RU" sz="1200" dirty="0" smtClean="0">
                <a:latin typeface="Impact" panose="020B0806030902050204" pitchFamily="34" charset="0"/>
              </a:rPr>
              <a:t/>
            </a:r>
            <a:br>
              <a:rPr lang="ru-RU" sz="1200" dirty="0" smtClean="0">
                <a:latin typeface="Impact" panose="020B0806030902050204" pitchFamily="34" charset="0"/>
              </a:rPr>
            </a:br>
            <a:r>
              <a:rPr lang="ru-RU" sz="1200" dirty="0" smtClean="0">
                <a:latin typeface="Impact" panose="020B0806030902050204" pitchFamily="34" charset="0"/>
              </a:rPr>
              <a:t/>
            </a:r>
            <a:br>
              <a:rPr lang="ru-RU" sz="1200" dirty="0" smtClean="0">
                <a:latin typeface="Impact" panose="020B0806030902050204" pitchFamily="34" charset="0"/>
              </a:rPr>
            </a:br>
            <a:r>
              <a:rPr lang="ru-RU" sz="1200" dirty="0" smtClean="0">
                <a:latin typeface="Impact" panose="020B0806030902050204" pitchFamily="34" charset="0"/>
              </a:rPr>
              <a:t/>
            </a:r>
            <a:br>
              <a:rPr lang="ru-RU" sz="1200" dirty="0" smtClean="0">
                <a:latin typeface="Impact" panose="020B0806030902050204" pitchFamily="34" charset="0"/>
              </a:rPr>
            </a:br>
            <a:r>
              <a:rPr lang="ru-RU" sz="1200" dirty="0" smtClean="0">
                <a:latin typeface="Impact" panose="020B0806030902050204" pitchFamily="34" charset="0"/>
              </a:rPr>
              <a:t/>
            </a:r>
            <a:br>
              <a:rPr lang="ru-RU" sz="1200" dirty="0" smtClean="0">
                <a:latin typeface="Impact" panose="020B0806030902050204" pitchFamily="34" charset="0"/>
              </a:rPr>
            </a:br>
            <a:r>
              <a:rPr lang="ru-RU" sz="1200" dirty="0" smtClean="0">
                <a:latin typeface="Impact" panose="020B0806030902050204" pitchFamily="34" charset="0"/>
              </a:rPr>
              <a:t/>
            </a:r>
            <a:br>
              <a:rPr lang="ru-RU" sz="1200" dirty="0" smtClean="0">
                <a:latin typeface="Impact" panose="020B0806030902050204" pitchFamily="34" charset="0"/>
              </a:rPr>
            </a:br>
            <a:r>
              <a:rPr lang="ru-RU" sz="1200" dirty="0" smtClean="0">
                <a:latin typeface="Impact" panose="020B0806030902050204" pitchFamily="34" charset="0"/>
              </a:rPr>
              <a:t/>
            </a:r>
            <a:br>
              <a:rPr lang="ru-RU" sz="1200" dirty="0" smtClean="0">
                <a:latin typeface="Impact" panose="020B0806030902050204" pitchFamily="34" charset="0"/>
              </a:rPr>
            </a:br>
            <a:r>
              <a:rPr lang="ru-RU" sz="1200" dirty="0" smtClean="0">
                <a:latin typeface="Impact" panose="020B0806030902050204" pitchFamily="34" charset="0"/>
              </a:rPr>
              <a:t/>
            </a:r>
            <a:br>
              <a:rPr lang="ru-RU" sz="1200" dirty="0" smtClean="0">
                <a:latin typeface="Impact" panose="020B0806030902050204" pitchFamily="34" charset="0"/>
              </a:rPr>
            </a:br>
            <a:r>
              <a:rPr lang="ru-RU" sz="1200" dirty="0" smtClean="0">
                <a:latin typeface="Impact" panose="020B0806030902050204" pitchFamily="34" charset="0"/>
              </a:rPr>
              <a:t/>
            </a:r>
            <a:br>
              <a:rPr lang="ru-RU" sz="1200" dirty="0" smtClean="0">
                <a:latin typeface="Impact" panose="020B0806030902050204" pitchFamily="34" charset="0"/>
              </a:rPr>
            </a:br>
            <a:r>
              <a:rPr lang="ru-RU" sz="1200" dirty="0" smtClean="0">
                <a:latin typeface="Impact" panose="020B0806030902050204" pitchFamily="34" charset="0"/>
              </a:rPr>
              <a:t/>
            </a:r>
            <a:br>
              <a:rPr lang="ru-RU" sz="1200" dirty="0" smtClean="0">
                <a:latin typeface="Impact" panose="020B0806030902050204" pitchFamily="34" charset="0"/>
              </a:rPr>
            </a:br>
            <a:r>
              <a:rPr lang="ru-RU" sz="1200" dirty="0" smtClean="0">
                <a:latin typeface="Impact" panose="020B0806030902050204" pitchFamily="34" charset="0"/>
              </a:rPr>
              <a:t/>
            </a:r>
            <a:br>
              <a:rPr lang="ru-RU" sz="1200" dirty="0" smtClean="0">
                <a:latin typeface="Impact" panose="020B0806030902050204" pitchFamily="34" charset="0"/>
              </a:rPr>
            </a:br>
            <a:r>
              <a:rPr lang="ru-RU" sz="1200" dirty="0" smtClean="0">
                <a:latin typeface="Impact" panose="020B0806030902050204" pitchFamily="34" charset="0"/>
              </a:rPr>
              <a:t/>
            </a:r>
            <a:br>
              <a:rPr lang="ru-RU" sz="1200" dirty="0" smtClean="0">
                <a:latin typeface="Impact" panose="020B0806030902050204" pitchFamily="34" charset="0"/>
              </a:rPr>
            </a:br>
            <a:r>
              <a:rPr lang="ru-RU" sz="1200" dirty="0" smtClean="0">
                <a:latin typeface="Impact" panose="020B0806030902050204" pitchFamily="34" charset="0"/>
              </a:rPr>
              <a:t/>
            </a:r>
            <a:br>
              <a:rPr lang="ru-RU" sz="1200" dirty="0" smtClean="0">
                <a:latin typeface="Impact" panose="020B0806030902050204" pitchFamily="34" charset="0"/>
              </a:rPr>
            </a:br>
            <a:r>
              <a:rPr lang="ru-RU" sz="1200" dirty="0" smtClean="0">
                <a:latin typeface="Impact" panose="020B0806030902050204" pitchFamily="34" charset="0"/>
              </a:rPr>
              <a:t/>
            </a:r>
            <a:br>
              <a:rPr lang="ru-RU" sz="1200" dirty="0" smtClean="0">
                <a:latin typeface="Impact" panose="020B0806030902050204" pitchFamily="34" charset="0"/>
              </a:rPr>
            </a:br>
            <a:r>
              <a:rPr lang="ru-RU" dirty="0" smtClean="0">
                <a:latin typeface="Impact" panose="020B0806030902050204" pitchFamily="34" charset="0"/>
              </a:rPr>
              <a:t/>
            </a:r>
            <a:br>
              <a:rPr lang="ru-RU" dirty="0" smtClean="0">
                <a:latin typeface="Impact" panose="020B0806030902050204" pitchFamily="34" charset="0"/>
              </a:rPr>
            </a:br>
            <a:r>
              <a:rPr lang="ru-RU" dirty="0">
                <a:latin typeface="Impact" panose="020B0806030902050204" pitchFamily="34" charset="0"/>
              </a:rPr>
              <a:t/>
            </a:r>
            <a:br>
              <a:rPr lang="ru-RU" dirty="0">
                <a:latin typeface="Impact" panose="020B0806030902050204" pitchFamily="34" charset="0"/>
              </a:rPr>
            </a:br>
            <a:r>
              <a:rPr lang="ru-RU" dirty="0" smtClean="0">
                <a:latin typeface="Impact" panose="020B0806030902050204" pitchFamily="34" charset="0"/>
              </a:rPr>
              <a:t/>
            </a:r>
            <a:br>
              <a:rPr lang="ru-RU" dirty="0" smtClean="0">
                <a:latin typeface="Impact" panose="020B0806030902050204" pitchFamily="34" charset="0"/>
              </a:rPr>
            </a:br>
            <a:r>
              <a:rPr lang="ru-RU" dirty="0">
                <a:latin typeface="Impact" panose="020B0806030902050204" pitchFamily="34" charset="0"/>
              </a:rPr>
              <a:t/>
            </a:r>
            <a:br>
              <a:rPr lang="ru-RU" dirty="0">
                <a:latin typeface="Impact" panose="020B0806030902050204" pitchFamily="34" charset="0"/>
              </a:rPr>
            </a:br>
            <a:r>
              <a:rPr lang="ru-RU" dirty="0" smtClean="0">
                <a:latin typeface="Impact" panose="020B0806030902050204" pitchFamily="34" charset="0"/>
              </a:rPr>
              <a:t/>
            </a:r>
            <a:br>
              <a:rPr lang="ru-RU" dirty="0" smtClean="0">
                <a:latin typeface="Impact" panose="020B0806030902050204" pitchFamily="34" charset="0"/>
              </a:rPr>
            </a:br>
            <a:r>
              <a:rPr lang="ru-RU" sz="1400" dirty="0" smtClean="0">
                <a:latin typeface="Impact" panose="020B0806030902050204" pitchFamily="34" charset="0"/>
              </a:rPr>
              <a:t>Муниципальное  </a:t>
            </a:r>
            <a:r>
              <a:rPr lang="ru-RU" sz="1400" dirty="0">
                <a:latin typeface="Impact" panose="020B0806030902050204" pitchFamily="34" charset="0"/>
              </a:rPr>
              <a:t>автономное дошкольное образовательное</a:t>
            </a:r>
            <a:br>
              <a:rPr lang="ru-RU" sz="1400" dirty="0">
                <a:latin typeface="Impact" panose="020B0806030902050204" pitchFamily="34" charset="0"/>
              </a:rPr>
            </a:br>
            <a:r>
              <a:rPr lang="ru-RU" sz="1400" dirty="0">
                <a:latin typeface="Impact" panose="020B0806030902050204" pitchFamily="34" charset="0"/>
              </a:rPr>
              <a:t>учреждение  детский сад общеразвивающего вида № 5 г. Томска</a:t>
            </a:r>
            <a:br>
              <a:rPr lang="ru-RU" sz="1400" dirty="0">
                <a:latin typeface="Impact" panose="020B0806030902050204" pitchFamily="34" charset="0"/>
              </a:rPr>
            </a:br>
            <a:r>
              <a:rPr lang="ru-RU" sz="1400" dirty="0">
                <a:latin typeface="Impact" panose="020B0806030902050204" pitchFamily="34" charset="0"/>
              </a:rPr>
              <a:t>634012, РФ, г. Томск ,  ул.  Елизаровых 4 / 1  тел. 55 - 40 - 75 ,  факс  56 – 59 – 36;</a:t>
            </a:r>
            <a:br>
              <a:rPr lang="ru-RU" sz="1400" dirty="0">
                <a:latin typeface="Impact" panose="020B0806030902050204" pitchFamily="34" charset="0"/>
              </a:rPr>
            </a:br>
            <a:r>
              <a:rPr lang="ru-RU" sz="1400" dirty="0">
                <a:latin typeface="Impact" panose="020B0806030902050204" pitchFamily="34" charset="0"/>
              </a:rPr>
              <a:t>detsad5.tom.prosadiki.ru; dou5@education70.ru</a:t>
            </a:r>
            <a:br>
              <a:rPr lang="ru-RU" sz="1400" dirty="0">
                <a:latin typeface="Impact" panose="020B0806030902050204" pitchFamily="34" charset="0"/>
              </a:rPr>
            </a:br>
            <a:r>
              <a:rPr lang="ru-RU" sz="1400" dirty="0">
                <a:latin typeface="Impact" panose="020B0806030902050204" pitchFamily="34" charset="0"/>
              </a:rPr>
              <a:t/>
            </a:r>
            <a:br>
              <a:rPr lang="ru-RU" sz="1400" dirty="0">
                <a:latin typeface="Impact" panose="020B0806030902050204" pitchFamily="34" charset="0"/>
              </a:rPr>
            </a:br>
            <a:r>
              <a:rPr lang="ru-RU" dirty="0" smtClean="0">
                <a:latin typeface="Impact" panose="020B0806030902050204" pitchFamily="34" charset="0"/>
              </a:rPr>
              <a:t/>
            </a:r>
            <a:br>
              <a:rPr lang="ru-RU" dirty="0" smtClean="0">
                <a:latin typeface="Impact" panose="020B0806030902050204" pitchFamily="34" charset="0"/>
              </a:rPr>
            </a:br>
            <a:r>
              <a:rPr lang="ru-RU" sz="4800" dirty="0" smtClean="0">
                <a:latin typeface="Impact" panose="020B0806030902050204" pitchFamily="34" charset="0"/>
              </a:rPr>
              <a:t>«В гостях у старины:   Путешествие в русскую избу»</a:t>
            </a:r>
            <a:br>
              <a:rPr lang="ru-RU" sz="4800" dirty="0" smtClean="0">
                <a:latin typeface="Impact" panose="020B0806030902050204" pitchFamily="34" charset="0"/>
              </a:rPr>
            </a:br>
            <a:r>
              <a:rPr lang="ru-RU" sz="4600" dirty="0" smtClean="0">
                <a:latin typeface="Impact" panose="020B0806030902050204" pitchFamily="34" charset="0"/>
              </a:rPr>
              <a:t>                                     </a:t>
            </a:r>
            <a:r>
              <a:rPr lang="ru-RU" sz="2400" dirty="0" smtClean="0">
                <a:latin typeface="Impact" panose="020B0806030902050204" pitchFamily="34" charset="0"/>
              </a:rPr>
              <a:t>Учитель-логопед </a:t>
            </a:r>
            <a:br>
              <a:rPr lang="ru-RU" sz="2400" dirty="0" smtClean="0">
                <a:latin typeface="Impact" panose="020B0806030902050204" pitchFamily="34" charset="0"/>
              </a:rPr>
            </a:br>
            <a:r>
              <a:rPr lang="ru-RU" sz="2400" dirty="0" smtClean="0">
                <a:latin typeface="Impact" panose="020B0806030902050204" pitchFamily="34" charset="0"/>
              </a:rPr>
              <a:t>                                                                 </a:t>
            </a:r>
            <a:r>
              <a:rPr lang="ru-RU" sz="2400" dirty="0" err="1" smtClean="0">
                <a:latin typeface="Impact" panose="020B0806030902050204" pitchFamily="34" charset="0"/>
              </a:rPr>
              <a:t>Вереникина</a:t>
            </a:r>
            <a:r>
              <a:rPr lang="ru-RU" sz="2400" dirty="0" smtClean="0">
                <a:latin typeface="Impact" panose="020B0806030902050204" pitchFamily="34" charset="0"/>
              </a:rPr>
              <a:t> Е.Г.</a:t>
            </a:r>
            <a:endParaRPr lang="ru-RU" sz="2400" dirty="0">
              <a:latin typeface="Impact" panose="020B080603090205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99796" y="4244454"/>
            <a:ext cx="4308271" cy="733943"/>
          </a:xfrm>
        </p:spPr>
        <p:txBody>
          <a:bodyPr>
            <a:normAutofit/>
          </a:bodyPr>
          <a:lstStyle/>
          <a:p>
            <a:pPr algn="r"/>
            <a:endParaRPr lang="ru-RU" dirty="0" smtClean="0">
              <a:latin typeface="Impact" panose="020B0806030902050204" pitchFamily="34" charset="0"/>
            </a:endParaRPr>
          </a:p>
          <a:p>
            <a:pPr algn="r"/>
            <a:endParaRPr lang="ru-RU" dirty="0" smtClean="0">
              <a:latin typeface="Impact" panose="020B0806030902050204" pitchFamily="34" charset="0"/>
            </a:endParaRPr>
          </a:p>
          <a:p>
            <a:pPr algn="r"/>
            <a:endParaRPr lang="ru-RU" dirty="0" smtClean="0"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7021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135" y="696036"/>
            <a:ext cx="5288641" cy="54659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8955" y="696036"/>
            <a:ext cx="5163760" cy="546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031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738" y="805217"/>
            <a:ext cx="4933800" cy="514784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7590" y="805217"/>
            <a:ext cx="5163760" cy="5168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3042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2949418" y="1005158"/>
            <a:ext cx="4884397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858" y="764275"/>
            <a:ext cx="4570497" cy="51063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140" y="764275"/>
            <a:ext cx="5049671" cy="5106300"/>
          </a:xfrm>
        </p:spPr>
      </p:pic>
    </p:spTree>
    <p:extLst>
      <p:ext uri="{BB962C8B-B14F-4D97-AF65-F5344CB8AC3E}">
        <p14:creationId xmlns:p14="http://schemas.microsoft.com/office/powerpoint/2010/main" val="15895015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2" y="982132"/>
            <a:ext cx="4750556" cy="479240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2562" y="982132"/>
            <a:ext cx="4564036" cy="4888443"/>
          </a:xfrm>
        </p:spPr>
      </p:pic>
    </p:spTree>
    <p:extLst>
      <p:ext uri="{BB962C8B-B14F-4D97-AF65-F5344CB8AC3E}">
        <p14:creationId xmlns:p14="http://schemas.microsoft.com/office/powerpoint/2010/main" val="27729397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«Новое – это хорошо забытое старое» - заглянули в сундук русской избы и нашли старинные рубахи, сарафан, кокошник, сапоги и другие предметы старины.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140" y="2286000"/>
            <a:ext cx="4517409" cy="3584576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5516" y="2286000"/>
            <a:ext cx="4176215" cy="3584576"/>
          </a:xfrm>
        </p:spPr>
      </p:pic>
    </p:spTree>
    <p:extLst>
      <p:ext uri="{BB962C8B-B14F-4D97-AF65-F5344CB8AC3E}">
        <p14:creationId xmlns:p14="http://schemas.microsoft.com/office/powerpoint/2010/main" val="27143185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Такой подход превращает простой просмотр макета в интерактивное, запоминающееся музейное приключение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355" y="2286000"/>
            <a:ext cx="4558351" cy="3584576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322" y="2286000"/>
            <a:ext cx="4632276" cy="3584576"/>
          </a:xfrm>
        </p:spPr>
      </p:pic>
    </p:spTree>
    <p:extLst>
      <p:ext uri="{BB962C8B-B14F-4D97-AF65-F5344CB8AC3E}">
        <p14:creationId xmlns:p14="http://schemas.microsoft.com/office/powerpoint/2010/main" val="25019742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879" y="682388"/>
            <a:ext cx="10235820" cy="563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9643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Обсуждаем, как со временем усовершенствовалась русская изба, сравниваем с современным домом.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1" y="2156346"/>
            <a:ext cx="4791499" cy="3714229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800" y="2156346"/>
            <a:ext cx="4594797" cy="3616657"/>
          </a:xfrm>
        </p:spPr>
      </p:pic>
    </p:spTree>
    <p:extLst>
      <p:ext uri="{BB962C8B-B14F-4D97-AF65-F5344CB8AC3E}">
        <p14:creationId xmlns:p14="http://schemas.microsoft.com/office/powerpoint/2010/main" val="16534714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61659"/>
            <a:ext cx="9601196" cy="1303867"/>
          </a:xfrm>
        </p:spPr>
        <p:txBody>
          <a:bodyPr>
            <a:noAutofit/>
          </a:bodyPr>
          <a:lstStyle/>
          <a:p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«Словарь времени» - «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ыло, стало» -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подбираем современные аналоги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историческим словам.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2" y="2265526"/>
            <a:ext cx="4327476" cy="3584576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0549" y="2265527"/>
            <a:ext cx="4640239" cy="3605050"/>
          </a:xfrm>
        </p:spPr>
      </p:pic>
    </p:spTree>
    <p:extLst>
      <p:ext uri="{BB962C8B-B14F-4D97-AF65-F5344CB8AC3E}">
        <p14:creationId xmlns:p14="http://schemas.microsoft.com/office/powerpoint/2010/main" val="22199545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Совершенствуемся в авторском проекте: «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Виммельбух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своими руками»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1" y="2362744"/>
            <a:ext cx="4423011" cy="350783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05015" y="2362744"/>
            <a:ext cx="4891583" cy="3507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054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8229" y="928049"/>
            <a:ext cx="8449102" cy="757450"/>
          </a:xfrm>
        </p:spPr>
        <p:txBody>
          <a:bodyPr>
            <a:normAutofit fontScale="90000"/>
          </a:bodyPr>
          <a:lstStyle/>
          <a:p>
            <a:r>
              <a:rPr lang="ru-RU" dirty="0"/>
              <a:t>Уважаемые коллеги!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1351128"/>
            <a:ext cx="9601196" cy="4524740"/>
          </a:xfrm>
        </p:spPr>
        <p:txBody>
          <a:bodyPr/>
          <a:lstStyle/>
          <a:p>
            <a:pPr marL="0" indent="0">
              <a:buNone/>
            </a:pP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хочу продемонстрировать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технологию, где историческое содержание становится основой для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речи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Показать приемы активизации и обогащения словаря по исторической теме, развития связной речи, грамматического строя в процессе "погружения" в эпоху.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16413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Создаем свою собственную книгу: дети выбирают из предложенного материала картинки и наклеивают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719" y="2285999"/>
            <a:ext cx="4367284" cy="3584577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140" y="2286000"/>
            <a:ext cx="4741458" cy="3584576"/>
          </a:xfrm>
        </p:spPr>
      </p:pic>
    </p:spTree>
    <p:extLst>
      <p:ext uri="{BB962C8B-B14F-4D97-AF65-F5344CB8AC3E}">
        <p14:creationId xmlns:p14="http://schemas.microsoft.com/office/powerpoint/2010/main" val="29661875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872950"/>
            <a:ext cx="9601196" cy="1303867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Дорабатывают недостающие детали: дорисовывают, что необходимо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959" y="2285999"/>
            <a:ext cx="4435522" cy="358457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140" y="2285999"/>
            <a:ext cx="4741458" cy="3584577"/>
          </a:xfrm>
        </p:spPr>
      </p:pic>
    </p:spTree>
    <p:extLst>
      <p:ext uri="{BB962C8B-B14F-4D97-AF65-F5344CB8AC3E}">
        <p14:creationId xmlns:p14="http://schemas.microsoft.com/office/powerpoint/2010/main" val="36501501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итоге, воспитанники рассказывают друг другу свою историю и показывают полученный результат.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595" y="2560638"/>
            <a:ext cx="4396010" cy="3309937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745" y="2560638"/>
            <a:ext cx="4396010" cy="3309937"/>
          </a:xfrm>
        </p:spPr>
      </p:pic>
    </p:spTree>
    <p:extLst>
      <p:ext uri="{BB962C8B-B14F-4D97-AF65-F5344CB8AC3E}">
        <p14:creationId xmlns:p14="http://schemas.microsoft.com/office/powerpoint/2010/main" val="4293205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заключении темы совместно с музыкальным руководителем передали дух русского гостеприимства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4550" y="2402006"/>
            <a:ext cx="4396010" cy="370058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718" y="2402006"/>
            <a:ext cx="4339989" cy="3700582"/>
          </a:xfrm>
        </p:spPr>
      </p:pic>
    </p:spTree>
    <p:extLst>
      <p:ext uri="{BB962C8B-B14F-4D97-AF65-F5344CB8AC3E}">
        <p14:creationId xmlns:p14="http://schemas.microsoft.com/office/powerpoint/2010/main" val="26779946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620" y="709684"/>
            <a:ext cx="9108281" cy="5322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0516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859" y="1132764"/>
            <a:ext cx="9108281" cy="4913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1702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651" y="2007948"/>
            <a:ext cx="967626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Вывод: </a:t>
            </a:r>
          </a:p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«Историческое просвещение через сказку — это мост, соединяющий традиционные ценности с актуальными задачами развития современного ребенка. Мы не изучаем историю, а проживаем ее, делая частью личного опыта детей»</a:t>
            </a:r>
          </a:p>
        </p:txBody>
      </p:sp>
    </p:spTree>
    <p:extLst>
      <p:ext uri="{BB962C8B-B14F-4D97-AF65-F5344CB8AC3E}">
        <p14:creationId xmlns:p14="http://schemas.microsoft.com/office/powerpoint/2010/main" val="33559135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28799" y="1582341"/>
            <a:ext cx="8993875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ЛИТЕРАТУРЫ</a:t>
            </a:r>
          </a:p>
          <a:p>
            <a:pPr algn="ct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О.Л.Князева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«Как жили люди на Руси». Санкт – Петербург, «Детство-Пресс», 1998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М.В.Короткова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«Путешествие в историю русского быта». Москва, «Дрофа»,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2003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Г.В.Лунина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«Воспитание детей на традициях русской культуры». Москва, «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Элизе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трейдинг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2004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Л.В.Соколова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А.Ф.Некрылова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«Воспитание ребенка в русских традициях». Москва, «Айрис-Пресс»</a:t>
            </a:r>
          </a:p>
        </p:txBody>
      </p:sp>
    </p:spTree>
    <p:extLst>
      <p:ext uri="{BB962C8B-B14F-4D97-AF65-F5344CB8AC3E}">
        <p14:creationId xmlns:p14="http://schemas.microsoft.com/office/powerpoint/2010/main" val="12198802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457" y="641444"/>
            <a:ext cx="10413242" cy="564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207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2" y="982133"/>
            <a:ext cx="9601196" cy="4900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0093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736979"/>
            <a:ext cx="9601196" cy="996286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Цели, Задачи: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1924335"/>
            <a:ext cx="9601196" cy="3855999"/>
          </a:xfrm>
        </p:spPr>
        <p:txBody>
          <a:bodyPr>
            <a:normAutofit fontScale="70000" lnSpcReduction="20000"/>
          </a:bodyPr>
          <a:lstStyle/>
          <a:p>
            <a:r>
              <a:rPr lang="ru-RU" sz="29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Активизация и расширение словарного запаса по теме «Русская изба», развитие грамматического строя и связной речи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9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Коррекционно-образовательные задачи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Словарь: Познакомить с новыми словами: изба, сруб, печь, ухват, кочерга, прялка, люлька (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зЫбка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лавка, сундук, самовар, чугунок, рушник.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Грамматика: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• Учить образовывать 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существительные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уменьшительно-ласкательными суффиксами (лавка – лавочка).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• Упражнять в согласовании числительных с существительными (один ухват, два ухвата).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• Закреплять употребление простых предлогов (в, на, под, за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4143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750628"/>
            <a:ext cx="9601196" cy="1535372"/>
          </a:xfrm>
        </p:spPr>
        <p:txBody>
          <a:bodyPr>
            <a:normAutofit fontScale="90000"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Знакомимся с ребятами с устройством и духом русской избы через анимацию:</a:t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 быта, части избы, материал из которого сделана изба,  внутреннее убранство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900" dirty="0" smtClean="0"/>
              <a:t> </a:t>
            </a:r>
            <a:endParaRPr lang="ru-RU" sz="29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434" y="2286001"/>
            <a:ext cx="5052235" cy="3589338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8294" y="2482366"/>
            <a:ext cx="4718304" cy="57626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259" y="2286000"/>
            <a:ext cx="4551339" cy="3589339"/>
          </a:xfrm>
        </p:spPr>
      </p:pic>
    </p:spTree>
    <p:extLst>
      <p:ext uri="{BB962C8B-B14F-4D97-AF65-F5344CB8AC3E}">
        <p14:creationId xmlns:p14="http://schemas.microsoft.com/office/powerpoint/2010/main" val="4259349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00246"/>
            <a:ext cx="9601196" cy="1303867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картинок с изображением различных домов позволяет проверить узнавание именно русской избы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46663" y="2388358"/>
            <a:ext cx="4640237" cy="3482217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359858" y="2388358"/>
            <a:ext cx="4681182" cy="3482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496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982" y="886597"/>
            <a:ext cx="9601196" cy="1406227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Рассматриваем и  применяем метод сенсорной интеграции, т.е. трогая предметы «на ощупь», сразу даем ключевую информацию о главном материале, из которого строилась русская изба,  вовлекая ребенка в диалог.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09934" y="2456598"/>
            <a:ext cx="5581935" cy="3521121"/>
          </a:xfrm>
          <a:prstGeom prst="rect">
            <a:avLst/>
          </a:prstGeo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294656" y="2456598"/>
            <a:ext cx="3601942" cy="3413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196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1"/>
            <a:ext cx="9601196" cy="4893735"/>
          </a:xfrm>
        </p:spPr>
        <p:txBody>
          <a:bodyPr>
            <a:noAutofit/>
          </a:bodyPr>
          <a:lstStyle/>
          <a:p>
            <a:pPr algn="l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Далее хочу рассказать о походе в мини-музей одной из групп нашего сада, где был представлен макет русской избы: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формируем бережное отношение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выполняем задания на внимание (сколько чего, какого размера, из чего сделано, для чего нужно)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сравниваем – проводим параллель с современным миром)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5076966"/>
            <a:ext cx="8995011" cy="798901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7613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734" y="668740"/>
            <a:ext cx="9108281" cy="5752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7825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548</TotalTime>
  <Words>416</Words>
  <Application>Microsoft Office PowerPoint</Application>
  <PresentationFormat>Широкоэкранный</PresentationFormat>
  <Paragraphs>39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Arial</vt:lpstr>
      <vt:lpstr>Garamond</vt:lpstr>
      <vt:lpstr>Impact</vt:lpstr>
      <vt:lpstr>Times New Roman</vt:lpstr>
      <vt:lpstr>Натуральные материалы</vt:lpstr>
      <vt:lpstr>                                             Муниципальное  автономное дошкольное образовательное учреждение  детский сад общеразвивающего вида № 5 г. Томска 634012, РФ, г. Томск ,  ул.  Елизаровых 4 / 1  тел. 55 - 40 - 75 ,  факс  56 – 59 – 36; detsad5.tom.prosadiki.ru; dou5@education70.ru   «В гостях у старины:   Путешествие в русскую избу»                                      Учитель-логопед                                                                   Вереникина Е.Г.</vt:lpstr>
      <vt:lpstr>Уважаемые коллеги!  </vt:lpstr>
      <vt:lpstr>Презентация PowerPoint</vt:lpstr>
      <vt:lpstr>Цели, Задачи:</vt:lpstr>
      <vt:lpstr>  Знакомимся с ребятами с устройством и духом русской избы через анимацию: предметы быта, части избы, материал из которого сделана изба,  внутреннее убранство  </vt:lpstr>
      <vt:lpstr>Рассматривание картинок с изображением различных домов позволяет проверить узнавание именно русской избы</vt:lpstr>
      <vt:lpstr>Рассматриваем и  применяем метод сенсорной интеграции, т.е. трогая предметы «на ощупь», сразу даем ключевую информацию о главном материале, из которого строилась русская изба,  вовлекая ребенка в диалог.</vt:lpstr>
      <vt:lpstr> Далее хочу рассказать о походе в мини-музей одной из групп нашего сада, где был представлен макет русской избы: - формируем бережное отношение - выполняем задания на внимание (сколько чего, какого размера, из чего сделано, для чего нужно) - сравниваем – проводим параллель с современным миром)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«Новое – это хорошо забытое старое» - заглянули в сундук русской избы и нашли старинные рубахи, сарафан, кокошник, сапоги и другие предметы старины.</vt:lpstr>
      <vt:lpstr>Такой подход превращает простой просмотр макета в интерактивное, запоминающееся музейное приключение</vt:lpstr>
      <vt:lpstr>Презентация PowerPoint</vt:lpstr>
      <vt:lpstr>Обсуждаем, как со временем усовершенствовалась русская изба, сравниваем с современным домом.</vt:lpstr>
      <vt:lpstr> Игра «Словарь времени» - «Было, стало» -   подбираем современные аналоги историческим словам. </vt:lpstr>
      <vt:lpstr>Совершенствуемся в авторском проекте: «Виммельбух своими руками»</vt:lpstr>
      <vt:lpstr>Создаем свою собственную книгу: дети выбирают из предложенного материала картинки и наклеивают </vt:lpstr>
      <vt:lpstr>Дорабатывают недостающие детали: дорисовывают, что необходимо</vt:lpstr>
      <vt:lpstr>В итоге, воспитанники рассказывают друг другу свою историю и показывают полученный результат.</vt:lpstr>
      <vt:lpstr>В заключении темы совместно с музыкальным руководителем передали дух русского гостеприимства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гостях у старины: Путешествие в русскую избу</dc:title>
  <dc:creator>N23</dc:creator>
  <cp:lastModifiedBy>N23</cp:lastModifiedBy>
  <cp:revision>31</cp:revision>
  <dcterms:created xsi:type="dcterms:W3CDTF">2025-12-01T02:54:57Z</dcterms:created>
  <dcterms:modified xsi:type="dcterms:W3CDTF">2025-12-18T07:19:43Z</dcterms:modified>
</cp:coreProperties>
</file>